
<file path=[Content_Types].xml><?xml version="1.0" encoding="utf-8"?>
<Types xmlns="http://schemas.openxmlformats.org/package/2006/content-types">
  <Override PartName="/ppt/slideLayouts/slideLayout8.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1.xml" ContentType="application/vnd.openxmlformats-officedocument.theme+xml"/>
  <Override PartName="/ppt/slideLayouts/slideLayout6.xml" ContentType="application/vnd.openxmlformats-officedocument.presentationml.slideLayout+xml"/>
  <Override PartName="/docProps/app.xml" ContentType="application/vnd.openxmlformats-officedocument.extended-properties+xml"/>
  <Override PartName="/ppt/presentation.xml" ContentType="application/vnd.openxmlformats-officedocument.presentationml.presentation.main+xml"/>
  <Override PartName="/ppt/slideLayouts/slideLayout7.xml" ContentType="application/vnd.openxmlformats-officedocument.presentationml.slideLayout+xml"/>
  <Override PartName="/ppt/presProps.xml" ContentType="application/vnd.openxmlformats-officedocument.presentationml.presProps+xml"/>
  <Default Extension="jpeg" ContentType="image/jpeg"/>
  <Override PartName="/ppt/commentAuthors.xml" ContentType="application/vnd.openxmlformats-officedocument.presentationml.commentAuthors+xml"/>
  <Override PartName="/ppt/slideLayouts/slideLayout10.xml" ContentType="application/vnd.openxmlformats-officedocument.presentationml.slideLayout+xml"/>
  <Override PartName="/ppt/slideLayouts/slideLayout3.xml" ContentType="application/vnd.openxmlformats-officedocument.presentationml.slideLayout+xml"/>
  <Override PartName="/ppt/slideLayouts/slideLayout9.xml" ContentType="application/vnd.openxmlformats-officedocument.presentationml.slideLayout+xml"/>
  <Override PartName="/ppt/slideLayouts/slideLayout5.xml" ContentType="application/vnd.openxmlformats-officedocument.presentationml.slideLayout+xml"/>
  <Override PartName="/ppt/slideLayouts/slideLayout11.xml" ContentType="application/vnd.openxmlformats-officedocument.presentationml.slideLayout+xml"/>
  <Default Extension="png" ContentType="image/png"/>
  <Override PartName="/docProps/core.xml" ContentType="application/vnd.openxmlformats-package.core-properties+xml"/>
  <Override PartName="/ppt/notesMasters/notesMaster1.xml" ContentType="application/vnd.openxmlformats-officedocument.presentationml.notesMaster+xml"/>
  <Override PartName="/ppt/slides/slide1.xml" ContentType="application/vnd.openxmlformats-officedocument.presentationml.slide+xml"/>
  <Override PartName="/ppt/tableStyles.xml" ContentType="application/vnd.openxmlformats-officedocument.presentationml.tableStyles+xml"/>
  <Default Extension="xml" ContentType="application/xml"/>
  <Override PartName="/ppt/viewProps.xml" ContentType="application/vnd.openxmlformats-officedocument.presentationml.viewProps+xml"/>
  <Override PartName="/ppt/slideMasters/slideMaster1.xml" ContentType="application/vnd.openxmlformats-officedocument.presentationml.slideMaster+xml"/>
  <Default Extension="bin" ContentType="application/vnd.openxmlformats-officedocument.presentationml.printerSettings"/>
  <Default Extension="rels" ContentType="application/vnd.openxmlformats-package.relationships+xml"/>
  <Default Extension="gif" ContentType="image/gif"/>
</Types>
</file>

<file path=_rels/.rels><?xml version="1.0" encoding="UTF-8" standalone="yes"?>
<Relationships xmlns="http://schemas.openxmlformats.org/package/2006/relationships"><Relationship Id="rId2" Type="http://schemas.openxmlformats.org/package/2006/relationships/metadata/core-properties" Target="docProps/core.xml"/><Relationship Id="rId3" Type="http://schemas.openxmlformats.org/officeDocument/2006/relationships/extended-properties" Target="docProps/app.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notesMasterIdLst>
    <p:notesMasterId r:id="rId3"/>
  </p:notesMasterIdLst>
  <p:sldIdLst>
    <p:sldId id="259" r:id="rId2"/>
  </p:sldIdLst>
  <p:sldSz cx="43891200" cy="32918400"/>
  <p:notesSz cx="32099250" cy="4284345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mAuthor id="0" name="Daniel" initials="D" lastIdx="9" clrIdx="0"/>
  <p:cmAuthor id="1" name="Adrienne Kovach" initials="AK" lastIdx="2" clrIdx="1"/>
</p:cmAuthorLst>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prnPr scaleToFitPaper="1"/>
  <p:clrMru>
    <a:srgbClr val="674F23"/>
    <a:srgbClr val="5F432B"/>
    <a:srgbClr val="E9DA7F"/>
    <a:srgbClr val="5D714E"/>
    <a:srgbClr val="706840"/>
    <a:srgbClr val="312E1B"/>
    <a:srgbClr val="403C24"/>
    <a:srgbClr val="7E6239"/>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napVertSplitter="1" vertBarState="minimized">
    <p:restoredLeft sz="14108" autoAdjust="0"/>
    <p:restoredTop sz="94660"/>
  </p:normalViewPr>
  <p:slideViewPr>
    <p:cSldViewPr snapToObjects="1">
      <p:cViewPr varScale="1">
        <p:scale>
          <a:sx n="20" d="100"/>
          <a:sy n="20" d="100"/>
        </p:scale>
        <p:origin x="-2704" y="-104"/>
      </p:cViewPr>
      <p:guideLst>
        <p:guide orient="horz" pos="13056"/>
        <p:guide orient="horz" pos="877"/>
        <p:guide orient="horz" pos="18576"/>
        <p:guide orient="horz" pos="11136"/>
        <p:guide orient="horz" pos="19920"/>
        <p:guide orient="horz" pos="4464"/>
        <p:guide orient="horz" pos="13200"/>
        <p:guide orient="horz" pos="13629"/>
        <p:guide orient="horz" pos="17376"/>
        <p:guide orient="horz" pos="14208"/>
        <p:guide pos="13776"/>
        <p:guide pos="9744"/>
        <p:guide pos="26960"/>
        <p:guide pos="879"/>
        <p:guide pos="8298"/>
        <p:guide pos="9792"/>
        <p:guide pos="19104"/>
        <p:guide pos="18384"/>
        <p:guide pos="23088"/>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4" Type="http://schemas.openxmlformats.org/officeDocument/2006/relationships/printerSettings" Target="printerSettings/printerSettings1.bin"/><Relationship Id="rId5" Type="http://schemas.openxmlformats.org/officeDocument/2006/relationships/commentAuthors" Target="commentAuthors.xml"/><Relationship Id="rId7" Type="http://schemas.openxmlformats.org/officeDocument/2006/relationships/viewProps" Target="viewProps.xml"/><Relationship Id="rId1" Type="http://schemas.openxmlformats.org/officeDocument/2006/relationships/slideMaster" Target="slideMasters/slideMaster1.xml"/><Relationship Id="rId2" Type="http://schemas.openxmlformats.org/officeDocument/2006/relationships/slide" Target="slides/slide1.xml"/><Relationship Id="rId9" Type="http://schemas.openxmlformats.org/officeDocument/2006/relationships/tableStyles" Target="tableStyles.xml"/><Relationship Id="rId3" Type="http://schemas.openxmlformats.org/officeDocument/2006/relationships/notesMaster" Target="notesMasters/notesMaster1.xml"/><Relationship Id="rId6"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13909675" cy="2142173"/>
          </a:xfrm>
          <a:prstGeom prst="rect">
            <a:avLst/>
          </a:prstGeom>
        </p:spPr>
        <p:txBody>
          <a:bodyPr vert="horz" lIns="428216" tIns="214107" rIns="428216" bIns="214107" rtlCol="0"/>
          <a:lstStyle>
            <a:lvl1pPr algn="l">
              <a:defRPr sz="5600"/>
            </a:lvl1pPr>
          </a:lstStyle>
          <a:p>
            <a:endParaRPr lang="en-US"/>
          </a:p>
        </p:txBody>
      </p:sp>
      <p:sp>
        <p:nvSpPr>
          <p:cNvPr id="3" name="Date Placeholder 2"/>
          <p:cNvSpPr>
            <a:spLocks noGrp="1"/>
          </p:cNvSpPr>
          <p:nvPr>
            <p:ph type="dt" idx="1"/>
          </p:nvPr>
        </p:nvSpPr>
        <p:spPr>
          <a:xfrm>
            <a:off x="18182148" y="1"/>
            <a:ext cx="13909675" cy="2142173"/>
          </a:xfrm>
          <a:prstGeom prst="rect">
            <a:avLst/>
          </a:prstGeom>
        </p:spPr>
        <p:txBody>
          <a:bodyPr vert="horz" lIns="428216" tIns="214107" rIns="428216" bIns="214107" rtlCol="0"/>
          <a:lstStyle>
            <a:lvl1pPr algn="r">
              <a:defRPr sz="5600"/>
            </a:lvl1pPr>
          </a:lstStyle>
          <a:p>
            <a:fld id="{32649615-78B9-4171-822D-921CEDD08779}" type="datetimeFigureOut">
              <a:rPr lang="en-US" smtClean="0"/>
              <a:pPr/>
              <a:t>4/14/11</a:t>
            </a:fld>
            <a:endParaRPr lang="en-US"/>
          </a:p>
        </p:txBody>
      </p:sp>
      <p:sp>
        <p:nvSpPr>
          <p:cNvPr id="4" name="Slide Image Placeholder 3"/>
          <p:cNvSpPr>
            <a:spLocks noGrp="1" noRot="1" noChangeAspect="1"/>
          </p:cNvSpPr>
          <p:nvPr>
            <p:ph type="sldImg" idx="2"/>
          </p:nvPr>
        </p:nvSpPr>
        <p:spPr>
          <a:xfrm>
            <a:off x="5338763" y="3213100"/>
            <a:ext cx="21421725" cy="16067088"/>
          </a:xfrm>
          <a:prstGeom prst="rect">
            <a:avLst/>
          </a:prstGeom>
          <a:noFill/>
          <a:ln w="12700">
            <a:solidFill>
              <a:prstClr val="black"/>
            </a:solidFill>
          </a:ln>
        </p:spPr>
        <p:txBody>
          <a:bodyPr vert="horz" lIns="428216" tIns="214107" rIns="428216" bIns="214107" rtlCol="0" anchor="ctr"/>
          <a:lstStyle/>
          <a:p>
            <a:endParaRPr lang="en-US"/>
          </a:p>
        </p:txBody>
      </p:sp>
      <p:sp>
        <p:nvSpPr>
          <p:cNvPr id="5" name="Notes Placeholder 4"/>
          <p:cNvSpPr>
            <a:spLocks noGrp="1"/>
          </p:cNvSpPr>
          <p:nvPr>
            <p:ph type="body" sz="quarter" idx="3"/>
          </p:nvPr>
        </p:nvSpPr>
        <p:spPr>
          <a:xfrm>
            <a:off x="3209925" y="20350638"/>
            <a:ext cx="25679400" cy="19279553"/>
          </a:xfrm>
          <a:prstGeom prst="rect">
            <a:avLst/>
          </a:prstGeom>
        </p:spPr>
        <p:txBody>
          <a:bodyPr vert="horz" lIns="428216" tIns="214107" rIns="428216" bIns="214107"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40693842"/>
            <a:ext cx="13909675" cy="2142173"/>
          </a:xfrm>
          <a:prstGeom prst="rect">
            <a:avLst/>
          </a:prstGeom>
        </p:spPr>
        <p:txBody>
          <a:bodyPr vert="horz" lIns="428216" tIns="214107" rIns="428216" bIns="214107" rtlCol="0" anchor="b"/>
          <a:lstStyle>
            <a:lvl1pPr algn="l">
              <a:defRPr sz="5600"/>
            </a:lvl1pPr>
          </a:lstStyle>
          <a:p>
            <a:endParaRPr lang="en-US"/>
          </a:p>
        </p:txBody>
      </p:sp>
      <p:sp>
        <p:nvSpPr>
          <p:cNvPr id="7" name="Slide Number Placeholder 6"/>
          <p:cNvSpPr>
            <a:spLocks noGrp="1"/>
          </p:cNvSpPr>
          <p:nvPr>
            <p:ph type="sldNum" sz="quarter" idx="5"/>
          </p:nvPr>
        </p:nvSpPr>
        <p:spPr>
          <a:xfrm>
            <a:off x="18182148" y="40693842"/>
            <a:ext cx="13909675" cy="2142173"/>
          </a:xfrm>
          <a:prstGeom prst="rect">
            <a:avLst/>
          </a:prstGeom>
        </p:spPr>
        <p:txBody>
          <a:bodyPr vert="horz" lIns="428216" tIns="214107" rIns="428216" bIns="214107" rtlCol="0" anchor="b"/>
          <a:lstStyle>
            <a:lvl1pPr algn="r">
              <a:defRPr sz="5600"/>
            </a:lvl1pPr>
          </a:lstStyle>
          <a:p>
            <a:fld id="{EC92E16E-2FDA-4264-AA5C-362EA9EF2C8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C92E16E-2FDA-4264-AA5C-362EA9EF2C86}"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5C4F4F6-5D43-C14E-808A-B6EF9E746B10}" type="datetimeFigureOut">
              <a:rPr lang="en-US" smtClean="0"/>
              <a:pPr/>
              <a:t>4/14/11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0D3D98-BFAC-AE48-BC24-AC7ACE7D6D9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C4F4F6-5D43-C14E-808A-B6EF9E746B10}" type="datetimeFigureOut">
              <a:rPr lang="en-US" smtClean="0"/>
              <a:pPr/>
              <a:t>4/14/11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0D3D98-BFAC-AE48-BC24-AC7ACE7D6D9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C4F4F6-5D43-C14E-808A-B6EF9E746B10}" type="datetimeFigureOut">
              <a:rPr lang="en-US" smtClean="0"/>
              <a:pPr/>
              <a:t>4/14/11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0D3D98-BFAC-AE48-BC24-AC7ACE7D6D9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5C4F4F6-5D43-C14E-808A-B6EF9E746B10}" type="datetimeFigureOut">
              <a:rPr lang="en-US" smtClean="0"/>
              <a:pPr/>
              <a:t>4/14/11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0D3D98-BFAC-AE48-BC24-AC7ACE7D6D9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5C4F4F6-5D43-C14E-808A-B6EF9E746B10}" type="datetimeFigureOut">
              <a:rPr lang="en-US" smtClean="0"/>
              <a:pPr/>
              <a:t>4/14/11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50D3D98-BFAC-AE48-BC24-AC7ACE7D6D9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5C4F4F6-5D43-C14E-808A-B6EF9E746B10}" type="datetimeFigureOut">
              <a:rPr lang="en-US" smtClean="0"/>
              <a:pPr/>
              <a:t>4/14/11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50D3D98-BFAC-AE48-BC24-AC7ACE7D6D9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C4F4F6-5D43-C14E-808A-B6EF9E746B10}" type="datetimeFigureOut">
              <a:rPr lang="en-US" smtClean="0"/>
              <a:pPr/>
              <a:t>4/14/11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50D3D98-BFAC-AE48-BC24-AC7ACE7D6D9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C4F4F6-5D43-C14E-808A-B6EF9E746B10}" type="datetimeFigureOut">
              <a:rPr lang="en-US" smtClean="0"/>
              <a:pPr/>
              <a:t>4/14/11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0D3D98-BFAC-AE48-BC24-AC7ACE7D6D9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C4F4F6-5D43-C14E-808A-B6EF9E746B10}" type="datetimeFigureOut">
              <a:rPr lang="en-US" smtClean="0"/>
              <a:pPr/>
              <a:t>4/14/11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0D3D98-BFAC-AE48-BC24-AC7ACE7D6D9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C4F4F6-5D43-C14E-808A-B6EF9E746B10}" type="datetimeFigureOut">
              <a:rPr lang="en-US" smtClean="0"/>
              <a:pPr/>
              <a:t>4/14/11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0D3D98-BFAC-AE48-BC24-AC7ACE7D6D9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C4F4F6-5D43-C14E-808A-B6EF9E746B10}" type="datetimeFigureOut">
              <a:rPr lang="en-US" smtClean="0"/>
              <a:pPr/>
              <a:t>4/14/11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0D3D98-BFAC-AE48-BC24-AC7ACE7D6D9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4" Type="http://schemas.openxmlformats.org/officeDocument/2006/relationships/slideLayout" Target="../slideLayouts/slideLayout4.xml"/><Relationship Id="rId10" Type="http://schemas.openxmlformats.org/officeDocument/2006/relationships/slideLayout" Target="../slideLayouts/slideLayout10.xml"/><Relationship Id="rId5" Type="http://schemas.openxmlformats.org/officeDocument/2006/relationships/slideLayout" Target="../slideLayouts/slideLayout5.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55C4F4F6-5D43-C14E-808A-B6EF9E746B10}" type="datetimeFigureOut">
              <a:rPr lang="en-US" smtClean="0"/>
              <a:pPr/>
              <a:t>4/14/11</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950D3D98-BFAC-AE48-BC24-AC7ACE7D6D9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4" Type="http://schemas.openxmlformats.org/officeDocument/2006/relationships/image" Target="../media/image12.jpeg"/><Relationship Id="rId20" Type="http://schemas.openxmlformats.org/officeDocument/2006/relationships/image" Target="../media/image18.png"/><Relationship Id="rId4" Type="http://schemas.openxmlformats.org/officeDocument/2006/relationships/image" Target="../media/image2.jpeg"/><Relationship Id="rId7" Type="http://schemas.openxmlformats.org/officeDocument/2006/relationships/image" Target="../media/image5.gif"/><Relationship Id="rId11"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image" Target="../media/image4.gif"/><Relationship Id="rId16" Type="http://schemas.openxmlformats.org/officeDocument/2006/relationships/image" Target="../media/image14.jpeg"/><Relationship Id="rId8" Type="http://schemas.openxmlformats.org/officeDocument/2006/relationships/image" Target="../media/image6.png"/><Relationship Id="rId13" Type="http://schemas.openxmlformats.org/officeDocument/2006/relationships/image" Target="../media/image11.jpeg"/><Relationship Id="rId10" Type="http://schemas.openxmlformats.org/officeDocument/2006/relationships/image" Target="../media/image8.jpeg"/><Relationship Id="rId5" Type="http://schemas.openxmlformats.org/officeDocument/2006/relationships/image" Target="../media/image3.jpeg"/><Relationship Id="rId15" Type="http://schemas.openxmlformats.org/officeDocument/2006/relationships/image" Target="../media/image13.jpeg"/><Relationship Id="rId12" Type="http://schemas.openxmlformats.org/officeDocument/2006/relationships/image" Target="../media/image10.jpeg"/><Relationship Id="rId17" Type="http://schemas.openxmlformats.org/officeDocument/2006/relationships/image" Target="../media/image15.png"/><Relationship Id="rId19" Type="http://schemas.openxmlformats.org/officeDocument/2006/relationships/image" Target="../media/image17.png"/><Relationship Id="rId2" Type="http://schemas.openxmlformats.org/officeDocument/2006/relationships/notesSlide" Target="../notesSlides/notesSlide1.xml"/><Relationship Id="rId9" Type="http://schemas.openxmlformats.org/officeDocument/2006/relationships/image" Target="../media/image7.jpeg"/><Relationship Id="rId3" Type="http://schemas.openxmlformats.org/officeDocument/2006/relationships/image" Target="../media/image1.jpeg"/><Relationship Id="rId18"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gradFill flip="none" rotWithShape="1">
          <a:gsLst>
            <a:gs pos="2000">
              <a:srgbClr val="5D714E"/>
            </a:gs>
            <a:gs pos="100000">
              <a:schemeClr val="accent3">
                <a:lumMod val="20000"/>
                <a:lumOff val="80000"/>
              </a:schemeClr>
            </a:gs>
          </a:gsLst>
          <a:lin ang="16200000" scaled="0"/>
          <a:tileRect/>
        </a:gradFill>
        <a:effectLst/>
      </p:bgPr>
    </p:bg>
    <p:spTree>
      <p:nvGrpSpPr>
        <p:cNvPr id="1" name=""/>
        <p:cNvGrpSpPr/>
        <p:nvPr/>
      </p:nvGrpSpPr>
      <p:grpSpPr>
        <a:xfrm>
          <a:off x="0" y="0"/>
          <a:ext cx="0" cy="0"/>
          <a:chOff x="0" y="0"/>
          <a:chExt cx="0" cy="0"/>
        </a:xfrm>
      </p:grpSpPr>
      <p:sp>
        <p:nvSpPr>
          <p:cNvPr id="122" name="Rectangle 121"/>
          <p:cNvSpPr/>
          <p:nvPr/>
        </p:nvSpPr>
        <p:spPr>
          <a:xfrm>
            <a:off x="29889641" y="5562600"/>
            <a:ext cx="12577644" cy="13794939"/>
          </a:xfrm>
          <a:prstGeom prst="rect">
            <a:avLst/>
          </a:prstGeom>
          <a:solidFill>
            <a:srgbClr val="5D714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TextBox 3"/>
          <p:cNvSpPr txBox="1"/>
          <p:nvPr/>
        </p:nvSpPr>
        <p:spPr>
          <a:xfrm>
            <a:off x="16114137" y="619780"/>
            <a:ext cx="25458414" cy="3323987"/>
          </a:xfrm>
          <a:prstGeom prst="rect">
            <a:avLst/>
          </a:prstGeom>
          <a:noFill/>
        </p:spPr>
        <p:txBody>
          <a:bodyPr wrap="square" rtlCol="0">
            <a:spAutoFit/>
          </a:bodyPr>
          <a:lstStyle/>
          <a:p>
            <a:pPr algn="ctr"/>
            <a:r>
              <a:rPr lang="en-US" sz="10500" b="1" dirty="0" smtClean="0">
                <a:solidFill>
                  <a:srgbClr val="7E6239"/>
                </a:solidFill>
              </a:rPr>
              <a:t>Range-wide Noninvasive </a:t>
            </a:r>
            <a:r>
              <a:rPr lang="en-US" sz="10500" b="1" dirty="0">
                <a:solidFill>
                  <a:srgbClr val="7E6239"/>
                </a:solidFill>
              </a:rPr>
              <a:t>Genetic </a:t>
            </a:r>
            <a:r>
              <a:rPr lang="en-US" sz="10500" b="1" dirty="0" smtClean="0">
                <a:solidFill>
                  <a:srgbClr val="7E6239"/>
                </a:solidFill>
              </a:rPr>
              <a:t>Monitoring of New England Cottontails</a:t>
            </a:r>
            <a:endParaRPr lang="en-US" sz="10500" b="1" dirty="0">
              <a:solidFill>
                <a:srgbClr val="7E6239"/>
              </a:solidFill>
            </a:endParaRPr>
          </a:p>
        </p:txBody>
      </p:sp>
      <p:sp>
        <p:nvSpPr>
          <p:cNvPr id="6" name="Rectangle 5"/>
          <p:cNvSpPr/>
          <p:nvPr/>
        </p:nvSpPr>
        <p:spPr>
          <a:xfrm>
            <a:off x="1" y="4808"/>
            <a:ext cx="14614525" cy="32918400"/>
          </a:xfrm>
          <a:prstGeom prst="rect">
            <a:avLst/>
          </a:prstGeom>
          <a:solidFill>
            <a:srgbClr val="5D714E"/>
          </a:solidFill>
          <a:ln>
            <a:noFill/>
          </a:ln>
          <a:effectLst>
            <a:outerShdw blurRad="40000" dist="35687"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baseline="-25000" dirty="0"/>
          </a:p>
        </p:txBody>
      </p:sp>
      <p:sp>
        <p:nvSpPr>
          <p:cNvPr id="7" name="TextBox 6"/>
          <p:cNvSpPr txBox="1"/>
          <p:nvPr/>
        </p:nvSpPr>
        <p:spPr>
          <a:xfrm>
            <a:off x="15767926" y="3943767"/>
            <a:ext cx="26833347" cy="923330"/>
          </a:xfrm>
          <a:prstGeom prst="rect">
            <a:avLst/>
          </a:prstGeom>
          <a:noFill/>
        </p:spPr>
        <p:txBody>
          <a:bodyPr wrap="square" rtlCol="0">
            <a:spAutoFit/>
          </a:bodyPr>
          <a:lstStyle/>
          <a:p>
            <a:pPr algn="ctr"/>
            <a:r>
              <a:rPr lang="en-US" sz="5400" b="1" dirty="0" smtClean="0">
                <a:solidFill>
                  <a:srgbClr val="7E6239"/>
                </a:solidFill>
              </a:rPr>
              <a:t>Daniel Brubaker &amp; Adrienne Kovach, University of New Hampshire</a:t>
            </a:r>
            <a:endParaRPr lang="en-US" sz="5400" b="1" baseline="30000" dirty="0" smtClean="0">
              <a:solidFill>
                <a:srgbClr val="7E6239"/>
              </a:solidFill>
            </a:endParaRPr>
          </a:p>
        </p:txBody>
      </p:sp>
      <p:pic>
        <p:nvPicPr>
          <p:cNvPr id="15" name="Picture 14" descr="Kettle Cove 1 MB.jpg"/>
          <p:cNvPicPr>
            <a:picLocks noChangeAspect="1"/>
          </p:cNvPicPr>
          <p:nvPr/>
        </p:nvPicPr>
        <p:blipFill>
          <a:blip r:embed="rId3"/>
          <a:stretch>
            <a:fillRect/>
          </a:stretch>
        </p:blipFill>
        <p:spPr>
          <a:xfrm>
            <a:off x="1419131" y="0"/>
            <a:ext cx="11776265" cy="7850843"/>
          </a:xfrm>
          <a:prstGeom prst="rect">
            <a:avLst/>
          </a:prstGeom>
        </p:spPr>
      </p:pic>
      <p:pic>
        <p:nvPicPr>
          <p:cNvPr id="16" name="Picture 15" descr="rhcbun2_USFWS.jpg"/>
          <p:cNvPicPr>
            <a:picLocks noChangeAspect="1"/>
          </p:cNvPicPr>
          <p:nvPr/>
        </p:nvPicPr>
        <p:blipFill>
          <a:blip r:embed="rId4"/>
          <a:srcRect l="8329" r="9484" b="19317"/>
          <a:stretch>
            <a:fillRect/>
          </a:stretch>
        </p:blipFill>
        <p:spPr>
          <a:xfrm>
            <a:off x="1752600" y="4978400"/>
            <a:ext cx="6680200" cy="4918453"/>
          </a:xfrm>
          <a:prstGeom prst="rect">
            <a:avLst/>
          </a:prstGeom>
          <a:ln w="38100" cap="flat" cmpd="sng" algn="ctr">
            <a:solidFill>
              <a:srgbClr val="403C24"/>
            </a:solidFill>
            <a:prstDash val="solid"/>
            <a:round/>
            <a:headEnd type="none" w="med" len="med"/>
            <a:tailEnd type="none" w="med" len="med"/>
          </a:ln>
        </p:spPr>
      </p:pic>
      <p:sp>
        <p:nvSpPr>
          <p:cNvPr id="22" name="TextBox 21"/>
          <p:cNvSpPr txBox="1"/>
          <p:nvPr/>
        </p:nvSpPr>
        <p:spPr>
          <a:xfrm>
            <a:off x="1385173" y="11285041"/>
            <a:ext cx="11748276" cy="6124754"/>
          </a:xfrm>
          <a:prstGeom prst="rect">
            <a:avLst/>
          </a:prstGeom>
          <a:noFill/>
        </p:spPr>
        <p:txBody>
          <a:bodyPr wrap="square" rtlCol="0">
            <a:spAutoFit/>
          </a:bodyPr>
          <a:lstStyle/>
          <a:p>
            <a:r>
              <a:rPr lang="en-US" sz="2800" dirty="0" smtClean="0">
                <a:solidFill>
                  <a:schemeClr val="bg2">
                    <a:lumMod val="75000"/>
                  </a:schemeClr>
                </a:solidFill>
                <a:latin typeface="Arial"/>
                <a:cs typeface="Arial"/>
              </a:rPr>
              <a:t>In the case of rare and threatened species, such as the New England cottontail, a Species of Greatest Conservation Need in the Northeast, population monitoring is a challenge and is best accomplished by noninvasive, genetic methods. Current monitoring efforts for New England cottontails rely on genetic analysis of fecal pellets collected noninvasively during winter surveys. Occupancy status is typically evaluated based on a single visit. </a:t>
            </a:r>
          </a:p>
          <a:p>
            <a:r>
              <a:rPr lang="en-US" sz="2800" dirty="0" smtClean="0">
                <a:solidFill>
                  <a:schemeClr val="bg2">
                    <a:lumMod val="75000"/>
                  </a:schemeClr>
                </a:solidFill>
                <a:latin typeface="Arial"/>
                <a:cs typeface="Arial"/>
              </a:rPr>
              <a:t> </a:t>
            </a:r>
          </a:p>
          <a:p>
            <a:r>
              <a:rPr lang="en-US" sz="2800" dirty="0" smtClean="0">
                <a:solidFill>
                  <a:srgbClr val="C4BD97"/>
                </a:solidFill>
                <a:latin typeface="Arial"/>
                <a:cs typeface="Arial"/>
              </a:rPr>
              <a:t>A critical issue with presence/absence-based surveys is the problem of detection</a:t>
            </a:r>
            <a:r>
              <a:rPr lang="en-US" sz="2800" baseline="30000" dirty="0" smtClean="0">
                <a:solidFill>
                  <a:srgbClr val="C4BD97"/>
                </a:solidFill>
                <a:latin typeface="Arial"/>
                <a:cs typeface="Arial"/>
              </a:rPr>
              <a:t>1</a:t>
            </a:r>
            <a:r>
              <a:rPr lang="en-US" sz="2800" dirty="0" smtClean="0">
                <a:solidFill>
                  <a:srgbClr val="C4BD97"/>
                </a:solidFill>
                <a:latin typeface="Arial"/>
                <a:cs typeface="Arial"/>
              </a:rPr>
              <a:t>. That is, if detection rates vary with environmental or other factors, then a seemingly unoccupied patch may not be truly vacant, but may appear so due to poor detection, i.e. a “false absence”.  Monitoring New England cottontails within an adaptive management framework will require taking into account factors that influence detectability. </a:t>
            </a:r>
            <a:endParaRPr lang="en-US" sz="2800" dirty="0">
              <a:solidFill>
                <a:schemeClr val="bg2">
                  <a:lumMod val="75000"/>
                </a:schemeClr>
              </a:solidFill>
              <a:latin typeface="Arial"/>
              <a:cs typeface="Arial"/>
            </a:endParaRPr>
          </a:p>
        </p:txBody>
      </p:sp>
      <p:sp>
        <p:nvSpPr>
          <p:cNvPr id="24" name="TextBox 23"/>
          <p:cNvSpPr txBox="1"/>
          <p:nvPr/>
        </p:nvSpPr>
        <p:spPr>
          <a:xfrm>
            <a:off x="1379407" y="10515600"/>
            <a:ext cx="11754042" cy="769441"/>
          </a:xfrm>
          <a:prstGeom prst="rect">
            <a:avLst/>
          </a:prstGeom>
          <a:noFill/>
        </p:spPr>
        <p:txBody>
          <a:bodyPr wrap="square" rtlCol="0">
            <a:spAutoFit/>
          </a:bodyPr>
          <a:lstStyle/>
          <a:p>
            <a:pPr algn="ctr"/>
            <a:r>
              <a:rPr lang="en-US" sz="4400" b="1" dirty="0" smtClean="0">
                <a:solidFill>
                  <a:schemeClr val="bg2">
                    <a:lumMod val="75000"/>
                  </a:schemeClr>
                </a:solidFill>
                <a:latin typeface="+mj-lt"/>
              </a:rPr>
              <a:t>INTRODUCTION</a:t>
            </a:r>
            <a:endParaRPr lang="en-US" sz="4400" b="1" dirty="0">
              <a:solidFill>
                <a:schemeClr val="bg2">
                  <a:lumMod val="75000"/>
                </a:schemeClr>
              </a:solidFill>
              <a:latin typeface="+mj-lt"/>
            </a:endParaRPr>
          </a:p>
        </p:txBody>
      </p:sp>
      <p:sp>
        <p:nvSpPr>
          <p:cNvPr id="2050" name="AutoShape 2" descr="https://mail.google.com/mail/?ui=2&amp;ik=9240b4c6d4&amp;view=att&amp;th=12ddd2d6045cd8c7&amp;attid=0.1.1&amp;disp=emb&amp;zw"/>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83" name="TextBox 82"/>
          <p:cNvSpPr txBox="1"/>
          <p:nvPr/>
        </p:nvSpPr>
        <p:spPr>
          <a:xfrm>
            <a:off x="15011400" y="5587265"/>
            <a:ext cx="8822020" cy="1107996"/>
          </a:xfrm>
          <a:prstGeom prst="rect">
            <a:avLst/>
          </a:prstGeom>
          <a:noFill/>
        </p:spPr>
        <p:txBody>
          <a:bodyPr wrap="square" rtlCol="0">
            <a:spAutoFit/>
          </a:bodyPr>
          <a:lstStyle/>
          <a:p>
            <a:pPr algn="ctr"/>
            <a:r>
              <a:rPr lang="en-US" sz="6600" b="1" dirty="0" smtClean="0">
                <a:solidFill>
                  <a:schemeClr val="bg2">
                    <a:lumMod val="25000"/>
                  </a:schemeClr>
                </a:solidFill>
              </a:rPr>
              <a:t>Objective 1: Detection</a:t>
            </a:r>
            <a:endParaRPr lang="en-US" sz="6600" b="1" dirty="0">
              <a:solidFill>
                <a:schemeClr val="bg2">
                  <a:lumMod val="25000"/>
                </a:schemeClr>
              </a:solidFill>
            </a:endParaRPr>
          </a:p>
        </p:txBody>
      </p:sp>
      <p:sp>
        <p:nvSpPr>
          <p:cNvPr id="104" name="TextBox 103"/>
          <p:cNvSpPr txBox="1"/>
          <p:nvPr/>
        </p:nvSpPr>
        <p:spPr>
          <a:xfrm>
            <a:off x="2133600" y="31303301"/>
            <a:ext cx="10662085" cy="954107"/>
          </a:xfrm>
          <a:prstGeom prst="rect">
            <a:avLst/>
          </a:prstGeom>
          <a:noFill/>
        </p:spPr>
        <p:txBody>
          <a:bodyPr wrap="square" rtlCol="0">
            <a:spAutoFit/>
          </a:bodyPr>
          <a:lstStyle/>
          <a:p>
            <a:pPr marL="342900" indent="-342900">
              <a:buAutoNum type="arabicParenR"/>
            </a:pPr>
            <a:r>
              <a:rPr lang="en-US" sz="1800" dirty="0" err="1" smtClean="0">
                <a:solidFill>
                  <a:srgbClr val="C4BD97"/>
                </a:solidFill>
              </a:rPr>
              <a:t>MacKenzie</a:t>
            </a:r>
            <a:r>
              <a:rPr lang="en-US" sz="1800" dirty="0" smtClean="0">
                <a:solidFill>
                  <a:srgbClr val="C4BD97"/>
                </a:solidFill>
              </a:rPr>
              <a:t>, D.I., J.D. Nichols, G.B. </a:t>
            </a:r>
            <a:r>
              <a:rPr lang="en-US" sz="1800" dirty="0" err="1" smtClean="0">
                <a:solidFill>
                  <a:srgbClr val="C4BD97"/>
                </a:solidFill>
              </a:rPr>
              <a:t>Lachman</a:t>
            </a:r>
            <a:r>
              <a:rPr lang="en-US" sz="1800" dirty="0" smtClean="0">
                <a:solidFill>
                  <a:srgbClr val="C4BD97"/>
                </a:solidFill>
              </a:rPr>
              <a:t>, et al. 2002. Ecology 83: 2248-2255. </a:t>
            </a:r>
          </a:p>
          <a:p>
            <a:pPr marL="342900" indent="-342900">
              <a:buAutoNum type="arabicParenR"/>
            </a:pPr>
            <a:r>
              <a:rPr lang="en-US" sz="1800" dirty="0" smtClean="0">
                <a:solidFill>
                  <a:srgbClr val="C4BD97"/>
                </a:solidFill>
              </a:rPr>
              <a:t>Hines, J.E., 2006. PRESENCE2. &lt;http://www.mbr-pwrc.usgs.gov/software/presence.html.</a:t>
            </a:r>
          </a:p>
          <a:p>
            <a:pPr>
              <a:tabLst>
                <a:tab pos="342900" algn="l"/>
              </a:tabLst>
            </a:pPr>
            <a:endParaRPr lang="en-US" sz="2000" dirty="0" smtClean="0">
              <a:solidFill>
                <a:schemeClr val="bg2">
                  <a:lumMod val="75000"/>
                </a:schemeClr>
              </a:solidFill>
            </a:endParaRPr>
          </a:p>
        </p:txBody>
      </p:sp>
      <p:sp>
        <p:nvSpPr>
          <p:cNvPr id="150" name="TextBox 149"/>
          <p:cNvSpPr txBox="1"/>
          <p:nvPr/>
        </p:nvSpPr>
        <p:spPr>
          <a:xfrm>
            <a:off x="31518538" y="30081141"/>
            <a:ext cx="11179653" cy="1846659"/>
          </a:xfrm>
          <a:prstGeom prst="rect">
            <a:avLst/>
          </a:prstGeom>
          <a:noFill/>
        </p:spPr>
        <p:txBody>
          <a:bodyPr wrap="square" rtlCol="0">
            <a:spAutoFit/>
          </a:bodyPr>
          <a:lstStyle/>
          <a:p>
            <a:r>
              <a:rPr lang="en-US" sz="1900" dirty="0" smtClean="0">
                <a:solidFill>
                  <a:srgbClr val="C4BD97"/>
                </a:solidFill>
                <a:latin typeface="Arial"/>
                <a:cs typeface="Arial"/>
              </a:rPr>
              <a:t>Funding for this project is provided by a NEAFWA Northeast Regional Conservation Needs Grant, </a:t>
            </a:r>
            <a:r>
              <a:rPr lang="en-US" sz="1900" dirty="0" smtClean="0">
                <a:solidFill>
                  <a:srgbClr val="C4BD97"/>
                </a:solidFill>
                <a:latin typeface="Arial"/>
                <a:cs typeface="Arial"/>
              </a:rPr>
              <a:t>Wildlife Management Institute, US Fish &amp; Wildlife Service, </a:t>
            </a:r>
            <a:r>
              <a:rPr lang="en-US" sz="1900" dirty="0" smtClean="0">
                <a:solidFill>
                  <a:srgbClr val="C4BD97"/>
                </a:solidFill>
                <a:latin typeface="Arial"/>
                <a:cs typeface="Arial"/>
              </a:rPr>
              <a:t>and </a:t>
            </a:r>
            <a:r>
              <a:rPr lang="en-US" sz="1900" dirty="0" smtClean="0">
                <a:solidFill>
                  <a:srgbClr val="C4BD97"/>
                </a:solidFill>
                <a:latin typeface="Arial"/>
                <a:cs typeface="Arial"/>
              </a:rPr>
              <a:t>Maine Division of Inland Fisheries &amp; Wildlife. </a:t>
            </a:r>
            <a:r>
              <a:rPr lang="en-US" sz="1900" dirty="0" smtClean="0">
                <a:solidFill>
                  <a:srgbClr val="C4BD97"/>
                </a:solidFill>
                <a:latin typeface="Arial"/>
                <a:cs typeface="Arial"/>
              </a:rPr>
              <a:t>Mark </a:t>
            </a:r>
            <a:r>
              <a:rPr lang="en-US" sz="1900" dirty="0" err="1" smtClean="0">
                <a:solidFill>
                  <a:srgbClr val="C4BD97"/>
                </a:solidFill>
                <a:latin typeface="Arial"/>
                <a:cs typeface="Arial"/>
              </a:rPr>
              <a:t>Ducey</a:t>
            </a:r>
            <a:r>
              <a:rPr lang="en-US" sz="1900" dirty="0" smtClean="0">
                <a:solidFill>
                  <a:srgbClr val="C4BD97"/>
                </a:solidFill>
                <a:latin typeface="Arial"/>
                <a:cs typeface="Arial"/>
              </a:rPr>
              <a:t> provided statistical advice and Kathleen O’Brien and Walter </a:t>
            </a:r>
            <a:r>
              <a:rPr lang="en-US" sz="1900" dirty="0" err="1" smtClean="0">
                <a:solidFill>
                  <a:srgbClr val="C4BD97"/>
                </a:solidFill>
                <a:latin typeface="Arial"/>
                <a:cs typeface="Arial"/>
              </a:rPr>
              <a:t>Jakubas</a:t>
            </a:r>
            <a:r>
              <a:rPr lang="en-US" sz="1900" dirty="0" smtClean="0">
                <a:solidFill>
                  <a:srgbClr val="C4BD97"/>
                </a:solidFill>
                <a:latin typeface="Arial"/>
                <a:cs typeface="Arial"/>
              </a:rPr>
              <a:t> assisted with sampling design.  Thanks to Anthony </a:t>
            </a:r>
            <a:r>
              <a:rPr lang="en-US" sz="1900" dirty="0" err="1" smtClean="0">
                <a:solidFill>
                  <a:srgbClr val="C4BD97"/>
                </a:solidFill>
                <a:latin typeface="Arial"/>
                <a:cs typeface="Arial"/>
              </a:rPr>
              <a:t>Tur</a:t>
            </a:r>
            <a:r>
              <a:rPr lang="en-US" sz="1900" dirty="0" smtClean="0">
                <a:solidFill>
                  <a:srgbClr val="C4BD97"/>
                </a:solidFill>
                <a:latin typeface="Arial"/>
                <a:cs typeface="Arial"/>
              </a:rPr>
              <a:t>, Kelly Boland, Steven Fuller, Paul Novak, Georgette Walters, Eileen </a:t>
            </a:r>
            <a:r>
              <a:rPr lang="en-US" sz="1900" dirty="0" err="1" smtClean="0">
                <a:solidFill>
                  <a:srgbClr val="C4BD97"/>
                </a:solidFill>
                <a:latin typeface="Arial"/>
                <a:cs typeface="Arial"/>
              </a:rPr>
              <a:t>McGourty</a:t>
            </a:r>
            <a:r>
              <a:rPr lang="en-US" sz="1900" dirty="0" smtClean="0">
                <a:solidFill>
                  <a:srgbClr val="C4BD97"/>
                </a:solidFill>
                <a:latin typeface="Arial"/>
                <a:cs typeface="Arial"/>
              </a:rPr>
              <a:t>, Dave </a:t>
            </a:r>
            <a:r>
              <a:rPr lang="en-US" sz="1900" dirty="0" err="1" smtClean="0">
                <a:solidFill>
                  <a:srgbClr val="C4BD97"/>
                </a:solidFill>
                <a:latin typeface="Arial"/>
                <a:cs typeface="Arial"/>
              </a:rPr>
              <a:t>Scarpitti</a:t>
            </a:r>
            <a:r>
              <a:rPr lang="en-US" sz="1900" dirty="0" smtClean="0">
                <a:solidFill>
                  <a:srgbClr val="C4BD97"/>
                </a:solidFill>
                <a:latin typeface="Arial"/>
                <a:cs typeface="Arial"/>
              </a:rPr>
              <a:t>, Howard Kilpatrick and Travis Goodie for surveys and logistical support. </a:t>
            </a:r>
            <a:r>
              <a:rPr lang="en-US" sz="1900" dirty="0" smtClean="0">
                <a:solidFill>
                  <a:srgbClr val="C4BD97"/>
                </a:solidFill>
                <a:latin typeface="Arial"/>
                <a:cs typeface="Arial"/>
              </a:rPr>
              <a:t> Special </a:t>
            </a:r>
            <a:r>
              <a:rPr lang="en-US" sz="1900" dirty="0" smtClean="0">
                <a:solidFill>
                  <a:srgbClr val="C4BD97"/>
                </a:solidFill>
                <a:latin typeface="Arial"/>
                <a:cs typeface="Arial"/>
              </a:rPr>
              <a:t>thanks to all the technicians and volunteers who helped complete surveys.</a:t>
            </a:r>
            <a:endParaRPr lang="en-US" sz="1900" dirty="0">
              <a:solidFill>
                <a:srgbClr val="C4BD97"/>
              </a:solidFill>
              <a:latin typeface="Arial"/>
              <a:cs typeface="Arial"/>
            </a:endParaRPr>
          </a:p>
        </p:txBody>
      </p:sp>
      <p:sp>
        <p:nvSpPr>
          <p:cNvPr id="152" name="TextBox 151"/>
          <p:cNvSpPr txBox="1"/>
          <p:nvPr/>
        </p:nvSpPr>
        <p:spPr>
          <a:xfrm>
            <a:off x="33340468" y="29489400"/>
            <a:ext cx="7632700" cy="523220"/>
          </a:xfrm>
          <a:prstGeom prst="rect">
            <a:avLst/>
          </a:prstGeom>
          <a:noFill/>
        </p:spPr>
        <p:txBody>
          <a:bodyPr wrap="square" rtlCol="0">
            <a:spAutoFit/>
          </a:bodyPr>
          <a:lstStyle/>
          <a:p>
            <a:pPr algn="ctr"/>
            <a:r>
              <a:rPr lang="en-US" sz="2800" b="1" dirty="0" smtClean="0">
                <a:solidFill>
                  <a:srgbClr val="C4BD97"/>
                </a:solidFill>
                <a:latin typeface="+mj-lt"/>
                <a:cs typeface="Arial"/>
              </a:rPr>
              <a:t>ACKNOWLEDGEMENTS</a:t>
            </a:r>
            <a:endParaRPr lang="en-US" sz="2800" b="1" dirty="0">
              <a:solidFill>
                <a:srgbClr val="C4BD97"/>
              </a:solidFill>
              <a:latin typeface="+mj-lt"/>
              <a:cs typeface="Arial"/>
            </a:endParaRPr>
          </a:p>
        </p:txBody>
      </p:sp>
      <p:sp>
        <p:nvSpPr>
          <p:cNvPr id="156" name="Rectangle 155"/>
          <p:cNvSpPr/>
          <p:nvPr/>
        </p:nvSpPr>
        <p:spPr>
          <a:xfrm>
            <a:off x="15201884" y="24699641"/>
            <a:ext cx="279400" cy="330200"/>
          </a:xfrm>
          <a:prstGeom prst="rect">
            <a:avLst/>
          </a:prstGeom>
          <a:solidFill>
            <a:srgbClr val="7E623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7" name="TextBox 156"/>
          <p:cNvSpPr txBox="1"/>
          <p:nvPr/>
        </p:nvSpPr>
        <p:spPr>
          <a:xfrm>
            <a:off x="15579773" y="21183600"/>
            <a:ext cx="6279238" cy="5262980"/>
          </a:xfrm>
          <a:prstGeom prst="rect">
            <a:avLst/>
          </a:prstGeom>
          <a:noFill/>
        </p:spPr>
        <p:txBody>
          <a:bodyPr wrap="square" rtlCol="0">
            <a:spAutoFit/>
          </a:bodyPr>
          <a:lstStyle/>
          <a:p>
            <a:r>
              <a:rPr lang="en-US" sz="2800" dirty="0" smtClean="0">
                <a:solidFill>
                  <a:schemeClr val="bg2">
                    <a:lumMod val="25000"/>
                  </a:schemeClr>
                </a:solidFill>
                <a:latin typeface="Arial"/>
                <a:cs typeface="Arial"/>
              </a:rPr>
              <a:t>Population estimation surveys were conducted on 22 sites range-wide.  </a:t>
            </a:r>
          </a:p>
          <a:p>
            <a:r>
              <a:rPr lang="en-US" sz="2800" dirty="0" smtClean="0">
                <a:solidFill>
                  <a:schemeClr val="bg2">
                    <a:lumMod val="25000"/>
                  </a:schemeClr>
                </a:solidFill>
                <a:latin typeface="Arial"/>
                <a:cs typeface="Arial"/>
              </a:rPr>
              <a:t>    </a:t>
            </a:r>
          </a:p>
          <a:p>
            <a:r>
              <a:rPr lang="en-US" sz="2800" dirty="0" smtClean="0">
                <a:solidFill>
                  <a:schemeClr val="bg2">
                    <a:lumMod val="25000"/>
                  </a:schemeClr>
                </a:solidFill>
                <a:latin typeface="Arial"/>
                <a:cs typeface="Arial"/>
              </a:rPr>
              <a:t>Sites were surveyed intensively during a single visit to collect pellets from multiple rabbits while also resampling a portion of the individuals. </a:t>
            </a:r>
          </a:p>
          <a:p>
            <a:endParaRPr lang="en-US" sz="2800" dirty="0" smtClean="0">
              <a:solidFill>
                <a:schemeClr val="bg2">
                  <a:lumMod val="25000"/>
                </a:schemeClr>
              </a:solidFill>
              <a:latin typeface="Arial"/>
              <a:cs typeface="Arial"/>
            </a:endParaRPr>
          </a:p>
          <a:p>
            <a:r>
              <a:rPr lang="en-US" sz="2800" dirty="0" smtClean="0">
                <a:solidFill>
                  <a:schemeClr val="bg2">
                    <a:lumMod val="25000"/>
                  </a:schemeClr>
                </a:solidFill>
                <a:latin typeface="Arial"/>
                <a:cs typeface="Arial"/>
              </a:rPr>
              <a:t>Individual cottontails are identified by their unique genetic signatures obtained from 10 microsatellite loci.   </a:t>
            </a:r>
          </a:p>
          <a:p>
            <a:r>
              <a:rPr lang="en-US" sz="2800" dirty="0" smtClean="0">
                <a:solidFill>
                  <a:schemeClr val="bg2">
                    <a:lumMod val="25000"/>
                  </a:schemeClr>
                </a:solidFill>
                <a:latin typeface="Arial"/>
                <a:cs typeface="Arial"/>
              </a:rPr>
              <a:t>    </a:t>
            </a:r>
          </a:p>
        </p:txBody>
      </p:sp>
      <p:sp>
        <p:nvSpPr>
          <p:cNvPr id="158" name="Rectangle 157"/>
          <p:cNvSpPr/>
          <p:nvPr/>
        </p:nvSpPr>
        <p:spPr>
          <a:xfrm>
            <a:off x="15201884" y="21270641"/>
            <a:ext cx="279400" cy="330200"/>
          </a:xfrm>
          <a:prstGeom prst="rect">
            <a:avLst/>
          </a:prstGeom>
          <a:solidFill>
            <a:srgbClr val="7E623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9" name="TextBox 158"/>
          <p:cNvSpPr txBox="1"/>
          <p:nvPr/>
        </p:nvSpPr>
        <p:spPr>
          <a:xfrm>
            <a:off x="15162401" y="19901564"/>
            <a:ext cx="12801600" cy="1107996"/>
          </a:xfrm>
          <a:prstGeom prst="rect">
            <a:avLst/>
          </a:prstGeom>
          <a:noFill/>
        </p:spPr>
        <p:txBody>
          <a:bodyPr wrap="square" rtlCol="0">
            <a:spAutoFit/>
          </a:bodyPr>
          <a:lstStyle/>
          <a:p>
            <a:pPr algn="ctr"/>
            <a:r>
              <a:rPr lang="en-US" sz="6600" b="1" dirty="0" smtClean="0">
                <a:solidFill>
                  <a:schemeClr val="bg2">
                    <a:lumMod val="25000"/>
                  </a:schemeClr>
                </a:solidFill>
              </a:rPr>
              <a:t>Objective 2: Population Estimation</a:t>
            </a:r>
            <a:endParaRPr lang="en-US" sz="6600" b="1" dirty="0">
              <a:solidFill>
                <a:schemeClr val="bg2">
                  <a:lumMod val="25000"/>
                </a:schemeClr>
              </a:solidFill>
            </a:endParaRPr>
          </a:p>
        </p:txBody>
      </p:sp>
      <p:pic>
        <p:nvPicPr>
          <p:cNvPr id="160" name="Picture 159" descr="PopSurveyPattern.jpg"/>
          <p:cNvPicPr>
            <a:picLocks noChangeAspect="1"/>
          </p:cNvPicPr>
          <p:nvPr/>
        </p:nvPicPr>
        <p:blipFill>
          <a:blip r:embed="rId5"/>
          <a:srcRect t="3878" b="6442"/>
          <a:stretch>
            <a:fillRect/>
          </a:stretch>
        </p:blipFill>
        <p:spPr>
          <a:xfrm>
            <a:off x="21965503" y="21328817"/>
            <a:ext cx="6479292" cy="7169983"/>
          </a:xfrm>
          <a:prstGeom prst="rect">
            <a:avLst/>
          </a:prstGeom>
          <a:ln w="38100">
            <a:solidFill>
              <a:schemeClr val="tx1"/>
            </a:solidFill>
          </a:ln>
          <a:effectLst>
            <a:outerShdw blurRad="50800" dist="127000" dir="2700000" algn="ctr" rotWithShape="0">
              <a:srgbClr val="000000">
                <a:alpha val="70000"/>
              </a:srgbClr>
            </a:outerShdw>
          </a:effectLst>
        </p:spPr>
      </p:pic>
      <p:sp>
        <p:nvSpPr>
          <p:cNvPr id="161" name="TextBox 160"/>
          <p:cNvSpPr txBox="1"/>
          <p:nvPr/>
        </p:nvSpPr>
        <p:spPr>
          <a:xfrm>
            <a:off x="21878252" y="28614469"/>
            <a:ext cx="6815199" cy="646331"/>
          </a:xfrm>
          <a:prstGeom prst="rect">
            <a:avLst/>
          </a:prstGeom>
          <a:noFill/>
        </p:spPr>
        <p:txBody>
          <a:bodyPr wrap="square" rtlCol="0">
            <a:spAutoFit/>
          </a:bodyPr>
          <a:lstStyle/>
          <a:p>
            <a:r>
              <a:rPr lang="en-US" sz="1800" dirty="0" smtClean="0">
                <a:solidFill>
                  <a:srgbClr val="312E1B"/>
                </a:solidFill>
                <a:latin typeface="Arial"/>
                <a:cs typeface="Arial"/>
              </a:rPr>
              <a:t>Population estimation</a:t>
            </a:r>
            <a:r>
              <a:rPr lang="en-US" sz="1800" dirty="0" smtClean="0">
                <a:solidFill>
                  <a:srgbClr val="312E1B"/>
                </a:solidFill>
                <a:latin typeface="Arial"/>
                <a:cs typeface="Arial"/>
              </a:rPr>
              <a:t> surveys are exhaustive; </a:t>
            </a:r>
            <a:r>
              <a:rPr lang="en-US" sz="1800" dirty="0" smtClean="0">
                <a:solidFill>
                  <a:srgbClr val="312E1B"/>
                </a:solidFill>
                <a:latin typeface="Arial"/>
                <a:cs typeface="Arial"/>
              </a:rPr>
              <a:t>pellets are collected every 50-75 meters following loose transects (red line).  </a:t>
            </a:r>
            <a:endParaRPr lang="en-US" sz="1800" dirty="0">
              <a:solidFill>
                <a:srgbClr val="312E1B"/>
              </a:solidFill>
              <a:latin typeface="Arial"/>
              <a:cs typeface="Arial"/>
            </a:endParaRPr>
          </a:p>
        </p:txBody>
      </p:sp>
      <p:sp>
        <p:nvSpPr>
          <p:cNvPr id="162" name="Rectangle 161"/>
          <p:cNvSpPr/>
          <p:nvPr/>
        </p:nvSpPr>
        <p:spPr>
          <a:xfrm>
            <a:off x="15201884" y="22566041"/>
            <a:ext cx="279400" cy="330200"/>
          </a:xfrm>
          <a:prstGeom prst="rect">
            <a:avLst/>
          </a:prstGeom>
          <a:solidFill>
            <a:srgbClr val="7E623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5" name="TextBox 164"/>
          <p:cNvSpPr txBox="1"/>
          <p:nvPr/>
        </p:nvSpPr>
        <p:spPr>
          <a:xfrm>
            <a:off x="15579773" y="26365200"/>
            <a:ext cx="5727170" cy="1384995"/>
          </a:xfrm>
          <a:prstGeom prst="rect">
            <a:avLst/>
          </a:prstGeom>
          <a:noFill/>
        </p:spPr>
        <p:txBody>
          <a:bodyPr wrap="square" rtlCol="0">
            <a:spAutoFit/>
          </a:bodyPr>
          <a:lstStyle/>
          <a:p>
            <a:r>
              <a:rPr lang="en-US" sz="2800" dirty="0" smtClean="0">
                <a:solidFill>
                  <a:schemeClr val="bg2">
                    <a:lumMod val="25000"/>
                  </a:schemeClr>
                </a:solidFill>
                <a:latin typeface="Arial"/>
                <a:cs typeface="Arial"/>
              </a:rPr>
              <a:t>Abundance is estimated by the ratio of new/</a:t>
            </a:r>
            <a:r>
              <a:rPr lang="en-US" sz="2800" dirty="0" err="1" smtClean="0">
                <a:solidFill>
                  <a:schemeClr val="bg2">
                    <a:lumMod val="25000"/>
                  </a:schemeClr>
                </a:solidFill>
                <a:latin typeface="Arial"/>
                <a:cs typeface="Arial"/>
              </a:rPr>
              <a:t>resampled</a:t>
            </a:r>
            <a:r>
              <a:rPr lang="en-US" sz="2800" dirty="0" smtClean="0">
                <a:solidFill>
                  <a:schemeClr val="bg2">
                    <a:lumMod val="25000"/>
                  </a:schemeClr>
                </a:solidFill>
                <a:latin typeface="Arial"/>
                <a:cs typeface="Arial"/>
              </a:rPr>
              <a:t> genotypes. </a:t>
            </a:r>
          </a:p>
          <a:p>
            <a:endParaRPr lang="en-US" sz="2800" dirty="0" smtClean="0">
              <a:solidFill>
                <a:schemeClr val="bg2">
                  <a:lumMod val="25000"/>
                </a:schemeClr>
              </a:solidFill>
              <a:latin typeface="Arial"/>
              <a:cs typeface="Arial"/>
            </a:endParaRPr>
          </a:p>
        </p:txBody>
      </p:sp>
      <p:sp>
        <p:nvSpPr>
          <p:cNvPr id="166" name="Rectangle 165"/>
          <p:cNvSpPr/>
          <p:nvPr/>
        </p:nvSpPr>
        <p:spPr>
          <a:xfrm>
            <a:off x="15201884" y="26471153"/>
            <a:ext cx="279400" cy="330200"/>
          </a:xfrm>
          <a:prstGeom prst="rect">
            <a:avLst/>
          </a:prstGeom>
          <a:solidFill>
            <a:srgbClr val="7E623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7" name="TextBox 176"/>
          <p:cNvSpPr txBox="1"/>
          <p:nvPr/>
        </p:nvSpPr>
        <p:spPr>
          <a:xfrm>
            <a:off x="15468600" y="27725397"/>
            <a:ext cx="6454677" cy="1815882"/>
          </a:xfrm>
          <a:prstGeom prst="rect">
            <a:avLst/>
          </a:prstGeom>
          <a:noFill/>
        </p:spPr>
        <p:txBody>
          <a:bodyPr wrap="square" rtlCol="0">
            <a:spAutoFit/>
          </a:bodyPr>
          <a:lstStyle/>
          <a:p>
            <a:r>
              <a:rPr lang="en-US" sz="2800" dirty="0" smtClean="0">
                <a:solidFill>
                  <a:schemeClr val="bg2">
                    <a:lumMod val="25000"/>
                  </a:schemeClr>
                </a:solidFill>
                <a:latin typeface="Arial"/>
                <a:cs typeface="Arial"/>
              </a:rPr>
              <a:t>This approach will provide the first patch-specific population estimates of New England cottontails range-wide.</a:t>
            </a:r>
          </a:p>
          <a:p>
            <a:endParaRPr lang="en-US" sz="2800" dirty="0" smtClean="0">
              <a:solidFill>
                <a:schemeClr val="bg2">
                  <a:lumMod val="25000"/>
                </a:schemeClr>
              </a:solidFill>
              <a:latin typeface="Arial"/>
              <a:cs typeface="Arial"/>
            </a:endParaRPr>
          </a:p>
        </p:txBody>
      </p:sp>
      <p:sp>
        <p:nvSpPr>
          <p:cNvPr id="178" name="Rectangle 177"/>
          <p:cNvSpPr/>
          <p:nvPr/>
        </p:nvSpPr>
        <p:spPr>
          <a:xfrm>
            <a:off x="15185778" y="27839479"/>
            <a:ext cx="295506" cy="330200"/>
          </a:xfrm>
          <a:prstGeom prst="rect">
            <a:avLst/>
          </a:prstGeom>
          <a:solidFill>
            <a:srgbClr val="7E623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79" name="Picture 178" descr="FWS col.gif"/>
          <p:cNvPicPr>
            <a:picLocks noChangeAspect="1"/>
          </p:cNvPicPr>
          <p:nvPr/>
        </p:nvPicPr>
        <p:blipFill>
          <a:blip r:embed="rId6"/>
          <a:stretch>
            <a:fillRect/>
          </a:stretch>
        </p:blipFill>
        <p:spPr>
          <a:xfrm>
            <a:off x="15011400" y="29553057"/>
            <a:ext cx="1853936" cy="2218807"/>
          </a:xfrm>
          <a:prstGeom prst="rect">
            <a:avLst/>
          </a:prstGeom>
        </p:spPr>
      </p:pic>
      <p:pic>
        <p:nvPicPr>
          <p:cNvPr id="181" name="Picture 180" descr="unhseal.gif"/>
          <p:cNvPicPr>
            <a:picLocks noChangeAspect="1"/>
          </p:cNvPicPr>
          <p:nvPr/>
        </p:nvPicPr>
        <p:blipFill>
          <a:blip r:embed="rId7"/>
          <a:stretch>
            <a:fillRect/>
          </a:stretch>
        </p:blipFill>
        <p:spPr>
          <a:xfrm>
            <a:off x="28905375" y="29553057"/>
            <a:ext cx="2179536" cy="2193828"/>
          </a:xfrm>
          <a:prstGeom prst="rect">
            <a:avLst/>
          </a:prstGeom>
        </p:spPr>
      </p:pic>
      <p:pic>
        <p:nvPicPr>
          <p:cNvPr id="184" name="Picture 4" descr="C:\Users\Daniel\Desktop\UNH\Research\Poster\Feb8 Poster\NYSDEC_logo.png"/>
          <p:cNvPicPr>
            <a:picLocks noChangeAspect="1" noChangeArrowheads="1"/>
          </p:cNvPicPr>
          <p:nvPr/>
        </p:nvPicPr>
        <p:blipFill>
          <a:blip r:embed="rId8"/>
          <a:srcRect/>
          <a:stretch>
            <a:fillRect/>
          </a:stretch>
        </p:blipFill>
        <p:spPr bwMode="auto">
          <a:xfrm>
            <a:off x="23003602" y="29959688"/>
            <a:ext cx="1660033" cy="1682167"/>
          </a:xfrm>
          <a:prstGeom prst="rect">
            <a:avLst/>
          </a:prstGeom>
          <a:noFill/>
        </p:spPr>
      </p:pic>
      <p:pic>
        <p:nvPicPr>
          <p:cNvPr id="185" name="Picture 6" descr="C:\Users\Daniel\Desktop\UNH\Research\Poster\Feb8 Poster\masthead_home.jpg"/>
          <p:cNvPicPr>
            <a:picLocks noChangeAspect="1" noChangeArrowheads="1"/>
          </p:cNvPicPr>
          <p:nvPr/>
        </p:nvPicPr>
        <p:blipFill>
          <a:blip r:embed="rId9"/>
          <a:srcRect/>
          <a:stretch>
            <a:fillRect/>
          </a:stretch>
        </p:blipFill>
        <p:spPr bwMode="auto">
          <a:xfrm>
            <a:off x="26932549" y="29866865"/>
            <a:ext cx="1760903" cy="1774990"/>
          </a:xfrm>
          <a:prstGeom prst="rect">
            <a:avLst/>
          </a:prstGeom>
          <a:noFill/>
        </p:spPr>
      </p:pic>
      <p:sp>
        <p:nvSpPr>
          <p:cNvPr id="206" name="TextBox 205"/>
          <p:cNvSpPr txBox="1"/>
          <p:nvPr/>
        </p:nvSpPr>
        <p:spPr>
          <a:xfrm>
            <a:off x="15953950" y="12704962"/>
            <a:ext cx="6011553" cy="954107"/>
          </a:xfrm>
          <a:prstGeom prst="rect">
            <a:avLst/>
          </a:prstGeom>
          <a:noFill/>
        </p:spPr>
        <p:txBody>
          <a:bodyPr wrap="square" rtlCol="0">
            <a:spAutoFit/>
          </a:bodyPr>
          <a:lstStyle/>
          <a:p>
            <a:pPr defTabSz="508000"/>
            <a:r>
              <a:rPr lang="en-US" sz="2800" dirty="0" smtClean="0">
                <a:solidFill>
                  <a:schemeClr val="bg2">
                    <a:lumMod val="25000"/>
                  </a:schemeClr>
                </a:solidFill>
                <a:latin typeface="Arial"/>
                <a:cs typeface="Arial"/>
              </a:rPr>
              <a:t>Occupancy was determined by presence of cottontail sign. </a:t>
            </a:r>
            <a:endParaRPr lang="en-US" sz="2800" dirty="0"/>
          </a:p>
        </p:txBody>
      </p:sp>
      <p:sp>
        <p:nvSpPr>
          <p:cNvPr id="212" name="TextBox 211"/>
          <p:cNvSpPr txBox="1"/>
          <p:nvPr/>
        </p:nvSpPr>
        <p:spPr>
          <a:xfrm>
            <a:off x="2133600" y="30824269"/>
            <a:ext cx="10390726" cy="369332"/>
          </a:xfrm>
          <a:prstGeom prst="rect">
            <a:avLst/>
          </a:prstGeom>
          <a:noFill/>
        </p:spPr>
        <p:txBody>
          <a:bodyPr wrap="square" rtlCol="0">
            <a:spAutoFit/>
          </a:bodyPr>
          <a:lstStyle/>
          <a:p>
            <a:r>
              <a:rPr lang="en-US" sz="1800" dirty="0" smtClean="0">
                <a:solidFill>
                  <a:srgbClr val="312E1B"/>
                </a:solidFill>
                <a:latin typeface="Arial"/>
                <a:cs typeface="Arial"/>
              </a:rPr>
              <a:t>Number and location of range-wide detection (det) and population estimation (pop) sites by county. </a:t>
            </a:r>
            <a:endParaRPr lang="en-US" sz="1800" dirty="0">
              <a:solidFill>
                <a:srgbClr val="312E1B"/>
              </a:solidFill>
              <a:latin typeface="Arial"/>
              <a:cs typeface="Arial"/>
            </a:endParaRPr>
          </a:p>
        </p:txBody>
      </p:sp>
      <p:pic>
        <p:nvPicPr>
          <p:cNvPr id="224" name="Picture 223" descr="Depot Road with Search Path.jpg"/>
          <p:cNvPicPr>
            <a:picLocks noChangeAspect="1"/>
          </p:cNvPicPr>
          <p:nvPr/>
        </p:nvPicPr>
        <p:blipFill>
          <a:blip r:embed="rId10"/>
          <a:srcRect l="8153" t="18382" r="30036" b="24091"/>
          <a:stretch>
            <a:fillRect/>
          </a:stretch>
        </p:blipFill>
        <p:spPr>
          <a:xfrm>
            <a:off x="15529161" y="7848600"/>
            <a:ext cx="5877842" cy="3778568"/>
          </a:xfrm>
          <a:prstGeom prst="rect">
            <a:avLst/>
          </a:prstGeom>
          <a:ln w="38100" cap="flat" cmpd="sng" algn="ctr">
            <a:solidFill>
              <a:schemeClr val="bg2">
                <a:lumMod val="10000"/>
              </a:schemeClr>
            </a:solidFill>
            <a:prstDash val="solid"/>
            <a:round/>
            <a:headEnd type="none" w="med" len="med"/>
            <a:tailEnd type="none" w="med" len="med"/>
          </a:ln>
          <a:effectLst>
            <a:outerShdw blurRad="50800" dist="127000" dir="2700000">
              <a:srgbClr val="000000">
                <a:alpha val="70000"/>
              </a:srgbClr>
            </a:outerShdw>
          </a:effectLst>
        </p:spPr>
      </p:pic>
      <p:pic>
        <p:nvPicPr>
          <p:cNvPr id="225" name="Picture 224" descr="Wells Reserve with Search Path.jpg"/>
          <p:cNvPicPr>
            <a:picLocks noChangeAspect="1"/>
          </p:cNvPicPr>
          <p:nvPr/>
        </p:nvPicPr>
        <p:blipFill>
          <a:blip r:embed="rId11"/>
          <a:srcRect t="7553" r="15152" b="25806"/>
          <a:stretch>
            <a:fillRect/>
          </a:stretch>
        </p:blipFill>
        <p:spPr>
          <a:xfrm>
            <a:off x="21848774" y="7848600"/>
            <a:ext cx="6965117" cy="3778567"/>
          </a:xfrm>
          <a:prstGeom prst="rect">
            <a:avLst/>
          </a:prstGeom>
          <a:ln w="38100" cap="flat" cmpd="sng" algn="ctr">
            <a:solidFill>
              <a:schemeClr val="bg2">
                <a:lumMod val="10000"/>
              </a:schemeClr>
            </a:solidFill>
            <a:prstDash val="solid"/>
            <a:round/>
            <a:headEnd type="none" w="med" len="med"/>
            <a:tailEnd type="none" w="med" len="med"/>
          </a:ln>
          <a:effectLst>
            <a:outerShdw blurRad="50800" dist="127000" dir="2700000">
              <a:srgbClr val="000000">
                <a:alpha val="70000"/>
              </a:srgbClr>
            </a:outerShdw>
          </a:effectLst>
        </p:spPr>
      </p:pic>
      <p:sp>
        <p:nvSpPr>
          <p:cNvPr id="226" name="TextBox 225"/>
          <p:cNvSpPr txBox="1"/>
          <p:nvPr/>
        </p:nvSpPr>
        <p:spPr>
          <a:xfrm>
            <a:off x="15868723" y="6718518"/>
            <a:ext cx="13262780" cy="954107"/>
          </a:xfrm>
          <a:prstGeom prst="rect">
            <a:avLst/>
          </a:prstGeom>
          <a:noFill/>
        </p:spPr>
        <p:txBody>
          <a:bodyPr wrap="square" rtlCol="0">
            <a:spAutoFit/>
          </a:bodyPr>
          <a:lstStyle/>
          <a:p>
            <a:pPr>
              <a:tabLst>
                <a:tab pos="508000" algn="l"/>
              </a:tabLst>
            </a:pPr>
            <a:r>
              <a:rPr lang="en-US" sz="2800" dirty="0" smtClean="0">
                <a:solidFill>
                  <a:schemeClr val="bg2">
                    <a:lumMod val="25000"/>
                  </a:schemeClr>
                </a:solidFill>
                <a:latin typeface="Arial"/>
                <a:cs typeface="Arial"/>
              </a:rPr>
              <a:t>Patches (n=38) ranging in size from 2-55 acres were delineated by landscape boundaries and systematically searched for presence of lagomorph fecal pellets.  </a:t>
            </a:r>
            <a:endParaRPr lang="en-US" sz="2800" dirty="0"/>
          </a:p>
        </p:txBody>
      </p:sp>
      <p:sp>
        <p:nvSpPr>
          <p:cNvPr id="227" name="Rectangle 226"/>
          <p:cNvSpPr/>
          <p:nvPr/>
        </p:nvSpPr>
        <p:spPr>
          <a:xfrm>
            <a:off x="15589323" y="6817286"/>
            <a:ext cx="279400" cy="330200"/>
          </a:xfrm>
          <a:prstGeom prst="rect">
            <a:avLst/>
          </a:prstGeom>
          <a:solidFill>
            <a:srgbClr val="7E623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8" name="TextBox 227"/>
          <p:cNvSpPr txBox="1"/>
          <p:nvPr/>
        </p:nvSpPr>
        <p:spPr>
          <a:xfrm>
            <a:off x="15544800" y="11745060"/>
            <a:ext cx="5962919" cy="646331"/>
          </a:xfrm>
          <a:prstGeom prst="rect">
            <a:avLst/>
          </a:prstGeom>
          <a:noFill/>
        </p:spPr>
        <p:txBody>
          <a:bodyPr wrap="square" rtlCol="0">
            <a:spAutoFit/>
          </a:bodyPr>
          <a:lstStyle/>
          <a:p>
            <a:r>
              <a:rPr lang="en-US" sz="1800" dirty="0" smtClean="0">
                <a:solidFill>
                  <a:srgbClr val="312E1B"/>
                </a:solidFill>
                <a:latin typeface="Arial"/>
                <a:cs typeface="Arial"/>
              </a:rPr>
              <a:t>Patches ≤6 acres were surveyed intensively via loose transects (red line) with ~30 meter spacing. </a:t>
            </a:r>
            <a:endParaRPr lang="en-US" sz="1800" dirty="0">
              <a:solidFill>
                <a:srgbClr val="312E1B"/>
              </a:solidFill>
              <a:latin typeface="Arial"/>
              <a:cs typeface="Arial"/>
            </a:endParaRPr>
          </a:p>
        </p:txBody>
      </p:sp>
      <p:sp>
        <p:nvSpPr>
          <p:cNvPr id="229" name="TextBox 228"/>
          <p:cNvSpPr txBox="1"/>
          <p:nvPr/>
        </p:nvSpPr>
        <p:spPr>
          <a:xfrm>
            <a:off x="21891458" y="11745060"/>
            <a:ext cx="6951886" cy="646331"/>
          </a:xfrm>
          <a:prstGeom prst="rect">
            <a:avLst/>
          </a:prstGeom>
          <a:noFill/>
        </p:spPr>
        <p:txBody>
          <a:bodyPr wrap="square" rtlCol="0">
            <a:spAutoFit/>
          </a:bodyPr>
          <a:lstStyle/>
          <a:p>
            <a:r>
              <a:rPr lang="en-US" sz="1800" dirty="0" smtClean="0">
                <a:solidFill>
                  <a:srgbClr val="312E1B"/>
                </a:solidFill>
                <a:latin typeface="Arial"/>
                <a:cs typeface="Arial"/>
              </a:rPr>
              <a:t>Patches &gt;6 acres were </a:t>
            </a:r>
            <a:r>
              <a:rPr lang="en-US" sz="1800" dirty="0" err="1" smtClean="0">
                <a:solidFill>
                  <a:srgbClr val="312E1B"/>
                </a:solidFill>
                <a:latin typeface="Arial"/>
                <a:cs typeface="Arial"/>
              </a:rPr>
              <a:t>sureyed</a:t>
            </a:r>
            <a:r>
              <a:rPr lang="en-US" sz="1800" dirty="0" smtClean="0">
                <a:solidFill>
                  <a:srgbClr val="312E1B"/>
                </a:solidFill>
                <a:latin typeface="Arial"/>
                <a:cs typeface="Arial"/>
              </a:rPr>
              <a:t> via multiple 2 acre subplots (green outline) for a search area of 6 acres or 20% of the total patch area.</a:t>
            </a:r>
            <a:endParaRPr lang="en-US" sz="1800" dirty="0">
              <a:solidFill>
                <a:srgbClr val="312E1B"/>
              </a:solidFill>
              <a:latin typeface="Arial"/>
              <a:cs typeface="Arial"/>
            </a:endParaRPr>
          </a:p>
        </p:txBody>
      </p:sp>
      <p:pic>
        <p:nvPicPr>
          <p:cNvPr id="249" name="Picture 3" descr="C:\Users\Daniel\Desktop\UNH\Research\Poster\Feb8 Poster\New.jpg"/>
          <p:cNvPicPr>
            <a:picLocks noChangeAspect="1" noChangeArrowheads="1"/>
          </p:cNvPicPr>
          <p:nvPr/>
        </p:nvPicPr>
        <p:blipFill>
          <a:blip r:embed="rId12"/>
          <a:srcRect l="9401" t="34085" r="10390" b="12690"/>
          <a:stretch>
            <a:fillRect/>
          </a:stretch>
        </p:blipFill>
        <p:spPr bwMode="auto">
          <a:xfrm>
            <a:off x="2209800" y="22162472"/>
            <a:ext cx="9963861" cy="8556292"/>
          </a:xfrm>
          <a:prstGeom prst="rect">
            <a:avLst/>
          </a:prstGeom>
          <a:noFill/>
          <a:ln w="38100">
            <a:solidFill>
              <a:schemeClr val="tx1"/>
            </a:solidFill>
          </a:ln>
          <a:effectLst>
            <a:outerShdw blurRad="50800" dist="127000" dir="2700000" algn="ctr" rotWithShape="0">
              <a:srgbClr val="000000">
                <a:alpha val="70000"/>
              </a:srgbClr>
            </a:outerShdw>
          </a:effectLst>
        </p:spPr>
      </p:pic>
      <p:sp>
        <p:nvSpPr>
          <p:cNvPr id="74" name="TextBox 73"/>
          <p:cNvSpPr txBox="1"/>
          <p:nvPr/>
        </p:nvSpPr>
        <p:spPr>
          <a:xfrm>
            <a:off x="10457141" y="24598866"/>
            <a:ext cx="1400888" cy="646331"/>
          </a:xfrm>
          <a:prstGeom prst="rect">
            <a:avLst/>
          </a:prstGeom>
          <a:noFill/>
        </p:spPr>
        <p:txBody>
          <a:bodyPr wrap="square" rtlCol="0">
            <a:spAutoFit/>
          </a:bodyPr>
          <a:lstStyle/>
          <a:p>
            <a:r>
              <a:rPr lang="en-US" sz="1800" b="1" dirty="0" smtClean="0"/>
              <a:t>ME-15 (Det)</a:t>
            </a:r>
          </a:p>
          <a:p>
            <a:r>
              <a:rPr lang="en-US" sz="1800" b="1" dirty="0" smtClean="0"/>
              <a:t>        11 (Pop)</a:t>
            </a:r>
            <a:endParaRPr lang="en-US" sz="1800" b="1" dirty="0"/>
          </a:p>
        </p:txBody>
      </p:sp>
      <p:cxnSp>
        <p:nvCxnSpPr>
          <p:cNvPr id="75" name="Straight Connector 74"/>
          <p:cNvCxnSpPr/>
          <p:nvPr/>
        </p:nvCxnSpPr>
        <p:spPr>
          <a:xfrm rot="10800000">
            <a:off x="9491359" y="24003000"/>
            <a:ext cx="965782" cy="758239"/>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77" name="TextBox 76"/>
          <p:cNvSpPr txBox="1"/>
          <p:nvPr/>
        </p:nvSpPr>
        <p:spPr>
          <a:xfrm>
            <a:off x="9830927" y="25980439"/>
            <a:ext cx="1602647" cy="923330"/>
          </a:xfrm>
          <a:prstGeom prst="rect">
            <a:avLst/>
          </a:prstGeom>
          <a:noFill/>
        </p:spPr>
        <p:txBody>
          <a:bodyPr wrap="square" rtlCol="0">
            <a:spAutoFit/>
          </a:bodyPr>
          <a:lstStyle/>
          <a:p>
            <a:r>
              <a:rPr lang="en-US" sz="1800" b="1" dirty="0" smtClean="0"/>
              <a:t>NH- 6 (Det)</a:t>
            </a:r>
          </a:p>
          <a:p>
            <a:r>
              <a:rPr lang="en-US" sz="1800" b="1" dirty="0" smtClean="0"/>
              <a:t>        5 (Pop)</a:t>
            </a:r>
          </a:p>
          <a:p>
            <a:r>
              <a:rPr lang="en-US" sz="1800" b="1" dirty="0" smtClean="0"/>
              <a:t>         </a:t>
            </a:r>
            <a:endParaRPr lang="en-US" sz="1800" b="1" dirty="0"/>
          </a:p>
        </p:txBody>
      </p:sp>
      <p:cxnSp>
        <p:nvCxnSpPr>
          <p:cNvPr id="78" name="Straight Connector 77"/>
          <p:cNvCxnSpPr/>
          <p:nvPr/>
        </p:nvCxnSpPr>
        <p:spPr>
          <a:xfrm rot="16200000" flipV="1">
            <a:off x="8685303" y="24889715"/>
            <a:ext cx="1274104" cy="101715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81" name="TextBox 80"/>
          <p:cNvSpPr txBox="1"/>
          <p:nvPr/>
        </p:nvSpPr>
        <p:spPr>
          <a:xfrm>
            <a:off x="8991580" y="29367279"/>
            <a:ext cx="1465561" cy="646331"/>
          </a:xfrm>
          <a:prstGeom prst="rect">
            <a:avLst/>
          </a:prstGeom>
          <a:noFill/>
        </p:spPr>
        <p:txBody>
          <a:bodyPr wrap="square" rtlCol="0">
            <a:spAutoFit/>
          </a:bodyPr>
          <a:lstStyle/>
          <a:p>
            <a:r>
              <a:rPr lang="en-US" sz="1800" b="1" dirty="0" smtClean="0"/>
              <a:t>CT-10 (Det)</a:t>
            </a:r>
          </a:p>
          <a:p>
            <a:r>
              <a:rPr lang="en-US" sz="1800" b="1" dirty="0" smtClean="0"/>
              <a:t>       1 (Pop)</a:t>
            </a:r>
            <a:endParaRPr lang="en-US" sz="1800" b="1" dirty="0"/>
          </a:p>
        </p:txBody>
      </p:sp>
      <p:sp>
        <p:nvSpPr>
          <p:cNvPr id="82" name="TextBox 81"/>
          <p:cNvSpPr txBox="1"/>
          <p:nvPr/>
        </p:nvSpPr>
        <p:spPr>
          <a:xfrm>
            <a:off x="6629380" y="29822674"/>
            <a:ext cx="1371600" cy="646331"/>
          </a:xfrm>
          <a:prstGeom prst="rect">
            <a:avLst/>
          </a:prstGeom>
          <a:noFill/>
        </p:spPr>
        <p:txBody>
          <a:bodyPr wrap="square" rtlCol="0">
            <a:spAutoFit/>
          </a:bodyPr>
          <a:lstStyle/>
          <a:p>
            <a:r>
              <a:rPr lang="en-US" sz="1800" b="1" dirty="0" smtClean="0"/>
              <a:t>NY- 7 (Det)</a:t>
            </a:r>
          </a:p>
          <a:p>
            <a:r>
              <a:rPr lang="en-US" sz="1800" b="1" dirty="0" smtClean="0"/>
              <a:t>        6 (Pop)</a:t>
            </a:r>
            <a:endParaRPr lang="en-US" sz="1800" b="1" dirty="0"/>
          </a:p>
        </p:txBody>
      </p:sp>
      <p:cxnSp>
        <p:nvCxnSpPr>
          <p:cNvPr id="84" name="Straight Connector 83"/>
          <p:cNvCxnSpPr>
            <a:stCxn id="81" idx="1"/>
          </p:cNvCxnSpPr>
          <p:nvPr/>
        </p:nvCxnSpPr>
        <p:spPr>
          <a:xfrm rot="10800000">
            <a:off x="5438616" y="28411613"/>
            <a:ext cx="3552964" cy="1278832"/>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5" name="Straight Connector 84"/>
          <p:cNvCxnSpPr>
            <a:stCxn id="81" idx="1"/>
          </p:cNvCxnSpPr>
          <p:nvPr/>
        </p:nvCxnSpPr>
        <p:spPr>
          <a:xfrm rot="10800000">
            <a:off x="7086580" y="27829357"/>
            <a:ext cx="1905000" cy="1861089"/>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7" name="Straight Connector 86"/>
          <p:cNvCxnSpPr>
            <a:stCxn id="82" idx="1"/>
          </p:cNvCxnSpPr>
          <p:nvPr/>
        </p:nvCxnSpPr>
        <p:spPr>
          <a:xfrm rot="10800000">
            <a:off x="4267200" y="27829356"/>
            <a:ext cx="2362181" cy="2316484"/>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3" name="Straight Connector 112"/>
          <p:cNvCxnSpPr/>
          <p:nvPr/>
        </p:nvCxnSpPr>
        <p:spPr>
          <a:xfrm rot="10800000">
            <a:off x="9643761" y="28032494"/>
            <a:ext cx="813380" cy="573572"/>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115" name="TextBox 114"/>
          <p:cNvSpPr txBox="1"/>
          <p:nvPr/>
        </p:nvSpPr>
        <p:spPr>
          <a:xfrm>
            <a:off x="10457141" y="28421400"/>
            <a:ext cx="1400888" cy="646331"/>
          </a:xfrm>
          <a:prstGeom prst="rect">
            <a:avLst/>
          </a:prstGeom>
          <a:noFill/>
        </p:spPr>
        <p:txBody>
          <a:bodyPr wrap="square" rtlCol="0">
            <a:spAutoFit/>
          </a:bodyPr>
          <a:lstStyle/>
          <a:p>
            <a:r>
              <a:rPr lang="en-US" sz="1800" b="1" dirty="0" smtClean="0"/>
              <a:t>MA- 4 (Det)</a:t>
            </a:r>
          </a:p>
          <a:p>
            <a:r>
              <a:rPr lang="en-US" sz="1800" b="1" dirty="0" smtClean="0"/>
              <a:t>         1 (Pop)</a:t>
            </a:r>
            <a:endParaRPr lang="en-US" sz="1800" b="1" dirty="0"/>
          </a:p>
        </p:txBody>
      </p:sp>
      <p:pic>
        <p:nvPicPr>
          <p:cNvPr id="117" name="Picture 116" descr="Kettle Cove pellets.JPG"/>
          <p:cNvPicPr>
            <a:picLocks noChangeAspect="1"/>
          </p:cNvPicPr>
          <p:nvPr/>
        </p:nvPicPr>
        <p:blipFill>
          <a:blip r:embed="rId13"/>
          <a:srcRect l="27934" t="1088" r="31690"/>
          <a:stretch>
            <a:fillRect/>
          </a:stretch>
        </p:blipFill>
        <p:spPr>
          <a:xfrm rot="5400000">
            <a:off x="16743207" y="12926000"/>
            <a:ext cx="2493051" cy="4071565"/>
          </a:xfrm>
          <a:prstGeom prst="rect">
            <a:avLst/>
          </a:prstGeom>
          <a:ln w="38100" cap="flat" cmpd="sng" algn="ctr">
            <a:solidFill>
              <a:schemeClr val="bg2">
                <a:lumMod val="10000"/>
              </a:schemeClr>
            </a:solidFill>
            <a:prstDash val="solid"/>
            <a:round/>
            <a:headEnd type="none" w="med" len="med"/>
            <a:tailEnd type="none" w="med" len="med"/>
          </a:ln>
          <a:effectLst>
            <a:outerShdw blurRad="50800" dist="127000" dir="18900000">
              <a:srgbClr val="000000">
                <a:alpha val="70000"/>
              </a:srgbClr>
            </a:outerShdw>
          </a:effectLst>
        </p:spPr>
      </p:pic>
      <p:sp>
        <p:nvSpPr>
          <p:cNvPr id="118" name="TextBox 117"/>
          <p:cNvSpPr txBox="1"/>
          <p:nvPr/>
        </p:nvSpPr>
        <p:spPr>
          <a:xfrm>
            <a:off x="15903152" y="18833068"/>
            <a:ext cx="5604568" cy="369332"/>
          </a:xfrm>
          <a:prstGeom prst="rect">
            <a:avLst/>
          </a:prstGeom>
          <a:noFill/>
        </p:spPr>
        <p:txBody>
          <a:bodyPr wrap="square" rtlCol="0">
            <a:spAutoFit/>
          </a:bodyPr>
          <a:lstStyle/>
          <a:p>
            <a:r>
              <a:rPr lang="en-US" sz="1800" dirty="0" smtClean="0">
                <a:solidFill>
                  <a:srgbClr val="312E1B"/>
                </a:solidFill>
                <a:latin typeface="Arial"/>
                <a:cs typeface="Arial"/>
              </a:rPr>
              <a:t>Cottontail fecal pellets and tracks. </a:t>
            </a:r>
            <a:endParaRPr lang="en-US" sz="1800" dirty="0">
              <a:solidFill>
                <a:srgbClr val="312E1B"/>
              </a:solidFill>
              <a:latin typeface="Arial"/>
              <a:cs typeface="Arial"/>
            </a:endParaRPr>
          </a:p>
        </p:txBody>
      </p:sp>
      <p:sp>
        <p:nvSpPr>
          <p:cNvPr id="119" name="Rectangle 118"/>
          <p:cNvSpPr/>
          <p:nvPr/>
        </p:nvSpPr>
        <p:spPr>
          <a:xfrm>
            <a:off x="15570200" y="12828585"/>
            <a:ext cx="279400" cy="330200"/>
          </a:xfrm>
          <a:prstGeom prst="rect">
            <a:avLst/>
          </a:prstGeom>
          <a:solidFill>
            <a:srgbClr val="7E623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20" name="Picture 119" descr="cottontail tracks.jpg"/>
          <p:cNvPicPr>
            <a:picLocks noChangeAspect="1"/>
          </p:cNvPicPr>
          <p:nvPr/>
        </p:nvPicPr>
        <p:blipFill>
          <a:blip r:embed="rId14"/>
          <a:srcRect l="20584" t="8990" r="6102" b="6892"/>
          <a:stretch>
            <a:fillRect/>
          </a:stretch>
        </p:blipFill>
        <p:spPr>
          <a:xfrm rot="5400000">
            <a:off x="16906497" y="15577518"/>
            <a:ext cx="2219291" cy="4124386"/>
          </a:xfrm>
          <a:prstGeom prst="rect">
            <a:avLst/>
          </a:prstGeom>
          <a:ln w="38100" cap="flat" cmpd="sng" algn="ctr">
            <a:solidFill>
              <a:schemeClr val="bg2">
                <a:lumMod val="10000"/>
              </a:schemeClr>
            </a:solidFill>
            <a:prstDash val="solid"/>
            <a:round/>
            <a:headEnd type="none" w="med" len="med"/>
            <a:tailEnd type="none" w="med" len="med"/>
          </a:ln>
          <a:effectLst>
            <a:outerShdw blurRad="50800" dist="127000" dir="18900000">
              <a:srgbClr val="000000">
                <a:alpha val="70000"/>
              </a:srgbClr>
            </a:outerShdw>
          </a:effectLst>
        </p:spPr>
      </p:pic>
      <p:sp>
        <p:nvSpPr>
          <p:cNvPr id="123" name="TextBox 122"/>
          <p:cNvSpPr txBox="1"/>
          <p:nvPr/>
        </p:nvSpPr>
        <p:spPr>
          <a:xfrm>
            <a:off x="21770097" y="12682370"/>
            <a:ext cx="7414503" cy="1969770"/>
          </a:xfrm>
          <a:prstGeom prst="rect">
            <a:avLst/>
          </a:prstGeom>
          <a:noFill/>
        </p:spPr>
        <p:txBody>
          <a:bodyPr wrap="square" rtlCol="0">
            <a:spAutoFit/>
          </a:bodyPr>
          <a:lstStyle/>
          <a:p>
            <a:pPr defTabSz="508000">
              <a:spcAft>
                <a:spcPts val="600"/>
              </a:spcAft>
            </a:pPr>
            <a:r>
              <a:rPr lang="en-US" sz="2800" dirty="0" smtClean="0">
                <a:solidFill>
                  <a:schemeClr val="bg2">
                    <a:lumMod val="25000"/>
                  </a:schemeClr>
                </a:solidFill>
                <a:latin typeface="Arial"/>
                <a:cs typeface="Arial"/>
              </a:rPr>
              <a:t>	Species identity was confirmed by a 	diagnostic </a:t>
            </a:r>
            <a:r>
              <a:rPr lang="en-US" sz="2800" dirty="0" err="1" smtClean="0">
                <a:solidFill>
                  <a:schemeClr val="bg2">
                    <a:lumMod val="25000"/>
                  </a:schemeClr>
                </a:solidFill>
                <a:latin typeface="Arial"/>
                <a:cs typeface="Arial"/>
              </a:rPr>
              <a:t>mtDNA</a:t>
            </a:r>
            <a:r>
              <a:rPr lang="en-US" sz="2800" dirty="0" smtClean="0">
                <a:solidFill>
                  <a:schemeClr val="bg2">
                    <a:lumMod val="25000"/>
                  </a:schemeClr>
                </a:solidFill>
                <a:latin typeface="Arial"/>
                <a:cs typeface="Arial"/>
              </a:rPr>
              <a:t> test of fecal pellets.</a:t>
            </a:r>
            <a:endParaRPr lang="en-US" sz="2800" dirty="0" smtClean="0">
              <a:solidFill>
                <a:srgbClr val="312E1B"/>
              </a:solidFill>
              <a:latin typeface="Arial"/>
              <a:cs typeface="Arial"/>
            </a:endParaRPr>
          </a:p>
          <a:p>
            <a:pPr defTabSz="508000">
              <a:spcAft>
                <a:spcPts val="600"/>
              </a:spcAft>
            </a:pPr>
            <a:endParaRPr lang="en-US" sz="2800" dirty="0" smtClean="0">
              <a:latin typeface="Arial"/>
              <a:cs typeface="Arial"/>
            </a:endParaRPr>
          </a:p>
          <a:p>
            <a:endParaRPr lang="en-US" sz="2800" dirty="0">
              <a:latin typeface="Arial"/>
              <a:cs typeface="Arial"/>
            </a:endParaRPr>
          </a:p>
        </p:txBody>
      </p:sp>
      <p:pic>
        <p:nvPicPr>
          <p:cNvPr id="125" name="Picture 2" descr="C:\Eudora_1\Attach\Restriction2.JPG"/>
          <p:cNvPicPr>
            <a:picLocks noChangeAspect="1" noChangeArrowheads="1"/>
          </p:cNvPicPr>
          <p:nvPr/>
        </p:nvPicPr>
        <p:blipFill>
          <a:blip r:embed="rId15"/>
          <a:srcRect l="32069" t="60116" r="9190" b="5492"/>
          <a:stretch>
            <a:fillRect/>
          </a:stretch>
        </p:blipFill>
        <p:spPr bwMode="auto">
          <a:xfrm>
            <a:off x="25281791" y="13769445"/>
            <a:ext cx="2606424" cy="1908875"/>
          </a:xfrm>
          <a:prstGeom prst="rect">
            <a:avLst/>
          </a:prstGeom>
          <a:noFill/>
          <a:ln w="38100" cap="flat" cmpd="sng" algn="ctr">
            <a:solidFill>
              <a:schemeClr val="bg2">
                <a:lumMod val="10000"/>
              </a:schemeClr>
            </a:solidFill>
            <a:prstDash val="solid"/>
            <a:round/>
            <a:headEnd type="none" w="med" len="med"/>
            <a:tailEnd type="none" w="med" len="med"/>
          </a:ln>
          <a:effectLst>
            <a:outerShdw blurRad="50800" dist="127000" dir="2700000">
              <a:srgbClr val="000000">
                <a:alpha val="70000"/>
              </a:srgbClr>
            </a:outerShdw>
          </a:effectLst>
        </p:spPr>
      </p:pic>
      <p:pic>
        <p:nvPicPr>
          <p:cNvPr id="126" name="Picture 2" descr="C:\Eudora_1\Attach\Restriction2.JPG"/>
          <p:cNvPicPr>
            <a:picLocks noChangeAspect="1" noChangeArrowheads="1"/>
          </p:cNvPicPr>
          <p:nvPr/>
        </p:nvPicPr>
        <p:blipFill>
          <a:blip r:embed="rId15"/>
          <a:srcRect r="45382" b="79176"/>
          <a:stretch>
            <a:fillRect/>
          </a:stretch>
        </p:blipFill>
        <p:spPr bwMode="auto">
          <a:xfrm>
            <a:off x="22398273" y="14074245"/>
            <a:ext cx="2423468" cy="1155804"/>
          </a:xfrm>
          <a:prstGeom prst="rect">
            <a:avLst/>
          </a:prstGeom>
          <a:noFill/>
          <a:ln w="38100" cap="flat" cmpd="sng" algn="ctr">
            <a:solidFill>
              <a:schemeClr val="bg2">
                <a:lumMod val="10000"/>
              </a:schemeClr>
            </a:solidFill>
            <a:prstDash val="solid"/>
            <a:round/>
            <a:headEnd type="none" w="med" len="med"/>
            <a:tailEnd type="none" w="med" len="med"/>
          </a:ln>
          <a:effectLst>
            <a:outerShdw blurRad="50800" dist="127000" dir="2700000">
              <a:srgbClr val="000000">
                <a:alpha val="70000"/>
              </a:srgbClr>
            </a:outerShdw>
          </a:effectLst>
        </p:spPr>
      </p:pic>
      <p:pic>
        <p:nvPicPr>
          <p:cNvPr id="127" name="Picture 2" descr="C:\Eudora_1\Attach\Restriction2.JPG"/>
          <p:cNvPicPr>
            <a:picLocks noChangeAspect="1" noChangeArrowheads="1"/>
          </p:cNvPicPr>
          <p:nvPr/>
        </p:nvPicPr>
        <p:blipFill>
          <a:blip r:embed="rId15"/>
          <a:srcRect l="59153" r="8123" b="87362"/>
          <a:stretch>
            <a:fillRect/>
          </a:stretch>
        </p:blipFill>
        <p:spPr bwMode="auto">
          <a:xfrm>
            <a:off x="23598307" y="15087250"/>
            <a:ext cx="1452034" cy="701495"/>
          </a:xfrm>
          <a:prstGeom prst="rect">
            <a:avLst/>
          </a:prstGeom>
          <a:noFill/>
          <a:ln w="38100" cap="flat" cmpd="sng" algn="ctr">
            <a:solidFill>
              <a:schemeClr val="bg2">
                <a:lumMod val="10000"/>
              </a:schemeClr>
            </a:solidFill>
            <a:prstDash val="solid"/>
            <a:round/>
            <a:headEnd type="none" w="med" len="med"/>
            <a:tailEnd type="none" w="med" len="med"/>
          </a:ln>
          <a:effectLst>
            <a:outerShdw blurRad="50800" dist="127000" dir="2700000">
              <a:srgbClr val="000000">
                <a:alpha val="70000"/>
              </a:srgbClr>
            </a:outerShdw>
          </a:effectLst>
        </p:spPr>
      </p:pic>
      <p:sp>
        <p:nvSpPr>
          <p:cNvPr id="133" name="TextBox 132"/>
          <p:cNvSpPr txBox="1"/>
          <p:nvPr/>
        </p:nvSpPr>
        <p:spPr>
          <a:xfrm>
            <a:off x="21763245" y="16412557"/>
            <a:ext cx="7497555" cy="3247043"/>
          </a:xfrm>
          <a:prstGeom prst="rect">
            <a:avLst/>
          </a:prstGeom>
          <a:noFill/>
        </p:spPr>
        <p:txBody>
          <a:bodyPr wrap="square" rtlCol="0">
            <a:spAutoFit/>
          </a:bodyPr>
          <a:lstStyle/>
          <a:p>
            <a:pPr defTabSz="508000">
              <a:spcAft>
                <a:spcPts val="600"/>
              </a:spcAft>
            </a:pPr>
            <a:r>
              <a:rPr lang="en-US" sz="2800" dirty="0" smtClean="0">
                <a:solidFill>
                  <a:schemeClr val="bg2">
                    <a:lumMod val="25000"/>
                  </a:schemeClr>
                </a:solidFill>
                <a:latin typeface="Arial"/>
                <a:cs typeface="Arial"/>
              </a:rPr>
              <a:t>	Detection rates and sources of variation 	were determined using an occupancy 	modeling approach with covariates of:</a:t>
            </a:r>
          </a:p>
          <a:p>
            <a:pPr marL="1019175" lvl="1" defTabSz="508000">
              <a:buFont typeface="Arial"/>
              <a:buChar char="•"/>
            </a:pPr>
            <a:r>
              <a:rPr lang="en-US" sz="2000" dirty="0" smtClean="0">
                <a:solidFill>
                  <a:schemeClr val="bg2">
                    <a:lumMod val="25000"/>
                  </a:schemeClr>
                </a:solidFill>
                <a:latin typeface="Arial"/>
                <a:cs typeface="Arial"/>
              </a:rPr>
              <a:t>	snow &amp; other weather conditions</a:t>
            </a:r>
          </a:p>
          <a:p>
            <a:pPr marL="1019175" lvl="1" defTabSz="508000">
              <a:buFont typeface="Arial"/>
              <a:buChar char="•"/>
            </a:pPr>
            <a:r>
              <a:rPr lang="en-US" sz="2000" dirty="0" smtClean="0">
                <a:solidFill>
                  <a:schemeClr val="bg2">
                    <a:lumMod val="25000"/>
                  </a:schemeClr>
                </a:solidFill>
                <a:latin typeface="Arial"/>
                <a:cs typeface="Arial"/>
              </a:rPr>
              <a:t>	observer  effect &amp; search effort</a:t>
            </a:r>
          </a:p>
          <a:p>
            <a:pPr marL="1019175" lvl="1" defTabSz="508000">
              <a:buFont typeface="Arial"/>
              <a:buChar char="•"/>
            </a:pPr>
            <a:r>
              <a:rPr lang="en-US" sz="2000" dirty="0" smtClean="0">
                <a:solidFill>
                  <a:schemeClr val="bg2">
                    <a:lumMod val="25000"/>
                  </a:schemeClr>
                </a:solidFill>
                <a:latin typeface="Arial"/>
                <a:cs typeface="Arial"/>
              </a:rPr>
              <a:t>	patch size &amp; vegetation cover</a:t>
            </a:r>
          </a:p>
          <a:p>
            <a:pPr defTabSz="508000"/>
            <a:r>
              <a:rPr lang="en-US" sz="2800" dirty="0" smtClean="0">
                <a:solidFill>
                  <a:schemeClr val="bg2">
                    <a:lumMod val="25000"/>
                  </a:schemeClr>
                </a:solidFill>
                <a:latin typeface="Arial"/>
                <a:cs typeface="Arial"/>
              </a:rPr>
              <a:t>		 </a:t>
            </a:r>
            <a:endParaRPr lang="en-US" sz="2800" dirty="0" smtClean="0">
              <a:latin typeface="Arial"/>
              <a:cs typeface="Arial"/>
            </a:endParaRPr>
          </a:p>
          <a:p>
            <a:endParaRPr lang="en-US" sz="2800" dirty="0">
              <a:latin typeface="Arial"/>
              <a:cs typeface="Arial"/>
            </a:endParaRPr>
          </a:p>
        </p:txBody>
      </p:sp>
      <p:sp>
        <p:nvSpPr>
          <p:cNvPr id="136" name="TextBox 135"/>
          <p:cNvSpPr txBox="1"/>
          <p:nvPr/>
        </p:nvSpPr>
        <p:spPr>
          <a:xfrm>
            <a:off x="29870400" y="5943600"/>
            <a:ext cx="12616128" cy="1107996"/>
          </a:xfrm>
          <a:prstGeom prst="rect">
            <a:avLst/>
          </a:prstGeom>
          <a:noFill/>
        </p:spPr>
        <p:txBody>
          <a:bodyPr wrap="square" rtlCol="0">
            <a:spAutoFit/>
          </a:bodyPr>
          <a:lstStyle/>
          <a:p>
            <a:pPr algn="ctr"/>
            <a:r>
              <a:rPr lang="en-US" sz="6600" b="1" dirty="0" smtClean="0">
                <a:solidFill>
                  <a:schemeClr val="bg2">
                    <a:lumMod val="25000"/>
                  </a:schemeClr>
                </a:solidFill>
              </a:rPr>
              <a:t>Preliminary Results: Detection</a:t>
            </a:r>
            <a:endParaRPr lang="en-US" sz="6600" b="1" dirty="0">
              <a:solidFill>
                <a:schemeClr val="bg2">
                  <a:lumMod val="25000"/>
                </a:schemeClr>
              </a:solidFill>
            </a:endParaRPr>
          </a:p>
        </p:txBody>
      </p:sp>
      <p:sp>
        <p:nvSpPr>
          <p:cNvPr id="137" name="TextBox 136"/>
          <p:cNvSpPr txBox="1"/>
          <p:nvPr/>
        </p:nvSpPr>
        <p:spPr>
          <a:xfrm>
            <a:off x="35891655" y="27783472"/>
            <a:ext cx="6421694" cy="1477328"/>
          </a:xfrm>
          <a:prstGeom prst="rect">
            <a:avLst/>
          </a:prstGeom>
          <a:noFill/>
        </p:spPr>
        <p:txBody>
          <a:bodyPr wrap="square" rtlCol="0">
            <a:spAutoFit/>
          </a:bodyPr>
          <a:lstStyle/>
          <a:p>
            <a:r>
              <a:rPr lang="en-US" sz="1800" dirty="0" smtClean="0">
                <a:solidFill>
                  <a:srgbClr val="312E1B"/>
                </a:solidFill>
                <a:latin typeface="Arial"/>
                <a:cs typeface="Arial"/>
              </a:rPr>
              <a:t>Locations of samples collected during a population survey of in Cape Elizabeth, ME.  Red dots indicate selected samples ~50 </a:t>
            </a:r>
            <a:r>
              <a:rPr lang="en-US" sz="1800" dirty="0" err="1" smtClean="0">
                <a:solidFill>
                  <a:srgbClr val="312E1B"/>
                </a:solidFill>
                <a:latin typeface="Arial"/>
                <a:cs typeface="Arial"/>
              </a:rPr>
              <a:t>m</a:t>
            </a:r>
            <a:r>
              <a:rPr lang="en-US" sz="1800" dirty="0" smtClean="0">
                <a:solidFill>
                  <a:srgbClr val="312E1B"/>
                </a:solidFill>
                <a:latin typeface="Arial"/>
                <a:cs typeface="Arial"/>
              </a:rPr>
              <a:t> apart that will be genotyped for population estimation. We will evaluate whether genotyping additional samples (blue dots) will increase the precision of the estimates.</a:t>
            </a:r>
            <a:endParaRPr lang="en-US" sz="1800" dirty="0">
              <a:solidFill>
                <a:srgbClr val="312E1B"/>
              </a:solidFill>
              <a:latin typeface="Arial"/>
              <a:cs typeface="Arial"/>
            </a:endParaRPr>
          </a:p>
        </p:txBody>
      </p:sp>
      <p:pic>
        <p:nvPicPr>
          <p:cNvPr id="1028" name="Picture 4" descr="C:\Users\Daniel\Desktop\Data\GIS\2011\Projects\Poster_4_17_11\PopEstimation_ME_edited.jpg"/>
          <p:cNvPicPr>
            <a:picLocks noChangeAspect="1" noChangeArrowheads="1"/>
          </p:cNvPicPr>
          <p:nvPr/>
        </p:nvPicPr>
        <p:blipFill>
          <a:blip r:embed="rId16"/>
          <a:srcRect t="1954" b="3511"/>
          <a:stretch>
            <a:fillRect/>
          </a:stretch>
        </p:blipFill>
        <p:spPr bwMode="auto">
          <a:xfrm>
            <a:off x="35966400" y="20533598"/>
            <a:ext cx="6210466" cy="7083742"/>
          </a:xfrm>
          <a:prstGeom prst="rect">
            <a:avLst/>
          </a:prstGeom>
          <a:noFill/>
          <a:ln w="38100">
            <a:solidFill>
              <a:schemeClr val="tx1"/>
            </a:solidFill>
          </a:ln>
          <a:effectLst>
            <a:outerShdw blurRad="50800" dist="127000" dir="2700000" algn="ctr" rotWithShape="0">
              <a:srgbClr val="000000">
                <a:alpha val="70000"/>
              </a:srgbClr>
            </a:outerShdw>
          </a:effectLst>
        </p:spPr>
      </p:pic>
      <p:grpSp>
        <p:nvGrpSpPr>
          <p:cNvPr id="138" name="Group 119"/>
          <p:cNvGrpSpPr/>
          <p:nvPr/>
        </p:nvGrpSpPr>
        <p:grpSpPr>
          <a:xfrm>
            <a:off x="29320337" y="23486659"/>
            <a:ext cx="5655463" cy="4554941"/>
            <a:chOff x="37747760" y="20025526"/>
            <a:chExt cx="3518534" cy="2437831"/>
          </a:xfrm>
        </p:grpSpPr>
        <p:cxnSp>
          <p:nvCxnSpPr>
            <p:cNvPr id="139" name="Straight Connector 138"/>
            <p:cNvCxnSpPr/>
            <p:nvPr/>
          </p:nvCxnSpPr>
          <p:spPr>
            <a:xfrm rot="16200000" flipH="1">
              <a:off x="36974716" y="21281013"/>
              <a:ext cx="2053768" cy="1"/>
            </a:xfrm>
            <a:prstGeom prst="line">
              <a:avLst/>
            </a:prstGeom>
            <a:ln w="31750" cap="flat" cmpd="sng" algn="ctr">
              <a:solidFill>
                <a:schemeClr val="bg2">
                  <a:lumMod val="25000"/>
                </a:schemeClr>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cxnSp>
          <p:nvCxnSpPr>
            <p:cNvPr id="140" name="Straight Connector 139"/>
            <p:cNvCxnSpPr/>
            <p:nvPr/>
          </p:nvCxnSpPr>
          <p:spPr>
            <a:xfrm rot="10800000">
              <a:off x="38003192" y="22307900"/>
              <a:ext cx="2824047" cy="3629"/>
            </a:xfrm>
            <a:prstGeom prst="line">
              <a:avLst/>
            </a:prstGeom>
            <a:ln w="31750" cap="flat" cmpd="sng" algn="ctr">
              <a:solidFill>
                <a:schemeClr val="bg2">
                  <a:lumMod val="25000"/>
                </a:schemeClr>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sp>
          <p:nvSpPr>
            <p:cNvPr id="141" name="TextBox 140"/>
            <p:cNvSpPr txBox="1"/>
            <p:nvPr/>
          </p:nvSpPr>
          <p:spPr>
            <a:xfrm>
              <a:off x="38285072" y="22321735"/>
              <a:ext cx="2133600" cy="141622"/>
            </a:xfrm>
            <a:prstGeom prst="rect">
              <a:avLst/>
            </a:prstGeom>
            <a:noFill/>
          </p:spPr>
          <p:txBody>
            <a:bodyPr wrap="square" rtlCol="0">
              <a:spAutoFit/>
            </a:bodyPr>
            <a:lstStyle/>
            <a:p>
              <a:r>
                <a:rPr lang="en-US" sz="1400" dirty="0" smtClean="0">
                  <a:solidFill>
                    <a:schemeClr val="bg2">
                      <a:lumMod val="25000"/>
                    </a:schemeClr>
                  </a:solidFill>
                  <a:latin typeface="Arial"/>
                  <a:cs typeface="Arial"/>
                </a:rPr>
                <a:t>Number of Samples</a:t>
              </a:r>
              <a:endParaRPr lang="en-US" sz="1400" dirty="0">
                <a:solidFill>
                  <a:schemeClr val="bg2">
                    <a:lumMod val="25000"/>
                  </a:schemeClr>
                </a:solidFill>
                <a:latin typeface="Arial"/>
                <a:cs typeface="Arial"/>
              </a:endParaRPr>
            </a:p>
          </p:txBody>
        </p:sp>
        <p:sp>
          <p:nvSpPr>
            <p:cNvPr id="142" name="TextBox 141"/>
            <p:cNvSpPr txBox="1"/>
            <p:nvPr/>
          </p:nvSpPr>
          <p:spPr>
            <a:xfrm rot="16200000">
              <a:off x="36689324" y="21083962"/>
              <a:ext cx="2286000" cy="169128"/>
            </a:xfrm>
            <a:prstGeom prst="rect">
              <a:avLst/>
            </a:prstGeom>
            <a:noFill/>
          </p:spPr>
          <p:txBody>
            <a:bodyPr wrap="square" rtlCol="0">
              <a:spAutoFit/>
            </a:bodyPr>
            <a:lstStyle/>
            <a:p>
              <a:r>
                <a:rPr lang="en-US" sz="1400" dirty="0" smtClean="0">
                  <a:solidFill>
                    <a:schemeClr val="bg2">
                      <a:lumMod val="25000"/>
                    </a:schemeClr>
                  </a:solidFill>
                  <a:latin typeface="Arial"/>
                  <a:cs typeface="Arial"/>
                </a:rPr>
                <a:t># of Unique Genotypes</a:t>
              </a:r>
              <a:endParaRPr lang="en-US" sz="1400" dirty="0">
                <a:solidFill>
                  <a:schemeClr val="bg2">
                    <a:lumMod val="25000"/>
                  </a:schemeClr>
                </a:solidFill>
                <a:latin typeface="Arial"/>
                <a:cs typeface="Arial"/>
              </a:endParaRPr>
            </a:p>
          </p:txBody>
        </p:sp>
        <p:sp>
          <p:nvSpPr>
            <p:cNvPr id="143" name="Freeform 142"/>
            <p:cNvSpPr/>
            <p:nvPr/>
          </p:nvSpPr>
          <p:spPr>
            <a:xfrm>
              <a:off x="38009047" y="20802042"/>
              <a:ext cx="2818191" cy="1499810"/>
            </a:xfrm>
            <a:custGeom>
              <a:avLst/>
              <a:gdLst>
                <a:gd name="connsiteX0" fmla="*/ 0 w 2806096"/>
                <a:gd name="connsiteY0" fmla="*/ 1392968 h 1392968"/>
                <a:gd name="connsiteX1" fmla="*/ 1306286 w 2806096"/>
                <a:gd name="connsiteY1" fmla="*/ 219730 h 1392968"/>
                <a:gd name="connsiteX2" fmla="*/ 2806096 w 2806096"/>
                <a:gd name="connsiteY2" fmla="*/ 74587 h 1392968"/>
                <a:gd name="connsiteX3" fmla="*/ 2806096 w 2806096"/>
                <a:gd name="connsiteY3" fmla="*/ 74587 h 1392968"/>
              </a:gdLst>
              <a:ahLst/>
              <a:cxnLst>
                <a:cxn ang="0">
                  <a:pos x="connsiteX0" y="connsiteY0"/>
                </a:cxn>
                <a:cxn ang="0">
                  <a:pos x="connsiteX1" y="connsiteY1"/>
                </a:cxn>
                <a:cxn ang="0">
                  <a:pos x="connsiteX2" y="connsiteY2"/>
                </a:cxn>
                <a:cxn ang="0">
                  <a:pos x="connsiteX3" y="connsiteY3"/>
                </a:cxn>
              </a:cxnLst>
              <a:rect l="l" t="t" r="r" b="b"/>
              <a:pathLst>
                <a:path w="2806096" h="1392968">
                  <a:moveTo>
                    <a:pt x="0" y="1392968"/>
                  </a:moveTo>
                  <a:cubicBezTo>
                    <a:pt x="419301" y="916214"/>
                    <a:pt x="838603" y="439460"/>
                    <a:pt x="1306286" y="219730"/>
                  </a:cubicBezTo>
                  <a:cubicBezTo>
                    <a:pt x="1773969" y="0"/>
                    <a:pt x="2806096" y="74587"/>
                    <a:pt x="2806096" y="74587"/>
                  </a:cubicBezTo>
                  <a:lnTo>
                    <a:pt x="2806096" y="74587"/>
                  </a:lnTo>
                </a:path>
              </a:pathLst>
            </a:custGeom>
            <a:noFill/>
            <a:ln>
              <a:solidFill>
                <a:schemeClr val="bg2">
                  <a:lumMod val="25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dirty="0">
                <a:ln>
                  <a:solidFill>
                    <a:schemeClr val="tx1"/>
                  </a:solidFill>
                </a:ln>
              </a:endParaRPr>
            </a:p>
          </p:txBody>
        </p:sp>
        <p:cxnSp>
          <p:nvCxnSpPr>
            <p:cNvPr id="144" name="Straight Arrow Connector 143"/>
            <p:cNvCxnSpPr/>
            <p:nvPr/>
          </p:nvCxnSpPr>
          <p:spPr>
            <a:xfrm rot="10800000">
              <a:off x="39227040" y="21176995"/>
              <a:ext cx="362856" cy="409100"/>
            </a:xfrm>
            <a:prstGeom prst="straightConnector1">
              <a:avLst/>
            </a:prstGeom>
            <a:ln>
              <a:solidFill>
                <a:schemeClr val="bg2">
                  <a:lumMod val="25000"/>
                </a:schemeClr>
              </a:solidFill>
              <a:tailEnd type="arrow"/>
            </a:ln>
          </p:spPr>
          <p:style>
            <a:lnRef idx="2">
              <a:schemeClr val="accent1"/>
            </a:lnRef>
            <a:fillRef idx="0">
              <a:schemeClr val="accent1"/>
            </a:fillRef>
            <a:effectRef idx="1">
              <a:schemeClr val="accent1"/>
            </a:effectRef>
            <a:fontRef idx="minor">
              <a:schemeClr val="tx1"/>
            </a:fontRef>
          </p:style>
        </p:cxnSp>
        <p:sp>
          <p:nvSpPr>
            <p:cNvPr id="145" name="TextBox 144"/>
            <p:cNvSpPr txBox="1"/>
            <p:nvPr/>
          </p:nvSpPr>
          <p:spPr>
            <a:xfrm>
              <a:off x="39513694" y="21473331"/>
              <a:ext cx="1752600" cy="181196"/>
            </a:xfrm>
            <a:prstGeom prst="rect">
              <a:avLst/>
            </a:prstGeom>
            <a:noFill/>
          </p:spPr>
          <p:txBody>
            <a:bodyPr wrap="square" rtlCol="0">
              <a:spAutoFit/>
            </a:bodyPr>
            <a:lstStyle/>
            <a:p>
              <a:r>
                <a:rPr lang="en-US" sz="1600" dirty="0">
                  <a:solidFill>
                    <a:schemeClr val="bg2">
                      <a:lumMod val="25000"/>
                    </a:schemeClr>
                  </a:solidFill>
                </a:rPr>
                <a:t>d</a:t>
              </a:r>
              <a:r>
                <a:rPr lang="en-US" sz="1600" dirty="0" smtClean="0">
                  <a:solidFill>
                    <a:schemeClr val="bg2">
                      <a:lumMod val="25000"/>
                    </a:schemeClr>
                  </a:solidFill>
                </a:rPr>
                <a:t>iminishing returns</a:t>
              </a:r>
              <a:endParaRPr lang="en-US" sz="1600" dirty="0">
                <a:solidFill>
                  <a:schemeClr val="bg2">
                    <a:lumMod val="25000"/>
                  </a:schemeClr>
                </a:solidFill>
              </a:endParaRPr>
            </a:p>
          </p:txBody>
        </p:sp>
      </p:grpSp>
      <p:sp>
        <p:nvSpPr>
          <p:cNvPr id="146" name="TextBox 145"/>
          <p:cNvSpPr txBox="1"/>
          <p:nvPr/>
        </p:nvSpPr>
        <p:spPr>
          <a:xfrm>
            <a:off x="30758500" y="23857803"/>
            <a:ext cx="2386995" cy="830997"/>
          </a:xfrm>
          <a:prstGeom prst="rect">
            <a:avLst/>
          </a:prstGeom>
          <a:noFill/>
          <a:ln w="19050" cap="flat" cmpd="sng" algn="ctr">
            <a:solidFill>
              <a:srgbClr val="7E6239"/>
            </a:solidFill>
            <a:prstDash val="solid"/>
            <a:round/>
            <a:headEnd type="none" w="med" len="med"/>
            <a:tailEnd type="none" w="med" len="med"/>
          </a:ln>
        </p:spPr>
        <p:txBody>
          <a:bodyPr wrap="square" rtlCol="0">
            <a:spAutoFit/>
          </a:bodyPr>
          <a:lstStyle/>
          <a:p>
            <a:pPr algn="ctr"/>
            <a:r>
              <a:rPr lang="en-US" sz="2400" b="1" dirty="0" smtClean="0">
                <a:solidFill>
                  <a:schemeClr val="bg2">
                    <a:lumMod val="25000"/>
                  </a:schemeClr>
                </a:solidFill>
              </a:rPr>
              <a:t>Rarefaction Curve</a:t>
            </a:r>
            <a:endParaRPr lang="en-US" sz="2400" b="1" dirty="0">
              <a:solidFill>
                <a:schemeClr val="bg2">
                  <a:lumMod val="25000"/>
                </a:schemeClr>
              </a:solidFill>
            </a:endParaRPr>
          </a:p>
        </p:txBody>
      </p:sp>
      <p:sp>
        <p:nvSpPr>
          <p:cNvPr id="148" name="Rectangle 147"/>
          <p:cNvSpPr/>
          <p:nvPr/>
        </p:nvSpPr>
        <p:spPr>
          <a:xfrm>
            <a:off x="15011399" y="5563421"/>
            <a:ext cx="27482801" cy="13786504"/>
          </a:xfrm>
          <a:prstGeom prst="rect">
            <a:avLst/>
          </a:prstGeom>
          <a:noFill/>
          <a:ln w="25400" cmpd="sng">
            <a:solidFill>
              <a:schemeClr val="bg2">
                <a:lumMod val="2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9" name="Rectangle 148"/>
          <p:cNvSpPr/>
          <p:nvPr/>
        </p:nvSpPr>
        <p:spPr>
          <a:xfrm>
            <a:off x="15011400" y="19901564"/>
            <a:ext cx="27482800" cy="9493355"/>
          </a:xfrm>
          <a:prstGeom prst="rect">
            <a:avLst/>
          </a:prstGeom>
          <a:noFill/>
          <a:ln w="25400" cmpd="sng">
            <a:solidFill>
              <a:schemeClr val="bg2">
                <a:lumMod val="2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1" name="Rectangle 150"/>
          <p:cNvSpPr/>
          <p:nvPr/>
        </p:nvSpPr>
        <p:spPr>
          <a:xfrm>
            <a:off x="30353000" y="7425873"/>
            <a:ext cx="279400" cy="330200"/>
          </a:xfrm>
          <a:prstGeom prst="rect">
            <a:avLst/>
          </a:prstGeom>
          <a:solidFill>
            <a:schemeClr val="bg2">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4" name="TextBox 153"/>
          <p:cNvSpPr txBox="1"/>
          <p:nvPr/>
        </p:nvSpPr>
        <p:spPr>
          <a:xfrm>
            <a:off x="30710530" y="7327623"/>
            <a:ext cx="10970870" cy="954107"/>
          </a:xfrm>
          <a:prstGeom prst="rect">
            <a:avLst/>
          </a:prstGeom>
          <a:noFill/>
        </p:spPr>
        <p:txBody>
          <a:bodyPr wrap="square" rtlCol="0">
            <a:spAutoFit/>
          </a:bodyPr>
          <a:lstStyle/>
          <a:p>
            <a:r>
              <a:rPr lang="en-US" sz="2800" dirty="0" smtClean="0">
                <a:solidFill>
                  <a:schemeClr val="bg2">
                    <a:lumMod val="75000"/>
                  </a:schemeClr>
                </a:solidFill>
                <a:latin typeface="Arial"/>
                <a:cs typeface="Arial"/>
              </a:rPr>
              <a:t>Top ranking models (ΔAIC&lt;5) from program PRESENCE</a:t>
            </a:r>
            <a:r>
              <a:rPr lang="en-US" sz="2800" baseline="30000" dirty="0" smtClean="0">
                <a:solidFill>
                  <a:schemeClr val="bg2">
                    <a:lumMod val="75000"/>
                  </a:schemeClr>
                </a:solidFill>
                <a:latin typeface="Arial"/>
                <a:cs typeface="Arial"/>
              </a:rPr>
              <a:t>2</a:t>
            </a:r>
            <a:r>
              <a:rPr lang="en-US" sz="2800" dirty="0" smtClean="0">
                <a:solidFill>
                  <a:schemeClr val="bg2">
                    <a:lumMod val="75000"/>
                  </a:schemeClr>
                </a:solidFill>
                <a:latin typeface="Arial"/>
                <a:cs typeface="Arial"/>
              </a:rPr>
              <a:t> for 22 detection sites in Maine and New Hampshire.  </a:t>
            </a:r>
            <a:endParaRPr lang="en-US" sz="2800" dirty="0">
              <a:solidFill>
                <a:schemeClr val="bg2">
                  <a:lumMod val="75000"/>
                </a:schemeClr>
              </a:solidFill>
              <a:latin typeface="Arial"/>
              <a:cs typeface="Arial"/>
            </a:endParaRPr>
          </a:p>
        </p:txBody>
      </p:sp>
      <p:sp>
        <p:nvSpPr>
          <p:cNvPr id="170" name="Rectangle 169"/>
          <p:cNvSpPr/>
          <p:nvPr/>
        </p:nvSpPr>
        <p:spPr>
          <a:xfrm>
            <a:off x="30327600" y="16108151"/>
            <a:ext cx="279400" cy="330200"/>
          </a:xfrm>
          <a:prstGeom prst="rect">
            <a:avLst/>
          </a:prstGeom>
          <a:solidFill>
            <a:schemeClr val="bg2">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1" name="TextBox 170"/>
          <p:cNvSpPr txBox="1"/>
          <p:nvPr/>
        </p:nvSpPr>
        <p:spPr>
          <a:xfrm>
            <a:off x="30688794" y="15962293"/>
            <a:ext cx="10916406" cy="954107"/>
          </a:xfrm>
          <a:prstGeom prst="rect">
            <a:avLst/>
          </a:prstGeom>
          <a:noFill/>
        </p:spPr>
        <p:txBody>
          <a:bodyPr wrap="square" rtlCol="0">
            <a:spAutoFit/>
          </a:bodyPr>
          <a:lstStyle/>
          <a:p>
            <a:r>
              <a:rPr lang="en-US" sz="2800" dirty="0" smtClean="0">
                <a:solidFill>
                  <a:schemeClr val="bg2">
                    <a:lumMod val="75000"/>
                  </a:schemeClr>
                </a:solidFill>
                <a:latin typeface="Arial"/>
                <a:cs typeface="Arial"/>
              </a:rPr>
              <a:t>Parameters influencing detection may be either site specific (patch size) or survey specific </a:t>
            </a:r>
            <a:r>
              <a:rPr lang="en-US" sz="2800" dirty="0" smtClean="0">
                <a:solidFill>
                  <a:schemeClr val="bg2">
                    <a:lumMod val="75000"/>
                  </a:schemeClr>
                </a:solidFill>
                <a:latin typeface="Arial"/>
                <a:cs typeface="Arial"/>
              </a:rPr>
              <a:t>(snow </a:t>
            </a:r>
            <a:r>
              <a:rPr lang="en-US" sz="2800" dirty="0" smtClean="0">
                <a:solidFill>
                  <a:schemeClr val="bg2">
                    <a:lumMod val="75000"/>
                  </a:schemeClr>
                </a:solidFill>
                <a:latin typeface="Arial"/>
                <a:cs typeface="Arial"/>
              </a:rPr>
              <a:t>d</a:t>
            </a:r>
            <a:r>
              <a:rPr lang="en-US" sz="2800" dirty="0" smtClean="0">
                <a:solidFill>
                  <a:schemeClr val="bg2">
                    <a:lumMod val="75000"/>
                  </a:schemeClr>
                </a:solidFill>
                <a:latin typeface="Arial"/>
                <a:cs typeface="Arial"/>
              </a:rPr>
              <a:t>epth</a:t>
            </a:r>
            <a:r>
              <a:rPr lang="en-US" sz="2800" dirty="0" smtClean="0">
                <a:solidFill>
                  <a:schemeClr val="bg2">
                    <a:lumMod val="75000"/>
                  </a:schemeClr>
                </a:solidFill>
                <a:latin typeface="Arial"/>
                <a:cs typeface="Arial"/>
              </a:rPr>
              <a:t>)</a:t>
            </a:r>
            <a:endParaRPr lang="en-US" sz="2000" dirty="0" smtClean="0">
              <a:solidFill>
                <a:schemeClr val="bg2">
                  <a:lumMod val="75000"/>
                </a:schemeClr>
              </a:solidFill>
              <a:latin typeface="Arial"/>
              <a:cs typeface="Arial"/>
            </a:endParaRPr>
          </a:p>
        </p:txBody>
      </p:sp>
      <p:sp>
        <p:nvSpPr>
          <p:cNvPr id="172" name="TextBox 171"/>
          <p:cNvSpPr txBox="1"/>
          <p:nvPr/>
        </p:nvSpPr>
        <p:spPr>
          <a:xfrm>
            <a:off x="1419131" y="17843719"/>
            <a:ext cx="11714318" cy="1384995"/>
          </a:xfrm>
          <a:prstGeom prst="rect">
            <a:avLst/>
          </a:prstGeom>
          <a:noFill/>
        </p:spPr>
        <p:txBody>
          <a:bodyPr wrap="square" rtlCol="0">
            <a:spAutoFit/>
          </a:bodyPr>
          <a:lstStyle/>
          <a:p>
            <a:r>
              <a:rPr lang="en-US" sz="2800" dirty="0" smtClean="0">
                <a:solidFill>
                  <a:srgbClr val="312E1B"/>
                </a:solidFill>
                <a:latin typeface="Arial"/>
                <a:cs typeface="Arial"/>
              </a:rPr>
              <a:t>The goal of this project </a:t>
            </a:r>
            <a:r>
              <a:rPr lang="en-US" sz="2800" dirty="0" smtClean="0">
                <a:solidFill>
                  <a:srgbClr val="C4BD97"/>
                </a:solidFill>
                <a:latin typeface="Arial"/>
                <a:cs typeface="Arial"/>
              </a:rPr>
              <a:t>is to </a:t>
            </a:r>
            <a:r>
              <a:rPr lang="en-US" sz="2800" dirty="0">
                <a:solidFill>
                  <a:srgbClr val="C4BD97"/>
                </a:solidFill>
                <a:latin typeface="Arial"/>
                <a:cs typeface="Arial"/>
              </a:rPr>
              <a:t>develop and implement</a:t>
            </a:r>
            <a:r>
              <a:rPr lang="en-US" sz="2800" dirty="0" smtClean="0">
                <a:solidFill>
                  <a:srgbClr val="C4BD97"/>
                </a:solidFill>
                <a:latin typeface="Arial"/>
                <a:cs typeface="Arial"/>
              </a:rPr>
              <a:t> noninvasive genetic monitoring tools</a:t>
            </a:r>
            <a:r>
              <a:rPr lang="en-US" sz="2800" dirty="0">
                <a:solidFill>
                  <a:srgbClr val="C4BD97"/>
                </a:solidFill>
                <a:latin typeface="Arial"/>
                <a:cs typeface="Arial"/>
              </a:rPr>
              <a:t> </a:t>
            </a:r>
            <a:r>
              <a:rPr lang="en-US" sz="2800" dirty="0" smtClean="0">
                <a:solidFill>
                  <a:srgbClr val="C4BD97"/>
                </a:solidFill>
                <a:latin typeface="Arial"/>
                <a:cs typeface="Arial"/>
              </a:rPr>
              <a:t>for </a:t>
            </a:r>
            <a:r>
              <a:rPr lang="en-US" sz="2800" dirty="0">
                <a:solidFill>
                  <a:srgbClr val="C4BD97"/>
                </a:solidFill>
                <a:latin typeface="Arial"/>
                <a:cs typeface="Arial"/>
              </a:rPr>
              <a:t>the estimation of occupancy and abundance of the New England cottontail throughout its range</a:t>
            </a:r>
            <a:r>
              <a:rPr lang="en-US" sz="2800" dirty="0" smtClean="0">
                <a:solidFill>
                  <a:srgbClr val="C4BD97"/>
                </a:solidFill>
                <a:latin typeface="Arial"/>
                <a:cs typeface="Arial"/>
              </a:rPr>
              <a:t>.</a:t>
            </a:r>
            <a:endParaRPr lang="en-US" sz="2800" dirty="0">
              <a:solidFill>
                <a:srgbClr val="C4BD97"/>
              </a:solidFill>
              <a:latin typeface="Arial"/>
              <a:cs typeface="Arial"/>
            </a:endParaRPr>
          </a:p>
        </p:txBody>
      </p:sp>
      <p:sp>
        <p:nvSpPr>
          <p:cNvPr id="173" name="TextBox 172"/>
          <p:cNvSpPr txBox="1"/>
          <p:nvPr/>
        </p:nvSpPr>
        <p:spPr>
          <a:xfrm>
            <a:off x="1395413" y="19456619"/>
            <a:ext cx="11915836" cy="954107"/>
          </a:xfrm>
          <a:prstGeom prst="rect">
            <a:avLst/>
          </a:prstGeom>
          <a:noFill/>
        </p:spPr>
        <p:txBody>
          <a:bodyPr wrap="square" rtlCol="0">
            <a:spAutoFit/>
          </a:bodyPr>
          <a:lstStyle/>
          <a:p>
            <a:pPr defTabSz="2171700">
              <a:tabLst>
                <a:tab pos="1943100" algn="l"/>
              </a:tabLst>
            </a:pPr>
            <a:r>
              <a:rPr lang="en-US" sz="2800" dirty="0" smtClean="0">
                <a:solidFill>
                  <a:srgbClr val="312E1B"/>
                </a:solidFill>
                <a:latin typeface="Arial"/>
                <a:cs typeface="Arial"/>
              </a:rPr>
              <a:t>Objective 1:</a:t>
            </a:r>
            <a:r>
              <a:rPr lang="en-US" sz="2800" dirty="0" smtClean="0">
                <a:solidFill>
                  <a:schemeClr val="bg2">
                    <a:lumMod val="25000"/>
                  </a:schemeClr>
                </a:solidFill>
                <a:latin typeface="Arial"/>
                <a:cs typeface="Arial"/>
              </a:rPr>
              <a:t> </a:t>
            </a:r>
            <a:r>
              <a:rPr lang="en-US" sz="2800" dirty="0" smtClean="0">
                <a:solidFill>
                  <a:srgbClr val="312E1B"/>
                </a:solidFill>
                <a:latin typeface="Arial"/>
                <a:cs typeface="Arial"/>
              </a:rPr>
              <a:t>Evaluate </a:t>
            </a:r>
            <a:r>
              <a:rPr lang="en-US" sz="2800" dirty="0">
                <a:solidFill>
                  <a:srgbClr val="312E1B"/>
                </a:solidFill>
                <a:latin typeface="Arial"/>
                <a:cs typeface="Arial"/>
              </a:rPr>
              <a:t>the</a:t>
            </a:r>
            <a:r>
              <a:rPr lang="en-US" sz="2800" dirty="0" smtClean="0">
                <a:solidFill>
                  <a:srgbClr val="312E1B"/>
                </a:solidFill>
                <a:latin typeface="Arial"/>
                <a:cs typeface="Arial"/>
              </a:rPr>
              <a:t> current </a:t>
            </a:r>
            <a:r>
              <a:rPr lang="en-US" sz="2800" dirty="0">
                <a:solidFill>
                  <a:srgbClr val="312E1B"/>
                </a:solidFill>
                <a:latin typeface="Arial"/>
                <a:cs typeface="Arial"/>
              </a:rPr>
              <a:t>presence/absence winter survey</a:t>
            </a:r>
            <a:r>
              <a:rPr lang="en-US" sz="2800" dirty="0" smtClean="0">
                <a:solidFill>
                  <a:srgbClr val="312E1B"/>
                </a:solidFill>
                <a:latin typeface="Arial"/>
                <a:cs typeface="Arial"/>
              </a:rPr>
              <a:t>        	protocol </a:t>
            </a:r>
            <a:r>
              <a:rPr lang="en-US" sz="2800" dirty="0">
                <a:solidFill>
                  <a:srgbClr val="312E1B"/>
                </a:solidFill>
                <a:latin typeface="Arial"/>
                <a:cs typeface="Arial"/>
              </a:rPr>
              <a:t>through a systematic investigation of detection </a:t>
            </a:r>
            <a:r>
              <a:rPr lang="en-US" sz="2800" dirty="0" smtClean="0">
                <a:solidFill>
                  <a:srgbClr val="312E1B"/>
                </a:solidFill>
                <a:latin typeface="Arial"/>
                <a:cs typeface="Arial"/>
              </a:rPr>
              <a:t>rates.</a:t>
            </a:r>
            <a:endParaRPr lang="en-US" sz="2800" dirty="0">
              <a:solidFill>
                <a:srgbClr val="312E1B"/>
              </a:solidFill>
              <a:latin typeface="Arial"/>
              <a:cs typeface="Arial"/>
            </a:endParaRPr>
          </a:p>
        </p:txBody>
      </p:sp>
      <p:sp>
        <p:nvSpPr>
          <p:cNvPr id="174" name="TextBox 173"/>
          <p:cNvSpPr txBox="1"/>
          <p:nvPr/>
        </p:nvSpPr>
        <p:spPr>
          <a:xfrm>
            <a:off x="1419131" y="20610493"/>
            <a:ext cx="11713504" cy="954107"/>
          </a:xfrm>
          <a:prstGeom prst="rect">
            <a:avLst/>
          </a:prstGeom>
          <a:noFill/>
        </p:spPr>
        <p:txBody>
          <a:bodyPr wrap="square" rtlCol="0">
            <a:spAutoFit/>
          </a:bodyPr>
          <a:lstStyle/>
          <a:p>
            <a:pPr defTabSz="2171700">
              <a:tabLst>
                <a:tab pos="1943100" algn="l"/>
              </a:tabLst>
            </a:pPr>
            <a:r>
              <a:rPr lang="en-US" sz="2800" dirty="0" smtClean="0">
                <a:solidFill>
                  <a:srgbClr val="312E1B"/>
                </a:solidFill>
                <a:latin typeface="Arial"/>
                <a:cs typeface="Arial"/>
              </a:rPr>
              <a:t>Objective 2:</a:t>
            </a:r>
            <a:r>
              <a:rPr lang="en-US" sz="2800" dirty="0" smtClean="0">
                <a:solidFill>
                  <a:schemeClr val="bg2">
                    <a:lumMod val="25000"/>
                  </a:schemeClr>
                </a:solidFill>
                <a:latin typeface="Arial"/>
                <a:cs typeface="Arial"/>
              </a:rPr>
              <a:t> </a:t>
            </a:r>
            <a:r>
              <a:rPr lang="en-US" sz="2800" dirty="0" smtClean="0">
                <a:solidFill>
                  <a:srgbClr val="312E1B"/>
                </a:solidFill>
                <a:latin typeface="Arial"/>
                <a:cs typeface="Arial"/>
              </a:rPr>
              <a:t>Develop </a:t>
            </a:r>
            <a:r>
              <a:rPr lang="en-US" sz="2800" dirty="0">
                <a:solidFill>
                  <a:srgbClr val="312E1B"/>
                </a:solidFill>
                <a:latin typeface="Arial"/>
                <a:cs typeface="Arial"/>
              </a:rPr>
              <a:t>a</a:t>
            </a:r>
            <a:r>
              <a:rPr lang="en-US" sz="2800" dirty="0" smtClean="0">
                <a:solidFill>
                  <a:srgbClr val="312E1B"/>
                </a:solidFill>
                <a:latin typeface="Arial"/>
                <a:cs typeface="Arial"/>
              </a:rPr>
              <a:t> “genetic tagging” approach </a:t>
            </a:r>
            <a:r>
              <a:rPr lang="en-US" sz="2800" dirty="0">
                <a:solidFill>
                  <a:srgbClr val="312E1B"/>
                </a:solidFill>
                <a:latin typeface="Arial"/>
                <a:cs typeface="Arial"/>
              </a:rPr>
              <a:t>for</a:t>
            </a:r>
            <a:r>
              <a:rPr lang="en-US" sz="2800" dirty="0" smtClean="0">
                <a:solidFill>
                  <a:srgbClr val="312E1B"/>
                </a:solidFill>
                <a:latin typeface="Arial"/>
                <a:cs typeface="Arial"/>
              </a:rPr>
              <a:t> estimating </a:t>
            </a:r>
            <a:r>
              <a:rPr lang="en-US" sz="2800" dirty="0">
                <a:solidFill>
                  <a:srgbClr val="312E1B"/>
                </a:solidFill>
                <a:latin typeface="Arial"/>
                <a:cs typeface="Arial"/>
              </a:rPr>
              <a:t>the</a:t>
            </a:r>
            <a:r>
              <a:rPr lang="en-US" sz="2800" dirty="0" smtClean="0">
                <a:solidFill>
                  <a:srgbClr val="312E1B"/>
                </a:solidFill>
                <a:latin typeface="Arial"/>
                <a:cs typeface="Arial"/>
              </a:rPr>
              <a:t> 	numbers </a:t>
            </a:r>
            <a:r>
              <a:rPr lang="en-US" sz="2800" dirty="0">
                <a:solidFill>
                  <a:srgbClr val="312E1B"/>
                </a:solidFill>
                <a:latin typeface="Arial"/>
                <a:cs typeface="Arial"/>
              </a:rPr>
              <a:t>of</a:t>
            </a:r>
            <a:r>
              <a:rPr lang="en-US" sz="2800" dirty="0" smtClean="0">
                <a:solidFill>
                  <a:srgbClr val="312E1B"/>
                </a:solidFill>
                <a:latin typeface="Arial"/>
                <a:cs typeface="Arial"/>
              </a:rPr>
              <a:t> cottontails </a:t>
            </a:r>
            <a:r>
              <a:rPr lang="en-US" sz="2800" dirty="0">
                <a:solidFill>
                  <a:srgbClr val="312E1B"/>
                </a:solidFill>
                <a:latin typeface="Arial"/>
                <a:cs typeface="Arial"/>
              </a:rPr>
              <a:t>occupying a</a:t>
            </a:r>
            <a:r>
              <a:rPr lang="en-US" sz="2800" dirty="0" smtClean="0">
                <a:solidFill>
                  <a:srgbClr val="312E1B"/>
                </a:solidFill>
                <a:latin typeface="Arial"/>
                <a:cs typeface="Arial"/>
              </a:rPr>
              <a:t> habitat patch. </a:t>
            </a:r>
            <a:endParaRPr lang="en-US" sz="2800" dirty="0">
              <a:solidFill>
                <a:srgbClr val="312E1B"/>
              </a:solidFill>
              <a:latin typeface="Arial"/>
              <a:cs typeface="Arial"/>
            </a:endParaRPr>
          </a:p>
        </p:txBody>
      </p:sp>
      <p:sp>
        <p:nvSpPr>
          <p:cNvPr id="187" name="TextBox 186"/>
          <p:cNvSpPr txBox="1"/>
          <p:nvPr/>
        </p:nvSpPr>
        <p:spPr>
          <a:xfrm>
            <a:off x="30688794" y="17146248"/>
            <a:ext cx="10768152" cy="523220"/>
          </a:xfrm>
          <a:prstGeom prst="rect">
            <a:avLst/>
          </a:prstGeom>
          <a:noFill/>
        </p:spPr>
        <p:txBody>
          <a:bodyPr wrap="square" rtlCol="0">
            <a:spAutoFit/>
          </a:bodyPr>
          <a:lstStyle/>
          <a:p>
            <a:r>
              <a:rPr lang="en-US" sz="2800" dirty="0" smtClean="0">
                <a:solidFill>
                  <a:schemeClr val="bg2">
                    <a:lumMod val="75000"/>
                  </a:schemeClr>
                </a:solidFill>
                <a:latin typeface="Arial"/>
                <a:cs typeface="Arial"/>
              </a:rPr>
              <a:t>Future analyses will investigate the following additional covariates:</a:t>
            </a:r>
            <a:endParaRPr lang="en-US" sz="2000" dirty="0" smtClean="0">
              <a:solidFill>
                <a:schemeClr val="bg2">
                  <a:lumMod val="75000"/>
                </a:schemeClr>
              </a:solidFill>
              <a:latin typeface="Arial"/>
              <a:cs typeface="Arial"/>
            </a:endParaRPr>
          </a:p>
        </p:txBody>
      </p:sp>
      <p:sp>
        <p:nvSpPr>
          <p:cNvPr id="188" name="TextBox 187"/>
          <p:cNvSpPr txBox="1"/>
          <p:nvPr/>
        </p:nvSpPr>
        <p:spPr>
          <a:xfrm>
            <a:off x="30311734" y="13446279"/>
            <a:ext cx="11309331" cy="646331"/>
          </a:xfrm>
          <a:prstGeom prst="rect">
            <a:avLst/>
          </a:prstGeom>
          <a:noFill/>
        </p:spPr>
        <p:txBody>
          <a:bodyPr wrap="square" rtlCol="0">
            <a:spAutoFit/>
          </a:bodyPr>
          <a:lstStyle/>
          <a:p>
            <a:r>
              <a:rPr lang="en-US" sz="1800" dirty="0" smtClean="0">
                <a:solidFill>
                  <a:srgbClr val="312E1B"/>
                </a:solidFill>
                <a:latin typeface="Arial"/>
                <a:cs typeface="Arial"/>
              </a:rPr>
              <a:t>Covariates: </a:t>
            </a:r>
            <a:r>
              <a:rPr lang="en-US" sz="1800" dirty="0" err="1" smtClean="0">
                <a:solidFill>
                  <a:srgbClr val="312E1B"/>
                </a:solidFill>
                <a:latin typeface="Arial"/>
                <a:cs typeface="Arial"/>
              </a:rPr>
              <a:t>Pdr</a:t>
            </a:r>
            <a:r>
              <a:rPr lang="en-US" sz="1800" dirty="0" smtClean="0">
                <a:solidFill>
                  <a:srgbClr val="312E1B"/>
                </a:solidFill>
                <a:latin typeface="Arial"/>
                <a:cs typeface="Arial"/>
              </a:rPr>
              <a:t> (powdery snow), Depth (Snow Depth &gt;12in.), </a:t>
            </a:r>
            <a:r>
              <a:rPr lang="en-US" sz="1800" dirty="0" err="1" smtClean="0">
                <a:solidFill>
                  <a:srgbClr val="312E1B"/>
                </a:solidFill>
                <a:latin typeface="Arial"/>
                <a:cs typeface="Arial"/>
              </a:rPr>
              <a:t>Knldge</a:t>
            </a:r>
            <a:r>
              <a:rPr lang="en-US" sz="1800" dirty="0" smtClean="0">
                <a:solidFill>
                  <a:srgbClr val="312E1B"/>
                </a:solidFill>
                <a:latin typeface="Arial"/>
                <a:cs typeface="Arial"/>
              </a:rPr>
              <a:t> (Prior knowledge  of pellet locations), </a:t>
            </a:r>
            <a:r>
              <a:rPr lang="en-US" sz="1800" dirty="0" err="1" smtClean="0">
                <a:solidFill>
                  <a:srgbClr val="312E1B"/>
                </a:solidFill>
                <a:latin typeface="Arial"/>
                <a:cs typeface="Arial"/>
              </a:rPr>
              <a:t>DaysStd</a:t>
            </a:r>
            <a:r>
              <a:rPr lang="en-US" sz="1800" dirty="0" smtClean="0">
                <a:solidFill>
                  <a:srgbClr val="312E1B"/>
                </a:solidFill>
                <a:latin typeface="Arial"/>
                <a:cs typeface="Arial"/>
              </a:rPr>
              <a:t> (No. Days since snow event), Size (Patch Size), </a:t>
            </a:r>
            <a:r>
              <a:rPr lang="en-US" sz="1800" dirty="0" err="1" smtClean="0">
                <a:solidFill>
                  <a:srgbClr val="312E1B"/>
                </a:solidFill>
                <a:latin typeface="Arial"/>
                <a:cs typeface="Arial"/>
              </a:rPr>
              <a:t>Srvy</a:t>
            </a:r>
            <a:r>
              <a:rPr lang="en-US" sz="1800" dirty="0" smtClean="0">
                <a:solidFill>
                  <a:srgbClr val="312E1B"/>
                </a:solidFill>
                <a:latin typeface="Arial"/>
                <a:cs typeface="Arial"/>
              </a:rPr>
              <a:t> (Survey Period)</a:t>
            </a:r>
            <a:endParaRPr lang="en-US" sz="1800" dirty="0">
              <a:solidFill>
                <a:srgbClr val="312E1B"/>
              </a:solidFill>
              <a:latin typeface="Arial"/>
              <a:cs typeface="Arial"/>
            </a:endParaRPr>
          </a:p>
        </p:txBody>
      </p:sp>
      <p:sp>
        <p:nvSpPr>
          <p:cNvPr id="189" name="Rectangle 188"/>
          <p:cNvSpPr/>
          <p:nvPr/>
        </p:nvSpPr>
        <p:spPr>
          <a:xfrm>
            <a:off x="30299047" y="14497242"/>
            <a:ext cx="279400" cy="330200"/>
          </a:xfrm>
          <a:prstGeom prst="rect">
            <a:avLst/>
          </a:prstGeom>
          <a:solidFill>
            <a:schemeClr val="bg2">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0" name="TextBox 189"/>
          <p:cNvSpPr txBox="1"/>
          <p:nvPr/>
        </p:nvSpPr>
        <p:spPr>
          <a:xfrm>
            <a:off x="30688793" y="14401800"/>
            <a:ext cx="11316681" cy="1384995"/>
          </a:xfrm>
          <a:prstGeom prst="rect">
            <a:avLst/>
          </a:prstGeom>
          <a:noFill/>
        </p:spPr>
        <p:txBody>
          <a:bodyPr wrap="square" rtlCol="0">
            <a:spAutoFit/>
          </a:bodyPr>
          <a:lstStyle/>
          <a:p>
            <a:r>
              <a:rPr lang="en-US" sz="2800" dirty="0" smtClean="0">
                <a:solidFill>
                  <a:schemeClr val="bg2">
                    <a:lumMod val="75000"/>
                  </a:schemeClr>
                </a:solidFill>
                <a:latin typeface="Arial"/>
                <a:cs typeface="Arial"/>
              </a:rPr>
              <a:t>Preliminary results suggest that prior knowledge of cottontail activity increases detection probability, while the presence of powdery or deep snow (&gt;12 in.) decreases detectability of New England cottonta</a:t>
            </a:r>
            <a:r>
              <a:rPr lang="en-US" sz="2800" dirty="0" smtClean="0">
                <a:solidFill>
                  <a:schemeClr val="bg2">
                    <a:lumMod val="75000"/>
                  </a:schemeClr>
                </a:solidFill>
              </a:rPr>
              <a:t>ils.    </a:t>
            </a:r>
            <a:endParaRPr lang="en-US" sz="2000" dirty="0" smtClean="0">
              <a:solidFill>
                <a:schemeClr val="bg2">
                  <a:lumMod val="75000"/>
                </a:schemeClr>
              </a:solidFill>
            </a:endParaRPr>
          </a:p>
        </p:txBody>
      </p:sp>
      <p:sp>
        <p:nvSpPr>
          <p:cNvPr id="94" name="Rectangle 93"/>
          <p:cNvSpPr/>
          <p:nvPr/>
        </p:nvSpPr>
        <p:spPr>
          <a:xfrm>
            <a:off x="21891458" y="12835511"/>
            <a:ext cx="279400" cy="330200"/>
          </a:xfrm>
          <a:prstGeom prst="rect">
            <a:avLst/>
          </a:prstGeom>
          <a:solidFill>
            <a:srgbClr val="7E623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5" name="Rectangle 94"/>
          <p:cNvSpPr/>
          <p:nvPr/>
        </p:nvSpPr>
        <p:spPr>
          <a:xfrm>
            <a:off x="21869400" y="16484600"/>
            <a:ext cx="279400" cy="330200"/>
          </a:xfrm>
          <a:prstGeom prst="rect">
            <a:avLst/>
          </a:prstGeom>
          <a:solidFill>
            <a:srgbClr val="7E623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6" name="Rectangle 95"/>
          <p:cNvSpPr/>
          <p:nvPr/>
        </p:nvSpPr>
        <p:spPr>
          <a:xfrm>
            <a:off x="30327600" y="17253238"/>
            <a:ext cx="279400" cy="330200"/>
          </a:xfrm>
          <a:prstGeom prst="rect">
            <a:avLst/>
          </a:prstGeom>
          <a:solidFill>
            <a:schemeClr val="bg2">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7" name="TextBox 96"/>
          <p:cNvSpPr txBox="1"/>
          <p:nvPr/>
        </p:nvSpPr>
        <p:spPr>
          <a:xfrm>
            <a:off x="31499650" y="17678400"/>
            <a:ext cx="8581550" cy="1323439"/>
          </a:xfrm>
          <a:prstGeom prst="rect">
            <a:avLst/>
          </a:prstGeom>
          <a:noFill/>
        </p:spPr>
        <p:txBody>
          <a:bodyPr wrap="square" rtlCol="0">
            <a:spAutoFit/>
          </a:bodyPr>
          <a:lstStyle/>
          <a:p>
            <a:pPr>
              <a:buFont typeface="Arial"/>
              <a:buChar char="•"/>
            </a:pPr>
            <a:r>
              <a:rPr lang="en-US" sz="2000" dirty="0" smtClean="0">
                <a:solidFill>
                  <a:schemeClr val="bg2">
                    <a:lumMod val="75000"/>
                  </a:schemeClr>
                </a:solidFill>
                <a:latin typeface="Arial"/>
                <a:cs typeface="Arial"/>
              </a:rPr>
              <a:t>  search effort </a:t>
            </a:r>
            <a:r>
              <a:rPr lang="en-US" sz="2000" dirty="0" smtClean="0">
                <a:solidFill>
                  <a:schemeClr val="bg2">
                    <a:lumMod val="75000"/>
                  </a:schemeClr>
                </a:solidFill>
                <a:latin typeface="Arial"/>
                <a:cs typeface="Arial"/>
              </a:rPr>
              <a:t>(area </a:t>
            </a:r>
            <a:r>
              <a:rPr lang="en-US" sz="2000" dirty="0" smtClean="0">
                <a:solidFill>
                  <a:schemeClr val="bg2">
                    <a:lumMod val="75000"/>
                  </a:schemeClr>
                </a:solidFill>
                <a:latin typeface="Arial"/>
                <a:cs typeface="Arial"/>
              </a:rPr>
              <a:t>searched)</a:t>
            </a:r>
          </a:p>
          <a:p>
            <a:pPr>
              <a:buFont typeface="Arial"/>
              <a:buChar char="•"/>
            </a:pPr>
            <a:r>
              <a:rPr lang="en-US" sz="2000" dirty="0" smtClean="0">
                <a:solidFill>
                  <a:schemeClr val="bg2">
                    <a:lumMod val="75000"/>
                  </a:schemeClr>
                </a:solidFill>
                <a:latin typeface="Arial"/>
                <a:cs typeface="Arial"/>
              </a:rPr>
              <a:t>  temperature &amp; weather events (rain, wind)</a:t>
            </a:r>
          </a:p>
          <a:p>
            <a:pPr>
              <a:buFont typeface="Arial"/>
              <a:buChar char="•"/>
            </a:pPr>
            <a:r>
              <a:rPr lang="en-US" sz="2000" dirty="0" smtClean="0">
                <a:solidFill>
                  <a:schemeClr val="bg2">
                    <a:lumMod val="75000"/>
                  </a:schemeClr>
                </a:solidFill>
                <a:latin typeface="Arial"/>
                <a:cs typeface="Arial"/>
              </a:rPr>
              <a:t>  stem density </a:t>
            </a:r>
          </a:p>
          <a:p>
            <a:pPr>
              <a:buFont typeface="Arial"/>
              <a:buChar char="•"/>
            </a:pPr>
            <a:endParaRPr lang="en-US" sz="2000" dirty="0"/>
          </a:p>
        </p:txBody>
      </p:sp>
      <p:sp>
        <p:nvSpPr>
          <p:cNvPr id="99" name="TextBox 98"/>
          <p:cNvSpPr txBox="1"/>
          <p:nvPr/>
        </p:nvSpPr>
        <p:spPr>
          <a:xfrm>
            <a:off x="29565599" y="21183600"/>
            <a:ext cx="5859083" cy="2246769"/>
          </a:xfrm>
          <a:prstGeom prst="rect">
            <a:avLst/>
          </a:prstGeom>
          <a:noFill/>
        </p:spPr>
        <p:txBody>
          <a:bodyPr wrap="square" rtlCol="0">
            <a:spAutoFit/>
          </a:bodyPr>
          <a:lstStyle/>
          <a:p>
            <a:r>
              <a:rPr lang="en-US" sz="2800" dirty="0" smtClean="0">
                <a:solidFill>
                  <a:schemeClr val="bg2">
                    <a:lumMod val="25000"/>
                  </a:schemeClr>
                </a:solidFill>
                <a:latin typeface="Arial"/>
                <a:cs typeface="Arial"/>
              </a:rPr>
              <a:t>As increasing numbers of pellets are sampled, the number of newly sampled individuals (unique genotypes) plateaus.</a:t>
            </a:r>
          </a:p>
          <a:p>
            <a:endParaRPr lang="en-US" sz="2800" dirty="0" smtClean="0">
              <a:solidFill>
                <a:schemeClr val="bg2">
                  <a:lumMod val="25000"/>
                </a:schemeClr>
              </a:solidFill>
              <a:latin typeface="Arial"/>
              <a:cs typeface="Arial"/>
            </a:endParaRPr>
          </a:p>
        </p:txBody>
      </p:sp>
      <p:sp>
        <p:nvSpPr>
          <p:cNvPr id="103" name="Rectangle 102"/>
          <p:cNvSpPr/>
          <p:nvPr/>
        </p:nvSpPr>
        <p:spPr>
          <a:xfrm>
            <a:off x="29184600" y="21284069"/>
            <a:ext cx="279400" cy="330200"/>
          </a:xfrm>
          <a:prstGeom prst="rect">
            <a:avLst/>
          </a:prstGeom>
          <a:solidFill>
            <a:srgbClr val="7E623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aphicFrame>
        <p:nvGraphicFramePr>
          <p:cNvPr id="101" name="Table 100"/>
          <p:cNvGraphicFramePr>
            <a:graphicFrameLocks noGrp="1"/>
          </p:cNvGraphicFramePr>
          <p:nvPr/>
        </p:nvGraphicFramePr>
        <p:xfrm>
          <a:off x="30353000" y="8656321"/>
          <a:ext cx="11103946" cy="4663135"/>
        </p:xfrm>
        <a:graphic>
          <a:graphicData uri="http://schemas.openxmlformats.org/drawingml/2006/table">
            <a:tbl>
              <a:tblPr/>
              <a:tblGrid>
                <a:gridCol w="818179"/>
                <a:gridCol w="5931614"/>
                <a:gridCol w="1107235"/>
                <a:gridCol w="956772"/>
                <a:gridCol w="1494961"/>
                <a:gridCol w="795185"/>
              </a:tblGrid>
              <a:tr h="640079">
                <a:tc>
                  <a:txBody>
                    <a:bodyPr/>
                    <a:lstStyle/>
                    <a:p>
                      <a:pPr marL="0" marR="0" algn="l">
                        <a:spcBef>
                          <a:spcPts val="0"/>
                        </a:spcBef>
                        <a:spcAft>
                          <a:spcPts val="0"/>
                        </a:spcAft>
                      </a:pPr>
                      <a:r>
                        <a:rPr lang="en-US" sz="2600" b="1" dirty="0" err="1">
                          <a:latin typeface="Times New Roman"/>
                          <a:ea typeface="Calibri"/>
                          <a:cs typeface="Times New Roman"/>
                        </a:rPr>
                        <a:t>Mdl</a:t>
                      </a:r>
                      <a:endParaRPr lang="en-US" sz="2600" dirty="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lgn="l">
                        <a:spcBef>
                          <a:spcPts val="0"/>
                        </a:spcBef>
                        <a:spcAft>
                          <a:spcPts val="0"/>
                        </a:spcAft>
                      </a:pPr>
                      <a:r>
                        <a:rPr lang="en-US" sz="2600" b="1" dirty="0">
                          <a:latin typeface="Times New Roman"/>
                          <a:ea typeface="Calibri"/>
                          <a:cs typeface="Times New Roman"/>
                        </a:rPr>
                        <a:t>Model Parameters</a:t>
                      </a:r>
                      <a:endParaRPr lang="en-US" sz="2600" dirty="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lgn="l">
                        <a:spcBef>
                          <a:spcPts val="0"/>
                        </a:spcBef>
                        <a:spcAft>
                          <a:spcPts val="0"/>
                        </a:spcAft>
                      </a:pPr>
                      <a:r>
                        <a:rPr lang="en-US" sz="2600" b="1" dirty="0">
                          <a:latin typeface="Times New Roman"/>
                          <a:ea typeface="Calibri"/>
                          <a:cs typeface="Times New Roman"/>
                        </a:rPr>
                        <a:t>AIC</a:t>
                      </a:r>
                      <a:endParaRPr lang="en-US" sz="2600" dirty="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lgn="l">
                        <a:spcBef>
                          <a:spcPts val="0"/>
                        </a:spcBef>
                        <a:spcAft>
                          <a:spcPts val="0"/>
                        </a:spcAft>
                      </a:pPr>
                      <a:r>
                        <a:rPr lang="en-US" sz="2600" b="1" dirty="0">
                          <a:latin typeface="Times New Roman"/>
                          <a:ea typeface="Calibri"/>
                          <a:cs typeface="Times New Roman"/>
                        </a:rPr>
                        <a:t>ΔAIC</a:t>
                      </a:r>
                      <a:endParaRPr lang="en-US" sz="2600" dirty="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lgn="l">
                        <a:spcBef>
                          <a:spcPts val="0"/>
                        </a:spcBef>
                        <a:spcAft>
                          <a:spcPts val="0"/>
                        </a:spcAft>
                      </a:pPr>
                      <a:r>
                        <a:rPr lang="en-US" sz="2600" b="1" dirty="0" err="1">
                          <a:latin typeface="Times New Roman"/>
                          <a:ea typeface="Calibri"/>
                          <a:cs typeface="Times New Roman"/>
                        </a:rPr>
                        <a:t>AICwght</a:t>
                      </a:r>
                      <a:endParaRPr lang="en-US" sz="2600" dirty="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lgn="l">
                        <a:spcBef>
                          <a:spcPts val="0"/>
                        </a:spcBef>
                        <a:spcAft>
                          <a:spcPts val="0"/>
                        </a:spcAft>
                      </a:pPr>
                      <a:r>
                        <a:rPr lang="en-US" sz="2600" b="1" dirty="0">
                          <a:latin typeface="Times New Roman"/>
                          <a:ea typeface="Calibri"/>
                          <a:cs typeface="Times New Roman"/>
                        </a:rPr>
                        <a:t>Par.</a:t>
                      </a:r>
                      <a:endParaRPr lang="en-US" sz="2600" dirty="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r>
              <a:tr h="529017">
                <a:tc>
                  <a:txBody>
                    <a:bodyPr/>
                    <a:lstStyle/>
                    <a:p>
                      <a:pPr marL="0" marR="0">
                        <a:spcBef>
                          <a:spcPts val="0"/>
                        </a:spcBef>
                        <a:spcAft>
                          <a:spcPts val="0"/>
                        </a:spcAft>
                      </a:pPr>
                      <a:r>
                        <a:rPr lang="en-US" sz="2600" b="1">
                          <a:latin typeface="Times New Roman"/>
                          <a:ea typeface="Calibri"/>
                          <a:cs typeface="Times New Roman"/>
                        </a:rPr>
                        <a:t>1</a:t>
                      </a:r>
                      <a:endParaRPr lang="en-US" sz="260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c>
                  <a:txBody>
                    <a:bodyPr/>
                    <a:lstStyle/>
                    <a:p>
                      <a:pPr marL="0" marR="0">
                        <a:spcBef>
                          <a:spcPts val="0"/>
                        </a:spcBef>
                        <a:spcAft>
                          <a:spcPts val="0"/>
                        </a:spcAft>
                      </a:pPr>
                      <a:r>
                        <a:rPr lang="en-US" sz="2600" dirty="0" err="1">
                          <a:solidFill>
                            <a:srgbClr val="000000"/>
                          </a:solidFill>
                          <a:latin typeface="Calibri"/>
                          <a:ea typeface="Calibri"/>
                          <a:cs typeface="Times New Roman"/>
                        </a:rPr>
                        <a:t>Pdr+Depth+Knldge</a:t>
                      </a:r>
                      <a:endParaRPr lang="en-US" sz="2600" dirty="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c>
                  <a:txBody>
                    <a:bodyPr/>
                    <a:lstStyle/>
                    <a:p>
                      <a:pPr marL="0" marR="0">
                        <a:spcBef>
                          <a:spcPts val="0"/>
                        </a:spcBef>
                        <a:spcAft>
                          <a:spcPts val="0"/>
                        </a:spcAft>
                      </a:pPr>
                      <a:r>
                        <a:rPr lang="en-US" sz="2600">
                          <a:solidFill>
                            <a:srgbClr val="000000"/>
                          </a:solidFill>
                          <a:latin typeface="Calibri"/>
                          <a:ea typeface="Calibri"/>
                          <a:cs typeface="Times New Roman"/>
                        </a:rPr>
                        <a:t>108.88</a:t>
                      </a:r>
                      <a:endParaRPr lang="en-US" sz="260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c>
                  <a:txBody>
                    <a:bodyPr/>
                    <a:lstStyle/>
                    <a:p>
                      <a:pPr marL="0" marR="0">
                        <a:spcBef>
                          <a:spcPts val="0"/>
                        </a:spcBef>
                        <a:spcAft>
                          <a:spcPts val="0"/>
                        </a:spcAft>
                      </a:pPr>
                      <a:r>
                        <a:rPr lang="en-US" sz="2600">
                          <a:latin typeface="Times New Roman"/>
                          <a:ea typeface="Calibri"/>
                          <a:cs typeface="Times New Roman"/>
                        </a:rPr>
                        <a:t>0.00</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c>
                  <a:txBody>
                    <a:bodyPr/>
                    <a:lstStyle/>
                    <a:p>
                      <a:pPr marL="0" marR="0">
                        <a:spcBef>
                          <a:spcPts val="0"/>
                        </a:spcBef>
                        <a:spcAft>
                          <a:spcPts val="0"/>
                        </a:spcAft>
                      </a:pPr>
                      <a:r>
                        <a:rPr lang="en-US" sz="2600">
                          <a:latin typeface="Times New Roman"/>
                          <a:ea typeface="Calibri"/>
                          <a:cs typeface="Times New Roman"/>
                        </a:rPr>
                        <a:t>0.373</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c>
                  <a:txBody>
                    <a:bodyPr/>
                    <a:lstStyle/>
                    <a:p>
                      <a:pPr marL="0" marR="0">
                        <a:spcBef>
                          <a:spcPts val="0"/>
                        </a:spcBef>
                        <a:spcAft>
                          <a:spcPts val="0"/>
                        </a:spcAft>
                      </a:pPr>
                      <a:r>
                        <a:rPr lang="en-US" sz="2600">
                          <a:latin typeface="Times New Roman"/>
                          <a:ea typeface="Calibri"/>
                          <a:cs typeface="Times New Roman"/>
                        </a:rPr>
                        <a:t>5</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r>
              <a:tr h="492749">
                <a:tc>
                  <a:txBody>
                    <a:bodyPr/>
                    <a:lstStyle/>
                    <a:p>
                      <a:pPr marL="0" marR="0">
                        <a:spcBef>
                          <a:spcPts val="0"/>
                        </a:spcBef>
                        <a:spcAft>
                          <a:spcPts val="0"/>
                        </a:spcAft>
                      </a:pPr>
                      <a:r>
                        <a:rPr lang="en-US" sz="2600" b="1">
                          <a:latin typeface="Times New Roman"/>
                          <a:ea typeface="Calibri"/>
                          <a:cs typeface="Times New Roman"/>
                        </a:rPr>
                        <a:t>2</a:t>
                      </a:r>
                      <a:endParaRPr lang="en-US" sz="260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spcBef>
                          <a:spcPts val="0"/>
                        </a:spcBef>
                        <a:spcAft>
                          <a:spcPts val="0"/>
                        </a:spcAft>
                      </a:pPr>
                      <a:r>
                        <a:rPr lang="en-US" sz="2600">
                          <a:solidFill>
                            <a:srgbClr val="000000"/>
                          </a:solidFill>
                          <a:latin typeface="Calibri"/>
                          <a:ea typeface="Calibri"/>
                          <a:cs typeface="Times New Roman"/>
                        </a:rPr>
                        <a:t>Pdr+Depth+DaysStd+Knldge</a:t>
                      </a:r>
                      <a:endParaRPr lang="en-US" sz="260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spcBef>
                          <a:spcPts val="0"/>
                        </a:spcBef>
                        <a:spcAft>
                          <a:spcPts val="0"/>
                        </a:spcAft>
                      </a:pPr>
                      <a:r>
                        <a:rPr lang="en-US" sz="2600">
                          <a:latin typeface="Times New Roman"/>
                          <a:ea typeface="Calibri"/>
                          <a:cs typeface="Times New Roman"/>
                        </a:rPr>
                        <a:t>110.60</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spcBef>
                          <a:spcPts val="0"/>
                        </a:spcBef>
                        <a:spcAft>
                          <a:spcPts val="0"/>
                        </a:spcAft>
                      </a:pPr>
                      <a:r>
                        <a:rPr lang="en-US" sz="2600">
                          <a:latin typeface="Times New Roman"/>
                          <a:ea typeface="Calibri"/>
                          <a:cs typeface="Times New Roman"/>
                        </a:rPr>
                        <a:t>1.72</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spcBef>
                          <a:spcPts val="0"/>
                        </a:spcBef>
                        <a:spcAft>
                          <a:spcPts val="0"/>
                        </a:spcAft>
                      </a:pPr>
                      <a:r>
                        <a:rPr lang="en-US" sz="2600">
                          <a:latin typeface="Times New Roman"/>
                          <a:ea typeface="Calibri"/>
                          <a:cs typeface="Times New Roman"/>
                        </a:rPr>
                        <a:t>0.158</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spcBef>
                          <a:spcPts val="0"/>
                        </a:spcBef>
                        <a:spcAft>
                          <a:spcPts val="0"/>
                        </a:spcAft>
                      </a:pPr>
                      <a:r>
                        <a:rPr lang="en-US" sz="2600">
                          <a:latin typeface="Times New Roman"/>
                          <a:ea typeface="Calibri"/>
                          <a:cs typeface="Times New Roman"/>
                        </a:rPr>
                        <a:t>6</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r>
              <a:tr h="492749">
                <a:tc>
                  <a:txBody>
                    <a:bodyPr/>
                    <a:lstStyle/>
                    <a:p>
                      <a:pPr marL="0" marR="0">
                        <a:spcBef>
                          <a:spcPts val="0"/>
                        </a:spcBef>
                        <a:spcAft>
                          <a:spcPts val="0"/>
                        </a:spcAft>
                      </a:pPr>
                      <a:r>
                        <a:rPr lang="en-US" sz="2600" b="1">
                          <a:latin typeface="Times New Roman"/>
                          <a:ea typeface="Calibri"/>
                          <a:cs typeface="Times New Roman"/>
                        </a:rPr>
                        <a:t>3</a:t>
                      </a:r>
                      <a:endParaRPr lang="en-US" sz="260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c>
                  <a:txBody>
                    <a:bodyPr/>
                    <a:lstStyle/>
                    <a:p>
                      <a:pPr marL="0" marR="0">
                        <a:spcBef>
                          <a:spcPts val="0"/>
                        </a:spcBef>
                        <a:spcAft>
                          <a:spcPts val="0"/>
                        </a:spcAft>
                      </a:pPr>
                      <a:r>
                        <a:rPr lang="en-US" sz="2600">
                          <a:solidFill>
                            <a:srgbClr val="000000"/>
                          </a:solidFill>
                          <a:latin typeface="Calibri"/>
                          <a:ea typeface="Calibri"/>
                          <a:cs typeface="Times New Roman"/>
                        </a:rPr>
                        <a:t>Pdr+Depth+Days&lt;2+Knldge</a:t>
                      </a:r>
                      <a:endParaRPr lang="en-US" sz="260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c>
                  <a:txBody>
                    <a:bodyPr/>
                    <a:lstStyle/>
                    <a:p>
                      <a:pPr marL="0" marR="0">
                        <a:spcBef>
                          <a:spcPts val="0"/>
                        </a:spcBef>
                        <a:spcAft>
                          <a:spcPts val="0"/>
                        </a:spcAft>
                      </a:pPr>
                      <a:r>
                        <a:rPr lang="en-US" sz="2600">
                          <a:latin typeface="Times New Roman"/>
                          <a:ea typeface="Calibri"/>
                          <a:cs typeface="Times New Roman"/>
                        </a:rPr>
                        <a:t>110.70</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c>
                  <a:txBody>
                    <a:bodyPr/>
                    <a:lstStyle/>
                    <a:p>
                      <a:pPr marL="0" marR="0">
                        <a:spcBef>
                          <a:spcPts val="0"/>
                        </a:spcBef>
                        <a:spcAft>
                          <a:spcPts val="0"/>
                        </a:spcAft>
                      </a:pPr>
                      <a:r>
                        <a:rPr lang="en-US" sz="2600">
                          <a:latin typeface="Times New Roman"/>
                          <a:ea typeface="Calibri"/>
                          <a:cs typeface="Times New Roman"/>
                        </a:rPr>
                        <a:t>1.82</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c>
                  <a:txBody>
                    <a:bodyPr/>
                    <a:lstStyle/>
                    <a:p>
                      <a:pPr marL="0" marR="0">
                        <a:spcBef>
                          <a:spcPts val="0"/>
                        </a:spcBef>
                        <a:spcAft>
                          <a:spcPts val="0"/>
                        </a:spcAft>
                      </a:pPr>
                      <a:r>
                        <a:rPr lang="en-US" sz="2600">
                          <a:latin typeface="Times New Roman"/>
                          <a:ea typeface="Calibri"/>
                          <a:cs typeface="Times New Roman"/>
                        </a:rPr>
                        <a:t>0.150</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c>
                  <a:txBody>
                    <a:bodyPr/>
                    <a:lstStyle/>
                    <a:p>
                      <a:pPr marL="0" marR="0">
                        <a:spcBef>
                          <a:spcPts val="0"/>
                        </a:spcBef>
                        <a:spcAft>
                          <a:spcPts val="0"/>
                        </a:spcAft>
                      </a:pPr>
                      <a:r>
                        <a:rPr lang="en-US" sz="2600">
                          <a:latin typeface="Times New Roman"/>
                          <a:ea typeface="Calibri"/>
                          <a:cs typeface="Times New Roman"/>
                        </a:rPr>
                        <a:t>6</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r>
              <a:tr h="492749">
                <a:tc>
                  <a:txBody>
                    <a:bodyPr/>
                    <a:lstStyle/>
                    <a:p>
                      <a:pPr marL="0" marR="0">
                        <a:spcBef>
                          <a:spcPts val="0"/>
                        </a:spcBef>
                        <a:spcAft>
                          <a:spcPts val="0"/>
                        </a:spcAft>
                      </a:pPr>
                      <a:r>
                        <a:rPr lang="en-US" sz="2600" b="1">
                          <a:latin typeface="Times New Roman"/>
                          <a:ea typeface="Calibri"/>
                          <a:cs typeface="Times New Roman"/>
                        </a:rPr>
                        <a:t>4</a:t>
                      </a:r>
                      <a:endParaRPr lang="en-US" sz="260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spcBef>
                          <a:spcPts val="0"/>
                        </a:spcBef>
                        <a:spcAft>
                          <a:spcPts val="0"/>
                        </a:spcAft>
                      </a:pPr>
                      <a:r>
                        <a:rPr lang="en-US" sz="2600">
                          <a:solidFill>
                            <a:srgbClr val="000000"/>
                          </a:solidFill>
                          <a:latin typeface="Calibri"/>
                          <a:ea typeface="Calibri"/>
                          <a:cs typeface="Times New Roman"/>
                        </a:rPr>
                        <a:t>Srvy(1-3,4-6)+Pdr+Depth+Knldge</a:t>
                      </a:r>
                      <a:endParaRPr lang="en-US" sz="260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spcBef>
                          <a:spcPts val="0"/>
                        </a:spcBef>
                        <a:spcAft>
                          <a:spcPts val="0"/>
                        </a:spcAft>
                      </a:pPr>
                      <a:r>
                        <a:rPr lang="en-US" sz="2600">
                          <a:latin typeface="Times New Roman"/>
                          <a:ea typeface="Calibri"/>
                          <a:cs typeface="Times New Roman"/>
                        </a:rPr>
                        <a:t>110.86</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spcBef>
                          <a:spcPts val="0"/>
                        </a:spcBef>
                        <a:spcAft>
                          <a:spcPts val="0"/>
                        </a:spcAft>
                      </a:pPr>
                      <a:r>
                        <a:rPr lang="en-US" sz="2600">
                          <a:latin typeface="Times New Roman"/>
                          <a:ea typeface="Calibri"/>
                          <a:cs typeface="Times New Roman"/>
                        </a:rPr>
                        <a:t>1.98</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spcBef>
                          <a:spcPts val="0"/>
                        </a:spcBef>
                        <a:spcAft>
                          <a:spcPts val="0"/>
                        </a:spcAft>
                      </a:pPr>
                      <a:r>
                        <a:rPr lang="en-US" sz="2600">
                          <a:latin typeface="Times New Roman"/>
                          <a:ea typeface="Calibri"/>
                          <a:cs typeface="Times New Roman"/>
                        </a:rPr>
                        <a:t>0.372</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spcBef>
                          <a:spcPts val="0"/>
                        </a:spcBef>
                        <a:spcAft>
                          <a:spcPts val="0"/>
                        </a:spcAft>
                      </a:pPr>
                      <a:r>
                        <a:rPr lang="en-US" sz="2600">
                          <a:latin typeface="Times New Roman"/>
                          <a:ea typeface="Calibri"/>
                          <a:cs typeface="Times New Roman"/>
                        </a:rPr>
                        <a:t>6</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r>
              <a:tr h="492749">
                <a:tc>
                  <a:txBody>
                    <a:bodyPr/>
                    <a:lstStyle/>
                    <a:p>
                      <a:pPr marL="0" marR="0">
                        <a:spcBef>
                          <a:spcPts val="0"/>
                        </a:spcBef>
                        <a:spcAft>
                          <a:spcPts val="0"/>
                        </a:spcAft>
                      </a:pPr>
                      <a:r>
                        <a:rPr lang="en-US" sz="2600" b="1">
                          <a:latin typeface="Times New Roman"/>
                          <a:ea typeface="Calibri"/>
                          <a:cs typeface="Times New Roman"/>
                        </a:rPr>
                        <a:t>5</a:t>
                      </a:r>
                      <a:endParaRPr lang="en-US" sz="260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c>
                  <a:txBody>
                    <a:bodyPr/>
                    <a:lstStyle/>
                    <a:p>
                      <a:pPr marL="0" marR="0">
                        <a:spcBef>
                          <a:spcPts val="0"/>
                        </a:spcBef>
                        <a:spcAft>
                          <a:spcPts val="0"/>
                        </a:spcAft>
                      </a:pPr>
                      <a:r>
                        <a:rPr lang="en-US" sz="2600">
                          <a:solidFill>
                            <a:srgbClr val="000000"/>
                          </a:solidFill>
                          <a:latin typeface="Calibri"/>
                          <a:ea typeface="Calibri"/>
                          <a:cs typeface="Times New Roman"/>
                        </a:rPr>
                        <a:t>Srvy(1-3,4-6)+Pdr+Depth+DaysStd+Knldge</a:t>
                      </a:r>
                      <a:endParaRPr lang="en-US" sz="260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c>
                  <a:txBody>
                    <a:bodyPr/>
                    <a:lstStyle/>
                    <a:p>
                      <a:pPr marL="0" marR="0">
                        <a:spcBef>
                          <a:spcPts val="0"/>
                        </a:spcBef>
                        <a:spcAft>
                          <a:spcPts val="0"/>
                        </a:spcAft>
                      </a:pPr>
                      <a:r>
                        <a:rPr lang="en-US" sz="2600">
                          <a:latin typeface="Times New Roman"/>
                          <a:ea typeface="Calibri"/>
                          <a:cs typeface="Times New Roman"/>
                        </a:rPr>
                        <a:t>112.58</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c>
                  <a:txBody>
                    <a:bodyPr/>
                    <a:lstStyle/>
                    <a:p>
                      <a:pPr marL="0" marR="0">
                        <a:spcBef>
                          <a:spcPts val="0"/>
                        </a:spcBef>
                        <a:spcAft>
                          <a:spcPts val="0"/>
                        </a:spcAft>
                      </a:pPr>
                      <a:r>
                        <a:rPr lang="en-US" sz="2600">
                          <a:latin typeface="Times New Roman"/>
                          <a:ea typeface="Calibri"/>
                          <a:cs typeface="Times New Roman"/>
                        </a:rPr>
                        <a:t>3.70</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c>
                  <a:txBody>
                    <a:bodyPr/>
                    <a:lstStyle/>
                    <a:p>
                      <a:pPr marL="0" marR="0">
                        <a:spcBef>
                          <a:spcPts val="0"/>
                        </a:spcBef>
                        <a:spcAft>
                          <a:spcPts val="0"/>
                        </a:spcAft>
                      </a:pPr>
                      <a:r>
                        <a:rPr lang="en-US" sz="2600">
                          <a:latin typeface="Times New Roman"/>
                          <a:ea typeface="Calibri"/>
                          <a:cs typeface="Times New Roman"/>
                        </a:rPr>
                        <a:t>0.157</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c>
                  <a:txBody>
                    <a:bodyPr/>
                    <a:lstStyle/>
                    <a:p>
                      <a:pPr marL="0" marR="0">
                        <a:spcBef>
                          <a:spcPts val="0"/>
                        </a:spcBef>
                        <a:spcAft>
                          <a:spcPts val="0"/>
                        </a:spcAft>
                      </a:pPr>
                      <a:r>
                        <a:rPr lang="en-US" sz="2600">
                          <a:latin typeface="Times New Roman"/>
                          <a:ea typeface="Calibri"/>
                          <a:cs typeface="Times New Roman"/>
                        </a:rPr>
                        <a:t>7</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r>
              <a:tr h="492749">
                <a:tc>
                  <a:txBody>
                    <a:bodyPr/>
                    <a:lstStyle/>
                    <a:p>
                      <a:pPr marL="0" marR="0">
                        <a:spcBef>
                          <a:spcPts val="0"/>
                        </a:spcBef>
                        <a:spcAft>
                          <a:spcPts val="0"/>
                        </a:spcAft>
                      </a:pPr>
                      <a:r>
                        <a:rPr lang="en-US" sz="2600" b="1">
                          <a:latin typeface="Times New Roman"/>
                          <a:ea typeface="Calibri"/>
                          <a:cs typeface="Times New Roman"/>
                        </a:rPr>
                        <a:t>6</a:t>
                      </a:r>
                      <a:endParaRPr lang="en-US" sz="260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spcBef>
                          <a:spcPts val="0"/>
                        </a:spcBef>
                        <a:spcAft>
                          <a:spcPts val="0"/>
                        </a:spcAft>
                      </a:pPr>
                      <a:r>
                        <a:rPr lang="en-US" sz="2600">
                          <a:solidFill>
                            <a:srgbClr val="000000"/>
                          </a:solidFill>
                          <a:latin typeface="Calibri"/>
                          <a:ea typeface="Calibri"/>
                          <a:cs typeface="Times New Roman"/>
                        </a:rPr>
                        <a:t>Svy(indv)+Powder+Depth+Knldge</a:t>
                      </a:r>
                      <a:endParaRPr lang="en-US" sz="260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spcBef>
                          <a:spcPts val="0"/>
                        </a:spcBef>
                        <a:spcAft>
                          <a:spcPts val="0"/>
                        </a:spcAft>
                      </a:pPr>
                      <a:r>
                        <a:rPr lang="en-US" sz="2600">
                          <a:latin typeface="Times New Roman"/>
                          <a:ea typeface="Calibri"/>
                          <a:cs typeface="Times New Roman"/>
                        </a:rPr>
                        <a:t>112.75</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spcBef>
                          <a:spcPts val="0"/>
                        </a:spcBef>
                        <a:spcAft>
                          <a:spcPts val="0"/>
                        </a:spcAft>
                      </a:pPr>
                      <a:r>
                        <a:rPr lang="en-US" sz="2600">
                          <a:latin typeface="Times New Roman"/>
                          <a:ea typeface="Calibri"/>
                          <a:cs typeface="Times New Roman"/>
                        </a:rPr>
                        <a:t>3.87</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spcBef>
                          <a:spcPts val="0"/>
                        </a:spcBef>
                        <a:spcAft>
                          <a:spcPts val="0"/>
                        </a:spcAft>
                      </a:pPr>
                      <a:r>
                        <a:rPr lang="en-US" sz="2600">
                          <a:latin typeface="Times New Roman"/>
                          <a:ea typeface="Calibri"/>
                          <a:cs typeface="Times New Roman"/>
                        </a:rPr>
                        <a:t>0.144</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spcBef>
                          <a:spcPts val="0"/>
                        </a:spcBef>
                        <a:spcAft>
                          <a:spcPts val="0"/>
                        </a:spcAft>
                      </a:pPr>
                      <a:r>
                        <a:rPr lang="en-US" sz="2600">
                          <a:latin typeface="Times New Roman"/>
                          <a:ea typeface="Calibri"/>
                          <a:cs typeface="Times New Roman"/>
                        </a:rPr>
                        <a:t>10</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r>
              <a:tr h="537545">
                <a:tc>
                  <a:txBody>
                    <a:bodyPr/>
                    <a:lstStyle/>
                    <a:p>
                      <a:pPr marL="0" marR="0">
                        <a:spcBef>
                          <a:spcPts val="0"/>
                        </a:spcBef>
                        <a:spcAft>
                          <a:spcPts val="0"/>
                        </a:spcAft>
                      </a:pPr>
                      <a:r>
                        <a:rPr lang="en-US" sz="2600" b="1">
                          <a:latin typeface="Times New Roman"/>
                          <a:ea typeface="Calibri"/>
                          <a:cs typeface="Times New Roman"/>
                        </a:rPr>
                        <a:t>7</a:t>
                      </a:r>
                      <a:endParaRPr lang="en-US" sz="260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c>
                  <a:txBody>
                    <a:bodyPr/>
                    <a:lstStyle/>
                    <a:p>
                      <a:pPr marL="0" marR="0">
                        <a:spcBef>
                          <a:spcPts val="0"/>
                        </a:spcBef>
                        <a:spcAft>
                          <a:spcPts val="0"/>
                        </a:spcAft>
                      </a:pPr>
                      <a:r>
                        <a:rPr lang="en-US" sz="2600">
                          <a:solidFill>
                            <a:srgbClr val="000000"/>
                          </a:solidFill>
                          <a:latin typeface="Calibri"/>
                          <a:ea typeface="Calibri"/>
                          <a:cs typeface="Times New Roman"/>
                        </a:rPr>
                        <a:t>Pdr+Depth+Knldge</a:t>
                      </a:r>
                      <a:endParaRPr lang="en-US" sz="260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c>
                  <a:txBody>
                    <a:bodyPr/>
                    <a:lstStyle/>
                    <a:p>
                      <a:pPr marL="0" marR="0">
                        <a:spcBef>
                          <a:spcPts val="0"/>
                        </a:spcBef>
                        <a:spcAft>
                          <a:spcPts val="0"/>
                        </a:spcAft>
                      </a:pPr>
                      <a:r>
                        <a:rPr lang="en-US" sz="2600">
                          <a:latin typeface="Times New Roman"/>
                          <a:ea typeface="Calibri"/>
                          <a:cs typeface="Times New Roman"/>
                        </a:rPr>
                        <a:t>113.67</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c>
                  <a:txBody>
                    <a:bodyPr/>
                    <a:lstStyle/>
                    <a:p>
                      <a:pPr marL="0" marR="0">
                        <a:spcBef>
                          <a:spcPts val="0"/>
                        </a:spcBef>
                        <a:spcAft>
                          <a:spcPts val="0"/>
                        </a:spcAft>
                      </a:pPr>
                      <a:r>
                        <a:rPr lang="en-US" sz="2600">
                          <a:latin typeface="Times New Roman"/>
                          <a:ea typeface="Calibri"/>
                          <a:cs typeface="Times New Roman"/>
                        </a:rPr>
                        <a:t>4.79</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c>
                  <a:txBody>
                    <a:bodyPr/>
                    <a:lstStyle/>
                    <a:p>
                      <a:pPr marL="0" marR="0">
                        <a:spcBef>
                          <a:spcPts val="0"/>
                        </a:spcBef>
                        <a:spcAft>
                          <a:spcPts val="0"/>
                        </a:spcAft>
                      </a:pPr>
                      <a:r>
                        <a:rPr lang="en-US" sz="2600">
                          <a:latin typeface="Times New Roman"/>
                          <a:ea typeface="Calibri"/>
                          <a:cs typeface="Times New Roman"/>
                        </a:rPr>
                        <a:t>0.091</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c>
                  <a:txBody>
                    <a:bodyPr/>
                    <a:lstStyle/>
                    <a:p>
                      <a:pPr marL="0" marR="0">
                        <a:spcBef>
                          <a:spcPts val="0"/>
                        </a:spcBef>
                        <a:spcAft>
                          <a:spcPts val="0"/>
                        </a:spcAft>
                      </a:pPr>
                      <a:r>
                        <a:rPr lang="en-US" sz="2600">
                          <a:latin typeface="Times New Roman"/>
                          <a:ea typeface="Calibri"/>
                          <a:cs typeface="Times New Roman"/>
                        </a:rPr>
                        <a:t>4</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CDDDAC"/>
                    </a:solidFill>
                  </a:tcPr>
                </a:tc>
              </a:tr>
              <a:tr h="492749">
                <a:tc>
                  <a:txBody>
                    <a:bodyPr/>
                    <a:lstStyle/>
                    <a:p>
                      <a:pPr marL="0" marR="0">
                        <a:spcBef>
                          <a:spcPts val="0"/>
                        </a:spcBef>
                        <a:spcAft>
                          <a:spcPts val="0"/>
                        </a:spcAft>
                      </a:pPr>
                      <a:r>
                        <a:rPr lang="en-US" sz="2600" b="1">
                          <a:latin typeface="Times New Roman"/>
                          <a:ea typeface="Calibri"/>
                          <a:cs typeface="Times New Roman"/>
                        </a:rPr>
                        <a:t>8</a:t>
                      </a:r>
                      <a:endParaRPr lang="en-US" sz="260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spcBef>
                          <a:spcPts val="0"/>
                        </a:spcBef>
                        <a:spcAft>
                          <a:spcPts val="0"/>
                        </a:spcAft>
                      </a:pPr>
                      <a:r>
                        <a:rPr lang="en-US" sz="2600" dirty="0" err="1">
                          <a:solidFill>
                            <a:srgbClr val="000000"/>
                          </a:solidFill>
                          <a:latin typeface="Calibri"/>
                          <a:ea typeface="Calibri"/>
                          <a:cs typeface="Times New Roman"/>
                        </a:rPr>
                        <a:t>Pdr+Depth+DaysStd+Knldge+Size+Obs</a:t>
                      </a:r>
                      <a:endParaRPr lang="en-US" sz="2600" dirty="0">
                        <a:latin typeface="Times New Roman"/>
                        <a:ea typeface="Calibri"/>
                        <a:cs typeface="Times New Roman"/>
                      </a:endParaRP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spcBef>
                          <a:spcPts val="0"/>
                        </a:spcBef>
                        <a:spcAft>
                          <a:spcPts val="0"/>
                        </a:spcAft>
                      </a:pPr>
                      <a:r>
                        <a:rPr lang="en-US" sz="2600">
                          <a:latin typeface="Times New Roman"/>
                          <a:ea typeface="Calibri"/>
                          <a:cs typeface="Times New Roman"/>
                        </a:rPr>
                        <a:t>113.84</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spcBef>
                          <a:spcPts val="0"/>
                        </a:spcBef>
                        <a:spcAft>
                          <a:spcPts val="0"/>
                        </a:spcAft>
                      </a:pPr>
                      <a:r>
                        <a:rPr lang="en-US" sz="2600">
                          <a:latin typeface="Times New Roman"/>
                          <a:ea typeface="Calibri"/>
                          <a:cs typeface="Times New Roman"/>
                        </a:rPr>
                        <a:t>4.96</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spcBef>
                          <a:spcPts val="0"/>
                        </a:spcBef>
                        <a:spcAft>
                          <a:spcPts val="0"/>
                        </a:spcAft>
                      </a:pPr>
                      <a:r>
                        <a:rPr lang="en-US" sz="2600">
                          <a:latin typeface="Times New Roman"/>
                          <a:ea typeface="Calibri"/>
                          <a:cs typeface="Times New Roman"/>
                        </a:rPr>
                        <a:t>0.084</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c>
                  <a:txBody>
                    <a:bodyPr/>
                    <a:lstStyle/>
                    <a:p>
                      <a:pPr marL="0" marR="0">
                        <a:spcBef>
                          <a:spcPts val="0"/>
                        </a:spcBef>
                        <a:spcAft>
                          <a:spcPts val="0"/>
                        </a:spcAft>
                      </a:pPr>
                      <a:r>
                        <a:rPr lang="en-US" sz="2600" dirty="0">
                          <a:latin typeface="Times New Roman"/>
                          <a:ea typeface="Calibri"/>
                          <a:cs typeface="Times New Roman"/>
                        </a:rPr>
                        <a:t>8</a:t>
                      </a:r>
                    </a:p>
                  </a:txBody>
                  <a:tcPr marL="68580" marR="68580" marT="0" marB="0">
                    <a:lnL w="12700" cap="flat" cmpd="sng" algn="ctr">
                      <a:solidFill>
                        <a:srgbClr val="B3CC82"/>
                      </a:solidFill>
                      <a:prstDash val="solid"/>
                      <a:round/>
                      <a:headEnd type="none" w="med" len="med"/>
                      <a:tailEnd type="none" w="med" len="med"/>
                    </a:lnL>
                    <a:lnR w="12700" cap="flat" cmpd="sng" algn="ctr">
                      <a:solidFill>
                        <a:srgbClr val="B3CC82"/>
                      </a:solidFill>
                      <a:prstDash val="solid"/>
                      <a:round/>
                      <a:headEnd type="none" w="med" len="med"/>
                      <a:tailEnd type="none" w="med" len="med"/>
                    </a:lnR>
                    <a:lnT w="12700" cap="flat" cmpd="sng" algn="ctr">
                      <a:solidFill>
                        <a:srgbClr val="B3CC82"/>
                      </a:solidFill>
                      <a:prstDash val="solid"/>
                      <a:round/>
                      <a:headEnd type="none" w="med" len="med"/>
                      <a:tailEnd type="none" w="med" len="med"/>
                    </a:lnT>
                    <a:lnB w="12700" cap="flat" cmpd="sng" algn="ctr">
                      <a:solidFill>
                        <a:srgbClr val="B3CC82"/>
                      </a:solidFill>
                      <a:prstDash val="solid"/>
                      <a:round/>
                      <a:headEnd type="none" w="med" len="med"/>
                      <a:tailEnd type="none" w="med" len="med"/>
                    </a:lnB>
                    <a:solidFill>
                      <a:srgbClr val="E6EED5"/>
                    </a:solidFill>
                  </a:tcPr>
                </a:tc>
              </a:tr>
            </a:tbl>
          </a:graphicData>
        </a:graphic>
      </p:graphicFrame>
      <p:pic>
        <p:nvPicPr>
          <p:cNvPr id="98" name="Picture 97"/>
          <p:cNvPicPr>
            <a:picLocks noChangeAspect="1"/>
          </p:cNvPicPr>
          <p:nvPr/>
        </p:nvPicPr>
        <p:blipFill>
          <a:blip r:embed="rId17"/>
          <a:stretch>
            <a:fillRect/>
          </a:stretch>
        </p:blipFill>
        <p:spPr>
          <a:xfrm>
            <a:off x="24863131" y="29900518"/>
            <a:ext cx="1806869" cy="1722482"/>
          </a:xfrm>
          <a:prstGeom prst="rect">
            <a:avLst/>
          </a:prstGeom>
        </p:spPr>
      </p:pic>
      <p:pic>
        <p:nvPicPr>
          <p:cNvPr id="100" name="Picture 99"/>
          <p:cNvPicPr>
            <a:picLocks noChangeAspect="1"/>
          </p:cNvPicPr>
          <p:nvPr/>
        </p:nvPicPr>
        <p:blipFill>
          <a:blip r:embed="rId18"/>
          <a:stretch>
            <a:fillRect/>
          </a:stretch>
        </p:blipFill>
        <p:spPr>
          <a:xfrm>
            <a:off x="20981305" y="29641800"/>
            <a:ext cx="1878695" cy="2085352"/>
          </a:xfrm>
          <a:prstGeom prst="rect">
            <a:avLst/>
          </a:prstGeom>
        </p:spPr>
      </p:pic>
      <p:pic>
        <p:nvPicPr>
          <p:cNvPr id="102" name="Picture 101"/>
          <p:cNvPicPr>
            <a:picLocks noChangeAspect="1"/>
          </p:cNvPicPr>
          <p:nvPr/>
        </p:nvPicPr>
        <p:blipFill>
          <a:blip r:embed="rId19"/>
          <a:stretch>
            <a:fillRect/>
          </a:stretch>
        </p:blipFill>
        <p:spPr>
          <a:xfrm>
            <a:off x="16992600" y="29607862"/>
            <a:ext cx="2032264" cy="2014199"/>
          </a:xfrm>
          <a:prstGeom prst="rect">
            <a:avLst/>
          </a:prstGeom>
        </p:spPr>
      </p:pic>
      <p:pic>
        <p:nvPicPr>
          <p:cNvPr id="106" name="Picture 105"/>
          <p:cNvPicPr>
            <a:picLocks noChangeAspect="1"/>
          </p:cNvPicPr>
          <p:nvPr/>
        </p:nvPicPr>
        <p:blipFill>
          <a:blip r:embed="rId20"/>
          <a:stretch>
            <a:fillRect/>
          </a:stretch>
        </p:blipFill>
        <p:spPr>
          <a:xfrm>
            <a:off x="19177550" y="29661221"/>
            <a:ext cx="1774560" cy="196084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13236</TotalTime>
  <Words>1110</Words>
  <Application>Microsoft Macintosh PowerPoint</Application>
  <PresentationFormat>Custom</PresentationFormat>
  <Paragraphs>117</Paragraphs>
  <Slides>1</Slides>
  <Notes>1</Notes>
  <HiddenSlides>0</HiddenSlides>
  <MMClips>0</MMClips>
  <ScaleCrop>false</ScaleCrop>
  <HeadingPairs>
    <vt:vector size="4" baseType="variant">
      <vt:variant>
        <vt:lpstr>Design Template</vt:lpstr>
      </vt:variant>
      <vt:variant>
        <vt:i4>1</vt:i4>
      </vt:variant>
      <vt:variant>
        <vt:lpstr>Slide Titles</vt:lpstr>
      </vt:variant>
      <vt:variant>
        <vt:i4>1</vt:i4>
      </vt:variant>
    </vt:vector>
  </HeadingPairs>
  <TitlesOfParts>
    <vt:vector size="2" baseType="lpstr">
      <vt:lpstr>Office Theme</vt:lpstr>
      <vt:lpstr>Slide 1</vt:lpstr>
    </vt:vector>
  </TitlesOfParts>
  <Company>university of new hampshire</Company>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Adrienne Kovach</dc:creator>
  <cp:lastModifiedBy>Adrienne Kovach</cp:lastModifiedBy>
  <cp:revision>562</cp:revision>
  <cp:lastPrinted>2010-04-23T01:04:09Z</cp:lastPrinted>
  <dcterms:created xsi:type="dcterms:W3CDTF">2011-04-14T15:55:16Z</dcterms:created>
  <dcterms:modified xsi:type="dcterms:W3CDTF">2011-04-14T18:30:29Z</dcterms:modified>
</cp:coreProperties>
</file>