
<file path=[Content_Types].xml><?xml version="1.0" encoding="utf-8"?>
<Types xmlns="http://schemas.openxmlformats.org/package/2006/content-types">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1.xml" ContentType="application/vnd.openxmlformats-officedocument.theme+xml"/>
  <Override PartName="/ppt/slideLayouts/slideLayout6.xml" ContentType="application/vnd.openxmlformats-officedocument.presentationml.slideLayout+xml"/>
  <Override PartName="/docProps/app.xml" ContentType="application/vnd.openxmlformats-officedocument.extended-properties+xml"/>
  <Override PartName="/ppt/presentation.xml" ContentType="application/vnd.openxmlformats-officedocument.presentationml.presentation.main+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Default Extension="png" ContentType="image/png"/>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viewProps.xml" ContentType="application/vnd.openxmlformats-officedocument.presentationml.viewProps+xml"/>
  <Override PartName="/ppt/slideMasters/slideMaster1.xml" ContentType="application/vnd.openxmlformats-officedocument.presentationml.slideMaster+xml"/>
  <Default Extension="bin" ContentType="application/vnd.openxmlformats-officedocument.presentationml.printerSettings"/>
  <Default Extension="rels" ContentType="application/vnd.openxmlformats-package.relationships+xml"/>
  <Default Extension="pdf" ContentType="application/pdf"/>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7E9FDD"/>
    <a:srgbClr val="8EB4E3"/>
    <a:srgbClr val="6D2E00"/>
    <a:srgbClr val="6933FF"/>
    <a:srgbClr val="BDCDE8"/>
    <a:srgbClr val="C1D1EC"/>
    <a:srgbClr val="D9FDDE"/>
    <a:srgbClr val="A6C2C5"/>
    <a:srgbClr val="DECB9E"/>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vertBarState="minimized">
    <p:restoredLeft sz="20747" autoAdjust="0"/>
    <p:restoredTop sz="87172" autoAdjust="0"/>
  </p:normalViewPr>
  <p:slideViewPr>
    <p:cSldViewPr>
      <p:cViewPr>
        <p:scale>
          <a:sx n="50" d="100"/>
          <a:sy n="50" d="100"/>
        </p:scale>
        <p:origin x="184" y="1024"/>
      </p:cViewPr>
      <p:guideLst>
        <p:guide orient="horz" pos="10368"/>
        <p:guide orient="horz" pos="5760"/>
        <p:guide pos="13824"/>
      </p:guideLst>
    </p:cSldViewPr>
  </p:slideViewPr>
  <p:notesTextViewPr>
    <p:cViewPr>
      <p:scale>
        <a:sx n="100" d="100"/>
        <a:sy n="100" d="100"/>
      </p:scale>
      <p:origin x="0" y="448"/>
    </p:cViewPr>
  </p:notesTextViewPr>
  <p:sorterViewPr>
    <p:cViewPr>
      <p:scale>
        <a:sx n="66" d="100"/>
        <a:sy n="66" d="100"/>
      </p:scale>
      <p:origin x="0" y="0"/>
    </p:cViewPr>
  </p:sorterViewPr>
  <p:gridSpacing cx="234086400" cy="2340864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4" Type="http://schemas.openxmlformats.org/officeDocument/2006/relationships/printerSettings" Target="printerSettings/printerSettings1.bin"/><Relationship Id="rId5" Type="http://schemas.openxmlformats.org/officeDocument/2006/relationships/presProps" Target="presProps.xml"/><Relationship Id="rId7"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0DB8A1-B490-4AE1-BA79-B1C340EC1771}" type="datetimeFigureOut">
              <a:rPr lang="en-US" smtClean="0"/>
              <a:pPr/>
              <a:t>2/10/11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B06277-9159-43B2-8FC9-7DBF847FC1F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fontScale="92500" lnSpcReduction="10000"/>
          </a:bodyPr>
          <a:lstStyle/>
          <a:p>
            <a:pPr rtl="0" eaLnBrk="1" fontAlgn="t" latinLnBrk="0" hangingPunct="1"/>
            <a:r>
              <a:rPr lang="en-US" sz="1200" b="1" i="0" u="none" strike="noStrike" kern="1200" dirty="0" smtClean="0">
                <a:solidFill>
                  <a:schemeClr val="tx1"/>
                </a:solidFill>
                <a:latin typeface="+mn-lt"/>
                <a:ea typeface="+mn-ea"/>
                <a:cs typeface="+mn-cs"/>
              </a:rPr>
              <a:t>517.5 ± 115.7</a:t>
            </a:r>
          </a:p>
          <a:p>
            <a:pPr rtl="0" eaLnBrk="1" fontAlgn="t" latinLnBrk="0" hangingPunct="1"/>
            <a:r>
              <a:rPr lang="en-US" sz="1200" b="1" i="0" u="none" strike="noStrike" kern="1200" dirty="0" smtClean="0">
                <a:solidFill>
                  <a:schemeClr val="tx1"/>
                </a:solidFill>
                <a:latin typeface="+mn-lt"/>
                <a:ea typeface="+mn-ea"/>
                <a:cs typeface="+mn-cs"/>
              </a:rPr>
              <a:t>23.1 ± 13.6</a:t>
            </a:r>
          </a:p>
          <a:p>
            <a:pPr rtl="0" eaLnBrk="1" fontAlgn="t" latinLnBrk="0" hangingPunct="1"/>
            <a:r>
              <a:rPr lang="en-US" sz="1200" b="1" i="0" u="none" strike="noStrike" kern="1200" dirty="0" smtClean="0">
                <a:solidFill>
                  <a:schemeClr val="tx1"/>
                </a:solidFill>
                <a:latin typeface="+mn-lt"/>
                <a:ea typeface="+mn-ea"/>
                <a:cs typeface="+mn-cs"/>
              </a:rPr>
              <a:t>0.052</a:t>
            </a:r>
          </a:p>
          <a:p>
            <a:pPr rtl="0" eaLnBrk="1" fontAlgn="t" latinLnBrk="0" hangingPunct="1"/>
            <a:r>
              <a:rPr lang="en-US" sz="1200" b="0" i="0" u="none" strike="noStrike" kern="1200" dirty="0" smtClean="0">
                <a:solidFill>
                  <a:schemeClr val="tx1"/>
                </a:solidFill>
                <a:latin typeface="+mn-lt"/>
                <a:ea typeface="+mn-ea"/>
                <a:cs typeface="+mn-cs"/>
              </a:rPr>
              <a:t>2136.1</a:t>
            </a:r>
          </a:p>
          <a:p>
            <a:pPr rtl="0" eaLnBrk="1" fontAlgn="t" latinLnBrk="0" hangingPunct="1"/>
            <a:r>
              <a:rPr lang="en-US" sz="1200" b="0" i="0" u="none" strike="noStrike" kern="1200" dirty="0" smtClean="0">
                <a:solidFill>
                  <a:schemeClr val="tx1"/>
                </a:solidFill>
                <a:latin typeface="+mn-lt"/>
                <a:ea typeface="+mn-ea"/>
                <a:cs typeface="+mn-cs"/>
              </a:rPr>
              <a:t>28.5</a:t>
            </a:r>
          </a:p>
          <a:p>
            <a:pPr rtl="0" eaLnBrk="1" fontAlgn="t" latinLnBrk="0" hangingPunct="1"/>
            <a:r>
              <a:rPr lang="en-US" sz="1200" b="0" i="0" u="none" strike="noStrike" kern="1200" dirty="0" smtClean="0">
                <a:solidFill>
                  <a:schemeClr val="tx1"/>
                </a:solidFill>
                <a:latin typeface="+mn-lt"/>
                <a:ea typeface="+mn-ea"/>
                <a:cs typeface="+mn-cs"/>
              </a:rPr>
              <a:t>0.085</a:t>
            </a:r>
          </a:p>
          <a:p>
            <a:pPr rtl="0" eaLnBrk="1" fontAlgn="t" latinLnBrk="0" hangingPunct="1"/>
            <a:r>
              <a:rPr lang="en-US" sz="1200" b="0" i="0" u="none" strike="noStrike" kern="1200" dirty="0" smtClean="0">
                <a:solidFill>
                  <a:schemeClr val="tx1"/>
                </a:solidFill>
                <a:latin typeface="+mn-lt"/>
                <a:ea typeface="+mn-ea"/>
                <a:cs typeface="+mn-cs"/>
              </a:rPr>
              <a:t>1093.1 ± 394.8</a:t>
            </a:r>
          </a:p>
          <a:p>
            <a:pPr rtl="0" eaLnBrk="1" fontAlgn="t" latinLnBrk="0" hangingPunct="1"/>
            <a:r>
              <a:rPr lang="en-US" sz="1200" b="0" i="0" u="none" strike="noStrike" kern="1200" dirty="0" smtClean="0">
                <a:solidFill>
                  <a:schemeClr val="tx1"/>
                </a:solidFill>
                <a:latin typeface="+mn-lt"/>
                <a:ea typeface="+mn-ea"/>
                <a:cs typeface="+mn-cs"/>
              </a:rPr>
              <a:t>7.0</a:t>
            </a:r>
            <a:r>
              <a:rPr lang="en-US" sz="1200" b="0" i="0" u="none" strike="noStrike" kern="1200" baseline="0" dirty="0" smtClean="0">
                <a:solidFill>
                  <a:schemeClr val="tx1"/>
                </a:solidFill>
                <a:latin typeface="+mn-lt"/>
                <a:ea typeface="+mn-ea"/>
                <a:cs typeface="+mn-cs"/>
              </a:rPr>
              <a:t> ± 5.0</a:t>
            </a:r>
            <a:endParaRPr lang="en-US" sz="1200" b="0" i="0" u="none" strike="noStrike" kern="1200" dirty="0" smtClean="0">
              <a:solidFill>
                <a:schemeClr val="tx1"/>
              </a:solidFill>
              <a:latin typeface="+mn-lt"/>
              <a:ea typeface="+mn-ea"/>
              <a:cs typeface="+mn-cs"/>
            </a:endParaRPr>
          </a:p>
          <a:p>
            <a:pPr rtl="0" eaLnBrk="1" fontAlgn="t" latinLnBrk="0" hangingPunct="1"/>
            <a:r>
              <a:rPr lang="en-US" sz="1200" b="0" i="0" u="none" strike="noStrike" kern="1200" dirty="0" smtClean="0">
                <a:solidFill>
                  <a:schemeClr val="tx1"/>
                </a:solidFill>
                <a:latin typeface="+mn-lt"/>
                <a:ea typeface="+mn-ea"/>
                <a:cs typeface="+mn-cs"/>
              </a:rPr>
              <a:t>0.173</a:t>
            </a:r>
          </a:p>
          <a:p>
            <a:endParaRPr lang="en-US" sz="1200" dirty="0" smtClean="0">
              <a:solidFill>
                <a:schemeClr val="bg2">
                  <a:lumMod val="25000"/>
                </a:schemeClr>
              </a:solidFill>
              <a:latin typeface="Corbel" pitchFamily="34" charset="0"/>
            </a:endParaRPr>
          </a:p>
          <a:p>
            <a:endParaRPr lang="en-US" sz="1200" dirty="0" smtClean="0">
              <a:solidFill>
                <a:schemeClr val="bg2">
                  <a:lumMod val="25000"/>
                </a:schemeClr>
              </a:solidFill>
              <a:latin typeface="Corbel" pitchFamily="34" charset="0"/>
            </a:endParaRPr>
          </a:p>
          <a:p>
            <a:endParaRPr lang="en-US" dirty="0"/>
          </a:p>
        </p:txBody>
      </p:sp>
      <p:sp>
        <p:nvSpPr>
          <p:cNvPr id="4" name="Slide Number Placeholder 3"/>
          <p:cNvSpPr>
            <a:spLocks noGrp="1"/>
          </p:cNvSpPr>
          <p:nvPr>
            <p:ph type="sldNum" sz="quarter" idx="10"/>
          </p:nvPr>
        </p:nvSpPr>
        <p:spPr/>
        <p:txBody>
          <a:bodyPr/>
          <a:lstStyle/>
          <a:p>
            <a:fld id="{E8B06277-9159-43B2-8FC9-7DBF847FC1F8}"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8554-F8F6-4F56-8CD8-2A469735A346}" type="datetimeFigureOut">
              <a:rPr lang="en-US" smtClean="0"/>
              <a:pPr/>
              <a:t>2/10/11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8554-F8F6-4F56-8CD8-2A469735A346}" type="datetimeFigureOut">
              <a:rPr lang="en-US" smtClean="0"/>
              <a:pPr/>
              <a:t>2/10/11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6"/>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8554-F8F6-4F56-8CD8-2A469735A346}" type="datetimeFigureOut">
              <a:rPr lang="en-US" smtClean="0"/>
              <a:pPr/>
              <a:t>2/10/11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4"/>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4"/>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8554-F8F6-4F56-8CD8-2A469735A346}" type="datetimeFigureOut">
              <a:rPr lang="en-US" smtClean="0"/>
              <a:pPr/>
              <a:t>2/10/11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3"/>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1"/>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8554-F8F6-4F56-8CD8-2A469735A346}" type="datetimeFigureOut">
              <a:rPr lang="en-US" smtClean="0"/>
              <a:pPr/>
              <a:t>2/10/11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8554-F8F6-4F56-8CD8-2A469735A346}" type="datetimeFigureOut">
              <a:rPr lang="en-US" smtClean="0"/>
              <a:pPr/>
              <a:t>2/10/11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8554-F8F6-4F56-8CD8-2A469735A346}" type="datetimeFigureOut">
              <a:rPr lang="en-US" smtClean="0"/>
              <a:pPr/>
              <a:t>2/10/11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4"/>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4"/>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8554-F8F6-4F56-8CD8-2A469735A346}" type="datetimeFigureOut">
              <a:rPr lang="en-US" smtClean="0"/>
              <a:pPr/>
              <a:t>2/10/11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1"/>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3"/>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8554-F8F6-4F56-8CD8-2A469735A346}" type="datetimeFigureOut">
              <a:rPr lang="en-US" smtClean="0"/>
              <a:pPr/>
              <a:t>2/10/11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8554-F8F6-4F56-8CD8-2A469735A346}" type="datetimeFigureOut">
              <a:rPr lang="en-US" smtClean="0"/>
              <a:pPr/>
              <a:t>2/10/11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8554-F8F6-4F56-8CD8-2A469735A346}" type="datetimeFigureOut">
              <a:rPr lang="en-US" smtClean="0"/>
              <a:pPr/>
              <a:t>2/10/11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9059CB-5100-45B5-BA2C-C6FF6E1163B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gradFill flip="none" rotWithShape="1">
          <a:gsLst>
            <a:gs pos="0">
              <a:srgbClr val="DECB9E"/>
            </a:gs>
            <a:gs pos="50000">
              <a:schemeClr val="accent1">
                <a:tint val="44500"/>
                <a:satMod val="160000"/>
              </a:schemeClr>
            </a:gs>
            <a:gs pos="100000">
              <a:schemeClr val="accent1">
                <a:tint val="23500"/>
                <a:satMod val="160000"/>
              </a:schemeClr>
            </a:gs>
          </a:gsLst>
          <a:lin ang="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4"/>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D8B8554-F8F6-4F56-8CD8-2A469735A346}" type="datetimeFigureOut">
              <a:rPr lang="en-US" smtClean="0"/>
              <a:pPr/>
              <a:t>2/10/11</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709059CB-5100-45B5-BA2C-C6FF6E1163B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4" Type="http://schemas.openxmlformats.org/officeDocument/2006/relationships/image" Target="../media/image12.png"/><Relationship Id="rId4" Type="http://schemas.openxmlformats.org/officeDocument/2006/relationships/image" Target="../media/image2.jpeg"/><Relationship Id="rId7" Type="http://schemas.openxmlformats.org/officeDocument/2006/relationships/image" Target="../media/image5.png"/><Relationship Id="rId11"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4.png"/><Relationship Id="rId16" Type="http://schemas.openxmlformats.org/officeDocument/2006/relationships/image" Target="../media/image14.png"/><Relationship Id="rId8" Type="http://schemas.openxmlformats.org/officeDocument/2006/relationships/image" Target="../media/image6.png"/><Relationship Id="rId13" Type="http://schemas.openxmlformats.org/officeDocument/2006/relationships/image" Target="../media/image11.jpeg"/><Relationship Id="rId10" Type="http://schemas.openxmlformats.org/officeDocument/2006/relationships/image" Target="../media/image8.png"/><Relationship Id="rId5" Type="http://schemas.openxmlformats.org/officeDocument/2006/relationships/image" Target="../media/image3.png"/><Relationship Id="rId15" Type="http://schemas.openxmlformats.org/officeDocument/2006/relationships/image" Target="../media/image13.pdf"/><Relationship Id="rId12" Type="http://schemas.openxmlformats.org/officeDocument/2006/relationships/image" Target="../media/image10.jpeg"/><Relationship Id="rId17" Type="http://schemas.openxmlformats.org/officeDocument/2006/relationships/image" Target="../media/image15.pdf"/><Relationship Id="rId2" Type="http://schemas.openxmlformats.org/officeDocument/2006/relationships/notesSlide" Target="../notesSlides/notesSlide1.xml"/><Relationship Id="rId9" Type="http://schemas.openxmlformats.org/officeDocument/2006/relationships/image" Target="../media/image7.png"/><Relationship Id="rId3" Type="http://schemas.openxmlformats.org/officeDocument/2006/relationships/image" Target="../media/image1.png"/><Relationship Id="rId18"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gradFill flip="none" rotWithShape="1">
          <a:gsLst>
            <a:gs pos="0">
              <a:srgbClr val="DECB9E"/>
            </a:gs>
            <a:gs pos="50000">
              <a:schemeClr val="accent1">
                <a:tint val="44500"/>
                <a:satMod val="160000"/>
              </a:schemeClr>
            </a:gs>
            <a:gs pos="100000">
              <a:schemeClr val="accent1">
                <a:tint val="23500"/>
                <a:satMod val="160000"/>
              </a:schemeClr>
            </a:gs>
          </a:gsLst>
          <a:lin ang="5400000" scaled="1"/>
          <a:tileRect/>
        </a:gradFill>
        <a:effectLst/>
      </p:bgPr>
    </p:bg>
    <p:spTree>
      <p:nvGrpSpPr>
        <p:cNvPr id="1" name=""/>
        <p:cNvGrpSpPr/>
        <p:nvPr/>
      </p:nvGrpSpPr>
      <p:grpSpPr>
        <a:xfrm>
          <a:off x="0" y="0"/>
          <a:ext cx="0" cy="0"/>
          <a:chOff x="0" y="0"/>
          <a:chExt cx="0" cy="0"/>
        </a:xfrm>
      </p:grpSpPr>
      <p:grpSp>
        <p:nvGrpSpPr>
          <p:cNvPr id="108" name="Group 107"/>
          <p:cNvGrpSpPr/>
          <p:nvPr/>
        </p:nvGrpSpPr>
        <p:grpSpPr>
          <a:xfrm>
            <a:off x="37719000" y="10287000"/>
            <a:ext cx="5029200" cy="4800600"/>
            <a:chOff x="37376100" y="10287000"/>
            <a:chExt cx="5029200" cy="4962140"/>
          </a:xfrm>
        </p:grpSpPr>
        <p:pic>
          <p:nvPicPr>
            <p:cNvPr id="80" name="Picture 79" descr="NEC LCP.png"/>
            <p:cNvPicPr>
              <a:picLocks noChangeAspect="1"/>
            </p:cNvPicPr>
            <p:nvPr/>
          </p:nvPicPr>
          <p:blipFill>
            <a:blip r:embed="rId3" cstate="print"/>
            <a:srcRect t="28541"/>
            <a:stretch>
              <a:fillRect/>
            </a:stretch>
          </p:blipFill>
          <p:spPr>
            <a:xfrm>
              <a:off x="37376100" y="10287000"/>
              <a:ext cx="5029200" cy="4962140"/>
            </a:xfrm>
            <a:prstGeom prst="rect">
              <a:avLst/>
            </a:prstGeom>
            <a:ln>
              <a:solidFill>
                <a:srgbClr val="8EB4E3"/>
              </a:solidFill>
            </a:ln>
          </p:spPr>
        </p:pic>
        <p:grpSp>
          <p:nvGrpSpPr>
            <p:cNvPr id="106" name="Group 105"/>
            <p:cNvGrpSpPr/>
            <p:nvPr/>
          </p:nvGrpSpPr>
          <p:grpSpPr>
            <a:xfrm>
              <a:off x="40690800" y="12255132"/>
              <a:ext cx="1679638" cy="861774"/>
              <a:chOff x="40690800" y="12255132"/>
              <a:chExt cx="1679638" cy="861774"/>
            </a:xfrm>
          </p:grpSpPr>
          <p:grpSp>
            <p:nvGrpSpPr>
              <p:cNvPr id="104" name="Group 103"/>
              <p:cNvGrpSpPr/>
              <p:nvPr/>
            </p:nvGrpSpPr>
            <p:grpSpPr>
              <a:xfrm>
                <a:off x="40690800" y="12344400"/>
                <a:ext cx="228600" cy="685800"/>
                <a:chOff x="41148000" y="12115800"/>
                <a:chExt cx="228600" cy="685800"/>
              </a:xfrm>
            </p:grpSpPr>
            <p:sp>
              <p:nvSpPr>
                <p:cNvPr id="91" name="Oval 90"/>
                <p:cNvSpPr/>
                <p:nvPr/>
              </p:nvSpPr>
              <p:spPr>
                <a:xfrm>
                  <a:off x="41205150" y="12115800"/>
                  <a:ext cx="114300" cy="8572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9" name="Straight Connector 98"/>
                <p:cNvCxnSpPr/>
                <p:nvPr/>
              </p:nvCxnSpPr>
              <p:spPr>
                <a:xfrm>
                  <a:off x="41148000" y="12287250"/>
                  <a:ext cx="228600" cy="0"/>
                </a:xfrm>
                <a:prstGeom prst="line">
                  <a:avLst/>
                </a:prstGeom>
                <a:ln w="22225">
                  <a:solidFill>
                    <a:srgbClr val="FFFF00"/>
                  </a:solidFill>
                </a:ln>
              </p:spPr>
              <p:style>
                <a:lnRef idx="1">
                  <a:schemeClr val="accent1"/>
                </a:lnRef>
                <a:fillRef idx="0">
                  <a:schemeClr val="accent1"/>
                </a:fillRef>
                <a:effectRef idx="0">
                  <a:schemeClr val="accent1"/>
                </a:effectRef>
                <a:fontRef idx="minor">
                  <a:schemeClr val="tx1"/>
                </a:fontRef>
              </p:style>
            </p:cxnSp>
            <p:sp>
              <p:nvSpPr>
                <p:cNvPr id="100" name="Rectangle 99"/>
                <p:cNvSpPr/>
                <p:nvPr/>
              </p:nvSpPr>
              <p:spPr>
                <a:xfrm>
                  <a:off x="41205150" y="12544425"/>
                  <a:ext cx="114300" cy="85725"/>
                </a:xfrm>
                <a:prstGeom prst="rect">
                  <a:avLst/>
                </a:prstGeom>
                <a:solidFill>
                  <a:srgbClr val="BDCD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1205150" y="12715875"/>
                  <a:ext cx="114300" cy="85725"/>
                </a:xfrm>
                <a:prstGeom prst="rect">
                  <a:avLst/>
                </a:prstGeom>
                <a:solidFill>
                  <a:srgbClr val="6D2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41205150" y="12372975"/>
                  <a:ext cx="114300" cy="85725"/>
                </a:xfrm>
                <a:prstGeom prst="rect">
                  <a:avLst/>
                </a:prstGeom>
                <a:solidFill>
                  <a:srgbClr val="693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5" name="TextBox 104"/>
              <p:cNvSpPr txBox="1"/>
              <p:nvPr/>
            </p:nvSpPr>
            <p:spPr>
              <a:xfrm>
                <a:off x="40919400" y="12255132"/>
                <a:ext cx="1451038" cy="861774"/>
              </a:xfrm>
              <a:prstGeom prst="rect">
                <a:avLst/>
              </a:prstGeom>
              <a:noFill/>
            </p:spPr>
            <p:txBody>
              <a:bodyPr wrap="none" rtlCol="0">
                <a:spAutoFit/>
              </a:bodyPr>
              <a:lstStyle/>
              <a:p>
                <a:r>
                  <a:rPr lang="en-US" sz="1000" dirty="0" smtClean="0">
                    <a:latin typeface="Constantia" pitchFamily="18" charset="0"/>
                  </a:rPr>
                  <a:t>Sample Locations</a:t>
                </a:r>
              </a:p>
              <a:p>
                <a:r>
                  <a:rPr lang="en-US" sz="1000" dirty="0" smtClean="0">
                    <a:latin typeface="Constantia" pitchFamily="18" charset="0"/>
                  </a:rPr>
                  <a:t>Least Cost Path</a:t>
                </a:r>
              </a:p>
              <a:p>
                <a:pPr marL="342900" indent="-342900"/>
                <a:r>
                  <a:rPr lang="en-US" sz="1000" dirty="0" smtClean="0">
                    <a:latin typeface="Constantia" pitchFamily="18" charset="0"/>
                  </a:rPr>
                  <a:t>(1) Facilitating features</a:t>
                </a:r>
              </a:p>
              <a:p>
                <a:pPr marL="342900" indent="-342900"/>
                <a:r>
                  <a:rPr lang="en-US" sz="1000" dirty="0" smtClean="0">
                    <a:latin typeface="Constantia" pitchFamily="18" charset="0"/>
                  </a:rPr>
                  <a:t>(50) Background</a:t>
                </a:r>
              </a:p>
              <a:p>
                <a:pPr marL="342900" indent="-342900"/>
                <a:r>
                  <a:rPr lang="en-US" sz="1000" dirty="0" smtClean="0">
                    <a:latin typeface="Constantia" pitchFamily="18" charset="0"/>
                  </a:rPr>
                  <a:t>  Roads</a:t>
                </a:r>
                <a:endParaRPr lang="en-US" sz="1000" dirty="0">
                  <a:latin typeface="Constantia" pitchFamily="18" charset="0"/>
                </a:endParaRPr>
              </a:p>
            </p:txBody>
          </p:sp>
        </p:grpSp>
      </p:grpSp>
      <p:grpSp>
        <p:nvGrpSpPr>
          <p:cNvPr id="117" name="Group 116"/>
          <p:cNvGrpSpPr/>
          <p:nvPr/>
        </p:nvGrpSpPr>
        <p:grpSpPr>
          <a:xfrm>
            <a:off x="27152601" y="8915400"/>
            <a:ext cx="5232399" cy="4114800"/>
            <a:chOff x="27160507" y="8915400"/>
            <a:chExt cx="5297206" cy="4114800"/>
          </a:xfrm>
        </p:grpSpPr>
        <p:sp>
          <p:nvSpPr>
            <p:cNvPr id="74" name="Rectangle 73"/>
            <p:cNvSpPr/>
            <p:nvPr/>
          </p:nvSpPr>
          <p:spPr>
            <a:xfrm>
              <a:off x="27160507" y="10588486"/>
              <a:ext cx="5271491" cy="768628"/>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p:cNvSpPr/>
            <p:nvPr/>
          </p:nvSpPr>
          <p:spPr>
            <a:xfrm>
              <a:off x="27160507" y="12261572"/>
              <a:ext cx="5297206" cy="768628"/>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p:nvSpPr>
          <p:spPr>
            <a:xfrm>
              <a:off x="27160507" y="8915400"/>
              <a:ext cx="5245777" cy="768628"/>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Rectangle 4"/>
          <p:cNvSpPr/>
          <p:nvPr/>
        </p:nvSpPr>
        <p:spPr>
          <a:xfrm>
            <a:off x="914400" y="-24063"/>
            <a:ext cx="10515600" cy="32918400"/>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endParaRPr lang="en-US" sz="2400" dirty="0">
              <a:solidFill>
                <a:schemeClr val="bg2">
                  <a:lumMod val="25000"/>
                </a:schemeClr>
              </a:solidFill>
              <a:latin typeface="Corbel" pitchFamily="34" charset="0"/>
            </a:endParaRPr>
          </a:p>
        </p:txBody>
      </p:sp>
      <p:pic>
        <p:nvPicPr>
          <p:cNvPr id="4" name="Picture 3" descr="P1010127.JPG"/>
          <p:cNvPicPr>
            <a:picLocks noChangeAspect="1"/>
          </p:cNvPicPr>
          <p:nvPr/>
        </p:nvPicPr>
        <p:blipFill>
          <a:blip r:embed="rId4" cstate="print"/>
          <a:stretch>
            <a:fillRect/>
          </a:stretch>
        </p:blipFill>
        <p:spPr>
          <a:xfrm>
            <a:off x="914400" y="818488"/>
            <a:ext cx="10515600" cy="7868312"/>
          </a:xfrm>
          <a:prstGeom prst="rect">
            <a:avLst/>
          </a:prstGeom>
          <a:ln>
            <a:solidFill>
              <a:srgbClr val="DECB9E"/>
            </a:solidFill>
          </a:ln>
        </p:spPr>
      </p:pic>
      <p:sp>
        <p:nvSpPr>
          <p:cNvPr id="6" name="TextBox 5"/>
          <p:cNvSpPr txBox="1"/>
          <p:nvPr/>
        </p:nvSpPr>
        <p:spPr>
          <a:xfrm>
            <a:off x="12954000" y="1010722"/>
            <a:ext cx="27584400" cy="2646878"/>
          </a:xfrm>
          <a:prstGeom prst="rect">
            <a:avLst/>
          </a:prstGeom>
          <a:noFill/>
        </p:spPr>
        <p:txBody>
          <a:bodyPr wrap="square" lIns="0" tIns="0" rIns="0" bIns="0" rtlCol="0" anchor="ctr">
            <a:spAutoFit/>
          </a:bodyPr>
          <a:lstStyle/>
          <a:p>
            <a:pPr algn="ctr"/>
            <a:r>
              <a:rPr lang="en-US" b="1" dirty="0">
                <a:effectLst>
                  <a:outerShdw blurRad="50800" dist="38100" dir="2700000" algn="tl" rotWithShape="0">
                    <a:srgbClr val="A6C2C5">
                      <a:alpha val="40000"/>
                    </a:srgbClr>
                  </a:outerShdw>
                </a:effectLst>
                <a:latin typeface="Constantia" pitchFamily="18" charset="0"/>
              </a:rPr>
              <a:t>Conservation Genetics of New England cottontails: </a:t>
            </a:r>
            <a:endParaRPr lang="en-US" b="1" dirty="0" smtClean="0">
              <a:effectLst>
                <a:outerShdw blurRad="50800" dist="38100" dir="2700000" algn="tl" rotWithShape="0">
                  <a:srgbClr val="A6C2C5">
                    <a:alpha val="40000"/>
                  </a:srgbClr>
                </a:outerShdw>
              </a:effectLst>
              <a:latin typeface="Constantia" pitchFamily="18" charset="0"/>
            </a:endParaRPr>
          </a:p>
          <a:p>
            <a:pPr algn="ctr"/>
            <a:r>
              <a:rPr lang="en-US" b="1" dirty="0" smtClean="0">
                <a:effectLst>
                  <a:outerShdw blurRad="50800" dist="38100" dir="2700000" algn="tl" rotWithShape="0">
                    <a:srgbClr val="A6C2C5">
                      <a:alpha val="40000"/>
                    </a:srgbClr>
                  </a:outerShdw>
                </a:effectLst>
                <a:latin typeface="Constantia" pitchFamily="18" charset="0"/>
              </a:rPr>
              <a:t>Results </a:t>
            </a:r>
            <a:r>
              <a:rPr lang="en-US" b="1" dirty="0">
                <a:effectLst>
                  <a:outerShdw blurRad="50800" dist="38100" dir="2700000" algn="tl" rotWithShape="0">
                    <a:srgbClr val="A6C2C5">
                      <a:alpha val="40000"/>
                    </a:srgbClr>
                  </a:outerShdw>
                </a:effectLst>
                <a:latin typeface="Constantia" pitchFamily="18" charset="0"/>
              </a:rPr>
              <a:t>of </a:t>
            </a:r>
            <a:r>
              <a:rPr lang="en-US" b="1" dirty="0" smtClean="0">
                <a:effectLst>
                  <a:outerShdw blurRad="50800" dist="38100" dir="2700000" algn="tl" rotWithShape="0">
                    <a:srgbClr val="A6C2C5">
                      <a:alpha val="40000"/>
                    </a:srgbClr>
                  </a:outerShdw>
                </a:effectLst>
                <a:latin typeface="Constantia" pitchFamily="18" charset="0"/>
              </a:rPr>
              <a:t>range-wide </a:t>
            </a:r>
            <a:r>
              <a:rPr lang="en-US" b="1" dirty="0">
                <a:effectLst>
                  <a:outerShdw blurRad="50800" dist="38100" dir="2700000" algn="tl" rotWithShape="0">
                    <a:srgbClr val="A6C2C5">
                      <a:alpha val="40000"/>
                    </a:srgbClr>
                  </a:outerShdw>
                </a:effectLst>
                <a:latin typeface="Constantia" pitchFamily="18" charset="0"/>
              </a:rPr>
              <a:t>and l</a:t>
            </a:r>
            <a:r>
              <a:rPr lang="en-US" b="1" dirty="0" smtClean="0">
                <a:effectLst>
                  <a:outerShdw blurRad="50800" dist="38100" dir="2700000" algn="tl" rotWithShape="0">
                    <a:srgbClr val="A6C2C5">
                      <a:alpha val="40000"/>
                    </a:srgbClr>
                  </a:outerShdw>
                </a:effectLst>
                <a:latin typeface="Constantia" pitchFamily="18" charset="0"/>
              </a:rPr>
              <a:t>ocal investigations</a:t>
            </a:r>
            <a:endParaRPr lang="en-US" dirty="0">
              <a:effectLst>
                <a:outerShdw blurRad="50800" dist="38100" dir="2700000" algn="tl" rotWithShape="0">
                  <a:srgbClr val="A6C2C5">
                    <a:alpha val="40000"/>
                  </a:srgbClr>
                </a:outerShdw>
              </a:effectLst>
              <a:latin typeface="Constantia" pitchFamily="18" charset="0"/>
            </a:endParaRPr>
          </a:p>
        </p:txBody>
      </p:sp>
      <p:pic>
        <p:nvPicPr>
          <p:cNvPr id="13" name="Picture 8" descr="FWS col"/>
          <p:cNvPicPr>
            <a:picLocks noChangeAspect="1" noChangeArrowheads="1"/>
          </p:cNvPicPr>
          <p:nvPr/>
        </p:nvPicPr>
        <p:blipFill>
          <a:blip r:embed="rId5" cstate="print"/>
          <a:srcRect/>
          <a:stretch>
            <a:fillRect/>
          </a:stretch>
        </p:blipFill>
        <p:spPr bwMode="auto">
          <a:xfrm>
            <a:off x="35890202" y="4062697"/>
            <a:ext cx="2074851" cy="2482065"/>
          </a:xfrm>
          <a:prstGeom prst="rect">
            <a:avLst/>
          </a:prstGeom>
          <a:noFill/>
          <a:ln>
            <a:noFill/>
          </a:ln>
        </p:spPr>
      </p:pic>
      <p:sp>
        <p:nvSpPr>
          <p:cNvPr id="15" name="TextBox 14"/>
          <p:cNvSpPr txBox="1"/>
          <p:nvPr/>
        </p:nvSpPr>
        <p:spPr>
          <a:xfrm>
            <a:off x="34969365" y="28851727"/>
            <a:ext cx="4959435" cy="769441"/>
          </a:xfrm>
          <a:prstGeom prst="rect">
            <a:avLst/>
          </a:prstGeom>
          <a:noFill/>
        </p:spPr>
        <p:txBody>
          <a:bodyPr wrap="none" rtlCol="0">
            <a:spAutoFit/>
          </a:bodyPr>
          <a:lstStyle/>
          <a:p>
            <a:r>
              <a:rPr lang="en-US" sz="4400" dirty="0" smtClean="0">
                <a:latin typeface="Constantia" pitchFamily="18" charset="0"/>
              </a:rPr>
              <a:t>Acknowledgements</a:t>
            </a:r>
            <a:endParaRPr lang="en-US" sz="4400" dirty="0">
              <a:latin typeface="Constantia" pitchFamily="18" charset="0"/>
            </a:endParaRPr>
          </a:p>
        </p:txBody>
      </p:sp>
      <p:sp>
        <p:nvSpPr>
          <p:cNvPr id="16" name="Text Box 7"/>
          <p:cNvSpPr txBox="1">
            <a:spLocks noChangeArrowheads="1"/>
          </p:cNvSpPr>
          <p:nvPr/>
        </p:nvSpPr>
        <p:spPr bwMode="auto">
          <a:xfrm>
            <a:off x="35015246" y="29489401"/>
            <a:ext cx="7961554" cy="1538883"/>
          </a:xfrm>
          <a:prstGeom prst="rect">
            <a:avLst/>
          </a:prstGeom>
          <a:noFill/>
          <a:ln w="9525">
            <a:noFill/>
            <a:miter lim="800000"/>
            <a:headEnd/>
            <a:tailEnd/>
          </a:ln>
          <a:effectLst/>
        </p:spPr>
        <p:txBody>
          <a:bodyPr wrap="square">
            <a:spAutoFit/>
          </a:bodyPr>
          <a:lstStyle/>
          <a:p>
            <a:r>
              <a:rPr lang="en-US" sz="1800" b="1" i="1" dirty="0" smtClean="0">
                <a:latin typeface="Constantia" pitchFamily="18" charset="0"/>
              </a:rPr>
              <a:t>Collaborators</a:t>
            </a:r>
            <a:r>
              <a:rPr lang="en-US" sz="1800" dirty="0" smtClean="0">
                <a:latin typeface="Constantia" pitchFamily="18" charset="0"/>
              </a:rPr>
              <a:t>:  John A. </a:t>
            </a:r>
            <a:r>
              <a:rPr lang="en-US" sz="1800" dirty="0" err="1" smtClean="0">
                <a:latin typeface="Constantia" pitchFamily="18" charset="0"/>
              </a:rPr>
              <a:t>Litvaits</a:t>
            </a:r>
            <a:r>
              <a:rPr lang="en-US" sz="1800" dirty="0" smtClean="0">
                <a:latin typeface="Constantia" pitchFamily="18" charset="0"/>
              </a:rPr>
              <a:t> and Marian K. </a:t>
            </a:r>
            <a:r>
              <a:rPr lang="en-US" sz="1800" dirty="0" err="1" smtClean="0">
                <a:latin typeface="Constantia" pitchFamily="18" charset="0"/>
              </a:rPr>
              <a:t>Litvaitis</a:t>
            </a:r>
            <a:r>
              <a:rPr lang="en-US" sz="1800" dirty="0" smtClean="0">
                <a:latin typeface="Constantia" pitchFamily="18" charset="0"/>
              </a:rPr>
              <a:t> (UNH)</a:t>
            </a:r>
          </a:p>
          <a:p>
            <a:r>
              <a:rPr lang="en-US" sz="1800" b="1" i="1" dirty="0" smtClean="0">
                <a:latin typeface="Constantia" pitchFamily="18" charset="0"/>
              </a:rPr>
              <a:t>Additional Partners</a:t>
            </a:r>
            <a:r>
              <a:rPr lang="en-US" sz="1800" dirty="0" smtClean="0">
                <a:latin typeface="Constantia" pitchFamily="18" charset="0"/>
              </a:rPr>
              <a:t>:  Kathleen M. O’Brien, Anthony </a:t>
            </a:r>
            <a:r>
              <a:rPr lang="en-US" sz="1800" dirty="0" err="1" smtClean="0">
                <a:latin typeface="Constantia" pitchFamily="18" charset="0"/>
              </a:rPr>
              <a:t>Tur</a:t>
            </a:r>
            <a:r>
              <a:rPr lang="en-US" sz="1800" dirty="0" smtClean="0">
                <a:latin typeface="Constantia" pitchFamily="18" charset="0"/>
              </a:rPr>
              <a:t> (USFWS), </a:t>
            </a:r>
          </a:p>
          <a:p>
            <a:r>
              <a:rPr lang="en-US" sz="1800" dirty="0" smtClean="0">
                <a:latin typeface="Constantia" pitchFamily="18" charset="0"/>
              </a:rPr>
              <a:t>                                        Walter </a:t>
            </a:r>
            <a:r>
              <a:rPr lang="en-US" sz="1800" dirty="0" err="1" smtClean="0">
                <a:latin typeface="Constantia" pitchFamily="18" charset="0"/>
              </a:rPr>
              <a:t>Jakubas</a:t>
            </a:r>
            <a:r>
              <a:rPr lang="en-US" sz="1800" dirty="0" smtClean="0">
                <a:latin typeface="Constantia" pitchFamily="18" charset="0"/>
              </a:rPr>
              <a:t> (MDIFW), Kelly Boland (EDF)</a:t>
            </a:r>
          </a:p>
          <a:p>
            <a:r>
              <a:rPr lang="en-US" sz="1800" b="1" i="1" dirty="0" smtClean="0">
                <a:latin typeface="Constantia" pitchFamily="18" charset="0"/>
              </a:rPr>
              <a:t>Funding </a:t>
            </a:r>
            <a:r>
              <a:rPr lang="en-US" sz="1800" b="1" i="1" dirty="0">
                <a:latin typeface="Constantia" pitchFamily="18" charset="0"/>
              </a:rPr>
              <a:t>provided by</a:t>
            </a:r>
            <a:r>
              <a:rPr lang="en-US" sz="1800" dirty="0">
                <a:latin typeface="Constantia" pitchFamily="18" charset="0"/>
              </a:rPr>
              <a:t>: </a:t>
            </a:r>
            <a:r>
              <a:rPr lang="en-US" sz="1800" dirty="0" smtClean="0">
                <a:latin typeface="Constantia" pitchFamily="18" charset="0"/>
              </a:rPr>
              <a:t> MDIFW, Maine Outdoor Heritage Fund, USFWS</a:t>
            </a:r>
          </a:p>
          <a:p>
            <a:pPr>
              <a:buSzPct val="70000"/>
            </a:pPr>
            <a:r>
              <a:rPr lang="en-US" sz="1800" b="1" i="1" dirty="0" smtClean="0">
                <a:latin typeface="Constantia" pitchFamily="18" charset="0"/>
              </a:rPr>
              <a:t>Additional support with sampling and other logistics provided b</a:t>
            </a:r>
            <a:r>
              <a:rPr lang="en-US" sz="1800" i="1" dirty="0" smtClean="0">
                <a:latin typeface="Constantia" pitchFamily="18" charset="0"/>
              </a:rPr>
              <a:t>y</a:t>
            </a:r>
            <a:r>
              <a:rPr lang="en-US" sz="1800" u="sng" dirty="0" smtClean="0">
                <a:latin typeface="Constantia" pitchFamily="18" charset="0"/>
              </a:rPr>
              <a:t>:</a:t>
            </a:r>
          </a:p>
          <a:p>
            <a:endParaRPr lang="en-US" sz="400" dirty="0">
              <a:latin typeface="Century" pitchFamily="18" charset="0"/>
            </a:endParaRPr>
          </a:p>
        </p:txBody>
      </p:sp>
      <p:sp>
        <p:nvSpPr>
          <p:cNvPr id="18" name="TextBox 17"/>
          <p:cNvSpPr txBox="1"/>
          <p:nvPr/>
        </p:nvSpPr>
        <p:spPr>
          <a:xfrm>
            <a:off x="20490162" y="3749458"/>
            <a:ext cx="12512084" cy="1446550"/>
          </a:xfrm>
          <a:prstGeom prst="rect">
            <a:avLst/>
          </a:prstGeom>
          <a:noFill/>
        </p:spPr>
        <p:txBody>
          <a:bodyPr wrap="none" rtlCol="0">
            <a:spAutoFit/>
          </a:bodyPr>
          <a:lstStyle/>
          <a:p>
            <a:pPr algn="ctr"/>
            <a:r>
              <a:rPr lang="en-US" sz="4400" dirty="0" smtClean="0">
                <a:latin typeface="Constantia" pitchFamily="18" charset="0"/>
              </a:rPr>
              <a:t>Lindsey E. Fenderson and Adrienne I. Kovach </a:t>
            </a:r>
          </a:p>
          <a:p>
            <a:pPr algn="ctr"/>
            <a:r>
              <a:rPr lang="en-US" sz="4400" dirty="0" smtClean="0">
                <a:latin typeface="Constantia" pitchFamily="18" charset="0"/>
              </a:rPr>
              <a:t>University of New Hampshire, Durham, NH 03824</a:t>
            </a:r>
          </a:p>
        </p:txBody>
      </p:sp>
      <p:pic>
        <p:nvPicPr>
          <p:cNvPr id="24" name="Picture 10" descr="unhseal"/>
          <p:cNvPicPr>
            <a:picLocks noChangeAspect="1" noChangeArrowheads="1"/>
          </p:cNvPicPr>
          <p:nvPr/>
        </p:nvPicPr>
        <p:blipFill>
          <a:blip r:embed="rId6" cstate="print"/>
          <a:srcRect/>
          <a:stretch>
            <a:fillRect/>
          </a:stretch>
        </p:blipFill>
        <p:spPr bwMode="auto">
          <a:xfrm>
            <a:off x="14173200" y="4084528"/>
            <a:ext cx="2421468" cy="2438400"/>
          </a:xfrm>
          <a:prstGeom prst="rect">
            <a:avLst/>
          </a:prstGeom>
          <a:noFill/>
          <a:ln>
            <a:noFill/>
          </a:ln>
        </p:spPr>
      </p:pic>
      <p:pic>
        <p:nvPicPr>
          <p:cNvPr id="25" name="Picture 24" descr="securedownload.png"/>
          <p:cNvPicPr>
            <a:picLocks noChangeAspect="1"/>
          </p:cNvPicPr>
          <p:nvPr/>
        </p:nvPicPr>
        <p:blipFill>
          <a:blip r:embed="rId7" cstate="print"/>
          <a:stretch>
            <a:fillRect/>
          </a:stretch>
        </p:blipFill>
        <p:spPr>
          <a:xfrm rot="5400000">
            <a:off x="5077326" y="8783052"/>
            <a:ext cx="2189748" cy="2189748"/>
          </a:xfrm>
          <a:prstGeom prst="rect">
            <a:avLst/>
          </a:prstGeom>
        </p:spPr>
      </p:pic>
      <p:sp>
        <p:nvSpPr>
          <p:cNvPr id="29" name="TextBox 28"/>
          <p:cNvSpPr txBox="1"/>
          <p:nvPr/>
        </p:nvSpPr>
        <p:spPr>
          <a:xfrm>
            <a:off x="34975800" y="23260051"/>
            <a:ext cx="4038600" cy="769441"/>
          </a:xfrm>
          <a:prstGeom prst="rect">
            <a:avLst/>
          </a:prstGeom>
          <a:noFill/>
        </p:spPr>
        <p:txBody>
          <a:bodyPr wrap="square" rtlCol="0">
            <a:spAutoFit/>
          </a:bodyPr>
          <a:lstStyle/>
          <a:p>
            <a:r>
              <a:rPr lang="en-US" sz="4400" dirty="0" smtClean="0">
                <a:latin typeface="Constantia" pitchFamily="18" charset="0"/>
              </a:rPr>
              <a:t>Literature Cited</a:t>
            </a:r>
            <a:endParaRPr lang="en-US" sz="4400" dirty="0">
              <a:latin typeface="Constantia" pitchFamily="18" charset="0"/>
            </a:endParaRPr>
          </a:p>
        </p:txBody>
      </p:sp>
      <p:sp>
        <p:nvSpPr>
          <p:cNvPr id="34" name="TextBox 33"/>
          <p:cNvSpPr txBox="1"/>
          <p:nvPr/>
        </p:nvSpPr>
        <p:spPr>
          <a:xfrm>
            <a:off x="1143000" y="10778345"/>
            <a:ext cx="10058400" cy="21682855"/>
          </a:xfrm>
          <a:prstGeom prst="rect">
            <a:avLst/>
          </a:prstGeom>
          <a:noFill/>
        </p:spPr>
        <p:txBody>
          <a:bodyPr wrap="square" rtlCol="0">
            <a:spAutoFit/>
          </a:bodyPr>
          <a:lstStyle/>
          <a:p>
            <a:r>
              <a:rPr lang="en-US" sz="6600" dirty="0" smtClean="0">
                <a:solidFill>
                  <a:schemeClr val="bg2">
                    <a:lumMod val="25000"/>
                  </a:schemeClr>
                </a:solidFill>
                <a:latin typeface="Constantia" pitchFamily="18" charset="0"/>
              </a:rPr>
              <a:t>Introduction</a:t>
            </a:r>
          </a:p>
          <a:p>
            <a:pPr algn="just"/>
            <a:r>
              <a:rPr lang="en-US" sz="2800" dirty="0" smtClean="0">
                <a:solidFill>
                  <a:schemeClr val="bg2">
                    <a:lumMod val="25000"/>
                  </a:schemeClr>
                </a:solidFill>
                <a:latin typeface="Constantia" pitchFamily="18" charset="0"/>
              </a:rPr>
              <a:t> </a:t>
            </a:r>
          </a:p>
          <a:p>
            <a:pPr algn="just">
              <a:spcAft>
                <a:spcPts val="1200"/>
              </a:spcAft>
            </a:pPr>
            <a:r>
              <a:rPr lang="en-US" sz="2800" dirty="0" smtClean="0">
                <a:solidFill>
                  <a:schemeClr val="bg2">
                    <a:lumMod val="25000"/>
                  </a:schemeClr>
                </a:solidFill>
                <a:latin typeface="Constantia" pitchFamily="18" charset="0"/>
              </a:rPr>
              <a:t>         </a:t>
            </a:r>
            <a:r>
              <a:rPr lang="en-US" sz="2800" dirty="0" smtClean="0">
                <a:solidFill>
                  <a:schemeClr val="bg2">
                    <a:lumMod val="25000"/>
                  </a:schemeClr>
                </a:solidFill>
                <a:latin typeface="Constantia" pitchFamily="18" charset="0"/>
              </a:rPr>
              <a:t>The </a:t>
            </a:r>
            <a:r>
              <a:rPr lang="en-US" sz="2600" dirty="0" smtClean="0">
                <a:solidFill>
                  <a:schemeClr val="bg2">
                    <a:lumMod val="25000"/>
                  </a:schemeClr>
                </a:solidFill>
                <a:latin typeface="Constantia" pitchFamily="18" charset="0"/>
              </a:rPr>
              <a:t>New England cottontail (</a:t>
            </a:r>
            <a:r>
              <a:rPr lang="en-US" sz="2600" i="1" dirty="0" err="1" smtClean="0">
                <a:solidFill>
                  <a:schemeClr val="bg2">
                    <a:lumMod val="25000"/>
                  </a:schemeClr>
                </a:solidFill>
                <a:latin typeface="Constantia" pitchFamily="18" charset="0"/>
              </a:rPr>
              <a:t>Sylvilagus</a:t>
            </a:r>
            <a:r>
              <a:rPr lang="en-US" sz="2600" i="1" dirty="0" smtClean="0">
                <a:solidFill>
                  <a:schemeClr val="bg2">
                    <a:lumMod val="25000"/>
                  </a:schemeClr>
                </a:solidFill>
                <a:latin typeface="Constantia" pitchFamily="18" charset="0"/>
              </a:rPr>
              <a:t> </a:t>
            </a:r>
            <a:r>
              <a:rPr lang="en-US" sz="2600" i="1" dirty="0" err="1" smtClean="0">
                <a:solidFill>
                  <a:schemeClr val="bg2">
                    <a:lumMod val="25000"/>
                  </a:schemeClr>
                </a:solidFill>
                <a:latin typeface="Constantia" pitchFamily="18" charset="0"/>
              </a:rPr>
              <a:t>transitionalis</a:t>
            </a:r>
            <a:r>
              <a:rPr lang="en-US" sz="2600" dirty="0" smtClean="0">
                <a:solidFill>
                  <a:schemeClr val="bg2">
                    <a:lumMod val="25000"/>
                  </a:schemeClr>
                </a:solidFill>
                <a:latin typeface="Constantia" pitchFamily="18" charset="0"/>
              </a:rPr>
              <a:t>) is a</a:t>
            </a:r>
            <a:r>
              <a:rPr lang="en-US" sz="2600" dirty="0" smtClean="0">
                <a:solidFill>
                  <a:schemeClr val="bg2">
                    <a:lumMod val="25000"/>
                  </a:schemeClr>
                </a:solidFill>
                <a:latin typeface="Constantia" pitchFamily="18" charset="0"/>
              </a:rPr>
              <a:t> Candidate Species in </a:t>
            </a:r>
            <a:r>
              <a:rPr lang="en-US" sz="2600" dirty="0" smtClean="0">
                <a:solidFill>
                  <a:schemeClr val="bg2">
                    <a:lumMod val="25000"/>
                  </a:schemeClr>
                </a:solidFill>
                <a:latin typeface="Constantia" pitchFamily="18" charset="0"/>
              </a:rPr>
              <a:t>the Northeast</a:t>
            </a:r>
            <a:r>
              <a:rPr lang="en-US" sz="2600" i="1" dirty="0" smtClean="0">
                <a:solidFill>
                  <a:schemeClr val="bg2">
                    <a:lumMod val="25000"/>
                  </a:schemeClr>
                </a:solidFill>
                <a:latin typeface="Constantia" pitchFamily="18" charset="0"/>
              </a:rPr>
              <a:t>(</a:t>
            </a:r>
            <a:r>
              <a:rPr lang="en-US" sz="2600" i="1" dirty="0" smtClean="0">
                <a:solidFill>
                  <a:schemeClr val="bg2">
                    <a:lumMod val="25000"/>
                  </a:schemeClr>
                </a:solidFill>
                <a:latin typeface="Constantia" pitchFamily="18" charset="0"/>
              </a:rPr>
              <a:t>1,3)</a:t>
            </a:r>
            <a:r>
              <a:rPr lang="en-US" sz="2600" i="1" dirty="0" smtClean="0">
                <a:solidFill>
                  <a:schemeClr val="bg2">
                    <a:lumMod val="25000"/>
                  </a:schemeClr>
                </a:solidFill>
                <a:latin typeface="Constantia" pitchFamily="18" charset="0"/>
              </a:rPr>
              <a:t>,</a:t>
            </a:r>
            <a:r>
              <a:rPr lang="en-US" sz="2600" i="1" dirty="0" smtClean="0">
                <a:solidFill>
                  <a:schemeClr val="bg2">
                    <a:lumMod val="25000"/>
                  </a:schemeClr>
                </a:solidFill>
                <a:latin typeface="Constantia" pitchFamily="18" charset="0"/>
              </a:rPr>
              <a:t> </a:t>
            </a:r>
            <a:r>
              <a:rPr lang="en-US" sz="2600" dirty="0" smtClean="0">
                <a:solidFill>
                  <a:schemeClr val="bg2">
                    <a:lumMod val="25000"/>
                  </a:schemeClr>
                </a:solidFill>
                <a:latin typeface="Constantia" pitchFamily="18" charset="0"/>
              </a:rPr>
              <a:t>and </a:t>
            </a:r>
            <a:r>
              <a:rPr lang="en-US" sz="2600" dirty="0" smtClean="0">
                <a:solidFill>
                  <a:schemeClr val="bg2">
                    <a:lumMod val="25000"/>
                  </a:schemeClr>
                </a:solidFill>
                <a:latin typeface="Constantia" pitchFamily="18" charset="0"/>
              </a:rPr>
              <a:t>is considered endangered in Maine</a:t>
            </a:r>
            <a:r>
              <a:rPr lang="en-US" sz="2600" i="1" dirty="0" smtClean="0">
                <a:solidFill>
                  <a:schemeClr val="bg2">
                    <a:lumMod val="25000"/>
                  </a:schemeClr>
                </a:solidFill>
                <a:latin typeface="Constantia" pitchFamily="18" charset="0"/>
              </a:rPr>
              <a:t>(4)</a:t>
            </a:r>
            <a:r>
              <a:rPr lang="en-US" sz="2600" dirty="0" smtClean="0">
                <a:solidFill>
                  <a:schemeClr val="bg2">
                    <a:lumMod val="25000"/>
                  </a:schemeClr>
                </a:solidFill>
                <a:latin typeface="Constantia" pitchFamily="18" charset="0"/>
              </a:rPr>
              <a:t> and New Hampshire </a:t>
            </a:r>
            <a:r>
              <a:rPr lang="en-US" sz="2600" i="1" dirty="0" smtClean="0">
                <a:solidFill>
                  <a:schemeClr val="bg2">
                    <a:lumMod val="25000"/>
                  </a:schemeClr>
                </a:solidFill>
                <a:latin typeface="Constantia" pitchFamily="18" charset="0"/>
              </a:rPr>
              <a:t>(5)</a:t>
            </a:r>
            <a:r>
              <a:rPr lang="en-US" sz="2600" dirty="0" smtClean="0">
                <a:solidFill>
                  <a:schemeClr val="bg2">
                    <a:lumMod val="25000"/>
                  </a:schemeClr>
                </a:solidFill>
                <a:latin typeface="Constantia" pitchFamily="18" charset="0"/>
              </a:rPr>
              <a:t>.</a:t>
            </a:r>
            <a:r>
              <a:rPr lang="en-US" sz="2600" dirty="0" smtClean="0">
                <a:solidFill>
                  <a:schemeClr val="bg2">
                    <a:lumMod val="25000"/>
                  </a:schemeClr>
                </a:solidFill>
                <a:latin typeface="Constantia" pitchFamily="18" charset="0"/>
              </a:rPr>
              <a:t> Continued l</a:t>
            </a:r>
            <a:r>
              <a:rPr lang="en-US" sz="2600" dirty="0" smtClean="0">
                <a:solidFill>
                  <a:schemeClr val="bg2">
                    <a:lumMod val="25000"/>
                  </a:schemeClr>
                </a:solidFill>
                <a:latin typeface="Constantia" pitchFamily="18" charset="0"/>
              </a:rPr>
              <a:t>oss and fragmentation of the thicket habitat on which it depends has contributed to its ongoing decline </a:t>
            </a:r>
            <a:r>
              <a:rPr lang="en-US" sz="2600" i="1" dirty="0" smtClean="0">
                <a:solidFill>
                  <a:schemeClr val="bg2">
                    <a:lumMod val="25000"/>
                  </a:schemeClr>
                </a:solidFill>
                <a:latin typeface="Constantia" pitchFamily="18" charset="0"/>
              </a:rPr>
              <a:t>(2)</a:t>
            </a:r>
            <a:r>
              <a:rPr lang="en-US" sz="2600" dirty="0" smtClean="0">
                <a:solidFill>
                  <a:schemeClr val="bg2">
                    <a:lumMod val="25000"/>
                  </a:schemeClr>
                </a:solidFill>
                <a:latin typeface="Constantia" pitchFamily="18" charset="0"/>
              </a:rPr>
              <a:t>. </a:t>
            </a:r>
            <a:endParaRPr lang="en-US" sz="2600" dirty="0" smtClean="0">
              <a:solidFill>
                <a:schemeClr val="bg2">
                  <a:lumMod val="25000"/>
                </a:schemeClr>
              </a:solidFill>
              <a:latin typeface="Constantia" pitchFamily="18" charset="0"/>
            </a:endParaRPr>
          </a:p>
          <a:p>
            <a:pPr algn="just">
              <a:spcAft>
                <a:spcPts val="1200"/>
              </a:spcAft>
            </a:pPr>
            <a:r>
              <a:rPr lang="en-US" sz="2600" dirty="0" smtClean="0">
                <a:solidFill>
                  <a:schemeClr val="bg2">
                    <a:lumMod val="25000"/>
                  </a:schemeClr>
                </a:solidFill>
                <a:latin typeface="Constantia" pitchFamily="18" charset="0"/>
              </a:rPr>
              <a:t>          Conservation of the New England cottontail will require a thorough understanding of current population structure and  genetic diversity of remnant populations. Additionally,  persistence of cottontail populations will be critically dependent upon maintaining and improving connectivity among remaining suitable habitat patches. By understanding current connectivity patterns, we  can prioritize management actions and mitigate negative effects of population isolation.</a:t>
            </a:r>
          </a:p>
          <a:p>
            <a:pPr algn="just">
              <a:spcAft>
                <a:spcPts val="1800"/>
              </a:spcAft>
            </a:pPr>
            <a:r>
              <a:rPr lang="en-US" sz="2600" dirty="0" smtClean="0">
                <a:solidFill>
                  <a:schemeClr val="bg2">
                    <a:lumMod val="25000"/>
                  </a:schemeClr>
                </a:solidFill>
                <a:latin typeface="Constantia" pitchFamily="18" charset="0"/>
              </a:rPr>
              <a:t>          To meet these needs, our objectives were to conduct population genetic investigations at two spatial scales: Range-wide (</a:t>
            </a:r>
            <a:r>
              <a:rPr lang="en-US" sz="2600" dirty="0" err="1" smtClean="0">
                <a:solidFill>
                  <a:schemeClr val="bg2">
                    <a:lumMod val="25000"/>
                  </a:schemeClr>
                </a:solidFill>
                <a:latin typeface="Constantia" pitchFamily="18" charset="0"/>
              </a:rPr>
              <a:t>broadscale</a:t>
            </a:r>
            <a:r>
              <a:rPr lang="en-US" sz="2600" dirty="0" smtClean="0">
                <a:solidFill>
                  <a:schemeClr val="bg2">
                    <a:lumMod val="25000"/>
                  </a:schemeClr>
                </a:solidFill>
                <a:latin typeface="Constantia" pitchFamily="18" charset="0"/>
              </a:rPr>
              <a:t>) and locally within the southern Maine and seacoast New Hampshire population (</a:t>
            </a:r>
            <a:r>
              <a:rPr lang="en-US" sz="2600" dirty="0" err="1" smtClean="0">
                <a:solidFill>
                  <a:schemeClr val="bg2">
                    <a:lumMod val="25000"/>
                  </a:schemeClr>
                </a:solidFill>
                <a:latin typeface="Constantia" pitchFamily="18" charset="0"/>
              </a:rPr>
              <a:t>finescale</a:t>
            </a:r>
            <a:r>
              <a:rPr lang="en-US" sz="2600" dirty="0" smtClean="0">
                <a:solidFill>
                  <a:schemeClr val="bg2">
                    <a:lumMod val="25000"/>
                  </a:schemeClr>
                </a:solidFill>
                <a:latin typeface="Constantia" pitchFamily="18" charset="0"/>
              </a:rPr>
              <a:t>). Specifically, we aimed to:</a:t>
            </a:r>
            <a:endParaRPr lang="en-US" sz="2600" b="1" i="1" u="sng" dirty="0" smtClean="0">
              <a:solidFill>
                <a:schemeClr val="bg2">
                  <a:lumMod val="25000"/>
                </a:schemeClr>
              </a:solidFill>
              <a:latin typeface="Constantia" pitchFamily="18" charset="0"/>
            </a:endParaRPr>
          </a:p>
          <a:p>
            <a:pPr algn="just"/>
            <a:r>
              <a:rPr lang="en-US" sz="2600" b="1" i="1" u="sng" dirty="0" err="1" smtClean="0">
                <a:solidFill>
                  <a:schemeClr val="bg2">
                    <a:lumMod val="25000"/>
                  </a:schemeClr>
                </a:solidFill>
                <a:latin typeface="Constantia" pitchFamily="18" charset="0"/>
              </a:rPr>
              <a:t>Broadscale</a:t>
            </a:r>
            <a:endParaRPr lang="en-US" sz="2600" b="1" i="1" u="sng" dirty="0" smtClean="0">
              <a:solidFill>
                <a:schemeClr val="bg2">
                  <a:lumMod val="25000"/>
                </a:schemeClr>
              </a:solidFill>
              <a:latin typeface="Constantia" pitchFamily="18" charset="0"/>
            </a:endParaRPr>
          </a:p>
          <a:p>
            <a:pPr algn="just">
              <a:buFont typeface="Wingdings" pitchFamily="2" charset="2"/>
              <a:buChar char="v"/>
            </a:pPr>
            <a:r>
              <a:rPr lang="en-US" sz="2600" b="1" i="1" dirty="0" smtClean="0">
                <a:solidFill>
                  <a:schemeClr val="bg2">
                    <a:lumMod val="25000"/>
                  </a:schemeClr>
                </a:solidFill>
                <a:latin typeface="Constantia" pitchFamily="18" charset="0"/>
              </a:rPr>
              <a:t> Evaluate population genetic structure and current levels of gene flow among populations range-wide</a:t>
            </a:r>
            <a:endParaRPr lang="en-US" sz="2600" b="1" i="1" u="sng" dirty="0" smtClean="0">
              <a:solidFill>
                <a:schemeClr val="bg2">
                  <a:lumMod val="25000"/>
                </a:schemeClr>
              </a:solidFill>
              <a:latin typeface="Constantia" pitchFamily="18" charset="0"/>
            </a:endParaRPr>
          </a:p>
          <a:p>
            <a:pPr algn="just">
              <a:spcAft>
                <a:spcPts val="1200"/>
              </a:spcAft>
              <a:buFont typeface="Wingdings" pitchFamily="2" charset="2"/>
              <a:buChar char="v"/>
            </a:pPr>
            <a:r>
              <a:rPr lang="en-US" sz="2600" b="1" i="1" dirty="0" smtClean="0">
                <a:solidFill>
                  <a:schemeClr val="bg2">
                    <a:lumMod val="25000"/>
                  </a:schemeClr>
                </a:solidFill>
                <a:latin typeface="Constantia" pitchFamily="18" charset="0"/>
              </a:rPr>
              <a:t>Assess genetic diversity and effective size of remnant populations</a:t>
            </a:r>
            <a:endParaRPr lang="en-US" sz="2600" b="1" i="1" u="sng" dirty="0" smtClean="0">
              <a:solidFill>
                <a:schemeClr val="bg2">
                  <a:lumMod val="25000"/>
                </a:schemeClr>
              </a:solidFill>
              <a:latin typeface="Constantia" pitchFamily="18" charset="0"/>
            </a:endParaRPr>
          </a:p>
          <a:p>
            <a:pPr algn="just"/>
            <a:r>
              <a:rPr lang="en-US" sz="2600" b="1" i="1" u="sng" dirty="0" err="1" smtClean="0">
                <a:solidFill>
                  <a:schemeClr val="bg2">
                    <a:lumMod val="25000"/>
                  </a:schemeClr>
                </a:solidFill>
                <a:latin typeface="Constantia" pitchFamily="18" charset="0"/>
              </a:rPr>
              <a:t>Finescale</a:t>
            </a:r>
            <a:endParaRPr lang="en-US" sz="2600" b="1" i="1" u="sng" dirty="0" smtClean="0">
              <a:solidFill>
                <a:schemeClr val="bg2">
                  <a:lumMod val="25000"/>
                </a:schemeClr>
              </a:solidFill>
              <a:latin typeface="Constantia" pitchFamily="18" charset="0"/>
            </a:endParaRPr>
          </a:p>
          <a:p>
            <a:pPr algn="just">
              <a:buFont typeface="Wingdings" pitchFamily="2" charset="2"/>
              <a:buChar char="v"/>
            </a:pPr>
            <a:r>
              <a:rPr lang="en-US" sz="2600" b="1" i="1" dirty="0" smtClean="0">
                <a:solidFill>
                  <a:schemeClr val="bg2">
                    <a:lumMod val="25000"/>
                  </a:schemeClr>
                </a:solidFill>
                <a:latin typeface="Constantia" pitchFamily="18" charset="0"/>
              </a:rPr>
              <a:t> Characterize the population genetic structure, diversity and gene flow at a local scale</a:t>
            </a:r>
            <a:endParaRPr lang="en-US" sz="2600" b="1" i="1" u="sng" dirty="0" smtClean="0">
              <a:solidFill>
                <a:schemeClr val="bg2">
                  <a:lumMod val="25000"/>
                </a:schemeClr>
              </a:solidFill>
              <a:latin typeface="Constantia" pitchFamily="18" charset="0"/>
            </a:endParaRPr>
          </a:p>
          <a:p>
            <a:pPr algn="just">
              <a:spcAft>
                <a:spcPts val="1800"/>
              </a:spcAft>
              <a:buFont typeface="Wingdings" pitchFamily="2" charset="2"/>
              <a:buChar char="v"/>
            </a:pPr>
            <a:r>
              <a:rPr lang="en-US" sz="2600" b="1" i="1" dirty="0" smtClean="0">
                <a:solidFill>
                  <a:schemeClr val="bg2">
                    <a:lumMod val="25000"/>
                  </a:schemeClr>
                </a:solidFill>
                <a:latin typeface="Constantia" pitchFamily="18" charset="0"/>
              </a:rPr>
              <a:t> Investigate patterns of dispersal in relation to landscape features and fragmentation</a:t>
            </a:r>
          </a:p>
          <a:p>
            <a:r>
              <a:rPr lang="en-US" sz="6600" dirty="0" smtClean="0">
                <a:solidFill>
                  <a:schemeClr val="bg2">
                    <a:lumMod val="25000"/>
                  </a:schemeClr>
                </a:solidFill>
                <a:latin typeface="Constantia" pitchFamily="18" charset="0"/>
              </a:rPr>
              <a:t>Methods</a:t>
            </a:r>
            <a:endParaRPr lang="en-US" sz="6600" dirty="0" smtClean="0">
              <a:solidFill>
                <a:schemeClr val="bg2">
                  <a:lumMod val="25000"/>
                </a:schemeClr>
              </a:solidFill>
              <a:latin typeface="Constantia" pitchFamily="18" charset="0"/>
            </a:endParaRPr>
          </a:p>
          <a:p>
            <a:endParaRPr lang="en-US" sz="2800" dirty="0" smtClean="0">
              <a:solidFill>
                <a:schemeClr val="bg2">
                  <a:lumMod val="25000"/>
                </a:schemeClr>
              </a:solidFill>
              <a:latin typeface="Constantia" pitchFamily="18" charset="0"/>
            </a:endParaRPr>
          </a:p>
          <a:p>
            <a:pPr>
              <a:buFont typeface="Wingdings" pitchFamily="2" charset="2"/>
              <a:buChar char="v"/>
            </a:pPr>
            <a:r>
              <a:rPr lang="en-US" sz="2600" dirty="0" smtClean="0">
                <a:solidFill>
                  <a:schemeClr val="bg2">
                    <a:lumMod val="25000"/>
                  </a:schemeClr>
                </a:solidFill>
                <a:latin typeface="Constantia" pitchFamily="18" charset="0"/>
              </a:rPr>
              <a:t>Analyses were </a:t>
            </a:r>
            <a:r>
              <a:rPr lang="en-US" sz="2600" dirty="0" smtClean="0">
                <a:solidFill>
                  <a:schemeClr val="bg2">
                    <a:lumMod val="25000"/>
                  </a:schemeClr>
                </a:solidFill>
                <a:latin typeface="Constantia" pitchFamily="18" charset="0"/>
              </a:rPr>
              <a:t>conducted at two spatial scales</a:t>
            </a:r>
            <a:r>
              <a:rPr lang="en-US" sz="2600" dirty="0" smtClean="0">
                <a:solidFill>
                  <a:schemeClr val="bg2">
                    <a:lumMod val="25000"/>
                  </a:schemeClr>
                </a:solidFill>
                <a:latin typeface="Constantia" pitchFamily="18" charset="0"/>
              </a:rPr>
              <a:t>:</a:t>
            </a:r>
          </a:p>
          <a:p>
            <a:r>
              <a:rPr lang="en-US" sz="2600" dirty="0" smtClean="0">
                <a:solidFill>
                  <a:schemeClr val="bg2">
                    <a:lumMod val="25000"/>
                  </a:schemeClr>
                </a:solidFill>
                <a:latin typeface="Constantia" pitchFamily="18" charset="0"/>
              </a:rPr>
              <a:t> </a:t>
            </a:r>
            <a:r>
              <a:rPr lang="en-US" sz="2600" dirty="0" smtClean="0">
                <a:solidFill>
                  <a:schemeClr val="bg2">
                    <a:lumMod val="25000"/>
                  </a:schemeClr>
                </a:solidFill>
                <a:latin typeface="Constantia" pitchFamily="18" charset="0"/>
              </a:rPr>
              <a:t>1) range-wide, using 192 archived samples from surveys conducted between 1990-2009, and 2) locally, </a:t>
            </a:r>
            <a:r>
              <a:rPr lang="en-US" sz="2600" dirty="0" smtClean="0">
                <a:solidFill>
                  <a:schemeClr val="bg2">
                    <a:lumMod val="25000"/>
                  </a:schemeClr>
                </a:solidFill>
                <a:latin typeface="Constantia" pitchFamily="18" charset="0"/>
              </a:rPr>
              <a:t>within </a:t>
            </a:r>
            <a:r>
              <a:rPr lang="en-US" sz="2600" dirty="0" smtClean="0">
                <a:solidFill>
                  <a:schemeClr val="bg2">
                    <a:lumMod val="25000"/>
                  </a:schemeClr>
                </a:solidFill>
                <a:latin typeface="Constantia" pitchFamily="18" charset="0"/>
              </a:rPr>
              <a:t>Maine and seacoast New </a:t>
            </a:r>
            <a:r>
              <a:rPr lang="en-US" sz="2600" dirty="0" smtClean="0">
                <a:solidFill>
                  <a:schemeClr val="bg2">
                    <a:lumMod val="25000"/>
                  </a:schemeClr>
                </a:solidFill>
                <a:latin typeface="Constantia" pitchFamily="18" charset="0"/>
              </a:rPr>
              <a:t>Hampshire, </a:t>
            </a:r>
            <a:r>
              <a:rPr lang="en-US" sz="2600" dirty="0" smtClean="0">
                <a:solidFill>
                  <a:schemeClr val="bg2">
                    <a:lumMod val="25000"/>
                  </a:schemeClr>
                </a:solidFill>
                <a:latin typeface="Constantia" pitchFamily="18" charset="0"/>
              </a:rPr>
              <a:t>using 157</a:t>
            </a:r>
            <a:r>
              <a:rPr lang="en-US" sz="2600" dirty="0" smtClean="0">
                <a:solidFill>
                  <a:schemeClr val="bg2">
                    <a:lumMod val="25000"/>
                  </a:schemeClr>
                </a:solidFill>
                <a:latin typeface="Constantia" pitchFamily="18" charset="0"/>
              </a:rPr>
              <a:t> </a:t>
            </a:r>
            <a:r>
              <a:rPr lang="en-US" sz="2600" dirty="0" smtClean="0">
                <a:solidFill>
                  <a:schemeClr val="bg2">
                    <a:lumMod val="25000"/>
                  </a:schemeClr>
                </a:solidFill>
                <a:latin typeface="Constantia" pitchFamily="18" charset="0"/>
              </a:rPr>
              <a:t>individuals</a:t>
            </a:r>
            <a:r>
              <a:rPr lang="en-US" sz="2600" dirty="0" smtClean="0">
                <a:solidFill>
                  <a:schemeClr val="bg2">
                    <a:lumMod val="25000"/>
                  </a:schemeClr>
                </a:solidFill>
                <a:latin typeface="Constantia" pitchFamily="18" charset="0"/>
              </a:rPr>
              <a:t> </a:t>
            </a:r>
            <a:r>
              <a:rPr lang="en-US" sz="2600" dirty="0" smtClean="0">
                <a:solidFill>
                  <a:schemeClr val="bg2">
                    <a:lumMod val="25000"/>
                  </a:schemeClr>
                </a:solidFill>
                <a:latin typeface="Constantia" pitchFamily="18" charset="0"/>
              </a:rPr>
              <a:t>collected during intensive winter surveys conducted 2007-2009.</a:t>
            </a:r>
          </a:p>
          <a:p>
            <a:pPr>
              <a:buFont typeface="Wingdings" pitchFamily="2" charset="2"/>
              <a:buChar char="v"/>
            </a:pPr>
            <a:r>
              <a:rPr lang="en-US" sz="2800" dirty="0" smtClean="0">
                <a:solidFill>
                  <a:schemeClr val="bg2">
                    <a:lumMod val="25000"/>
                  </a:schemeClr>
                </a:solidFill>
                <a:latin typeface="Constantia" pitchFamily="18" charset="0"/>
              </a:rPr>
              <a:t> </a:t>
            </a:r>
            <a:r>
              <a:rPr lang="en-US" sz="2600" dirty="0" smtClean="0">
                <a:solidFill>
                  <a:schemeClr val="bg2">
                    <a:lumMod val="25000"/>
                  </a:schemeClr>
                </a:solidFill>
                <a:latin typeface="Constantia" pitchFamily="18" charset="0"/>
              </a:rPr>
              <a:t>We used </a:t>
            </a:r>
            <a:r>
              <a:rPr lang="en-US" sz="2600" cap="small" dirty="0" smtClean="0">
                <a:solidFill>
                  <a:schemeClr val="bg2">
                    <a:lumMod val="25000"/>
                  </a:schemeClr>
                </a:solidFill>
                <a:latin typeface="Constantia" pitchFamily="18" charset="0"/>
              </a:rPr>
              <a:t>Structure</a:t>
            </a:r>
            <a:r>
              <a:rPr lang="en-US" sz="2600" i="1" dirty="0" smtClean="0">
                <a:solidFill>
                  <a:schemeClr val="bg2">
                    <a:lumMod val="25000"/>
                  </a:schemeClr>
                </a:solidFill>
                <a:latin typeface="Constantia" pitchFamily="18" charset="0"/>
              </a:rPr>
              <a:t>(6)</a:t>
            </a:r>
            <a:r>
              <a:rPr lang="en-US" sz="2600" dirty="0" smtClean="0">
                <a:solidFill>
                  <a:schemeClr val="bg2">
                    <a:lumMod val="25000"/>
                  </a:schemeClr>
                </a:solidFill>
                <a:latin typeface="Constantia" pitchFamily="18" charset="0"/>
              </a:rPr>
              <a:t> and </a:t>
            </a:r>
            <a:r>
              <a:rPr lang="en-US" sz="2600" cap="small" dirty="0" smtClean="0">
                <a:solidFill>
                  <a:schemeClr val="bg2">
                    <a:lumMod val="25000"/>
                  </a:schemeClr>
                </a:solidFill>
                <a:latin typeface="Constantia" pitchFamily="18" charset="0"/>
              </a:rPr>
              <a:t>Tess</a:t>
            </a:r>
            <a:r>
              <a:rPr lang="en-US" sz="2600" dirty="0" smtClean="0">
                <a:solidFill>
                  <a:schemeClr val="bg2">
                    <a:lumMod val="25000"/>
                  </a:schemeClr>
                </a:solidFill>
                <a:latin typeface="Constantia" pitchFamily="18" charset="0"/>
              </a:rPr>
              <a:t>(</a:t>
            </a:r>
            <a:r>
              <a:rPr lang="en-US" sz="2600" i="1" dirty="0" smtClean="0">
                <a:solidFill>
                  <a:schemeClr val="bg2">
                    <a:lumMod val="25000"/>
                  </a:schemeClr>
                </a:solidFill>
                <a:latin typeface="Constantia" pitchFamily="18" charset="0"/>
              </a:rPr>
              <a:t>7),</a:t>
            </a:r>
            <a:r>
              <a:rPr lang="en-US" sz="2600" dirty="0" smtClean="0">
                <a:solidFill>
                  <a:schemeClr val="bg2">
                    <a:lumMod val="25000"/>
                  </a:schemeClr>
                </a:solidFill>
                <a:latin typeface="Constantia" pitchFamily="18" charset="0"/>
              </a:rPr>
              <a:t> two Bayesian</a:t>
            </a:r>
            <a:r>
              <a:rPr lang="en-US" sz="2600" dirty="0" smtClean="0">
                <a:solidFill>
                  <a:schemeClr val="bg2">
                    <a:lumMod val="25000"/>
                  </a:schemeClr>
                </a:solidFill>
                <a:latin typeface="Constantia" pitchFamily="18" charset="0"/>
              </a:rPr>
              <a:t> clustering </a:t>
            </a:r>
            <a:r>
              <a:rPr lang="en-US" sz="2600" dirty="0" smtClean="0">
                <a:solidFill>
                  <a:schemeClr val="bg2">
                    <a:lumMod val="25000"/>
                  </a:schemeClr>
                </a:solidFill>
                <a:latin typeface="Constantia" pitchFamily="18" charset="0"/>
              </a:rPr>
              <a:t>programs, to delineate genetic units at both spatial scales</a:t>
            </a:r>
            <a:r>
              <a:rPr lang="en-US" sz="2800" dirty="0" smtClean="0">
                <a:solidFill>
                  <a:schemeClr val="bg2">
                    <a:lumMod val="25000"/>
                  </a:schemeClr>
                </a:solidFill>
                <a:latin typeface="Constantia" pitchFamily="18" charset="0"/>
              </a:rPr>
              <a:t>.</a:t>
            </a:r>
          </a:p>
          <a:p>
            <a:pPr>
              <a:buFont typeface="Wingdings" pitchFamily="2" charset="2"/>
              <a:buChar char="v"/>
            </a:pPr>
            <a:r>
              <a:rPr lang="en-US" sz="2800" dirty="0" smtClean="0">
                <a:solidFill>
                  <a:schemeClr val="bg2">
                    <a:lumMod val="25000"/>
                  </a:schemeClr>
                </a:solidFill>
                <a:latin typeface="Constantia" pitchFamily="18" charset="0"/>
              </a:rPr>
              <a:t> </a:t>
            </a:r>
            <a:r>
              <a:rPr lang="en-US" sz="2600" dirty="0" smtClean="0">
                <a:solidFill>
                  <a:schemeClr val="bg2">
                    <a:lumMod val="25000"/>
                  </a:schemeClr>
                </a:solidFill>
                <a:latin typeface="Constantia" pitchFamily="18" charset="0"/>
              </a:rPr>
              <a:t>Descriptive genetic diversity statistics were calculated using </a:t>
            </a:r>
            <a:r>
              <a:rPr lang="en-US" sz="2600" cap="small" dirty="0" err="1" smtClean="0">
                <a:solidFill>
                  <a:schemeClr val="bg2">
                    <a:lumMod val="25000"/>
                  </a:schemeClr>
                </a:solidFill>
                <a:latin typeface="Constantia" pitchFamily="18" charset="0"/>
              </a:rPr>
              <a:t>Genepop</a:t>
            </a:r>
            <a:r>
              <a:rPr lang="en-US" sz="2600" i="1" dirty="0" smtClean="0">
                <a:solidFill>
                  <a:schemeClr val="bg2">
                    <a:lumMod val="25000"/>
                  </a:schemeClr>
                </a:solidFill>
                <a:latin typeface="Constantia" pitchFamily="18" charset="0"/>
              </a:rPr>
              <a:t>(8)</a:t>
            </a:r>
            <a:r>
              <a:rPr lang="en-US" sz="2600" dirty="0" smtClean="0">
                <a:solidFill>
                  <a:schemeClr val="bg2">
                    <a:lumMod val="25000"/>
                  </a:schemeClr>
                </a:solidFill>
                <a:latin typeface="Constantia" pitchFamily="18" charset="0"/>
              </a:rPr>
              <a:t>, </a:t>
            </a:r>
            <a:r>
              <a:rPr lang="en-US" sz="2600" cap="small" dirty="0" err="1" smtClean="0">
                <a:solidFill>
                  <a:schemeClr val="bg2">
                    <a:lumMod val="25000"/>
                  </a:schemeClr>
                </a:solidFill>
                <a:latin typeface="Constantia" pitchFamily="18" charset="0"/>
              </a:rPr>
              <a:t>Fstat</a:t>
            </a:r>
            <a:r>
              <a:rPr lang="en-US" sz="2600" i="1" dirty="0" smtClean="0">
                <a:solidFill>
                  <a:schemeClr val="bg2">
                    <a:lumMod val="25000"/>
                  </a:schemeClr>
                </a:solidFill>
                <a:latin typeface="Constantia" pitchFamily="18" charset="0"/>
              </a:rPr>
              <a:t>(9)</a:t>
            </a:r>
            <a:r>
              <a:rPr lang="en-US" sz="2600" dirty="0" smtClean="0">
                <a:solidFill>
                  <a:schemeClr val="bg2">
                    <a:lumMod val="25000"/>
                  </a:schemeClr>
                </a:solidFill>
                <a:latin typeface="Constantia" pitchFamily="18" charset="0"/>
              </a:rPr>
              <a:t> and </a:t>
            </a:r>
            <a:r>
              <a:rPr lang="en-US" sz="2600" cap="small" dirty="0" smtClean="0">
                <a:solidFill>
                  <a:schemeClr val="bg2">
                    <a:lumMod val="25000"/>
                  </a:schemeClr>
                </a:solidFill>
                <a:latin typeface="Constantia" pitchFamily="18" charset="0"/>
              </a:rPr>
              <a:t>HP-Rare</a:t>
            </a:r>
            <a:r>
              <a:rPr lang="en-US" sz="2600" i="1" dirty="0" smtClean="0">
                <a:solidFill>
                  <a:schemeClr val="bg2">
                    <a:lumMod val="25000"/>
                  </a:schemeClr>
                </a:solidFill>
                <a:latin typeface="Constantia" pitchFamily="18" charset="0"/>
              </a:rPr>
              <a:t>(10)</a:t>
            </a:r>
            <a:r>
              <a:rPr lang="en-US" sz="2700" i="1" dirty="0" smtClean="0">
                <a:solidFill>
                  <a:schemeClr val="bg2">
                    <a:lumMod val="25000"/>
                  </a:schemeClr>
                </a:solidFill>
                <a:latin typeface="Constantia" pitchFamily="18" charset="0"/>
              </a:rPr>
              <a:t>. </a:t>
            </a:r>
            <a:r>
              <a:rPr lang="en-US" sz="2700" dirty="0" smtClean="0">
                <a:solidFill>
                  <a:schemeClr val="bg2">
                    <a:lumMod val="25000"/>
                  </a:schemeClr>
                </a:solidFill>
                <a:latin typeface="Constantia" pitchFamily="18" charset="0"/>
              </a:rPr>
              <a:t>Tests for genetic bottlenecks  were performed with </a:t>
            </a:r>
            <a:r>
              <a:rPr lang="en-US" sz="2700" cap="small" dirty="0" smtClean="0">
                <a:solidFill>
                  <a:schemeClr val="bg2">
                    <a:lumMod val="25000"/>
                  </a:schemeClr>
                </a:solidFill>
                <a:latin typeface="Constantia" pitchFamily="18" charset="0"/>
              </a:rPr>
              <a:t>Bottleneck</a:t>
            </a:r>
            <a:r>
              <a:rPr lang="en-US" sz="2700" i="1" cap="small" dirty="0" smtClean="0">
                <a:solidFill>
                  <a:schemeClr val="bg2">
                    <a:lumMod val="25000"/>
                  </a:schemeClr>
                </a:solidFill>
                <a:latin typeface="Constantia" pitchFamily="18" charset="0"/>
              </a:rPr>
              <a:t>(11)</a:t>
            </a:r>
            <a:r>
              <a:rPr lang="en-US" sz="2700" cap="small" dirty="0" smtClean="0">
                <a:solidFill>
                  <a:schemeClr val="bg2">
                    <a:lumMod val="25000"/>
                  </a:schemeClr>
                </a:solidFill>
                <a:latin typeface="Constantia" pitchFamily="18" charset="0"/>
              </a:rPr>
              <a:t>,</a:t>
            </a:r>
            <a:r>
              <a:rPr lang="en-US" sz="2700" dirty="0" smtClean="0">
                <a:solidFill>
                  <a:schemeClr val="bg2">
                    <a:lumMod val="25000"/>
                  </a:schemeClr>
                </a:solidFill>
                <a:latin typeface="Constantia" pitchFamily="18" charset="0"/>
              </a:rPr>
              <a:t> M_P_val.exe and Critical_M.exe</a:t>
            </a:r>
            <a:r>
              <a:rPr lang="en-US" sz="2700" i="1" dirty="0" smtClean="0">
                <a:solidFill>
                  <a:schemeClr val="bg2">
                    <a:lumMod val="25000"/>
                  </a:schemeClr>
                </a:solidFill>
                <a:latin typeface="Constantia" pitchFamily="18" charset="0"/>
              </a:rPr>
              <a:t>(12) </a:t>
            </a:r>
            <a:r>
              <a:rPr lang="en-US" sz="2700" dirty="0" err="1" smtClean="0">
                <a:solidFill>
                  <a:schemeClr val="bg2">
                    <a:lumMod val="25000"/>
                  </a:schemeClr>
                </a:solidFill>
                <a:latin typeface="Constantia" pitchFamily="18" charset="0"/>
              </a:rPr>
              <a:t>softwares</a:t>
            </a:r>
            <a:r>
              <a:rPr lang="en-US" sz="2700" dirty="0" smtClean="0">
                <a:solidFill>
                  <a:schemeClr val="bg2">
                    <a:lumMod val="25000"/>
                  </a:schemeClr>
                </a:solidFill>
                <a:latin typeface="Constantia" pitchFamily="18" charset="0"/>
              </a:rPr>
              <a:t>.</a:t>
            </a:r>
            <a:endParaRPr lang="en-US" sz="2700" i="1" dirty="0" smtClean="0">
              <a:solidFill>
                <a:schemeClr val="bg2">
                  <a:lumMod val="25000"/>
                </a:schemeClr>
              </a:solidFill>
              <a:latin typeface="Constantia" pitchFamily="18" charset="0"/>
            </a:endParaRPr>
          </a:p>
          <a:p>
            <a:pPr>
              <a:buFont typeface="Wingdings" pitchFamily="2" charset="2"/>
              <a:buChar char="v"/>
            </a:pPr>
            <a:r>
              <a:rPr lang="en-US" sz="2800" dirty="0" smtClean="0">
                <a:solidFill>
                  <a:schemeClr val="bg2">
                    <a:lumMod val="25000"/>
                  </a:schemeClr>
                </a:solidFill>
                <a:latin typeface="Constantia" pitchFamily="18" charset="0"/>
              </a:rPr>
              <a:t> </a:t>
            </a:r>
            <a:r>
              <a:rPr lang="en-US" sz="2600" dirty="0" smtClean="0">
                <a:solidFill>
                  <a:schemeClr val="bg2">
                    <a:lumMod val="25000"/>
                  </a:schemeClr>
                </a:solidFill>
                <a:latin typeface="Constantia" pitchFamily="18" charset="0"/>
              </a:rPr>
              <a:t>We used two methods to estimate effective populations sizes of each genetic cluster: a linkage disequilibrium method performed in </a:t>
            </a:r>
            <a:r>
              <a:rPr lang="en-US" sz="2600" cap="small" dirty="0" err="1" smtClean="0">
                <a:solidFill>
                  <a:schemeClr val="bg2">
                    <a:lumMod val="25000"/>
                  </a:schemeClr>
                </a:solidFill>
                <a:latin typeface="Constantia" pitchFamily="18" charset="0"/>
              </a:rPr>
              <a:t>LDNe</a:t>
            </a:r>
            <a:r>
              <a:rPr lang="en-US" sz="2600" i="1" dirty="0" smtClean="0">
                <a:solidFill>
                  <a:schemeClr val="bg2">
                    <a:lumMod val="25000"/>
                  </a:schemeClr>
                </a:solidFill>
                <a:latin typeface="Constantia" pitchFamily="18" charset="0"/>
              </a:rPr>
              <a:t>(13) </a:t>
            </a:r>
            <a:r>
              <a:rPr lang="en-US" sz="2600" dirty="0" smtClean="0">
                <a:solidFill>
                  <a:schemeClr val="bg2">
                    <a:lumMod val="25000"/>
                  </a:schemeClr>
                </a:solidFill>
                <a:latin typeface="Constantia" pitchFamily="18" charset="0"/>
              </a:rPr>
              <a:t>and a Bayesian method performed in </a:t>
            </a:r>
            <a:r>
              <a:rPr lang="en-US" sz="2600" cap="small" dirty="0" err="1" smtClean="0">
                <a:solidFill>
                  <a:schemeClr val="bg2">
                    <a:lumMod val="25000"/>
                  </a:schemeClr>
                </a:solidFill>
                <a:latin typeface="Constantia" pitchFamily="18" charset="0"/>
              </a:rPr>
              <a:t>ONeSAMP</a:t>
            </a:r>
            <a:r>
              <a:rPr lang="en-US" sz="2600" cap="small" dirty="0" smtClean="0">
                <a:solidFill>
                  <a:schemeClr val="bg2">
                    <a:lumMod val="25000"/>
                  </a:schemeClr>
                </a:solidFill>
                <a:latin typeface="Constantia" pitchFamily="18" charset="0"/>
              </a:rPr>
              <a:t> </a:t>
            </a:r>
            <a:r>
              <a:rPr lang="en-US" sz="2600" i="1" cap="small" dirty="0" smtClean="0">
                <a:solidFill>
                  <a:schemeClr val="bg2">
                    <a:lumMod val="25000"/>
                  </a:schemeClr>
                </a:solidFill>
                <a:latin typeface="Constantia" pitchFamily="18" charset="0"/>
              </a:rPr>
              <a:t>(14)</a:t>
            </a:r>
            <a:r>
              <a:rPr lang="en-US" sz="2700" i="1" dirty="0" smtClean="0">
                <a:solidFill>
                  <a:schemeClr val="bg2">
                    <a:lumMod val="25000"/>
                  </a:schemeClr>
                </a:solidFill>
                <a:latin typeface="Constantia" pitchFamily="18" charset="0"/>
              </a:rPr>
              <a:t>.</a:t>
            </a:r>
          </a:p>
          <a:p>
            <a:pPr>
              <a:buFont typeface="Wingdings" pitchFamily="2" charset="2"/>
              <a:buChar char="v"/>
            </a:pPr>
            <a:r>
              <a:rPr lang="en-US" sz="2800" dirty="0" smtClean="0">
                <a:solidFill>
                  <a:schemeClr val="bg2">
                    <a:lumMod val="25000"/>
                  </a:schemeClr>
                </a:solidFill>
                <a:latin typeface="Constantia" pitchFamily="18" charset="0"/>
              </a:rPr>
              <a:t> </a:t>
            </a:r>
            <a:r>
              <a:rPr lang="en-US" sz="2600" dirty="0" err="1" smtClean="0">
                <a:solidFill>
                  <a:schemeClr val="bg2">
                    <a:lumMod val="25000"/>
                  </a:schemeClr>
                </a:solidFill>
                <a:latin typeface="Constantia" pitchFamily="18" charset="0"/>
              </a:rPr>
              <a:t>Finescale</a:t>
            </a:r>
            <a:r>
              <a:rPr lang="en-US" sz="2600" dirty="0" smtClean="0">
                <a:solidFill>
                  <a:schemeClr val="bg2">
                    <a:lumMod val="25000"/>
                  </a:schemeClr>
                </a:solidFill>
                <a:latin typeface="Constantia" pitchFamily="18" charset="0"/>
              </a:rPr>
              <a:t> dispersal measures and estimates of spatial genetic structure were calculated in </a:t>
            </a:r>
            <a:r>
              <a:rPr lang="en-US" sz="2600" cap="small" dirty="0" err="1" smtClean="0">
                <a:solidFill>
                  <a:schemeClr val="bg2">
                    <a:lumMod val="25000"/>
                  </a:schemeClr>
                </a:solidFill>
                <a:latin typeface="Constantia" pitchFamily="18" charset="0"/>
              </a:rPr>
              <a:t>Spagedi</a:t>
            </a:r>
            <a:r>
              <a:rPr lang="en-US" sz="2600" i="1" dirty="0" smtClean="0">
                <a:solidFill>
                  <a:schemeClr val="bg2">
                    <a:lumMod val="25000"/>
                  </a:schemeClr>
                </a:solidFill>
                <a:latin typeface="Constantia" pitchFamily="18" charset="0"/>
              </a:rPr>
              <a:t>(15).</a:t>
            </a:r>
          </a:p>
        </p:txBody>
      </p:sp>
      <p:grpSp>
        <p:nvGrpSpPr>
          <p:cNvPr id="180" name="Group 179"/>
          <p:cNvGrpSpPr/>
          <p:nvPr/>
        </p:nvGrpSpPr>
        <p:grpSpPr>
          <a:xfrm>
            <a:off x="12115800" y="15628203"/>
            <a:ext cx="7520451" cy="1107996"/>
            <a:chOff x="12115800" y="15628203"/>
            <a:chExt cx="7520451" cy="1107996"/>
          </a:xfrm>
        </p:grpSpPr>
        <p:sp>
          <p:nvSpPr>
            <p:cNvPr id="33" name="TextBox 32"/>
            <p:cNvSpPr txBox="1"/>
            <p:nvPr/>
          </p:nvSpPr>
          <p:spPr>
            <a:xfrm>
              <a:off x="13258800" y="15628203"/>
              <a:ext cx="6377451" cy="1107996"/>
            </a:xfrm>
            <a:prstGeom prst="rect">
              <a:avLst/>
            </a:prstGeom>
            <a:noFill/>
          </p:spPr>
          <p:txBody>
            <a:bodyPr wrap="none" rtlCol="0">
              <a:spAutoFit/>
            </a:bodyPr>
            <a:lstStyle/>
            <a:p>
              <a:r>
                <a:rPr lang="en-US" sz="6600" dirty="0" err="1" smtClean="0">
                  <a:latin typeface="Constantia" pitchFamily="18" charset="0"/>
                </a:rPr>
                <a:t>Finescale</a:t>
              </a:r>
              <a:r>
                <a:rPr lang="en-US" sz="6600" dirty="0" smtClean="0">
                  <a:latin typeface="Constantia" pitchFamily="18" charset="0"/>
                </a:rPr>
                <a:t> Results</a:t>
              </a:r>
              <a:endParaRPr lang="en-US" sz="6600" dirty="0">
                <a:latin typeface="Constantia" pitchFamily="18" charset="0"/>
              </a:endParaRPr>
            </a:p>
          </p:txBody>
        </p:sp>
        <p:sp>
          <p:nvSpPr>
            <p:cNvPr id="43" name="Rectangle 42"/>
            <p:cNvSpPr/>
            <p:nvPr/>
          </p:nvSpPr>
          <p:spPr>
            <a:xfrm>
              <a:off x="12115800" y="15839301"/>
              <a:ext cx="914400" cy="685800"/>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9" name="Group 178"/>
          <p:cNvGrpSpPr/>
          <p:nvPr/>
        </p:nvGrpSpPr>
        <p:grpSpPr>
          <a:xfrm>
            <a:off x="12115800" y="7578804"/>
            <a:ext cx="30880052" cy="1107996"/>
            <a:chOff x="12115800" y="7578804"/>
            <a:chExt cx="30880052" cy="1107996"/>
          </a:xfrm>
        </p:grpSpPr>
        <p:grpSp>
          <p:nvGrpSpPr>
            <p:cNvPr id="176" name="Group 175"/>
            <p:cNvGrpSpPr/>
            <p:nvPr/>
          </p:nvGrpSpPr>
          <p:grpSpPr>
            <a:xfrm>
              <a:off x="12115800" y="7578804"/>
              <a:ext cx="8093431" cy="1107996"/>
              <a:chOff x="12115800" y="7578804"/>
              <a:chExt cx="8093431" cy="1107996"/>
            </a:xfrm>
          </p:grpSpPr>
          <p:sp>
            <p:nvSpPr>
              <p:cNvPr id="32" name="TextBox 31"/>
              <p:cNvSpPr txBox="1"/>
              <p:nvPr/>
            </p:nvSpPr>
            <p:spPr>
              <a:xfrm>
                <a:off x="13258802" y="7578804"/>
                <a:ext cx="6950429" cy="1107996"/>
              </a:xfrm>
              <a:prstGeom prst="rect">
                <a:avLst/>
              </a:prstGeom>
              <a:noFill/>
            </p:spPr>
            <p:txBody>
              <a:bodyPr wrap="none" rtlCol="0">
                <a:spAutoFit/>
              </a:bodyPr>
              <a:lstStyle/>
              <a:p>
                <a:r>
                  <a:rPr lang="en-US" sz="6600" dirty="0" err="1" smtClean="0">
                    <a:latin typeface="Constantia" pitchFamily="18" charset="0"/>
                  </a:rPr>
                  <a:t>Broadscale</a:t>
                </a:r>
                <a:r>
                  <a:rPr lang="en-US" sz="6600" dirty="0" smtClean="0">
                    <a:latin typeface="Constantia" pitchFamily="18" charset="0"/>
                  </a:rPr>
                  <a:t> Results</a:t>
                </a:r>
                <a:endParaRPr lang="en-US" sz="6600" dirty="0">
                  <a:latin typeface="Constantia" pitchFamily="18" charset="0"/>
                </a:endParaRPr>
              </a:p>
            </p:txBody>
          </p:sp>
          <p:sp>
            <p:nvSpPr>
              <p:cNvPr id="44" name="Rectangle 43"/>
              <p:cNvSpPr/>
              <p:nvPr/>
            </p:nvSpPr>
            <p:spPr>
              <a:xfrm>
                <a:off x="12115800" y="7789902"/>
                <a:ext cx="914400" cy="685800"/>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7" name="Group 176"/>
            <p:cNvGrpSpPr/>
            <p:nvPr/>
          </p:nvGrpSpPr>
          <p:grpSpPr>
            <a:xfrm>
              <a:off x="34975800" y="7578804"/>
              <a:ext cx="8020052" cy="1107996"/>
              <a:chOff x="34975800" y="7578804"/>
              <a:chExt cx="8020052" cy="1107996"/>
            </a:xfrm>
          </p:grpSpPr>
          <p:sp>
            <p:nvSpPr>
              <p:cNvPr id="49" name="TextBox 48"/>
              <p:cNvSpPr txBox="1"/>
              <p:nvPr/>
            </p:nvSpPr>
            <p:spPr>
              <a:xfrm>
                <a:off x="36122367" y="7578804"/>
                <a:ext cx="6873485" cy="1107996"/>
              </a:xfrm>
              <a:prstGeom prst="rect">
                <a:avLst/>
              </a:prstGeom>
              <a:noFill/>
            </p:spPr>
            <p:txBody>
              <a:bodyPr wrap="none" rtlCol="0">
                <a:spAutoFit/>
              </a:bodyPr>
              <a:lstStyle/>
              <a:p>
                <a:r>
                  <a:rPr lang="en-US" sz="6600" dirty="0" smtClean="0">
                    <a:latin typeface="Constantia" pitchFamily="18" charset="0"/>
                  </a:rPr>
                  <a:t>Ongoing Research</a:t>
                </a:r>
                <a:endParaRPr lang="en-US" sz="6600" dirty="0">
                  <a:latin typeface="Constantia" pitchFamily="18" charset="0"/>
                </a:endParaRPr>
              </a:p>
            </p:txBody>
          </p:sp>
          <p:sp>
            <p:nvSpPr>
              <p:cNvPr id="50" name="Rectangle 49"/>
              <p:cNvSpPr/>
              <p:nvPr/>
            </p:nvSpPr>
            <p:spPr>
              <a:xfrm>
                <a:off x="34975800" y="7789902"/>
                <a:ext cx="914400" cy="685800"/>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181" name="Group 180"/>
          <p:cNvGrpSpPr/>
          <p:nvPr/>
        </p:nvGrpSpPr>
        <p:grpSpPr>
          <a:xfrm>
            <a:off x="12115800" y="23504604"/>
            <a:ext cx="5804148" cy="1107996"/>
            <a:chOff x="12115800" y="23317200"/>
            <a:chExt cx="5804148" cy="1107996"/>
          </a:xfrm>
        </p:grpSpPr>
        <p:sp>
          <p:nvSpPr>
            <p:cNvPr id="51" name="TextBox 50"/>
            <p:cNvSpPr txBox="1"/>
            <p:nvPr/>
          </p:nvSpPr>
          <p:spPr>
            <a:xfrm>
              <a:off x="13258800" y="23317200"/>
              <a:ext cx="4661148" cy="1107996"/>
            </a:xfrm>
            <a:prstGeom prst="rect">
              <a:avLst/>
            </a:prstGeom>
            <a:noFill/>
          </p:spPr>
          <p:txBody>
            <a:bodyPr wrap="none" rtlCol="0">
              <a:spAutoFit/>
            </a:bodyPr>
            <a:lstStyle/>
            <a:p>
              <a:r>
                <a:rPr lang="en-US" sz="6600" dirty="0" smtClean="0">
                  <a:latin typeface="Constantia" pitchFamily="18" charset="0"/>
                </a:rPr>
                <a:t>Conclusions</a:t>
              </a:r>
              <a:endParaRPr lang="en-US" sz="6600" dirty="0">
                <a:latin typeface="Constantia" pitchFamily="18" charset="0"/>
              </a:endParaRPr>
            </a:p>
          </p:txBody>
        </p:sp>
        <p:sp>
          <p:nvSpPr>
            <p:cNvPr id="52" name="Rectangle 51"/>
            <p:cNvSpPr/>
            <p:nvPr/>
          </p:nvSpPr>
          <p:spPr>
            <a:xfrm>
              <a:off x="12115800" y="23528298"/>
              <a:ext cx="914400" cy="685800"/>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2" name="Group 181"/>
          <p:cNvGrpSpPr/>
          <p:nvPr/>
        </p:nvGrpSpPr>
        <p:grpSpPr>
          <a:xfrm>
            <a:off x="21422966" y="23504604"/>
            <a:ext cx="13209934" cy="1107996"/>
            <a:chOff x="21422966" y="23504604"/>
            <a:chExt cx="13209934" cy="1107996"/>
          </a:xfrm>
        </p:grpSpPr>
        <p:sp>
          <p:nvSpPr>
            <p:cNvPr id="14" name="TextBox 13"/>
            <p:cNvSpPr txBox="1"/>
            <p:nvPr/>
          </p:nvSpPr>
          <p:spPr>
            <a:xfrm>
              <a:off x="22611147" y="23504604"/>
              <a:ext cx="12021753" cy="1107996"/>
            </a:xfrm>
            <a:prstGeom prst="rect">
              <a:avLst/>
            </a:prstGeom>
            <a:noFill/>
          </p:spPr>
          <p:txBody>
            <a:bodyPr wrap="none" rtlCol="0">
              <a:spAutoFit/>
            </a:bodyPr>
            <a:lstStyle/>
            <a:p>
              <a:r>
                <a:rPr lang="en-US" sz="6600" dirty="0" smtClean="0">
                  <a:latin typeface="Constantia" pitchFamily="18" charset="0"/>
                </a:rPr>
                <a:t>Management Recommendations</a:t>
              </a:r>
              <a:endParaRPr lang="en-US" sz="6600" dirty="0">
                <a:latin typeface="Constantia" pitchFamily="18" charset="0"/>
              </a:endParaRPr>
            </a:p>
          </p:txBody>
        </p:sp>
        <p:sp>
          <p:nvSpPr>
            <p:cNvPr id="53" name="Rectangle 52"/>
            <p:cNvSpPr/>
            <p:nvPr/>
          </p:nvSpPr>
          <p:spPr>
            <a:xfrm>
              <a:off x="21422966" y="23774400"/>
              <a:ext cx="914400" cy="685800"/>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5" name="TextBox 54"/>
          <p:cNvSpPr txBox="1"/>
          <p:nvPr/>
        </p:nvSpPr>
        <p:spPr>
          <a:xfrm>
            <a:off x="34975800" y="23897010"/>
            <a:ext cx="8001000" cy="5078313"/>
          </a:xfrm>
          <a:prstGeom prst="rect">
            <a:avLst/>
          </a:prstGeom>
          <a:noFill/>
        </p:spPr>
        <p:txBody>
          <a:bodyPr wrap="square" rtlCol="0">
            <a:spAutoFit/>
          </a:bodyPr>
          <a:lstStyle/>
          <a:p>
            <a:pPr marL="342900" indent="-342900">
              <a:buAutoNum type="arabicPeriod"/>
            </a:pPr>
            <a:r>
              <a:rPr lang="en-US" sz="1800" dirty="0" smtClean="0">
                <a:latin typeface="Constantia" pitchFamily="18" charset="0"/>
              </a:rPr>
              <a:t>USFWS (2009) New England Field Office, Concord, NH </a:t>
            </a:r>
          </a:p>
          <a:p>
            <a:pPr marL="342900" indent="-342900"/>
            <a:r>
              <a:rPr lang="en-US" sz="1800" dirty="0" smtClean="0">
                <a:latin typeface="Constantia" pitchFamily="18" charset="0"/>
              </a:rPr>
              <a:t>http://www.fws.gov/northeast/endangered/pdf/NE Cottontail SSAP.pdf. </a:t>
            </a:r>
          </a:p>
          <a:p>
            <a:r>
              <a:rPr lang="en-US" sz="1800" dirty="0" smtClean="0">
                <a:latin typeface="Constantia" pitchFamily="18" charset="0"/>
              </a:rPr>
              <a:t>2. </a:t>
            </a:r>
            <a:r>
              <a:rPr lang="en-US" sz="1800" dirty="0" err="1" smtClean="0">
                <a:latin typeface="Constantia" pitchFamily="18" charset="0"/>
              </a:rPr>
              <a:t>Litvaitis,JA</a:t>
            </a:r>
            <a:r>
              <a:rPr lang="en-US" sz="1800" dirty="0" smtClean="0">
                <a:latin typeface="Constantia" pitchFamily="18" charset="0"/>
              </a:rPr>
              <a:t>, Johnson B, </a:t>
            </a:r>
            <a:r>
              <a:rPr lang="en-US" sz="1800" dirty="0" err="1" smtClean="0">
                <a:latin typeface="Constantia" pitchFamily="18" charset="0"/>
              </a:rPr>
              <a:t>Jakubas</a:t>
            </a:r>
            <a:r>
              <a:rPr lang="en-US" sz="1800" dirty="0" smtClean="0">
                <a:latin typeface="Constantia" pitchFamily="18" charset="0"/>
              </a:rPr>
              <a:t> W, Morris K (2003) Can J </a:t>
            </a:r>
            <a:r>
              <a:rPr lang="en-US" sz="1800" dirty="0" err="1" smtClean="0">
                <a:latin typeface="Constantia" pitchFamily="18" charset="0"/>
              </a:rPr>
              <a:t>Zool</a:t>
            </a:r>
            <a:r>
              <a:rPr lang="en-US" sz="1800" dirty="0" smtClean="0">
                <a:latin typeface="Constantia" pitchFamily="18" charset="0"/>
              </a:rPr>
              <a:t> 81:877-887</a:t>
            </a:r>
          </a:p>
          <a:p>
            <a:r>
              <a:rPr lang="en-US" sz="1800" dirty="0" smtClean="0">
                <a:latin typeface="Constantia" pitchFamily="18" charset="0"/>
              </a:rPr>
              <a:t>3. USFWS (2006) Federal Register 71:53755-53835</a:t>
            </a:r>
          </a:p>
          <a:p>
            <a:r>
              <a:rPr lang="en-US" sz="1800" dirty="0" smtClean="0">
                <a:latin typeface="Constantia" pitchFamily="18" charset="0"/>
              </a:rPr>
              <a:t>4. MDIFW (2007) http://www.maine.gov/ifw/wildlife/species/</a:t>
            </a:r>
          </a:p>
          <a:p>
            <a:r>
              <a:rPr lang="en-US" sz="1800" dirty="0" err="1" smtClean="0">
                <a:latin typeface="Constantia" pitchFamily="18" charset="0"/>
              </a:rPr>
              <a:t>pdfs</a:t>
            </a:r>
            <a:r>
              <a:rPr lang="en-US" sz="1800" dirty="0" smtClean="0">
                <a:latin typeface="Constantia" pitchFamily="18" charset="0"/>
              </a:rPr>
              <a:t>/etlist_recommendations.pdf</a:t>
            </a:r>
          </a:p>
          <a:p>
            <a:r>
              <a:rPr lang="en-US" sz="1800" dirty="0" smtClean="0">
                <a:latin typeface="Constantia" pitchFamily="18" charset="0"/>
              </a:rPr>
              <a:t>5. NHFG (2008) http://www.wildlife.state.nh.us/Wildlife/Nongame/</a:t>
            </a:r>
          </a:p>
          <a:p>
            <a:r>
              <a:rPr lang="en-US" sz="1800" dirty="0" err="1" smtClean="0">
                <a:latin typeface="Constantia" pitchFamily="18" charset="0"/>
              </a:rPr>
              <a:t>Nongame_PDFs</a:t>
            </a:r>
            <a:r>
              <a:rPr lang="en-US" sz="1800" dirty="0" smtClean="0">
                <a:latin typeface="Constantia" pitchFamily="18" charset="0"/>
              </a:rPr>
              <a:t>/Endangered_Threatened_Wildlife_NH_1108.pdf</a:t>
            </a:r>
          </a:p>
          <a:p>
            <a:r>
              <a:rPr lang="en-US" sz="1800" dirty="0" smtClean="0">
                <a:latin typeface="Constantia" pitchFamily="18" charset="0"/>
              </a:rPr>
              <a:t>6. Pritchard JK, Stephens M, Donnelly P (2000) Genetics 155:945-959</a:t>
            </a:r>
          </a:p>
          <a:p>
            <a:r>
              <a:rPr lang="en-US" sz="1800" dirty="0" smtClean="0">
                <a:latin typeface="Constantia" pitchFamily="18" charset="0"/>
              </a:rPr>
              <a:t>7. Chen C, Durand E, Forbes F, François O (2007) Mol Ecol Notes 7:747-756</a:t>
            </a:r>
          </a:p>
          <a:p>
            <a:r>
              <a:rPr lang="en-US" sz="1800" dirty="0" smtClean="0">
                <a:latin typeface="Constantia" pitchFamily="18" charset="0"/>
              </a:rPr>
              <a:t>8. Raymond M, </a:t>
            </a:r>
            <a:r>
              <a:rPr lang="en-US" sz="1800" dirty="0" err="1" smtClean="0">
                <a:latin typeface="Constantia" pitchFamily="18" charset="0"/>
              </a:rPr>
              <a:t>Rousset</a:t>
            </a:r>
            <a:r>
              <a:rPr lang="en-US" sz="1800" dirty="0" smtClean="0">
                <a:latin typeface="Constantia" pitchFamily="18" charset="0"/>
              </a:rPr>
              <a:t> F (1995) J </a:t>
            </a:r>
            <a:r>
              <a:rPr lang="en-US" sz="1800" dirty="0" err="1" smtClean="0">
                <a:latin typeface="Constantia" pitchFamily="18" charset="0"/>
              </a:rPr>
              <a:t>Hered</a:t>
            </a:r>
            <a:r>
              <a:rPr lang="en-US" sz="1800" dirty="0" smtClean="0">
                <a:latin typeface="Constantia" pitchFamily="18" charset="0"/>
              </a:rPr>
              <a:t> 86:248-249</a:t>
            </a:r>
          </a:p>
          <a:p>
            <a:r>
              <a:rPr lang="en-US" sz="1800" dirty="0" smtClean="0">
                <a:latin typeface="Constantia" pitchFamily="18" charset="0"/>
              </a:rPr>
              <a:t>9, </a:t>
            </a:r>
            <a:r>
              <a:rPr lang="en-US" sz="1800" dirty="0" err="1" smtClean="0">
                <a:latin typeface="Constantia" pitchFamily="18" charset="0"/>
              </a:rPr>
              <a:t>Goudet</a:t>
            </a:r>
            <a:r>
              <a:rPr lang="en-US" sz="1800" dirty="0" smtClean="0">
                <a:latin typeface="Constantia" pitchFamily="18" charset="0"/>
              </a:rPr>
              <a:t> J (1999) J </a:t>
            </a:r>
            <a:r>
              <a:rPr lang="en-US" sz="1800" dirty="0" err="1" smtClean="0">
                <a:latin typeface="Constantia" pitchFamily="18" charset="0"/>
              </a:rPr>
              <a:t>Hered</a:t>
            </a:r>
            <a:r>
              <a:rPr lang="en-US" sz="1800" dirty="0" smtClean="0">
                <a:latin typeface="Constantia" pitchFamily="18" charset="0"/>
              </a:rPr>
              <a:t> 86:485-486</a:t>
            </a:r>
          </a:p>
          <a:p>
            <a:r>
              <a:rPr lang="en-US" sz="1800" dirty="0" smtClean="0">
                <a:latin typeface="Constantia" pitchFamily="18" charset="0"/>
              </a:rPr>
              <a:t>10. </a:t>
            </a:r>
            <a:r>
              <a:rPr lang="en-US" sz="1800" dirty="0" err="1" smtClean="0">
                <a:latin typeface="Constantia" pitchFamily="18" charset="0"/>
              </a:rPr>
              <a:t>Kalinowski</a:t>
            </a:r>
            <a:r>
              <a:rPr lang="en-US" sz="1800" dirty="0" smtClean="0">
                <a:latin typeface="Constantia" pitchFamily="18" charset="0"/>
              </a:rPr>
              <a:t> ST (2005) Mol Ecol Notes 5:187-189</a:t>
            </a:r>
          </a:p>
          <a:p>
            <a:r>
              <a:rPr lang="en-US" sz="1800" dirty="0" smtClean="0">
                <a:latin typeface="Constantia" pitchFamily="18" charset="0"/>
              </a:rPr>
              <a:t>11. </a:t>
            </a:r>
            <a:r>
              <a:rPr lang="en-US" sz="1800" dirty="0" err="1" smtClean="0">
                <a:latin typeface="Constantia" pitchFamily="18" charset="0"/>
              </a:rPr>
              <a:t>Piry</a:t>
            </a:r>
            <a:r>
              <a:rPr lang="en-US" sz="1800" dirty="0" smtClean="0">
                <a:latin typeface="Constantia" pitchFamily="18" charset="0"/>
              </a:rPr>
              <a:t> S, </a:t>
            </a:r>
            <a:r>
              <a:rPr lang="en-US" sz="1800" dirty="0" err="1" smtClean="0">
                <a:latin typeface="Constantia" pitchFamily="18" charset="0"/>
              </a:rPr>
              <a:t>Luikart</a:t>
            </a:r>
            <a:r>
              <a:rPr lang="en-US" sz="1800" dirty="0" smtClean="0">
                <a:latin typeface="Constantia" pitchFamily="18" charset="0"/>
              </a:rPr>
              <a:t> G, </a:t>
            </a:r>
            <a:r>
              <a:rPr lang="en-US" sz="1800" dirty="0" err="1" smtClean="0">
                <a:latin typeface="Constantia" pitchFamily="18" charset="0"/>
              </a:rPr>
              <a:t>Cornuet</a:t>
            </a:r>
            <a:r>
              <a:rPr lang="en-US" sz="1800" dirty="0" smtClean="0">
                <a:latin typeface="Constantia" pitchFamily="18" charset="0"/>
              </a:rPr>
              <a:t> JM (1999) J </a:t>
            </a:r>
            <a:r>
              <a:rPr lang="en-US" sz="1800" dirty="0" err="1" smtClean="0">
                <a:latin typeface="Constantia" pitchFamily="18" charset="0"/>
              </a:rPr>
              <a:t>Hered</a:t>
            </a:r>
            <a:r>
              <a:rPr lang="en-US" sz="1800" dirty="0" smtClean="0">
                <a:latin typeface="Constantia" pitchFamily="18" charset="0"/>
              </a:rPr>
              <a:t> 90:502-503</a:t>
            </a:r>
          </a:p>
          <a:p>
            <a:r>
              <a:rPr lang="en-US" sz="1800" dirty="0" smtClean="0">
                <a:latin typeface="Constantia" pitchFamily="18" charset="0"/>
              </a:rPr>
              <a:t>12. Garza JC, Williamson EG (2001) Mol Ecol 10:305-318</a:t>
            </a:r>
          </a:p>
          <a:p>
            <a:r>
              <a:rPr lang="en-US" sz="1800" dirty="0" smtClean="0">
                <a:latin typeface="Constantia" pitchFamily="18" charset="0"/>
              </a:rPr>
              <a:t>13. </a:t>
            </a:r>
            <a:r>
              <a:rPr lang="en-US" sz="1800" dirty="0" err="1" smtClean="0">
                <a:latin typeface="Constantia" pitchFamily="18" charset="0"/>
              </a:rPr>
              <a:t>Waples</a:t>
            </a:r>
            <a:r>
              <a:rPr lang="en-US" sz="1800" dirty="0" smtClean="0">
                <a:latin typeface="Constantia" pitchFamily="18" charset="0"/>
              </a:rPr>
              <a:t> RS (2006) </a:t>
            </a:r>
            <a:r>
              <a:rPr lang="en-US" sz="1800" dirty="0" err="1" smtClean="0">
                <a:latin typeface="Constantia" pitchFamily="18" charset="0"/>
              </a:rPr>
              <a:t>Conserv</a:t>
            </a:r>
            <a:r>
              <a:rPr lang="en-US" sz="1800" dirty="0" smtClean="0">
                <a:latin typeface="Constantia" pitchFamily="18" charset="0"/>
              </a:rPr>
              <a:t> Genet 7:167-184</a:t>
            </a:r>
          </a:p>
          <a:p>
            <a:r>
              <a:rPr lang="en-US" sz="1800" dirty="0" smtClean="0">
                <a:latin typeface="Constantia" pitchFamily="18" charset="0"/>
              </a:rPr>
              <a:t>14. </a:t>
            </a:r>
            <a:r>
              <a:rPr lang="en-US" sz="1800" dirty="0" err="1" smtClean="0">
                <a:latin typeface="Constantia" pitchFamily="18" charset="0"/>
              </a:rPr>
              <a:t>Tallmon</a:t>
            </a:r>
            <a:r>
              <a:rPr lang="en-US" sz="1800" dirty="0" smtClean="0">
                <a:latin typeface="Constantia" pitchFamily="18" charset="0"/>
              </a:rPr>
              <a:t> DA, </a:t>
            </a:r>
            <a:r>
              <a:rPr lang="en-US" sz="1800" dirty="0" err="1" smtClean="0">
                <a:latin typeface="Constantia" pitchFamily="18" charset="0"/>
              </a:rPr>
              <a:t>Koyuk</a:t>
            </a:r>
            <a:r>
              <a:rPr lang="en-US" sz="1800" dirty="0" smtClean="0">
                <a:latin typeface="Constantia" pitchFamily="18" charset="0"/>
              </a:rPr>
              <a:t> A, </a:t>
            </a:r>
            <a:r>
              <a:rPr lang="en-US" sz="1800" dirty="0" err="1" smtClean="0">
                <a:latin typeface="Constantia" pitchFamily="18" charset="0"/>
              </a:rPr>
              <a:t>Luikart</a:t>
            </a:r>
            <a:r>
              <a:rPr lang="en-US" sz="1800" dirty="0" smtClean="0">
                <a:latin typeface="Constantia" pitchFamily="18" charset="0"/>
              </a:rPr>
              <a:t> G, </a:t>
            </a:r>
            <a:r>
              <a:rPr lang="en-US" sz="1800" i="1" dirty="0" smtClean="0">
                <a:latin typeface="Constantia" pitchFamily="18" charset="0"/>
              </a:rPr>
              <a:t>et al. </a:t>
            </a:r>
            <a:r>
              <a:rPr lang="en-US" sz="1800" dirty="0" smtClean="0">
                <a:latin typeface="Constantia" pitchFamily="18" charset="0"/>
              </a:rPr>
              <a:t>(2008) Mol Ecol </a:t>
            </a:r>
            <a:r>
              <a:rPr lang="en-US" sz="1800" dirty="0" err="1" smtClean="0">
                <a:latin typeface="Constantia" pitchFamily="18" charset="0"/>
              </a:rPr>
              <a:t>Resour</a:t>
            </a:r>
            <a:r>
              <a:rPr lang="en-US" sz="1800" dirty="0" smtClean="0">
                <a:latin typeface="Constantia" pitchFamily="18" charset="0"/>
              </a:rPr>
              <a:t> 8:299-301</a:t>
            </a:r>
          </a:p>
          <a:p>
            <a:pPr marL="342900" indent="-342900"/>
            <a:r>
              <a:rPr lang="en-US" sz="1800" dirty="0" smtClean="0">
                <a:latin typeface="Constantia" pitchFamily="18" charset="0"/>
              </a:rPr>
              <a:t>15. Hardy OJ, </a:t>
            </a:r>
            <a:r>
              <a:rPr lang="en-US" sz="1800" dirty="0" err="1" smtClean="0">
                <a:latin typeface="Constantia" pitchFamily="18" charset="0"/>
              </a:rPr>
              <a:t>Vekemans</a:t>
            </a:r>
            <a:r>
              <a:rPr lang="en-US" sz="1800" dirty="0" smtClean="0">
                <a:latin typeface="Constantia" pitchFamily="18" charset="0"/>
              </a:rPr>
              <a:t> X (2002) Mol Ecol Notes 2: 618-620</a:t>
            </a:r>
          </a:p>
        </p:txBody>
      </p:sp>
      <p:sp>
        <p:nvSpPr>
          <p:cNvPr id="56" name="Rectangle 55"/>
          <p:cNvSpPr/>
          <p:nvPr/>
        </p:nvSpPr>
        <p:spPr>
          <a:xfrm>
            <a:off x="11887201" y="15544801"/>
            <a:ext cx="31089600" cy="7748337"/>
          </a:xfrm>
          <a:prstGeom prst="rect">
            <a:avLst/>
          </a:prstGeom>
          <a:noFill/>
          <a:ln w="38100">
            <a:solidFill>
              <a:srgbClr val="8E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8" name="Group 207"/>
          <p:cNvGrpSpPr/>
          <p:nvPr/>
        </p:nvGrpSpPr>
        <p:grpSpPr>
          <a:xfrm>
            <a:off x="12245065" y="16709648"/>
            <a:ext cx="5460533" cy="6357343"/>
            <a:chOff x="12245065" y="16709648"/>
            <a:chExt cx="5460533" cy="6357343"/>
          </a:xfrm>
        </p:grpSpPr>
        <p:sp>
          <p:nvSpPr>
            <p:cNvPr id="39" name="TextBox 38"/>
            <p:cNvSpPr txBox="1"/>
            <p:nvPr/>
          </p:nvSpPr>
          <p:spPr>
            <a:xfrm>
              <a:off x="12245065" y="16709648"/>
              <a:ext cx="5460533" cy="892552"/>
            </a:xfrm>
            <a:prstGeom prst="rect">
              <a:avLst/>
            </a:prstGeom>
            <a:noFill/>
            <a:ln>
              <a:noFill/>
            </a:ln>
          </p:spPr>
          <p:txBody>
            <a:bodyPr wrap="none" rtlCol="0">
              <a:spAutoFit/>
            </a:bodyPr>
            <a:lstStyle/>
            <a:p>
              <a:pPr algn="ctr"/>
              <a:r>
                <a:rPr lang="en-US" sz="2600" i="1" dirty="0" smtClean="0">
                  <a:latin typeface="Constantia" pitchFamily="18" charset="0"/>
                </a:rPr>
                <a:t>Rapid and ongoing southeasterly </a:t>
              </a:r>
            </a:p>
            <a:p>
              <a:pPr algn="ctr"/>
              <a:r>
                <a:rPr lang="en-US" sz="2600" i="1" dirty="0" smtClean="0">
                  <a:latin typeface="Constantia" pitchFamily="18" charset="0"/>
                </a:rPr>
                <a:t>range contraction in southern Maine </a:t>
              </a:r>
              <a:endParaRPr lang="en-US" sz="2600" i="1" dirty="0">
                <a:latin typeface="Constantia" pitchFamily="18" charset="0"/>
              </a:endParaRPr>
            </a:p>
          </p:txBody>
        </p:sp>
        <p:pic>
          <p:nvPicPr>
            <p:cNvPr id="58" name="Picture 57" descr="Range Contraction.png"/>
            <p:cNvPicPr>
              <a:picLocks noChangeAspect="1"/>
            </p:cNvPicPr>
            <p:nvPr/>
          </p:nvPicPr>
          <p:blipFill>
            <a:blip r:embed="rId8" cstate="print"/>
            <a:stretch>
              <a:fillRect/>
            </a:stretch>
          </p:blipFill>
          <p:spPr>
            <a:xfrm>
              <a:off x="12460732" y="17798086"/>
              <a:ext cx="5029199" cy="5268905"/>
            </a:xfrm>
            <a:prstGeom prst="rect">
              <a:avLst/>
            </a:prstGeom>
            <a:ln>
              <a:solidFill>
                <a:srgbClr val="8EB4E3"/>
              </a:solidFill>
            </a:ln>
          </p:spPr>
        </p:pic>
      </p:grpSp>
      <p:sp>
        <p:nvSpPr>
          <p:cNvPr id="62" name="TextBox 61"/>
          <p:cNvSpPr txBox="1"/>
          <p:nvPr/>
        </p:nvSpPr>
        <p:spPr>
          <a:xfrm>
            <a:off x="35002696" y="30861002"/>
            <a:ext cx="7974104" cy="1754326"/>
          </a:xfrm>
          <a:prstGeom prst="rect">
            <a:avLst/>
          </a:prstGeom>
          <a:noFill/>
        </p:spPr>
        <p:txBody>
          <a:bodyPr wrap="square" numCol="2" spcCol="0" rtlCol="0">
            <a:spAutoFit/>
          </a:bodyPr>
          <a:lstStyle/>
          <a:p>
            <a:pPr>
              <a:buFontTx/>
              <a:buChar char="•"/>
            </a:pPr>
            <a:r>
              <a:rPr lang="en-US" sz="1800" dirty="0" smtClean="0">
                <a:latin typeface="Constantia" pitchFamily="18" charset="0"/>
              </a:rPr>
              <a:t>John </a:t>
            </a:r>
            <a:r>
              <a:rPr lang="en-US" sz="1800" dirty="0" err="1" smtClean="0">
                <a:latin typeface="Constantia" pitchFamily="18" charset="0"/>
              </a:rPr>
              <a:t>DePue</a:t>
            </a:r>
            <a:r>
              <a:rPr lang="en-US" sz="1800" dirty="0" smtClean="0">
                <a:latin typeface="Constantia" pitchFamily="18" charset="0"/>
              </a:rPr>
              <a:t> &amp; MDIFW</a:t>
            </a:r>
          </a:p>
          <a:p>
            <a:pPr>
              <a:buFontTx/>
              <a:buChar char="•"/>
            </a:pPr>
            <a:r>
              <a:rPr lang="en-US" sz="1800" dirty="0" smtClean="0">
                <a:latin typeface="Constantia" pitchFamily="18" charset="0"/>
              </a:rPr>
              <a:t> Margaret Arbuthnot &amp; EDF</a:t>
            </a:r>
          </a:p>
          <a:p>
            <a:pPr>
              <a:buFontTx/>
              <a:buChar char="•"/>
            </a:pPr>
            <a:r>
              <a:rPr lang="en-US" sz="1800" dirty="0" smtClean="0">
                <a:latin typeface="Constantia" pitchFamily="18" charset="0"/>
              </a:rPr>
              <a:t> Steven Fuller &amp; NHFG</a:t>
            </a:r>
          </a:p>
          <a:p>
            <a:pPr>
              <a:buFontTx/>
              <a:buChar char="•"/>
            </a:pPr>
            <a:r>
              <a:rPr lang="en-US" sz="1800" dirty="0" smtClean="0">
                <a:latin typeface="Constantia" pitchFamily="18" charset="0"/>
              </a:rPr>
              <a:t> Howard Kilpatrick &amp; CTDEP</a:t>
            </a:r>
          </a:p>
          <a:p>
            <a:pPr>
              <a:buFontTx/>
              <a:buChar char="•"/>
            </a:pPr>
            <a:endParaRPr lang="en-US" sz="1800" dirty="0" smtClean="0">
              <a:latin typeface="Constantia" pitchFamily="18" charset="0"/>
            </a:endParaRPr>
          </a:p>
          <a:p>
            <a:pPr>
              <a:buFontTx/>
              <a:buChar char="•"/>
            </a:pPr>
            <a:endParaRPr lang="en-US" sz="1800" dirty="0" smtClean="0">
              <a:latin typeface="Constantia" pitchFamily="18" charset="0"/>
            </a:endParaRPr>
          </a:p>
          <a:p>
            <a:pPr>
              <a:buFontTx/>
              <a:buChar char="•"/>
            </a:pPr>
            <a:r>
              <a:rPr lang="en-US" sz="1800" dirty="0" smtClean="0">
                <a:latin typeface="Constantia" pitchFamily="18" charset="0"/>
              </a:rPr>
              <a:t> Paul Novak &amp; NYDEC</a:t>
            </a:r>
          </a:p>
          <a:p>
            <a:pPr>
              <a:buFontTx/>
              <a:buChar char="•"/>
            </a:pPr>
            <a:r>
              <a:rPr lang="en-US" sz="1800" dirty="0" smtClean="0">
                <a:latin typeface="Constantia" pitchFamily="18" charset="0"/>
              </a:rPr>
              <a:t> Brian </a:t>
            </a:r>
            <a:r>
              <a:rPr lang="en-US" sz="1800" dirty="0" err="1" smtClean="0">
                <a:latin typeface="Constantia" pitchFamily="18" charset="0"/>
              </a:rPr>
              <a:t>Tefft</a:t>
            </a:r>
            <a:r>
              <a:rPr lang="en-US" sz="1800" dirty="0" smtClean="0">
                <a:latin typeface="Constantia" pitchFamily="18" charset="0"/>
              </a:rPr>
              <a:t> &amp; RIDEM</a:t>
            </a:r>
          </a:p>
          <a:p>
            <a:pPr>
              <a:buFontTx/>
              <a:buChar char="•"/>
            </a:pPr>
            <a:r>
              <a:rPr lang="en-US" sz="1800" dirty="0" smtClean="0">
                <a:latin typeface="Constantia" pitchFamily="18" charset="0"/>
              </a:rPr>
              <a:t> Barbara </a:t>
            </a:r>
            <a:r>
              <a:rPr lang="en-US" sz="1800" dirty="0" err="1" smtClean="0">
                <a:latin typeface="Constantia" pitchFamily="18" charset="0"/>
              </a:rPr>
              <a:t>Charry</a:t>
            </a:r>
            <a:r>
              <a:rPr lang="en-US" sz="1800" dirty="0" smtClean="0">
                <a:latin typeface="Constantia" pitchFamily="18" charset="0"/>
              </a:rPr>
              <a:t> &amp; Maine Audubon </a:t>
            </a:r>
          </a:p>
          <a:p>
            <a:pPr>
              <a:buFontTx/>
              <a:buChar char="•"/>
            </a:pPr>
            <a:r>
              <a:rPr lang="en-US" sz="1800" dirty="0" smtClean="0">
                <a:latin typeface="Constantia" pitchFamily="18" charset="0"/>
              </a:rPr>
              <a:t> David </a:t>
            </a:r>
            <a:r>
              <a:rPr lang="en-US" sz="1800" dirty="0" err="1" smtClean="0">
                <a:latin typeface="Constantia" pitchFamily="18" charset="0"/>
              </a:rPr>
              <a:t>Tibbetts</a:t>
            </a:r>
            <a:r>
              <a:rPr lang="en-US" sz="1800" dirty="0" smtClean="0">
                <a:latin typeface="Constantia" pitchFamily="18" charset="0"/>
              </a:rPr>
              <a:t>, Emma </a:t>
            </a:r>
            <a:r>
              <a:rPr lang="en-US" sz="1800" dirty="0" err="1" smtClean="0">
                <a:latin typeface="Constantia" pitchFamily="18" charset="0"/>
              </a:rPr>
              <a:t>Carcagno</a:t>
            </a:r>
            <a:endParaRPr lang="en-US" sz="1800" dirty="0" smtClean="0">
              <a:latin typeface="Constantia" pitchFamily="18" charset="0"/>
            </a:endParaRPr>
          </a:p>
          <a:p>
            <a:endParaRPr lang="en-US" sz="1800" dirty="0"/>
          </a:p>
        </p:txBody>
      </p:sp>
      <p:sp>
        <p:nvSpPr>
          <p:cNvPr id="12" name="TextBox 11"/>
          <p:cNvSpPr txBox="1"/>
          <p:nvPr/>
        </p:nvSpPr>
        <p:spPr>
          <a:xfrm>
            <a:off x="11430000" y="8708648"/>
            <a:ext cx="6476999" cy="492443"/>
          </a:xfrm>
          <a:prstGeom prst="rect">
            <a:avLst/>
          </a:prstGeom>
          <a:noFill/>
        </p:spPr>
        <p:txBody>
          <a:bodyPr wrap="square" rtlCol="0">
            <a:spAutoFit/>
          </a:bodyPr>
          <a:lstStyle/>
          <a:p>
            <a:pPr algn="ctr"/>
            <a:r>
              <a:rPr lang="en-US" sz="2600" i="1" dirty="0" smtClean="0">
                <a:latin typeface="Constantia" pitchFamily="18" charset="0"/>
              </a:rPr>
              <a:t>Five Genetically Distinct </a:t>
            </a:r>
            <a:r>
              <a:rPr lang="en-US" sz="2600" i="1" dirty="0" smtClean="0">
                <a:latin typeface="Constantia" pitchFamily="18" charset="0"/>
              </a:rPr>
              <a:t>Populations</a:t>
            </a:r>
            <a:endParaRPr lang="en-US" sz="2600" i="1" dirty="0">
              <a:latin typeface="Constantia" pitchFamily="18" charset="0"/>
            </a:endParaRPr>
          </a:p>
        </p:txBody>
      </p:sp>
      <p:pic>
        <p:nvPicPr>
          <p:cNvPr id="61" name="Picture 60" descr="NEC Broadscale Genetic Clusters.png"/>
          <p:cNvPicPr>
            <a:picLocks noChangeAspect="1"/>
          </p:cNvPicPr>
          <p:nvPr/>
        </p:nvPicPr>
        <p:blipFill>
          <a:blip r:embed="rId9" cstate="print"/>
          <a:srcRect t="5468" b="19393"/>
          <a:stretch>
            <a:fillRect/>
          </a:stretch>
        </p:blipFill>
        <p:spPr>
          <a:xfrm>
            <a:off x="12128342" y="9296400"/>
            <a:ext cx="5102307" cy="5257800"/>
          </a:xfrm>
          <a:prstGeom prst="rect">
            <a:avLst/>
          </a:prstGeom>
          <a:ln>
            <a:solidFill>
              <a:srgbClr val="8EB4E3"/>
            </a:solidFill>
          </a:ln>
        </p:spPr>
      </p:pic>
      <p:pic>
        <p:nvPicPr>
          <p:cNvPr id="86" name="Picture 85"/>
          <p:cNvPicPr>
            <a:picLocks noChangeAspect="1"/>
          </p:cNvPicPr>
          <p:nvPr/>
        </p:nvPicPr>
        <p:blipFill>
          <a:blip r:embed="rId10" cstate="print"/>
          <a:stretch>
            <a:fillRect/>
          </a:stretch>
        </p:blipFill>
        <p:spPr>
          <a:xfrm>
            <a:off x="32537400" y="9753600"/>
            <a:ext cx="447037" cy="685800"/>
          </a:xfrm>
          <a:prstGeom prst="rect">
            <a:avLst/>
          </a:prstGeom>
          <a:ln>
            <a:solidFill>
              <a:srgbClr val="8EB4E3"/>
            </a:solidFill>
          </a:ln>
        </p:spPr>
      </p:pic>
      <p:pic>
        <p:nvPicPr>
          <p:cNvPr id="87" name="Picture 86"/>
          <p:cNvPicPr>
            <a:picLocks noChangeAspect="1"/>
          </p:cNvPicPr>
          <p:nvPr/>
        </p:nvPicPr>
        <p:blipFill>
          <a:blip r:embed="rId10" cstate="print"/>
          <a:stretch>
            <a:fillRect/>
          </a:stretch>
        </p:blipFill>
        <p:spPr>
          <a:xfrm>
            <a:off x="32537400" y="11430000"/>
            <a:ext cx="447037" cy="685800"/>
          </a:xfrm>
          <a:prstGeom prst="rect">
            <a:avLst/>
          </a:prstGeom>
          <a:ln>
            <a:solidFill>
              <a:srgbClr val="8EB4E3"/>
            </a:solidFill>
          </a:ln>
        </p:spPr>
      </p:pic>
      <p:grpSp>
        <p:nvGrpSpPr>
          <p:cNvPr id="207" name="Group 206"/>
          <p:cNvGrpSpPr/>
          <p:nvPr/>
        </p:nvGrpSpPr>
        <p:grpSpPr>
          <a:xfrm>
            <a:off x="17920250" y="16538138"/>
            <a:ext cx="4805683" cy="6528853"/>
            <a:chOff x="17920250" y="16538138"/>
            <a:chExt cx="4805683" cy="6528853"/>
          </a:xfrm>
        </p:grpSpPr>
        <p:sp>
          <p:nvSpPr>
            <p:cNvPr id="40" name="TextBox 39"/>
            <p:cNvSpPr txBox="1"/>
            <p:nvPr/>
          </p:nvSpPr>
          <p:spPr>
            <a:xfrm>
              <a:off x="17922792" y="16538138"/>
              <a:ext cx="4800599" cy="1292662"/>
            </a:xfrm>
            <a:prstGeom prst="rect">
              <a:avLst/>
            </a:prstGeom>
            <a:noFill/>
          </p:spPr>
          <p:txBody>
            <a:bodyPr wrap="square" rtlCol="0">
              <a:spAutoFit/>
            </a:bodyPr>
            <a:lstStyle/>
            <a:p>
              <a:pPr algn="ctr"/>
              <a:r>
                <a:rPr lang="en-US" sz="2600" i="1" dirty="0" smtClean="0">
                  <a:latin typeface="Constantia" pitchFamily="18" charset="0"/>
                </a:rPr>
                <a:t>Genetically distinct cottontail populations in Maine and New Hampshire (with sample sizes)</a:t>
              </a:r>
            </a:p>
          </p:txBody>
        </p:sp>
        <p:grpSp>
          <p:nvGrpSpPr>
            <p:cNvPr id="97" name="Group 96"/>
            <p:cNvGrpSpPr/>
            <p:nvPr/>
          </p:nvGrpSpPr>
          <p:grpSpPr>
            <a:xfrm>
              <a:off x="17920250" y="17830801"/>
              <a:ext cx="4805683" cy="5236190"/>
              <a:chOff x="17920248" y="17830800"/>
              <a:chExt cx="4805683" cy="5236190"/>
            </a:xfrm>
          </p:grpSpPr>
          <p:pic>
            <p:nvPicPr>
              <p:cNvPr id="60" name="Picture 59" descr="Finescale Clusters.png"/>
              <p:cNvPicPr>
                <a:picLocks noChangeAspect="1"/>
              </p:cNvPicPr>
              <p:nvPr/>
            </p:nvPicPr>
            <p:blipFill>
              <a:blip r:embed="rId11" cstate="print"/>
              <a:stretch>
                <a:fillRect/>
              </a:stretch>
            </p:blipFill>
            <p:spPr>
              <a:xfrm>
                <a:off x="17920248" y="17830800"/>
                <a:ext cx="4805683" cy="5236190"/>
              </a:xfrm>
              <a:prstGeom prst="rect">
                <a:avLst/>
              </a:prstGeom>
              <a:ln>
                <a:solidFill>
                  <a:srgbClr val="8EB4E3"/>
                </a:solidFill>
              </a:ln>
            </p:spPr>
          </p:pic>
          <p:pic>
            <p:nvPicPr>
              <p:cNvPr id="88" name="Picture 87"/>
              <p:cNvPicPr>
                <a:picLocks noChangeAspect="1"/>
              </p:cNvPicPr>
              <p:nvPr/>
            </p:nvPicPr>
            <p:blipFill>
              <a:blip r:embed="rId10" cstate="print"/>
              <a:stretch>
                <a:fillRect/>
              </a:stretch>
            </p:blipFill>
            <p:spPr>
              <a:xfrm>
                <a:off x="22231350" y="18745200"/>
                <a:ext cx="445110" cy="685800"/>
              </a:xfrm>
              <a:prstGeom prst="rect">
                <a:avLst/>
              </a:prstGeom>
              <a:ln>
                <a:solidFill>
                  <a:srgbClr val="8EB4E3"/>
                </a:solidFill>
              </a:ln>
            </p:spPr>
          </p:pic>
        </p:grpSp>
      </p:grpSp>
      <p:grpSp>
        <p:nvGrpSpPr>
          <p:cNvPr id="205" name="Group 204"/>
          <p:cNvGrpSpPr/>
          <p:nvPr/>
        </p:nvGrpSpPr>
        <p:grpSpPr>
          <a:xfrm>
            <a:off x="24155400" y="16538138"/>
            <a:ext cx="10744200" cy="6528853"/>
            <a:chOff x="24155400" y="16538138"/>
            <a:chExt cx="10744200" cy="6528853"/>
          </a:xfrm>
        </p:grpSpPr>
        <p:grpSp>
          <p:nvGrpSpPr>
            <p:cNvPr id="83" name="Group 82"/>
            <p:cNvGrpSpPr/>
            <p:nvPr/>
          </p:nvGrpSpPr>
          <p:grpSpPr>
            <a:xfrm>
              <a:off x="24824267" y="20269305"/>
              <a:ext cx="8517469" cy="1490913"/>
              <a:chOff x="35575490" y="19431000"/>
              <a:chExt cx="7430132" cy="2105526"/>
            </a:xfrm>
          </p:grpSpPr>
          <p:sp>
            <p:nvSpPr>
              <p:cNvPr id="82" name="Rectangle 81"/>
              <p:cNvSpPr/>
              <p:nvPr/>
            </p:nvSpPr>
            <p:spPr>
              <a:xfrm>
                <a:off x="35575490" y="20754474"/>
                <a:ext cx="7400588" cy="782052"/>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p:cNvSpPr/>
              <p:nvPr/>
            </p:nvSpPr>
            <p:spPr>
              <a:xfrm>
                <a:off x="35575492" y="19431000"/>
                <a:ext cx="7430130" cy="782052"/>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4" name="Group 203"/>
            <p:cNvGrpSpPr/>
            <p:nvPr/>
          </p:nvGrpSpPr>
          <p:grpSpPr>
            <a:xfrm>
              <a:off x="24155400" y="16538138"/>
              <a:ext cx="10744200" cy="6528853"/>
              <a:chOff x="24155400" y="16538138"/>
              <a:chExt cx="10744200" cy="6528853"/>
            </a:xfrm>
          </p:grpSpPr>
          <p:grpSp>
            <p:nvGrpSpPr>
              <p:cNvPr id="202" name="Group 201"/>
              <p:cNvGrpSpPr/>
              <p:nvPr/>
            </p:nvGrpSpPr>
            <p:grpSpPr>
              <a:xfrm>
                <a:off x="24155400" y="16538138"/>
                <a:ext cx="10744200" cy="6528853"/>
                <a:chOff x="24155400" y="16538138"/>
                <a:chExt cx="10744200" cy="6528853"/>
              </a:xfrm>
            </p:grpSpPr>
            <p:sp>
              <p:nvSpPr>
                <p:cNvPr id="42" name="TextBox 41"/>
                <p:cNvSpPr txBox="1"/>
                <p:nvPr/>
              </p:nvSpPr>
              <p:spPr>
                <a:xfrm>
                  <a:off x="24191804" y="16538138"/>
                  <a:ext cx="9183796" cy="1292662"/>
                </a:xfrm>
                <a:prstGeom prst="rect">
                  <a:avLst/>
                </a:prstGeom>
                <a:noFill/>
              </p:spPr>
              <p:txBody>
                <a:bodyPr wrap="none" rtlCol="0">
                  <a:spAutoFit/>
                </a:bodyPr>
                <a:lstStyle/>
                <a:p>
                  <a:pPr algn="ctr"/>
                  <a:r>
                    <a:rPr lang="en-US" sz="2600" i="1" dirty="0" smtClean="0">
                      <a:latin typeface="Constantia" pitchFamily="18" charset="0"/>
                    </a:rPr>
                    <a:t>Effective Population Size, Parent –Offspring Dispersal Distance </a:t>
                  </a:r>
                </a:p>
                <a:p>
                  <a:pPr algn="ctr"/>
                  <a:r>
                    <a:rPr lang="en-US" sz="2600" i="1" dirty="0" smtClean="0">
                      <a:latin typeface="Constantia" pitchFamily="18" charset="0"/>
                    </a:rPr>
                    <a:t>and Spatial Genetic Structure</a:t>
                  </a:r>
                </a:p>
                <a:p>
                  <a:pPr algn="ctr"/>
                  <a:r>
                    <a:rPr lang="en-US" sz="2600" i="1" dirty="0" smtClean="0">
                      <a:latin typeface="Constantia" pitchFamily="18" charset="0"/>
                    </a:rPr>
                    <a:t>in Continuous (CE) and Fragmented (KE/KW) Habitat</a:t>
                  </a:r>
                  <a:endParaRPr lang="en-US" sz="2600" i="1" dirty="0">
                    <a:latin typeface="Constantia" pitchFamily="18" charset="0"/>
                  </a:endParaRPr>
                </a:p>
              </p:txBody>
            </p:sp>
            <p:sp>
              <p:nvSpPr>
                <p:cNvPr id="46" name="TextBox 45"/>
                <p:cNvSpPr txBox="1"/>
                <p:nvPr/>
              </p:nvSpPr>
              <p:spPr>
                <a:xfrm>
                  <a:off x="24155400" y="22143661"/>
                  <a:ext cx="10744200" cy="923330"/>
                </a:xfrm>
                <a:prstGeom prst="rect">
                  <a:avLst/>
                </a:prstGeom>
                <a:noFill/>
              </p:spPr>
              <p:txBody>
                <a:bodyPr wrap="square" lIns="0" tIns="0" rIns="0" bIns="0" rtlCol="0">
                  <a:spAutoFit/>
                </a:bodyPr>
                <a:lstStyle/>
                <a:p>
                  <a:pPr marL="457200" indent="-457200" algn="just">
                    <a:buFont typeface="+mj-lt"/>
                    <a:buAutoNum type="arabicPeriod"/>
                  </a:pPr>
                  <a:r>
                    <a:rPr lang="el-GR" sz="2000" dirty="0" smtClean="0">
                      <a:latin typeface="Constantia" pitchFamily="18" charset="0"/>
                    </a:rPr>
                    <a:t>σ</a:t>
                  </a:r>
                  <a:r>
                    <a:rPr lang="en-US" sz="2000" dirty="0" smtClean="0">
                      <a:latin typeface="Constantia" pitchFamily="18" charset="0"/>
                    </a:rPr>
                    <a:t> and </a:t>
                  </a:r>
                  <a:r>
                    <a:rPr lang="en-US" sz="2000" i="1" dirty="0" smtClean="0">
                      <a:latin typeface="Constantia" pitchFamily="18" charset="0"/>
                    </a:rPr>
                    <a:t>Sp</a:t>
                  </a:r>
                  <a:r>
                    <a:rPr lang="en-US" sz="2000" dirty="0" smtClean="0">
                      <a:latin typeface="Constantia" pitchFamily="18" charset="0"/>
                    </a:rPr>
                    <a:t> </a:t>
                  </a:r>
                  <a:r>
                    <a:rPr lang="en-US" sz="2000" dirty="0" smtClean="0">
                      <a:latin typeface="Constantia" pitchFamily="18" charset="0"/>
                    </a:rPr>
                    <a:t>were </a:t>
                  </a:r>
                  <a:r>
                    <a:rPr lang="en-US" sz="2000" dirty="0" smtClean="0">
                      <a:latin typeface="Constantia" pitchFamily="18" charset="0"/>
                    </a:rPr>
                    <a:t>not calculated for the Jetport due to small sample size</a:t>
                  </a:r>
                </a:p>
                <a:p>
                  <a:pPr marL="457200" indent="-457200" algn="just">
                    <a:buFont typeface="+mj-lt"/>
                    <a:buAutoNum type="arabicPeriod"/>
                  </a:pPr>
                  <a:r>
                    <a:rPr lang="en-US" sz="2000" dirty="0" smtClean="0">
                      <a:latin typeface="Constantia" pitchFamily="18" charset="0"/>
                    </a:rPr>
                    <a:t>Standard deviations for </a:t>
                  </a:r>
                  <a:r>
                    <a:rPr lang="el-GR" sz="2000" dirty="0" smtClean="0">
                      <a:latin typeface="Constantia" pitchFamily="18" charset="0"/>
                    </a:rPr>
                    <a:t>σ</a:t>
                  </a:r>
                  <a:r>
                    <a:rPr lang="en-US" sz="2000" dirty="0" smtClean="0">
                      <a:latin typeface="Constantia" pitchFamily="18" charset="0"/>
                    </a:rPr>
                    <a:t> range 100-400 </a:t>
                  </a:r>
                  <a:r>
                    <a:rPr lang="en-US" sz="2000" dirty="0" err="1" smtClean="0">
                      <a:latin typeface="Constantia" pitchFamily="18" charset="0"/>
                    </a:rPr>
                    <a:t>m</a:t>
                  </a:r>
                  <a:endParaRPr lang="en-US" sz="2000" dirty="0" smtClean="0">
                    <a:latin typeface="Constantia" pitchFamily="18" charset="0"/>
                  </a:endParaRPr>
                </a:p>
                <a:p>
                  <a:pPr marL="457200" indent="-457200" algn="just">
                    <a:buFont typeface="+mj-lt"/>
                    <a:buAutoNum type="arabicPeriod"/>
                  </a:pPr>
                  <a:r>
                    <a:rPr lang="en-US" sz="2000" i="1" dirty="0" smtClean="0">
                      <a:latin typeface="Constantia" pitchFamily="18" charset="0"/>
                    </a:rPr>
                    <a:t>Sp</a:t>
                  </a:r>
                  <a:r>
                    <a:rPr lang="en-US" sz="2000" dirty="0" smtClean="0">
                      <a:latin typeface="Constantia" pitchFamily="18" charset="0"/>
                    </a:rPr>
                    <a:t> </a:t>
                  </a:r>
                  <a:r>
                    <a:rPr lang="en-US" sz="2000" dirty="0" smtClean="0">
                      <a:latin typeface="Constantia" pitchFamily="18" charset="0"/>
                    </a:rPr>
                    <a:t>measures the association of genetically similar individuals over geographic space</a:t>
                  </a:r>
                  <a:endParaRPr lang="en-US" sz="2000" dirty="0">
                    <a:latin typeface="Constantia" pitchFamily="18" charset="0"/>
                  </a:endParaRPr>
                </a:p>
              </p:txBody>
            </p:sp>
          </p:grpSp>
          <p:grpSp>
            <p:nvGrpSpPr>
              <p:cNvPr id="203" name="Group 202"/>
              <p:cNvGrpSpPr/>
              <p:nvPr/>
            </p:nvGrpSpPr>
            <p:grpSpPr>
              <a:xfrm>
                <a:off x="29032200" y="20193000"/>
                <a:ext cx="3581400" cy="0"/>
                <a:chOff x="29032200" y="20193000"/>
                <a:chExt cx="3581400" cy="0"/>
              </a:xfrm>
            </p:grpSpPr>
            <p:cxnSp>
              <p:nvCxnSpPr>
                <p:cNvPr id="92" name="Straight Connector 91"/>
                <p:cNvCxnSpPr/>
                <p:nvPr/>
              </p:nvCxnSpPr>
              <p:spPr>
                <a:xfrm>
                  <a:off x="29032200" y="20193000"/>
                  <a:ext cx="914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31699200" y="20193000"/>
                  <a:ext cx="914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178" name="Group 177"/>
          <p:cNvGrpSpPr/>
          <p:nvPr/>
        </p:nvGrpSpPr>
        <p:grpSpPr>
          <a:xfrm>
            <a:off x="11887203" y="7543800"/>
            <a:ext cx="31089597" cy="7772400"/>
            <a:chOff x="11887203" y="7543800"/>
            <a:chExt cx="31089597" cy="7772400"/>
          </a:xfrm>
        </p:grpSpPr>
        <p:sp>
          <p:nvSpPr>
            <p:cNvPr id="57" name="Rectangle 56"/>
            <p:cNvSpPr/>
            <p:nvPr/>
          </p:nvSpPr>
          <p:spPr>
            <a:xfrm>
              <a:off x="11887203" y="7555832"/>
              <a:ext cx="22631399" cy="7748337"/>
            </a:xfrm>
            <a:prstGeom prst="rect">
              <a:avLst/>
            </a:prstGeom>
            <a:noFill/>
            <a:ln w="38100">
              <a:solidFill>
                <a:srgbClr val="8E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4747200" y="7543800"/>
              <a:ext cx="8229600" cy="7772400"/>
            </a:xfrm>
            <a:prstGeom prst="rect">
              <a:avLst/>
            </a:prstGeom>
            <a:noFill/>
            <a:ln w="38100">
              <a:solidFill>
                <a:srgbClr val="8E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9" name="Group 208"/>
          <p:cNvGrpSpPr/>
          <p:nvPr/>
        </p:nvGrpSpPr>
        <p:grpSpPr>
          <a:xfrm>
            <a:off x="34975800" y="8726577"/>
            <a:ext cx="7772400" cy="6361023"/>
            <a:chOff x="34975800" y="8726577"/>
            <a:chExt cx="7772400" cy="6361023"/>
          </a:xfrm>
        </p:grpSpPr>
        <p:sp>
          <p:nvSpPr>
            <p:cNvPr id="45" name="TextBox 44"/>
            <p:cNvSpPr txBox="1"/>
            <p:nvPr/>
          </p:nvSpPr>
          <p:spPr>
            <a:xfrm>
              <a:off x="34975800" y="8726577"/>
              <a:ext cx="7772400" cy="1692771"/>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txBody>
            <a:bodyPr wrap="square" rtlCol="0">
              <a:spAutoFit/>
            </a:bodyPr>
            <a:lstStyle/>
            <a:p>
              <a:r>
                <a:rPr lang="en-US" sz="2600" dirty="0" smtClean="0">
                  <a:latin typeface="Constantia" pitchFamily="18" charset="0"/>
                </a:rPr>
                <a:t>We are developing several hypothetical raster cost models to test the influence of roads, rivers, and potential facilitating features (</a:t>
              </a:r>
              <a:r>
                <a:rPr lang="en-US" sz="2600" dirty="0" err="1" smtClean="0">
                  <a:latin typeface="Constantia" pitchFamily="18" charset="0"/>
                </a:rPr>
                <a:t>powerlines</a:t>
              </a:r>
              <a:r>
                <a:rPr lang="en-US" sz="2600" dirty="0" smtClean="0">
                  <a:latin typeface="Constantia" pitchFamily="18" charset="0"/>
                </a:rPr>
                <a:t>, road-side shrubby habitat and railroad corridors) on dispersal. </a:t>
              </a:r>
              <a:endParaRPr lang="en-US" sz="2600" dirty="0">
                <a:latin typeface="Constantia" pitchFamily="18" charset="0"/>
              </a:endParaRPr>
            </a:p>
          </p:txBody>
        </p:sp>
        <p:sp>
          <p:nvSpPr>
            <p:cNvPr id="85" name="TextBox 84"/>
            <p:cNvSpPr txBox="1"/>
            <p:nvPr/>
          </p:nvSpPr>
          <p:spPr>
            <a:xfrm>
              <a:off x="34975800" y="10460539"/>
              <a:ext cx="3632200" cy="1692771"/>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txBody>
            <a:bodyPr wrap="square" rtlCol="0">
              <a:spAutoFit/>
            </a:bodyPr>
            <a:lstStyle/>
            <a:p>
              <a:r>
                <a:rPr lang="en-US" sz="2600" dirty="0" smtClean="0">
                  <a:latin typeface="Constantia" pitchFamily="18" charset="0"/>
                </a:rPr>
                <a:t>Cost distances are correlated with genetic distances to find the best fitting model. </a:t>
              </a:r>
              <a:endParaRPr lang="en-US" sz="2600" dirty="0" smtClean="0"/>
            </a:p>
          </p:txBody>
        </p:sp>
        <p:sp>
          <p:nvSpPr>
            <p:cNvPr id="107" name="TextBox 106"/>
            <p:cNvSpPr txBox="1"/>
            <p:nvPr/>
          </p:nvSpPr>
          <p:spPr>
            <a:xfrm>
              <a:off x="34975800" y="12194500"/>
              <a:ext cx="2743200" cy="2893100"/>
            </a:xfrm>
            <a:prstGeom prst="rect">
              <a:avLst/>
            </a:prstGeom>
            <a:gradFill flip="none" rotWithShape="1">
              <a:gsLst>
                <a:gs pos="0">
                  <a:srgbClr val="A6C2C5">
                    <a:tint val="66000"/>
                    <a:satMod val="160000"/>
                  </a:srgbClr>
                </a:gs>
                <a:gs pos="50000">
                  <a:srgbClr val="A6C2C5">
                    <a:tint val="44500"/>
                    <a:satMod val="160000"/>
                  </a:srgbClr>
                </a:gs>
                <a:gs pos="100000">
                  <a:srgbClr val="A6C2C5">
                    <a:tint val="23500"/>
                    <a:satMod val="160000"/>
                  </a:srgbClr>
                </a:gs>
              </a:gsLst>
              <a:lin ang="5400000" scaled="1"/>
              <a:tileRect/>
            </a:gradFill>
            <a:ln>
              <a:noFill/>
            </a:ln>
          </p:spPr>
          <p:txBody>
            <a:bodyPr wrap="square" rtlCol="0">
              <a:spAutoFit/>
            </a:bodyPr>
            <a:lstStyle/>
            <a:p>
              <a:r>
                <a:rPr lang="en-US" sz="2600" dirty="0" smtClean="0">
                  <a:latin typeface="Constantia" pitchFamily="18" charset="0"/>
                </a:rPr>
                <a:t>The image</a:t>
              </a:r>
              <a:r>
                <a:rPr lang="en-US" sz="2600" dirty="0" smtClean="0"/>
                <a:t> </a:t>
              </a:r>
              <a:r>
                <a:rPr lang="en-US" sz="2600" dirty="0" smtClean="0">
                  <a:latin typeface="Constantia" pitchFamily="18" charset="0"/>
                </a:rPr>
                <a:t>depicts one hypothetical model, with the least costly dispersal route shown in yellow.</a:t>
              </a:r>
              <a:endParaRPr lang="en-US" sz="2600" dirty="0" smtClean="0"/>
            </a:p>
          </p:txBody>
        </p:sp>
      </p:grpSp>
      <p:grpSp>
        <p:nvGrpSpPr>
          <p:cNvPr id="126" name="Group 125"/>
          <p:cNvGrpSpPr/>
          <p:nvPr/>
        </p:nvGrpSpPr>
        <p:grpSpPr>
          <a:xfrm>
            <a:off x="12505267" y="8686800"/>
            <a:ext cx="13021733" cy="6629400"/>
            <a:chOff x="12749633" y="8686800"/>
            <a:chExt cx="13021733" cy="6629400"/>
          </a:xfrm>
        </p:grpSpPr>
        <p:sp>
          <p:nvSpPr>
            <p:cNvPr id="37" name="TextBox 36"/>
            <p:cNvSpPr txBox="1"/>
            <p:nvPr/>
          </p:nvSpPr>
          <p:spPr>
            <a:xfrm>
              <a:off x="19472173" y="8686800"/>
              <a:ext cx="5233223" cy="492443"/>
            </a:xfrm>
            <a:prstGeom prst="rect">
              <a:avLst/>
            </a:prstGeom>
            <a:noFill/>
          </p:spPr>
          <p:txBody>
            <a:bodyPr wrap="none" rtlCol="0">
              <a:spAutoFit/>
            </a:bodyPr>
            <a:lstStyle/>
            <a:p>
              <a:pPr algn="ctr"/>
              <a:r>
                <a:rPr lang="en-US" sz="2600" i="1" dirty="0" smtClean="0">
                  <a:latin typeface="Constantia" pitchFamily="18" charset="0"/>
                </a:rPr>
                <a:t>Genetic Diversity</a:t>
              </a:r>
              <a:r>
                <a:rPr lang="en-US" sz="2600" i="1" dirty="0" smtClean="0">
                  <a:latin typeface="Constantia" pitchFamily="18" charset="0"/>
                </a:rPr>
                <a:t> and </a:t>
              </a:r>
              <a:r>
                <a:rPr lang="en-US" sz="2600" i="1" dirty="0" err="1" smtClean="0">
                  <a:latin typeface="Constantia" pitchFamily="18" charset="0"/>
                </a:rPr>
                <a:t>Stochasticity</a:t>
              </a:r>
              <a:endParaRPr lang="en-US" sz="2600" i="1" dirty="0" smtClean="0">
                <a:latin typeface="Constantia" pitchFamily="18" charset="0"/>
              </a:endParaRPr>
            </a:p>
          </p:txBody>
        </p:sp>
        <p:sp>
          <p:nvSpPr>
            <p:cNvPr id="48" name="TextBox 47"/>
            <p:cNvSpPr txBox="1"/>
            <p:nvPr/>
          </p:nvSpPr>
          <p:spPr>
            <a:xfrm>
              <a:off x="12749633" y="14485203"/>
              <a:ext cx="4868333" cy="830997"/>
            </a:xfrm>
            <a:prstGeom prst="rect">
              <a:avLst/>
            </a:prstGeom>
            <a:noFill/>
          </p:spPr>
          <p:txBody>
            <a:bodyPr wrap="square" rtlCol="0">
              <a:spAutoFit/>
            </a:bodyPr>
            <a:lstStyle/>
            <a:p>
              <a:pPr algn="just"/>
              <a:r>
                <a:rPr lang="en-US" sz="2400" dirty="0" smtClean="0">
                  <a:latin typeface="Constantia" pitchFamily="18" charset="0"/>
                </a:rPr>
                <a:t>Gene flow </a:t>
              </a:r>
              <a:r>
                <a:rPr lang="en-US" sz="2400" dirty="0" smtClean="0">
                  <a:latin typeface="Constantia" pitchFamily="18" charset="0"/>
                </a:rPr>
                <a:t>is negligible among the </a:t>
              </a:r>
              <a:r>
                <a:rPr lang="en-US" sz="2400" dirty="0" smtClean="0">
                  <a:latin typeface="Constantia" pitchFamily="18" charset="0"/>
                </a:rPr>
                <a:t>5 broad-scale genetic </a:t>
              </a:r>
              <a:r>
                <a:rPr lang="en-US" sz="2400" dirty="0" smtClean="0">
                  <a:latin typeface="Constantia" pitchFamily="18" charset="0"/>
                </a:rPr>
                <a:t>groups. </a:t>
              </a:r>
            </a:p>
          </p:txBody>
        </p:sp>
        <p:sp>
          <p:nvSpPr>
            <p:cNvPr id="109" name="TextBox 108"/>
            <p:cNvSpPr txBox="1"/>
            <p:nvPr/>
          </p:nvSpPr>
          <p:spPr>
            <a:xfrm>
              <a:off x="18545482" y="14485203"/>
              <a:ext cx="7225884" cy="830997"/>
            </a:xfrm>
            <a:prstGeom prst="rect">
              <a:avLst/>
            </a:prstGeom>
            <a:noFill/>
          </p:spPr>
          <p:txBody>
            <a:bodyPr wrap="square" rtlCol="0">
              <a:spAutoFit/>
            </a:bodyPr>
            <a:lstStyle/>
            <a:p>
              <a:pPr algn="just"/>
              <a:r>
                <a:rPr lang="en-US" sz="2400" dirty="0" smtClean="0">
                  <a:latin typeface="Constantia" pitchFamily="18" charset="0"/>
                </a:rPr>
                <a:t>Genetic diversity in the ME/NH and CC populations is reduced relative to the Connecticut populations.</a:t>
              </a:r>
            </a:p>
          </p:txBody>
        </p:sp>
        <p:sp>
          <p:nvSpPr>
            <p:cNvPr id="111" name="TextBox 110"/>
            <p:cNvSpPr txBox="1"/>
            <p:nvPr/>
          </p:nvSpPr>
          <p:spPr>
            <a:xfrm>
              <a:off x="18165931" y="1448818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41" name="Group 140"/>
          <p:cNvGrpSpPr/>
          <p:nvPr/>
        </p:nvGrpSpPr>
        <p:grpSpPr>
          <a:xfrm>
            <a:off x="26060400" y="7696200"/>
            <a:ext cx="8233797" cy="7536419"/>
            <a:chOff x="26060400" y="7696200"/>
            <a:chExt cx="8233797" cy="7536419"/>
          </a:xfrm>
        </p:grpSpPr>
        <p:sp>
          <p:nvSpPr>
            <p:cNvPr id="38" name="TextBox 37"/>
            <p:cNvSpPr txBox="1"/>
            <p:nvPr/>
          </p:nvSpPr>
          <p:spPr>
            <a:xfrm>
              <a:off x="27889200" y="7696200"/>
              <a:ext cx="3891059" cy="492443"/>
            </a:xfrm>
            <a:prstGeom prst="rect">
              <a:avLst/>
            </a:prstGeom>
            <a:noFill/>
          </p:spPr>
          <p:txBody>
            <a:bodyPr wrap="none" rtlCol="0">
              <a:spAutoFit/>
            </a:bodyPr>
            <a:lstStyle/>
            <a:p>
              <a:pPr algn="ctr"/>
              <a:r>
                <a:rPr lang="en-US" sz="2600" i="1" dirty="0" smtClean="0">
                  <a:latin typeface="Constantia" pitchFamily="18" charset="0"/>
                </a:rPr>
                <a:t>Effective Population </a:t>
              </a:r>
              <a:r>
                <a:rPr lang="en-US" sz="2600" i="1" dirty="0" smtClean="0">
                  <a:latin typeface="Constantia" pitchFamily="18" charset="0"/>
                </a:rPr>
                <a:t>Sizes</a:t>
              </a:r>
              <a:endParaRPr lang="en-US" sz="2600" i="1" dirty="0">
                <a:latin typeface="Constantia" pitchFamily="18" charset="0"/>
              </a:endParaRPr>
            </a:p>
          </p:txBody>
        </p:sp>
        <p:sp>
          <p:nvSpPr>
            <p:cNvPr id="84" name="TextBox 83"/>
            <p:cNvSpPr txBox="1"/>
            <p:nvPr/>
          </p:nvSpPr>
          <p:spPr>
            <a:xfrm>
              <a:off x="26505878" y="13182600"/>
              <a:ext cx="7788319" cy="830997"/>
            </a:xfrm>
            <a:prstGeom prst="rect">
              <a:avLst/>
            </a:prstGeom>
            <a:noFill/>
            <a:ln>
              <a:noFill/>
            </a:ln>
          </p:spPr>
          <p:txBody>
            <a:bodyPr wrap="square" rtlCol="0">
              <a:spAutoFit/>
            </a:bodyPr>
            <a:lstStyle/>
            <a:p>
              <a:pPr algn="just"/>
              <a:r>
                <a:rPr lang="en-US" sz="2400" dirty="0" smtClean="0">
                  <a:latin typeface="Constantia" pitchFamily="18" charset="0"/>
                </a:rPr>
                <a:t>Effective population sizes are</a:t>
              </a:r>
              <a:r>
                <a:rPr lang="en-US" sz="2400" dirty="0" smtClean="0">
                  <a:latin typeface="Constantia" pitchFamily="18" charset="0"/>
                </a:rPr>
                <a:t> critically low </a:t>
              </a:r>
              <a:r>
                <a:rPr lang="en-US" sz="2400" dirty="0" smtClean="0">
                  <a:latin typeface="Constantia" pitchFamily="18" charset="0"/>
                </a:rPr>
                <a:t>for all </a:t>
              </a:r>
              <a:r>
                <a:rPr lang="en-US" sz="2400" dirty="0" smtClean="0">
                  <a:latin typeface="Constantia" pitchFamily="18" charset="0"/>
                </a:rPr>
                <a:t>populations, except eastern Connecticut.  </a:t>
              </a:r>
              <a:endParaRPr lang="en-US" sz="2400" dirty="0" smtClean="0">
                <a:latin typeface="Constantia" pitchFamily="18" charset="0"/>
              </a:endParaRPr>
            </a:p>
          </p:txBody>
        </p:sp>
        <p:sp>
          <p:nvSpPr>
            <p:cNvPr id="114" name="TextBox 113"/>
            <p:cNvSpPr txBox="1"/>
            <p:nvPr/>
          </p:nvSpPr>
          <p:spPr>
            <a:xfrm>
              <a:off x="26509929" y="14032290"/>
              <a:ext cx="7780216" cy="1200329"/>
            </a:xfrm>
            <a:prstGeom prst="rect">
              <a:avLst/>
            </a:prstGeom>
            <a:noFill/>
            <a:ln>
              <a:noFill/>
            </a:ln>
          </p:spPr>
          <p:txBody>
            <a:bodyPr wrap="square" rtlCol="0">
              <a:spAutoFit/>
            </a:bodyPr>
            <a:lstStyle/>
            <a:p>
              <a:pPr algn="just"/>
              <a:r>
                <a:rPr lang="en-US" sz="2400" dirty="0" smtClean="0">
                  <a:latin typeface="Constantia" pitchFamily="18" charset="0"/>
                </a:rPr>
                <a:t>A genetic bottleneck of long duration was detected in the Cape Cod population and a recent genetic bottleneck or founder event was detected in Bluff Point.</a:t>
              </a:r>
            </a:p>
          </p:txBody>
        </p:sp>
        <p:sp>
          <p:nvSpPr>
            <p:cNvPr id="115" name="TextBox 114"/>
            <p:cNvSpPr txBox="1"/>
            <p:nvPr/>
          </p:nvSpPr>
          <p:spPr>
            <a:xfrm>
              <a:off x="26060400" y="1318260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sp>
          <p:nvSpPr>
            <p:cNvPr id="116" name="TextBox 115"/>
            <p:cNvSpPr txBox="1"/>
            <p:nvPr/>
          </p:nvSpPr>
          <p:spPr>
            <a:xfrm>
              <a:off x="26060400" y="1409700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54" name="Group 153"/>
          <p:cNvGrpSpPr/>
          <p:nvPr/>
        </p:nvGrpSpPr>
        <p:grpSpPr>
          <a:xfrm>
            <a:off x="34061400" y="16771203"/>
            <a:ext cx="8691285" cy="6317397"/>
            <a:chOff x="23769915" y="16771203"/>
            <a:chExt cx="8691285" cy="6317397"/>
          </a:xfrm>
        </p:grpSpPr>
        <p:grpSp>
          <p:nvGrpSpPr>
            <p:cNvPr id="148" name="Group 147"/>
            <p:cNvGrpSpPr/>
            <p:nvPr/>
          </p:nvGrpSpPr>
          <p:grpSpPr>
            <a:xfrm>
              <a:off x="23769915" y="16771203"/>
              <a:ext cx="8691285" cy="830997"/>
              <a:chOff x="23769915" y="16771203"/>
              <a:chExt cx="8691285" cy="830997"/>
            </a:xfrm>
          </p:grpSpPr>
          <p:sp>
            <p:nvSpPr>
              <p:cNvPr id="47" name="TextBox 46"/>
              <p:cNvSpPr txBox="1"/>
              <p:nvPr/>
            </p:nvSpPr>
            <p:spPr>
              <a:xfrm>
                <a:off x="24231600" y="16771203"/>
                <a:ext cx="8229600" cy="830997"/>
              </a:xfrm>
              <a:prstGeom prst="rect">
                <a:avLst/>
              </a:prstGeom>
              <a:noFill/>
            </p:spPr>
            <p:txBody>
              <a:bodyPr wrap="square" rtlCol="0">
                <a:spAutoFit/>
              </a:bodyPr>
              <a:lstStyle/>
              <a:p>
                <a:pPr algn="just"/>
                <a:r>
                  <a:rPr lang="en-US" sz="2400" dirty="0" smtClean="0">
                    <a:latin typeface="Constantia" pitchFamily="18" charset="0"/>
                  </a:rPr>
                  <a:t>Cottontails in Maine and seacoast New Hampshire occur in 3 genetically  distinct populations with limited gene flow. </a:t>
                </a:r>
              </a:p>
            </p:txBody>
          </p:sp>
          <p:sp>
            <p:nvSpPr>
              <p:cNvPr id="140" name="TextBox 139"/>
              <p:cNvSpPr txBox="1"/>
              <p:nvPr/>
            </p:nvSpPr>
            <p:spPr>
              <a:xfrm>
                <a:off x="23769915" y="1677418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49" name="Group 148"/>
            <p:cNvGrpSpPr/>
            <p:nvPr/>
          </p:nvGrpSpPr>
          <p:grpSpPr>
            <a:xfrm>
              <a:off x="23769915" y="17646884"/>
              <a:ext cx="8691285" cy="830997"/>
              <a:chOff x="23769915" y="17597640"/>
              <a:chExt cx="8691285" cy="830997"/>
            </a:xfrm>
          </p:grpSpPr>
          <p:sp>
            <p:nvSpPr>
              <p:cNvPr id="130" name="TextBox 129"/>
              <p:cNvSpPr txBox="1"/>
              <p:nvPr/>
            </p:nvSpPr>
            <p:spPr>
              <a:xfrm>
                <a:off x="24231600" y="17597640"/>
                <a:ext cx="8229600" cy="830997"/>
              </a:xfrm>
              <a:prstGeom prst="rect">
                <a:avLst/>
              </a:prstGeom>
              <a:noFill/>
            </p:spPr>
            <p:txBody>
              <a:bodyPr wrap="square" rtlCol="0">
                <a:spAutoFit/>
              </a:bodyPr>
              <a:lstStyle/>
              <a:p>
                <a:pPr algn="just"/>
                <a:r>
                  <a:rPr lang="en-US" sz="2400" dirty="0" smtClean="0">
                    <a:latin typeface="Constantia" pitchFamily="18" charset="0"/>
                  </a:rPr>
                  <a:t>Jetport cottontails were most genetically similar to those from Kittery West. </a:t>
                </a:r>
              </a:p>
            </p:txBody>
          </p:sp>
          <p:sp>
            <p:nvSpPr>
              <p:cNvPr id="142" name="TextBox 141"/>
              <p:cNvSpPr txBox="1"/>
              <p:nvPr/>
            </p:nvSpPr>
            <p:spPr>
              <a:xfrm>
                <a:off x="23769915" y="17629156"/>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50" name="Group 149"/>
            <p:cNvGrpSpPr/>
            <p:nvPr/>
          </p:nvGrpSpPr>
          <p:grpSpPr>
            <a:xfrm>
              <a:off x="23769915" y="18516600"/>
              <a:ext cx="8691285" cy="836962"/>
              <a:chOff x="23769915" y="18479667"/>
              <a:chExt cx="8691285" cy="836962"/>
            </a:xfrm>
          </p:grpSpPr>
          <p:sp>
            <p:nvSpPr>
              <p:cNvPr id="131" name="TextBox 130"/>
              <p:cNvSpPr txBox="1"/>
              <p:nvPr/>
            </p:nvSpPr>
            <p:spPr>
              <a:xfrm>
                <a:off x="24231600" y="18485632"/>
                <a:ext cx="8229600" cy="830997"/>
              </a:xfrm>
              <a:prstGeom prst="rect">
                <a:avLst/>
              </a:prstGeom>
              <a:noFill/>
            </p:spPr>
            <p:txBody>
              <a:bodyPr wrap="square" rtlCol="0">
                <a:spAutoFit/>
              </a:bodyPr>
              <a:lstStyle/>
              <a:p>
                <a:pPr algn="just"/>
                <a:r>
                  <a:rPr lang="en-US" sz="2400" dirty="0" smtClean="0">
                    <a:latin typeface="Constantia" pitchFamily="18" charset="0"/>
                  </a:rPr>
                  <a:t>Substructure was found within Kittery West following the boundary of  the </a:t>
                </a:r>
                <a:r>
                  <a:rPr lang="en-US" sz="2400" dirty="0" err="1" smtClean="0">
                    <a:latin typeface="Constantia" pitchFamily="18" charset="0"/>
                  </a:rPr>
                  <a:t>Piscataqua</a:t>
                </a:r>
                <a:r>
                  <a:rPr lang="en-US" sz="2400" dirty="0" smtClean="0">
                    <a:latin typeface="Constantia" pitchFamily="18" charset="0"/>
                  </a:rPr>
                  <a:t> River. </a:t>
                </a:r>
              </a:p>
            </p:txBody>
          </p:sp>
          <p:sp>
            <p:nvSpPr>
              <p:cNvPr id="143" name="TextBox 142"/>
              <p:cNvSpPr txBox="1"/>
              <p:nvPr/>
            </p:nvSpPr>
            <p:spPr>
              <a:xfrm>
                <a:off x="23769915" y="18479667"/>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51" name="Group 150"/>
            <p:cNvGrpSpPr/>
            <p:nvPr/>
          </p:nvGrpSpPr>
          <p:grpSpPr>
            <a:xfrm>
              <a:off x="23769915" y="19398246"/>
              <a:ext cx="8691285" cy="1200329"/>
              <a:chOff x="23769915" y="19373624"/>
              <a:chExt cx="8691285" cy="1200329"/>
            </a:xfrm>
          </p:grpSpPr>
          <p:sp>
            <p:nvSpPr>
              <p:cNvPr id="132" name="TextBox 131"/>
              <p:cNvSpPr txBox="1"/>
              <p:nvPr/>
            </p:nvSpPr>
            <p:spPr>
              <a:xfrm>
                <a:off x="24231600" y="19373624"/>
                <a:ext cx="8229600" cy="1200329"/>
              </a:xfrm>
              <a:prstGeom prst="rect">
                <a:avLst/>
              </a:prstGeom>
              <a:noFill/>
            </p:spPr>
            <p:txBody>
              <a:bodyPr wrap="square" rtlCol="0">
                <a:spAutoFit/>
              </a:bodyPr>
              <a:lstStyle/>
              <a:p>
                <a:pPr algn="just"/>
                <a:r>
                  <a:rPr lang="en-US" sz="2400" dirty="0" smtClean="0">
                    <a:latin typeface="Constantia" pitchFamily="18" charset="0"/>
                  </a:rPr>
                  <a:t>The Cape Elizabeth population has experienced a recent genetic bottleneck, consistent with the pattern of rapid contraction of the northern range  limit.</a:t>
                </a:r>
              </a:p>
            </p:txBody>
          </p:sp>
          <p:sp>
            <p:nvSpPr>
              <p:cNvPr id="144" name="TextBox 143"/>
              <p:cNvSpPr txBox="1"/>
              <p:nvPr/>
            </p:nvSpPr>
            <p:spPr>
              <a:xfrm>
                <a:off x="23769915" y="19406378"/>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52" name="Group 151"/>
            <p:cNvGrpSpPr/>
            <p:nvPr/>
          </p:nvGrpSpPr>
          <p:grpSpPr>
            <a:xfrm>
              <a:off x="23769915" y="20643259"/>
              <a:ext cx="8691285" cy="1200328"/>
              <a:chOff x="23769915" y="20630948"/>
              <a:chExt cx="8691285" cy="1200328"/>
            </a:xfrm>
          </p:grpSpPr>
          <p:sp>
            <p:nvSpPr>
              <p:cNvPr id="135" name="TextBox 134"/>
              <p:cNvSpPr txBox="1"/>
              <p:nvPr/>
            </p:nvSpPr>
            <p:spPr>
              <a:xfrm>
                <a:off x="24231600" y="20630948"/>
                <a:ext cx="8229600" cy="1200328"/>
              </a:xfrm>
              <a:prstGeom prst="rect">
                <a:avLst/>
              </a:prstGeom>
              <a:noFill/>
            </p:spPr>
            <p:txBody>
              <a:bodyPr wrap="square" rtlCol="0">
                <a:spAutoFit/>
              </a:bodyPr>
              <a:lstStyle/>
              <a:p>
                <a:pPr algn="just"/>
                <a:r>
                  <a:rPr lang="en-US" sz="2400" dirty="0" smtClean="0">
                    <a:latin typeface="Constantia" pitchFamily="18" charset="0"/>
                  </a:rPr>
                  <a:t>Effective population sizes are below that necessary for</a:t>
                </a:r>
                <a:r>
                  <a:rPr lang="en-US" sz="2400" dirty="0" smtClean="0">
                    <a:latin typeface="Constantia" pitchFamily="18" charset="0"/>
                  </a:rPr>
                  <a:t> persistence</a:t>
                </a:r>
                <a:r>
                  <a:rPr lang="en-US" sz="2400" dirty="0" smtClean="0">
                    <a:latin typeface="Constantia" pitchFamily="18" charset="0"/>
                  </a:rPr>
                  <a:t>, indicating cottontails in </a:t>
                </a:r>
                <a:r>
                  <a:rPr lang="en-US" sz="2400" dirty="0" smtClean="0">
                    <a:latin typeface="Constantia" pitchFamily="18" charset="0"/>
                  </a:rPr>
                  <a:t>ME and NH </a:t>
                </a:r>
                <a:r>
                  <a:rPr lang="en-US" sz="2400" dirty="0" smtClean="0">
                    <a:latin typeface="Constantia" pitchFamily="18" charset="0"/>
                  </a:rPr>
                  <a:t>are</a:t>
                </a:r>
                <a:r>
                  <a:rPr lang="en-US" sz="2400" dirty="0" smtClean="0">
                    <a:latin typeface="Constantia" pitchFamily="18" charset="0"/>
                  </a:rPr>
                  <a:t> in need of immediate management action.</a:t>
                </a:r>
                <a:endParaRPr lang="en-US" sz="2400" dirty="0" smtClean="0">
                  <a:latin typeface="Constantia" pitchFamily="18" charset="0"/>
                </a:endParaRPr>
              </a:p>
            </p:txBody>
          </p:sp>
          <p:sp>
            <p:nvSpPr>
              <p:cNvPr id="145" name="TextBox 144"/>
              <p:cNvSpPr txBox="1"/>
              <p:nvPr/>
            </p:nvSpPr>
            <p:spPr>
              <a:xfrm>
                <a:off x="23769915" y="20637889"/>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53" name="Group 152"/>
            <p:cNvGrpSpPr/>
            <p:nvPr/>
          </p:nvGrpSpPr>
          <p:grpSpPr>
            <a:xfrm>
              <a:off x="23769915" y="21869400"/>
              <a:ext cx="8691285" cy="1219200"/>
              <a:chOff x="23769915" y="21869400"/>
              <a:chExt cx="8691285" cy="1219200"/>
            </a:xfrm>
          </p:grpSpPr>
          <p:sp>
            <p:nvSpPr>
              <p:cNvPr id="136" name="TextBox 135"/>
              <p:cNvSpPr txBox="1"/>
              <p:nvPr/>
            </p:nvSpPr>
            <p:spPr>
              <a:xfrm>
                <a:off x="24231600" y="21888271"/>
                <a:ext cx="8229600" cy="1200329"/>
              </a:xfrm>
              <a:prstGeom prst="rect">
                <a:avLst/>
              </a:prstGeom>
              <a:noFill/>
            </p:spPr>
            <p:txBody>
              <a:bodyPr wrap="square" rtlCol="0">
                <a:spAutoFit/>
              </a:bodyPr>
              <a:lstStyle/>
              <a:p>
                <a:pPr algn="just"/>
                <a:r>
                  <a:rPr lang="en-US" sz="2400" dirty="0" smtClean="0">
                    <a:latin typeface="Constantia" pitchFamily="18" charset="0"/>
                  </a:rPr>
                  <a:t>Greater fragmentation in the Kittery populations has resulted in greater spatial genetic structure and larger dispersal distances to find suitable habitat.</a:t>
                </a:r>
              </a:p>
            </p:txBody>
          </p:sp>
          <p:sp>
            <p:nvSpPr>
              <p:cNvPr id="146" name="TextBox 145"/>
              <p:cNvSpPr txBox="1"/>
              <p:nvPr/>
            </p:nvSpPr>
            <p:spPr>
              <a:xfrm>
                <a:off x="23769915" y="2186940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grpSp>
        <p:nvGrpSpPr>
          <p:cNvPr id="175" name="Group 174"/>
          <p:cNvGrpSpPr/>
          <p:nvPr/>
        </p:nvGrpSpPr>
        <p:grpSpPr>
          <a:xfrm>
            <a:off x="22402800" y="24691538"/>
            <a:ext cx="12115800" cy="7388662"/>
            <a:chOff x="22402800" y="24691538"/>
            <a:chExt cx="12115800" cy="7388662"/>
          </a:xfrm>
        </p:grpSpPr>
        <p:grpSp>
          <p:nvGrpSpPr>
            <p:cNvPr id="169" name="Group 168"/>
            <p:cNvGrpSpPr/>
            <p:nvPr/>
          </p:nvGrpSpPr>
          <p:grpSpPr>
            <a:xfrm>
              <a:off x="22402800" y="24691538"/>
              <a:ext cx="12115800" cy="914400"/>
              <a:chOff x="22402800" y="24691538"/>
              <a:chExt cx="12115800" cy="914400"/>
            </a:xfrm>
          </p:grpSpPr>
          <p:sp>
            <p:nvSpPr>
              <p:cNvPr id="17" name="TextBox 16"/>
              <p:cNvSpPr txBox="1"/>
              <p:nvPr/>
            </p:nvSpPr>
            <p:spPr>
              <a:xfrm>
                <a:off x="22860000" y="24713386"/>
                <a:ext cx="11658600" cy="892552"/>
              </a:xfrm>
              <a:prstGeom prst="rect">
                <a:avLst/>
              </a:prstGeom>
              <a:noFill/>
            </p:spPr>
            <p:txBody>
              <a:bodyPr wrap="square" rtlCol="0">
                <a:spAutoFit/>
              </a:bodyPr>
              <a:lstStyle/>
              <a:p>
                <a:pPr lvl="0" algn="just" hangingPunct="0"/>
                <a:r>
                  <a:rPr lang="en-US" sz="2600" dirty="0" smtClean="0">
                    <a:latin typeface="Constantia" pitchFamily="18" charset="0"/>
                  </a:rPr>
                  <a:t>Implement habitat restoration efforts immediately to increase available habitat and connectivity among patches within each geographic population. </a:t>
                </a:r>
              </a:p>
            </p:txBody>
          </p:sp>
          <p:sp>
            <p:nvSpPr>
              <p:cNvPr id="162" name="TextBox 161"/>
              <p:cNvSpPr txBox="1"/>
              <p:nvPr/>
            </p:nvSpPr>
            <p:spPr>
              <a:xfrm>
                <a:off x="22402800" y="24691538"/>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73" name="Group 172"/>
            <p:cNvGrpSpPr/>
            <p:nvPr/>
          </p:nvGrpSpPr>
          <p:grpSpPr>
            <a:xfrm>
              <a:off x="22402800" y="29720738"/>
              <a:ext cx="12115800" cy="896919"/>
              <a:chOff x="22402800" y="29705498"/>
              <a:chExt cx="12115800" cy="896919"/>
            </a:xfrm>
          </p:grpSpPr>
          <p:sp>
            <p:nvSpPr>
              <p:cNvPr id="158" name="TextBox 157"/>
              <p:cNvSpPr txBox="1"/>
              <p:nvPr/>
            </p:nvSpPr>
            <p:spPr>
              <a:xfrm>
                <a:off x="22860000" y="29709865"/>
                <a:ext cx="11658600" cy="892552"/>
              </a:xfrm>
              <a:prstGeom prst="rect">
                <a:avLst/>
              </a:prstGeom>
              <a:noFill/>
            </p:spPr>
            <p:txBody>
              <a:bodyPr wrap="square" rtlCol="0">
                <a:spAutoFit/>
              </a:bodyPr>
              <a:lstStyle/>
              <a:p>
                <a:pPr lvl="0" algn="just" hangingPunct="0"/>
                <a:r>
                  <a:rPr lang="en-US" sz="2600" dirty="0" smtClean="0">
                    <a:latin typeface="Constantia" pitchFamily="18" charset="0"/>
                  </a:rPr>
                  <a:t>Employ reintroductions to restored habitat, if necessary, to promote genetic exchange and population augmentation </a:t>
                </a:r>
                <a:r>
                  <a:rPr lang="en-US" sz="2600" i="1" dirty="0" smtClean="0">
                    <a:latin typeface="Constantia" pitchFamily="18" charset="0"/>
                  </a:rPr>
                  <a:t>within</a:t>
                </a:r>
                <a:r>
                  <a:rPr lang="en-US" sz="2600" dirty="0" smtClean="0">
                    <a:latin typeface="Constantia" pitchFamily="18" charset="0"/>
                  </a:rPr>
                  <a:t> geographic populations.</a:t>
                </a:r>
              </a:p>
            </p:txBody>
          </p:sp>
          <p:sp>
            <p:nvSpPr>
              <p:cNvPr id="163" name="TextBox 162"/>
              <p:cNvSpPr txBox="1"/>
              <p:nvPr/>
            </p:nvSpPr>
            <p:spPr>
              <a:xfrm>
                <a:off x="22402800" y="29705498"/>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74" name="Group 173"/>
            <p:cNvGrpSpPr/>
            <p:nvPr/>
          </p:nvGrpSpPr>
          <p:grpSpPr>
            <a:xfrm>
              <a:off x="22402800" y="30787538"/>
              <a:ext cx="12115800" cy="1292662"/>
              <a:chOff x="22402800" y="30787538"/>
              <a:chExt cx="12115800" cy="1292662"/>
            </a:xfrm>
          </p:grpSpPr>
          <p:sp>
            <p:nvSpPr>
              <p:cNvPr id="160" name="TextBox 159"/>
              <p:cNvSpPr txBox="1"/>
              <p:nvPr/>
            </p:nvSpPr>
            <p:spPr>
              <a:xfrm>
                <a:off x="22860000" y="30787538"/>
                <a:ext cx="11658600" cy="1292662"/>
              </a:xfrm>
              <a:prstGeom prst="rect">
                <a:avLst/>
              </a:prstGeom>
              <a:noFill/>
            </p:spPr>
            <p:txBody>
              <a:bodyPr wrap="square" rtlCol="0">
                <a:spAutoFit/>
              </a:bodyPr>
              <a:lstStyle/>
              <a:p>
                <a:pPr lvl="0" algn="just" hangingPunct="0"/>
                <a:r>
                  <a:rPr lang="en-US" sz="2600" dirty="0" smtClean="0">
                    <a:latin typeface="Constantia" pitchFamily="18" charset="0"/>
                  </a:rPr>
                  <a:t>Avoid translocations between geographic populations unless it becomes justified by future findings of inbreeding depression; if translocations become warranted, use geographically proximate source populations. </a:t>
                </a:r>
              </a:p>
            </p:txBody>
          </p:sp>
          <p:sp>
            <p:nvSpPr>
              <p:cNvPr id="164" name="TextBox 163"/>
              <p:cNvSpPr txBox="1"/>
              <p:nvPr/>
            </p:nvSpPr>
            <p:spPr>
              <a:xfrm>
                <a:off x="22402800" y="30844689"/>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70" name="Group 169"/>
            <p:cNvGrpSpPr/>
            <p:nvPr/>
          </p:nvGrpSpPr>
          <p:grpSpPr>
            <a:xfrm>
              <a:off x="22402800" y="25758338"/>
              <a:ext cx="12115800" cy="914400"/>
              <a:chOff x="22402800" y="25754528"/>
              <a:chExt cx="12115800" cy="914400"/>
            </a:xfrm>
          </p:grpSpPr>
          <p:sp>
            <p:nvSpPr>
              <p:cNvPr id="155" name="TextBox 154"/>
              <p:cNvSpPr txBox="1"/>
              <p:nvPr/>
            </p:nvSpPr>
            <p:spPr>
              <a:xfrm>
                <a:off x="22860000" y="25776376"/>
                <a:ext cx="11658600" cy="892552"/>
              </a:xfrm>
              <a:prstGeom prst="rect">
                <a:avLst/>
              </a:prstGeom>
              <a:noFill/>
            </p:spPr>
            <p:txBody>
              <a:bodyPr wrap="square" rtlCol="0">
                <a:spAutoFit/>
              </a:bodyPr>
              <a:lstStyle/>
              <a:p>
                <a:pPr lvl="0" algn="just" hangingPunct="0"/>
                <a:r>
                  <a:rPr lang="en-US" sz="2600" dirty="0" smtClean="0">
                    <a:latin typeface="Constantia" pitchFamily="18" charset="0"/>
                  </a:rPr>
                  <a:t>Continue monitoring occupancy and population status of </a:t>
                </a:r>
                <a:r>
                  <a:rPr lang="en-US" sz="2600" i="1" dirty="0" smtClean="0">
                    <a:latin typeface="Constantia" pitchFamily="18" charset="0"/>
                  </a:rPr>
                  <a:t>known</a:t>
                </a:r>
                <a:r>
                  <a:rPr lang="en-US" sz="2600" dirty="0" smtClean="0">
                    <a:latin typeface="Constantia" pitchFamily="18" charset="0"/>
                  </a:rPr>
                  <a:t> populations to ensure that goals of population sustainability are being met. </a:t>
                </a:r>
              </a:p>
            </p:txBody>
          </p:sp>
          <p:sp>
            <p:nvSpPr>
              <p:cNvPr id="165" name="TextBox 164"/>
              <p:cNvSpPr txBox="1"/>
              <p:nvPr/>
            </p:nvSpPr>
            <p:spPr>
              <a:xfrm>
                <a:off x="22402800" y="25754528"/>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71" name="Group 170"/>
            <p:cNvGrpSpPr/>
            <p:nvPr/>
          </p:nvGrpSpPr>
          <p:grpSpPr>
            <a:xfrm>
              <a:off x="22402800" y="26827876"/>
              <a:ext cx="12115800" cy="1292662"/>
              <a:chOff x="22402800" y="26820256"/>
              <a:chExt cx="12115800" cy="1292662"/>
            </a:xfrm>
          </p:grpSpPr>
          <p:sp>
            <p:nvSpPr>
              <p:cNvPr id="156" name="TextBox 155"/>
              <p:cNvSpPr txBox="1"/>
              <p:nvPr/>
            </p:nvSpPr>
            <p:spPr>
              <a:xfrm>
                <a:off x="22860000" y="26820256"/>
                <a:ext cx="11658600" cy="1292662"/>
              </a:xfrm>
              <a:prstGeom prst="rect">
                <a:avLst/>
              </a:prstGeom>
              <a:noFill/>
            </p:spPr>
            <p:txBody>
              <a:bodyPr wrap="square" rtlCol="0">
                <a:spAutoFit/>
              </a:bodyPr>
              <a:lstStyle/>
              <a:p>
                <a:pPr lvl="0" algn="just" hangingPunct="0"/>
                <a:r>
                  <a:rPr lang="en-US" sz="2600" dirty="0" smtClean="0">
                    <a:latin typeface="Constantia" pitchFamily="18" charset="0"/>
                  </a:rPr>
                  <a:t>Initiate fine-scale surveys within each geographic region to identify additional population subdivisions and to better estimate effective population sizes range-wide on a </a:t>
                </a:r>
                <a:r>
                  <a:rPr lang="en-US" sz="2600" dirty="0" err="1" smtClean="0">
                    <a:latin typeface="Constantia" pitchFamily="18" charset="0"/>
                  </a:rPr>
                  <a:t>metapopulation</a:t>
                </a:r>
                <a:r>
                  <a:rPr lang="en-US" sz="2600" dirty="0" smtClean="0">
                    <a:latin typeface="Constantia" pitchFamily="18" charset="0"/>
                  </a:rPr>
                  <a:t> level. </a:t>
                </a:r>
              </a:p>
            </p:txBody>
          </p:sp>
          <p:sp>
            <p:nvSpPr>
              <p:cNvPr id="166" name="TextBox 165"/>
              <p:cNvSpPr txBox="1"/>
              <p:nvPr/>
            </p:nvSpPr>
            <p:spPr>
              <a:xfrm>
                <a:off x="22402800" y="26855737"/>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72" name="Group 171"/>
            <p:cNvGrpSpPr/>
            <p:nvPr/>
          </p:nvGrpSpPr>
          <p:grpSpPr>
            <a:xfrm>
              <a:off x="22402800" y="28272938"/>
              <a:ext cx="12115800" cy="1292662"/>
              <a:chOff x="22402800" y="28234279"/>
              <a:chExt cx="12115800" cy="1292662"/>
            </a:xfrm>
          </p:grpSpPr>
          <p:sp>
            <p:nvSpPr>
              <p:cNvPr id="157" name="TextBox 156"/>
              <p:cNvSpPr txBox="1"/>
              <p:nvPr/>
            </p:nvSpPr>
            <p:spPr>
              <a:xfrm>
                <a:off x="22860000" y="28234279"/>
                <a:ext cx="11658600" cy="1292662"/>
              </a:xfrm>
              <a:prstGeom prst="rect">
                <a:avLst/>
              </a:prstGeom>
              <a:noFill/>
            </p:spPr>
            <p:txBody>
              <a:bodyPr wrap="square" rtlCol="0">
                <a:spAutoFit/>
              </a:bodyPr>
              <a:lstStyle/>
              <a:p>
                <a:pPr lvl="0" algn="just" hangingPunct="0"/>
                <a:r>
                  <a:rPr lang="en-US" sz="2600" dirty="0" smtClean="0">
                    <a:latin typeface="Constantia" pitchFamily="18" charset="0"/>
                  </a:rPr>
                  <a:t>Conduct studies of reproductive fitness to assess whether there is evidence of inbreeding depression; knowledge of reproductive and demographic parameters will also be useful in constructing population viability models for the species.     </a:t>
                </a:r>
              </a:p>
            </p:txBody>
          </p:sp>
          <p:sp>
            <p:nvSpPr>
              <p:cNvPr id="167" name="TextBox 166"/>
              <p:cNvSpPr txBox="1"/>
              <p:nvPr/>
            </p:nvSpPr>
            <p:spPr>
              <a:xfrm>
                <a:off x="22402800" y="28244592"/>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pic>
        <p:nvPicPr>
          <p:cNvPr id="187" name="Picture 12" descr="DSC_0166"/>
          <p:cNvPicPr>
            <a:picLocks noChangeAspect="1" noChangeArrowheads="1"/>
          </p:cNvPicPr>
          <p:nvPr/>
        </p:nvPicPr>
        <p:blipFill>
          <a:blip r:embed="rId12" cstate="print"/>
          <a:srcRect l="39709" t="18324" r="30911" b="56601"/>
          <a:stretch>
            <a:fillRect/>
          </a:stretch>
        </p:blipFill>
        <p:spPr bwMode="auto">
          <a:xfrm>
            <a:off x="16649700" y="29571358"/>
            <a:ext cx="4229100" cy="2416433"/>
          </a:xfrm>
          <a:prstGeom prst="rect">
            <a:avLst/>
          </a:prstGeom>
          <a:noFill/>
        </p:spPr>
      </p:pic>
      <p:pic>
        <p:nvPicPr>
          <p:cNvPr id="188" name="Picture 5" descr="bunny release2 cropped"/>
          <p:cNvPicPr>
            <a:picLocks noChangeAspect="1" noChangeArrowheads="1"/>
          </p:cNvPicPr>
          <p:nvPr/>
        </p:nvPicPr>
        <p:blipFill>
          <a:blip r:embed="rId13" cstate="print"/>
          <a:srcRect/>
          <a:stretch>
            <a:fillRect/>
          </a:stretch>
        </p:blipFill>
        <p:spPr bwMode="auto">
          <a:xfrm>
            <a:off x="12998116" y="29571358"/>
            <a:ext cx="3308684" cy="2432642"/>
          </a:xfrm>
          <a:prstGeom prst="rect">
            <a:avLst/>
          </a:prstGeom>
          <a:noFill/>
        </p:spPr>
      </p:pic>
      <p:grpSp>
        <p:nvGrpSpPr>
          <p:cNvPr id="194" name="Group 193"/>
          <p:cNvGrpSpPr/>
          <p:nvPr/>
        </p:nvGrpSpPr>
        <p:grpSpPr>
          <a:xfrm>
            <a:off x="12649200" y="24542158"/>
            <a:ext cx="8401050" cy="1292662"/>
            <a:chOff x="13087350" y="24460200"/>
            <a:chExt cx="8401050" cy="1292662"/>
          </a:xfrm>
        </p:grpSpPr>
        <p:sp>
          <p:nvSpPr>
            <p:cNvPr id="54" name="TextBox 53"/>
            <p:cNvSpPr txBox="1"/>
            <p:nvPr/>
          </p:nvSpPr>
          <p:spPr>
            <a:xfrm>
              <a:off x="13554075" y="24460200"/>
              <a:ext cx="7934325" cy="1292662"/>
            </a:xfrm>
            <a:prstGeom prst="rect">
              <a:avLst/>
            </a:prstGeom>
            <a:noFill/>
          </p:spPr>
          <p:txBody>
            <a:bodyPr wrap="square" rtlCol="0">
              <a:spAutoFit/>
            </a:bodyPr>
            <a:lstStyle/>
            <a:p>
              <a:pPr algn="just"/>
              <a:r>
                <a:rPr lang="en-US" sz="2600" dirty="0" smtClean="0">
                  <a:latin typeface="Constantia" pitchFamily="18" charset="0"/>
                </a:rPr>
                <a:t>Fragmentation has caused population isolation and genetic differentiation as it has reduced gene flow range-wide and on a local scale.</a:t>
              </a:r>
            </a:p>
          </p:txBody>
        </p:sp>
        <p:sp>
          <p:nvSpPr>
            <p:cNvPr id="190" name="TextBox 189"/>
            <p:cNvSpPr txBox="1"/>
            <p:nvPr/>
          </p:nvSpPr>
          <p:spPr>
            <a:xfrm>
              <a:off x="13087350" y="2446020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95" name="Group 194"/>
          <p:cNvGrpSpPr/>
          <p:nvPr/>
        </p:nvGrpSpPr>
        <p:grpSpPr>
          <a:xfrm>
            <a:off x="12649200" y="25802157"/>
            <a:ext cx="8579240" cy="1711801"/>
            <a:chOff x="13087350" y="25720199"/>
            <a:chExt cx="8579240" cy="1711801"/>
          </a:xfrm>
        </p:grpSpPr>
        <p:sp>
          <p:nvSpPr>
            <p:cNvPr id="183" name="TextBox 182"/>
            <p:cNvSpPr txBox="1"/>
            <p:nvPr/>
          </p:nvSpPr>
          <p:spPr>
            <a:xfrm>
              <a:off x="13554075" y="25739229"/>
              <a:ext cx="8112515" cy="1692771"/>
            </a:xfrm>
            <a:prstGeom prst="rect">
              <a:avLst/>
            </a:prstGeom>
            <a:noFill/>
          </p:spPr>
          <p:txBody>
            <a:bodyPr wrap="square" rtlCol="0">
              <a:spAutoFit/>
            </a:bodyPr>
            <a:lstStyle/>
            <a:p>
              <a:r>
                <a:rPr lang="en-US" sz="2600" dirty="0" smtClean="0">
                  <a:latin typeface="Constantia" pitchFamily="18" charset="0"/>
                </a:rPr>
                <a:t>Genetic diversity and effective population sizes are reduced for Maine/New Hampshire and Cape Cod relative to the Connecticut populations, suggesting that the former face the greatest threats to persistence.</a:t>
              </a:r>
            </a:p>
          </p:txBody>
        </p:sp>
        <p:sp>
          <p:nvSpPr>
            <p:cNvPr id="191" name="TextBox 190"/>
            <p:cNvSpPr txBox="1"/>
            <p:nvPr/>
          </p:nvSpPr>
          <p:spPr>
            <a:xfrm>
              <a:off x="13087350" y="25720199"/>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96" name="Group 195"/>
          <p:cNvGrpSpPr/>
          <p:nvPr/>
        </p:nvGrpSpPr>
        <p:grpSpPr>
          <a:xfrm>
            <a:off x="12649200" y="27590158"/>
            <a:ext cx="9177867" cy="892631"/>
            <a:chOff x="13087350" y="27470060"/>
            <a:chExt cx="9177867" cy="892631"/>
          </a:xfrm>
        </p:grpSpPr>
        <p:sp>
          <p:nvSpPr>
            <p:cNvPr id="184" name="TextBox 183"/>
            <p:cNvSpPr txBox="1"/>
            <p:nvPr/>
          </p:nvSpPr>
          <p:spPr>
            <a:xfrm>
              <a:off x="13554075" y="27470139"/>
              <a:ext cx="8711142" cy="892552"/>
            </a:xfrm>
            <a:prstGeom prst="rect">
              <a:avLst/>
            </a:prstGeom>
            <a:noFill/>
          </p:spPr>
          <p:txBody>
            <a:bodyPr wrap="square" rtlCol="0">
              <a:spAutoFit/>
            </a:bodyPr>
            <a:lstStyle/>
            <a:p>
              <a:r>
                <a:rPr lang="en-US" sz="2600" dirty="0" smtClean="0">
                  <a:latin typeface="Constantia" pitchFamily="18" charset="0"/>
                </a:rPr>
                <a:t>Fine-scale structure exists within ME and NH and likely within other geographic </a:t>
              </a:r>
              <a:r>
                <a:rPr lang="en-US" sz="2600" dirty="0" smtClean="0">
                  <a:latin typeface="Constantia" pitchFamily="18" charset="0"/>
                </a:rPr>
                <a:t>populations</a:t>
              </a:r>
              <a:r>
                <a:rPr lang="en-US" sz="2600" dirty="0" smtClean="0">
                  <a:latin typeface="Constantia" pitchFamily="18" charset="0"/>
                </a:rPr>
                <a:t>.</a:t>
              </a:r>
              <a:endParaRPr lang="en-US" sz="2600" dirty="0" smtClean="0">
                <a:latin typeface="Constantia" pitchFamily="18" charset="0"/>
              </a:endParaRPr>
            </a:p>
          </p:txBody>
        </p:sp>
        <p:sp>
          <p:nvSpPr>
            <p:cNvPr id="192" name="TextBox 191"/>
            <p:cNvSpPr txBox="1"/>
            <p:nvPr/>
          </p:nvSpPr>
          <p:spPr>
            <a:xfrm>
              <a:off x="13087350" y="2747006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pSp>
        <p:nvGrpSpPr>
          <p:cNvPr id="197" name="Group 196"/>
          <p:cNvGrpSpPr/>
          <p:nvPr/>
        </p:nvGrpSpPr>
        <p:grpSpPr>
          <a:xfrm>
            <a:off x="12649200" y="28504558"/>
            <a:ext cx="8401050" cy="892552"/>
            <a:chOff x="13087350" y="28575000"/>
            <a:chExt cx="8401050" cy="892552"/>
          </a:xfrm>
        </p:grpSpPr>
        <p:sp>
          <p:nvSpPr>
            <p:cNvPr id="185" name="TextBox 184"/>
            <p:cNvSpPr txBox="1"/>
            <p:nvPr/>
          </p:nvSpPr>
          <p:spPr>
            <a:xfrm>
              <a:off x="13554075" y="28575000"/>
              <a:ext cx="7934325" cy="892552"/>
            </a:xfrm>
            <a:prstGeom prst="rect">
              <a:avLst/>
            </a:prstGeom>
            <a:noFill/>
            <a:ln>
              <a:noFill/>
            </a:ln>
          </p:spPr>
          <p:txBody>
            <a:bodyPr wrap="square" rtlCol="0">
              <a:spAutoFit/>
            </a:bodyPr>
            <a:lstStyle/>
            <a:p>
              <a:r>
                <a:rPr lang="en-US" sz="2600" dirty="0" smtClean="0">
                  <a:latin typeface="Constantia" pitchFamily="18" charset="0"/>
                </a:rPr>
                <a:t>Fragmentation and isolation has shaped fine-scale population structure and altered dispersal patterns. </a:t>
              </a:r>
            </a:p>
          </p:txBody>
        </p:sp>
        <p:sp>
          <p:nvSpPr>
            <p:cNvPr id="193" name="TextBox 192"/>
            <p:cNvSpPr txBox="1"/>
            <p:nvPr/>
          </p:nvSpPr>
          <p:spPr>
            <a:xfrm>
              <a:off x="13087350" y="2857500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grpSp>
      <p:graphicFrame>
        <p:nvGraphicFramePr>
          <p:cNvPr id="23" name="Table 22"/>
          <p:cNvGraphicFramePr>
            <a:graphicFrameLocks noGrp="1"/>
          </p:cNvGraphicFramePr>
          <p:nvPr/>
        </p:nvGraphicFramePr>
        <p:xfrm>
          <a:off x="24993600" y="18288000"/>
          <a:ext cx="8314631" cy="3554730"/>
        </p:xfrm>
        <a:graphic>
          <a:graphicData uri="http://schemas.openxmlformats.org/drawingml/2006/table">
            <a:tbl>
              <a:tblPr firstRow="1" bandRow="1">
                <a:tableStyleId>{5C22544A-7EE6-4342-B048-85BDC9FD1C3A}</a:tableStyleId>
              </a:tblPr>
              <a:tblGrid>
                <a:gridCol w="914401"/>
                <a:gridCol w="2418347"/>
                <a:gridCol w="2382253"/>
                <a:gridCol w="2599630"/>
              </a:tblGrid>
              <a:tr h="1428750">
                <a:tc>
                  <a:txBody>
                    <a:bodyPr/>
                    <a:lstStyle/>
                    <a:p>
                      <a:endParaRPr lang="en-US" sz="2400" dirty="0">
                        <a:solidFill>
                          <a:schemeClr val="tx1"/>
                        </a:solidFill>
                        <a:latin typeface="Constantia" pitchFamily="18"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spcBef>
                          <a:spcPts val="0"/>
                        </a:spcBef>
                        <a:spcAft>
                          <a:spcPts val="0"/>
                        </a:spcAft>
                      </a:pPr>
                      <a:r>
                        <a:rPr lang="en-US" sz="2400" b="1" dirty="0">
                          <a:solidFill>
                            <a:schemeClr val="tx1"/>
                          </a:solidFill>
                          <a:latin typeface="Constantia" pitchFamily="18" charset="0"/>
                          <a:ea typeface="Times New Roman"/>
                          <a:cs typeface="Times New Roman"/>
                        </a:rPr>
                        <a:t>Mean Ne </a:t>
                      </a:r>
                      <a:endParaRPr lang="en-US" sz="2400" b="1" dirty="0" smtClean="0">
                        <a:solidFill>
                          <a:schemeClr val="tx1"/>
                        </a:solidFill>
                        <a:latin typeface="Constantia" pitchFamily="18" charset="0"/>
                        <a:ea typeface="Times New Roman"/>
                        <a:cs typeface="Times New Roman"/>
                      </a:endParaRPr>
                    </a:p>
                    <a:p>
                      <a:pPr marL="0" marR="0" algn="ctr">
                        <a:spcBef>
                          <a:spcPts val="0"/>
                        </a:spcBef>
                        <a:spcAft>
                          <a:spcPts val="0"/>
                        </a:spcAft>
                      </a:pPr>
                      <a:r>
                        <a:rPr lang="en-US" sz="2400" b="1" dirty="0" smtClean="0">
                          <a:solidFill>
                            <a:schemeClr val="tx1"/>
                          </a:solidFill>
                          <a:latin typeface="Constantia" pitchFamily="18" charset="0"/>
                          <a:ea typeface="Times New Roman"/>
                          <a:cs typeface="Times New Roman"/>
                        </a:rPr>
                        <a:t>(</a:t>
                      </a:r>
                      <a:r>
                        <a:rPr lang="en-US" sz="2400" b="1" dirty="0">
                          <a:solidFill>
                            <a:schemeClr val="tx1"/>
                          </a:solidFill>
                          <a:latin typeface="Constantia" pitchFamily="18" charset="0"/>
                          <a:ea typeface="Times New Roman"/>
                          <a:cs typeface="Times New Roman"/>
                        </a:rPr>
                        <a:t>95% </a:t>
                      </a:r>
                      <a:r>
                        <a:rPr lang="en-US" sz="2400" b="1" dirty="0" smtClean="0">
                          <a:solidFill>
                            <a:schemeClr val="tx1"/>
                          </a:solidFill>
                          <a:latin typeface="Constantia" pitchFamily="18" charset="0"/>
                          <a:ea typeface="Times New Roman"/>
                          <a:cs typeface="Times New Roman"/>
                        </a:rPr>
                        <a:t>CI</a:t>
                      </a:r>
                      <a:r>
                        <a:rPr lang="en-US" sz="2400" b="1" dirty="0" smtClean="0">
                          <a:solidFill>
                            <a:schemeClr val="tx1"/>
                          </a:solidFill>
                          <a:latin typeface="Constantia" pitchFamily="18" charset="0"/>
                          <a:ea typeface="Times New Roman"/>
                          <a:cs typeface="Times New Roman"/>
                        </a:rPr>
                        <a:t>)</a:t>
                      </a:r>
                      <a:endParaRPr lang="en-US" sz="2400" b="1" dirty="0">
                        <a:solidFill>
                          <a:schemeClr val="tx1"/>
                        </a:solidFill>
                        <a:latin typeface="Constantia" pitchFamily="18" charset="0"/>
                        <a:ea typeface="Times New Roman"/>
                        <a:cs typeface="Times New Roman"/>
                      </a:endParaRPr>
                    </a:p>
                  </a:txBody>
                  <a:tcPr marL="68580" marR="6858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smtClean="0">
                          <a:solidFill>
                            <a:schemeClr val="tx1"/>
                          </a:solidFill>
                          <a:latin typeface="Constantia" pitchFamily="18" charset="0"/>
                        </a:rPr>
                        <a:t>Parent -Offspring Dispersal Distance (</a:t>
                      </a:r>
                      <a:r>
                        <a:rPr lang="el-GR" sz="2400" dirty="0" smtClean="0">
                          <a:solidFill>
                            <a:schemeClr val="tx1"/>
                          </a:solidFill>
                          <a:latin typeface="Constantia" pitchFamily="18" charset="0"/>
                        </a:rPr>
                        <a:t>σ</a:t>
                      </a:r>
                      <a:r>
                        <a:rPr lang="en-US" sz="2400" dirty="0" smtClean="0">
                          <a:solidFill>
                            <a:schemeClr val="tx1"/>
                          </a:solidFill>
                          <a:latin typeface="Constantia" pitchFamily="18" charset="0"/>
                        </a:rPr>
                        <a:t>)</a:t>
                      </a:r>
                      <a:r>
                        <a:rPr lang="en-US" sz="2400" baseline="30000" dirty="0" smtClean="0">
                          <a:solidFill>
                            <a:schemeClr val="tx1"/>
                          </a:solidFill>
                          <a:latin typeface="Constantia" pitchFamily="18" charset="0"/>
                        </a:rPr>
                        <a:t>2</a:t>
                      </a:r>
                      <a:endParaRPr lang="en-US" sz="2400" baseline="30000" dirty="0">
                        <a:solidFill>
                          <a:schemeClr val="tx1"/>
                        </a:solidFill>
                        <a:latin typeface="Constantia" pitchFamily="18"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smtClean="0">
                          <a:solidFill>
                            <a:schemeClr val="tx1"/>
                          </a:solidFill>
                          <a:latin typeface="Constantia" pitchFamily="18" charset="0"/>
                        </a:rPr>
                        <a:t>Degree of Spatial Genetic Structure (</a:t>
                      </a:r>
                      <a:r>
                        <a:rPr lang="en-US" sz="2400" i="1" dirty="0" smtClean="0">
                          <a:solidFill>
                            <a:schemeClr val="tx1"/>
                          </a:solidFill>
                          <a:latin typeface="Constantia" pitchFamily="18" charset="0"/>
                        </a:rPr>
                        <a:t>Sp</a:t>
                      </a:r>
                      <a:r>
                        <a:rPr lang="en-US" sz="2400" i="0" dirty="0" smtClean="0">
                          <a:solidFill>
                            <a:schemeClr val="tx1"/>
                          </a:solidFill>
                          <a:latin typeface="Constantia" pitchFamily="18" charset="0"/>
                        </a:rPr>
                        <a:t>)</a:t>
                      </a:r>
                      <a:endParaRPr lang="en-US" sz="2400" dirty="0">
                        <a:solidFill>
                          <a:schemeClr val="tx1"/>
                        </a:solidFill>
                        <a:latin typeface="Constantia" pitchFamily="18"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514350">
                <a:tc>
                  <a:txBody>
                    <a:bodyPr/>
                    <a:lstStyle/>
                    <a:p>
                      <a:pPr algn="l"/>
                      <a:r>
                        <a:rPr lang="en-US" sz="2400" dirty="0" smtClean="0">
                          <a:latin typeface="Constantia" pitchFamily="18" charset="0"/>
                        </a:rPr>
                        <a:t>JET</a:t>
                      </a:r>
                      <a:r>
                        <a:rPr lang="en-US" sz="2400" baseline="30000" dirty="0" smtClean="0">
                          <a:latin typeface="Constantia" pitchFamily="18" charset="0"/>
                        </a:rPr>
                        <a:t>1</a:t>
                      </a:r>
                      <a:endParaRPr lang="en-US" sz="2400" dirty="0">
                        <a:latin typeface="Constantia" pitchFamily="18"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spcBef>
                          <a:spcPts val="0"/>
                        </a:spcBef>
                        <a:spcAft>
                          <a:spcPts val="0"/>
                        </a:spcAft>
                        <a:tabLst>
                          <a:tab pos="746125" algn="dec"/>
                        </a:tabLst>
                      </a:pPr>
                      <a:r>
                        <a:rPr lang="en-US" sz="2400" dirty="0" smtClean="0">
                          <a:solidFill>
                            <a:schemeClr val="tx1"/>
                          </a:solidFill>
                          <a:latin typeface="Constantia" pitchFamily="18" charset="0"/>
                          <a:ea typeface="Times New Roman"/>
                          <a:cs typeface="Times New Roman"/>
                        </a:rPr>
                        <a:t>  </a:t>
                      </a:r>
                      <a:r>
                        <a:rPr lang="en-US" sz="2400" b="1" dirty="0" smtClean="0">
                          <a:solidFill>
                            <a:schemeClr val="tx1"/>
                          </a:solidFill>
                          <a:latin typeface="Constantia" pitchFamily="18" charset="0"/>
                          <a:ea typeface="Times New Roman"/>
                          <a:cs typeface="Times New Roman"/>
                        </a:rPr>
                        <a:t>3.2</a:t>
                      </a:r>
                      <a:r>
                        <a:rPr lang="en-US" sz="2400" dirty="0" smtClean="0">
                          <a:solidFill>
                            <a:schemeClr val="tx1"/>
                          </a:solidFill>
                          <a:latin typeface="Constantia" pitchFamily="18" charset="0"/>
                          <a:ea typeface="Times New Roman"/>
                          <a:cs typeface="Times New Roman"/>
                        </a:rPr>
                        <a:t> (1.6 – 13.9)</a:t>
                      </a:r>
                      <a:endParaRPr lang="en-US" sz="2400" dirty="0">
                        <a:solidFill>
                          <a:schemeClr val="tx1"/>
                        </a:solidFill>
                        <a:latin typeface="Constantia" pitchFamily="18" charset="0"/>
                        <a:ea typeface="Times New Roman"/>
                        <a:cs typeface="Times New Roman"/>
                      </a:endParaRPr>
                    </a:p>
                  </a:txBody>
                  <a:tcPr marL="68580" marR="68580" marT="0" marB="0"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US" sz="2400" dirty="0">
                        <a:latin typeface="Constantia" pitchFamily="18"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US" sz="2400" dirty="0">
                        <a:latin typeface="Constantia" pitchFamily="18"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457200">
                <a:tc>
                  <a:txBody>
                    <a:bodyPr/>
                    <a:lstStyle/>
                    <a:p>
                      <a:pPr algn="l"/>
                      <a:r>
                        <a:rPr lang="en-US" sz="2400" dirty="0" smtClean="0">
                          <a:latin typeface="Constantia" pitchFamily="18" charset="0"/>
                        </a:rPr>
                        <a:t>CE</a:t>
                      </a:r>
                      <a:endParaRPr lang="en-US" sz="2400" dirty="0">
                        <a:latin typeface="Constantia" pitchFamily="18" charset="0"/>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marR="0">
                        <a:spcBef>
                          <a:spcPts val="0"/>
                        </a:spcBef>
                        <a:spcAft>
                          <a:spcPts val="0"/>
                        </a:spcAft>
                        <a:tabLst>
                          <a:tab pos="457200" algn="dec"/>
                        </a:tabLst>
                      </a:pPr>
                      <a:r>
                        <a:rPr lang="en-US" sz="2400" b="1" dirty="0" smtClean="0">
                          <a:latin typeface="Constantia" pitchFamily="18" charset="0"/>
                          <a:ea typeface="Times New Roman"/>
                          <a:cs typeface="Times New Roman"/>
                        </a:rPr>
                        <a:t>36.7 </a:t>
                      </a:r>
                      <a:r>
                        <a:rPr lang="en-US" sz="2400" dirty="0" smtClean="0">
                          <a:latin typeface="Constantia" pitchFamily="18" charset="0"/>
                          <a:ea typeface="Times New Roman"/>
                          <a:cs typeface="Times New Roman"/>
                        </a:rPr>
                        <a:t>(22.0 – 67.9)</a:t>
                      </a:r>
                      <a:endParaRPr lang="en-US" sz="2400" dirty="0">
                        <a:latin typeface="Constantia" pitchFamily="18" charset="0"/>
                        <a:ea typeface="Times New Roman"/>
                        <a:cs typeface="Times New Roman"/>
                      </a:endParaRPr>
                    </a:p>
                  </a:txBody>
                  <a:tcPr marL="68580" marR="6858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l"/>
                      <a:r>
                        <a:rPr lang="en-US" sz="2400" dirty="0" smtClean="0">
                          <a:latin typeface="Constantia" pitchFamily="18" charset="0"/>
                        </a:rPr>
                        <a:t> </a:t>
                      </a:r>
                      <a:r>
                        <a:rPr lang="en-US" sz="2400" dirty="0" smtClean="0">
                          <a:latin typeface="Constantia" pitchFamily="18" charset="0"/>
                        </a:rPr>
                        <a:t>        518</a:t>
                      </a:r>
                      <a:r>
                        <a:rPr lang="en-US" sz="2400" baseline="0" dirty="0" smtClean="0">
                          <a:latin typeface="Constantia" pitchFamily="18" charset="0"/>
                        </a:rPr>
                        <a:t> </a:t>
                      </a:r>
                      <a:r>
                        <a:rPr lang="en-US" sz="2400" baseline="0" dirty="0" err="1" smtClean="0">
                          <a:latin typeface="Constantia" pitchFamily="18" charset="0"/>
                        </a:rPr>
                        <a:t>m</a:t>
                      </a:r>
                      <a:endParaRPr lang="en-US" sz="2400" dirty="0">
                        <a:latin typeface="Constantia" pitchFamily="18" charset="0"/>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US" sz="2400" dirty="0" smtClean="0">
                          <a:latin typeface="Constantia" pitchFamily="18" charset="0"/>
                        </a:rPr>
                        <a:t>0.052</a:t>
                      </a:r>
                      <a:endParaRPr lang="en-US" sz="2400" dirty="0">
                        <a:latin typeface="Constantia" pitchFamily="18" charset="0"/>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r>
              <a:tr h="514350">
                <a:tc>
                  <a:txBody>
                    <a:bodyPr/>
                    <a:lstStyle/>
                    <a:p>
                      <a:pPr algn="l"/>
                      <a:r>
                        <a:rPr lang="en-US" sz="2400" dirty="0" smtClean="0">
                          <a:latin typeface="Constantia" pitchFamily="18" charset="0"/>
                        </a:rPr>
                        <a:t>KE</a:t>
                      </a:r>
                      <a:r>
                        <a:rPr lang="en-US" sz="2400" baseline="30000" dirty="0" smtClean="0">
                          <a:latin typeface="Constantia" pitchFamily="18" charset="0"/>
                        </a:rPr>
                        <a:t>2</a:t>
                      </a:r>
                      <a:endParaRPr lang="en-US" sz="2400" dirty="0">
                        <a:latin typeface="Constantia" pitchFamily="18"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a:spcBef>
                          <a:spcPts val="0"/>
                        </a:spcBef>
                        <a:spcAft>
                          <a:spcPts val="0"/>
                        </a:spcAft>
                        <a:tabLst>
                          <a:tab pos="182880" algn="dec"/>
                          <a:tab pos="457200" algn="dec"/>
                        </a:tabLst>
                      </a:pPr>
                      <a:r>
                        <a:rPr lang="en-US" sz="2400" dirty="0" smtClean="0">
                          <a:latin typeface="Constantia" pitchFamily="18" charset="0"/>
                          <a:ea typeface="Times New Roman"/>
                          <a:cs typeface="Times New Roman"/>
                        </a:rPr>
                        <a:t>	  </a:t>
                      </a:r>
                      <a:r>
                        <a:rPr lang="en-US" sz="2400" b="1" dirty="0" smtClean="0">
                          <a:latin typeface="Constantia" pitchFamily="18" charset="0"/>
                          <a:ea typeface="Times New Roman"/>
                          <a:cs typeface="Times New Roman"/>
                        </a:rPr>
                        <a:t>5.3 </a:t>
                      </a:r>
                      <a:r>
                        <a:rPr lang="en-US" sz="2400" dirty="0">
                          <a:latin typeface="Constantia" pitchFamily="18" charset="0"/>
                          <a:ea typeface="Times New Roman"/>
                          <a:cs typeface="Times New Roman"/>
                        </a:rPr>
                        <a:t>(</a:t>
                      </a:r>
                      <a:r>
                        <a:rPr lang="en-US" sz="2400" dirty="0" smtClean="0">
                          <a:latin typeface="Constantia" pitchFamily="18" charset="0"/>
                          <a:ea typeface="Times New Roman"/>
                          <a:cs typeface="Times New Roman"/>
                        </a:rPr>
                        <a:t>2.5 </a:t>
                      </a:r>
                      <a:r>
                        <a:rPr lang="en-US" sz="2400" dirty="0">
                          <a:latin typeface="Constantia" pitchFamily="18" charset="0"/>
                          <a:ea typeface="Times New Roman"/>
                          <a:cs typeface="Times New Roman"/>
                        </a:rPr>
                        <a:t>– </a:t>
                      </a:r>
                      <a:r>
                        <a:rPr lang="en-US" sz="2400" dirty="0" smtClean="0">
                          <a:latin typeface="Constantia" pitchFamily="18" charset="0"/>
                          <a:ea typeface="Times New Roman"/>
                          <a:cs typeface="Times New Roman"/>
                        </a:rPr>
                        <a:t>10.9)</a:t>
                      </a:r>
                      <a:endParaRPr lang="en-US" sz="2400" dirty="0">
                        <a:latin typeface="Constantia" pitchFamily="18" charset="0"/>
                        <a:ea typeface="Times New Roman"/>
                        <a:cs typeface="Times New Roman"/>
                      </a:endParaRPr>
                    </a:p>
                  </a:txBody>
                  <a:tcPr marL="6858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a:r>
                        <a:rPr lang="en-US" sz="2400" dirty="0" smtClean="0">
                          <a:latin typeface="Constantia" pitchFamily="18" charset="0"/>
                        </a:rPr>
                        <a:t>       2136</a:t>
                      </a:r>
                      <a:r>
                        <a:rPr lang="en-US" sz="2400" baseline="0" dirty="0" smtClean="0">
                          <a:latin typeface="Constantia" pitchFamily="18" charset="0"/>
                        </a:rPr>
                        <a:t> </a:t>
                      </a:r>
                      <a:r>
                        <a:rPr lang="en-US" sz="2400" baseline="0" dirty="0" smtClean="0">
                          <a:latin typeface="Constantia" pitchFamily="18" charset="0"/>
                        </a:rPr>
                        <a:t>m</a:t>
                      </a:r>
                      <a:endParaRPr lang="en-US" sz="2400" dirty="0">
                        <a:latin typeface="Constantia" pitchFamily="18"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2400" dirty="0" smtClean="0">
                          <a:latin typeface="Constantia" pitchFamily="18" charset="0"/>
                        </a:rPr>
                        <a:t> 0.085</a:t>
                      </a:r>
                      <a:endParaRPr lang="en-US" sz="2400" dirty="0">
                        <a:latin typeface="Constantia" pitchFamily="18"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514350">
                <a:tc>
                  <a:txBody>
                    <a:bodyPr/>
                    <a:lstStyle/>
                    <a:p>
                      <a:pPr algn="l"/>
                      <a:r>
                        <a:rPr lang="en-US" sz="2400" dirty="0" smtClean="0">
                          <a:latin typeface="Constantia" pitchFamily="18" charset="0"/>
                        </a:rPr>
                        <a:t>KW</a:t>
                      </a:r>
                      <a:endParaRPr lang="en-US" sz="2400" dirty="0">
                        <a:latin typeface="Constantia" pitchFamily="18"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l">
                        <a:spcBef>
                          <a:spcPts val="0"/>
                        </a:spcBef>
                        <a:spcAft>
                          <a:spcPts val="0"/>
                        </a:spcAft>
                        <a:tabLst>
                          <a:tab pos="457200" algn="dec"/>
                        </a:tabLst>
                      </a:pPr>
                      <a:r>
                        <a:rPr lang="en-US" sz="2400" b="1" dirty="0" smtClean="0">
                          <a:latin typeface="Constantia" pitchFamily="18" charset="0"/>
                          <a:ea typeface="Times New Roman"/>
                          <a:cs typeface="Times New Roman"/>
                        </a:rPr>
                        <a:t>16.8</a:t>
                      </a:r>
                      <a:r>
                        <a:rPr lang="en-US" sz="2400" b="1" baseline="0" dirty="0" smtClean="0">
                          <a:latin typeface="Constantia" pitchFamily="18" charset="0"/>
                          <a:ea typeface="Times New Roman"/>
                          <a:cs typeface="Times New Roman"/>
                        </a:rPr>
                        <a:t> </a:t>
                      </a:r>
                      <a:r>
                        <a:rPr lang="en-US" sz="2400" baseline="0" dirty="0" smtClean="0">
                          <a:latin typeface="Constantia" pitchFamily="18" charset="0"/>
                          <a:ea typeface="Times New Roman"/>
                          <a:cs typeface="Times New Roman"/>
                        </a:rPr>
                        <a:t>(6.1 – 123.7)</a:t>
                      </a:r>
                      <a:endParaRPr lang="en-US" sz="2400" dirty="0" smtClean="0">
                        <a:latin typeface="Constantia" pitchFamily="18" charset="0"/>
                        <a:ea typeface="Times New Roman"/>
                        <a:cs typeface="Times New Roman"/>
                      </a:endParaRPr>
                    </a:p>
                  </a:txBody>
                  <a:tcPr marL="68580" marR="6858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2400" dirty="0" smtClean="0">
                          <a:latin typeface="Constantia" pitchFamily="18" charset="0"/>
                        </a:rPr>
                        <a:t>       1093 </a:t>
                      </a:r>
                      <a:r>
                        <a:rPr lang="en-US" sz="2400" dirty="0" err="1" smtClean="0">
                          <a:latin typeface="Constantia" pitchFamily="18" charset="0"/>
                        </a:rPr>
                        <a:t>m</a:t>
                      </a:r>
                      <a:endParaRPr lang="en-US" sz="2400" dirty="0">
                        <a:latin typeface="Constantia" pitchFamily="18"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smtClean="0">
                          <a:latin typeface="Constantia" pitchFamily="18" charset="0"/>
                        </a:rPr>
                        <a:t>0.173</a:t>
                      </a:r>
                      <a:endParaRPr lang="en-US" sz="2400" dirty="0">
                        <a:latin typeface="Constantia" pitchFamily="18"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159" name="TextBox 158"/>
          <p:cNvSpPr txBox="1"/>
          <p:nvPr/>
        </p:nvSpPr>
        <p:spPr>
          <a:xfrm>
            <a:off x="16611600" y="5410200"/>
            <a:ext cx="19126200" cy="2308324"/>
          </a:xfrm>
          <a:prstGeom prst="rect">
            <a:avLst/>
          </a:prstGeom>
          <a:noFill/>
        </p:spPr>
        <p:txBody>
          <a:bodyPr wrap="square" rtlCol="0">
            <a:spAutoFit/>
          </a:bodyPr>
          <a:lstStyle/>
          <a:p>
            <a:pPr algn="ctr"/>
            <a:r>
              <a:rPr lang="en-US" sz="3600" dirty="0" smtClean="0">
                <a:latin typeface="Constantia" pitchFamily="18" charset="0"/>
              </a:rPr>
              <a:t>Partners: USFWS, Refuges (Rachel Carson, Eastern MA Complex, Rhode Island Complex), </a:t>
            </a:r>
          </a:p>
          <a:p>
            <a:pPr algn="ctr"/>
            <a:r>
              <a:rPr lang="en-US" sz="3600" dirty="0" smtClean="0">
                <a:latin typeface="Constantia" pitchFamily="18" charset="0"/>
              </a:rPr>
              <a:t>Gulf of Maine Coastal Program, Maine Outdoor Heritage Fund,</a:t>
            </a:r>
          </a:p>
          <a:p>
            <a:pPr algn="ctr"/>
            <a:r>
              <a:rPr lang="en-US" sz="3600" dirty="0" smtClean="0">
                <a:latin typeface="Constantia" pitchFamily="18" charset="0"/>
              </a:rPr>
              <a:t>NEFO, EDF, MDIFW, NHFG, NYSDEC, CTDEP, RIDEM</a:t>
            </a:r>
          </a:p>
          <a:p>
            <a:endParaRPr lang="en-US" sz="3600" dirty="0"/>
          </a:p>
        </p:txBody>
      </p:sp>
      <p:pic>
        <p:nvPicPr>
          <p:cNvPr id="161" name="Picture 160"/>
          <p:cNvPicPr>
            <a:picLocks noChangeAspect="1"/>
          </p:cNvPicPr>
          <p:nvPr/>
        </p:nvPicPr>
        <p:blipFill>
          <a:blip r:embed="rId14"/>
          <a:srcRect l="25200" t="3333" r="24800" b="4000"/>
          <a:stretch>
            <a:fillRect/>
          </a:stretch>
        </p:blipFill>
        <p:spPr>
          <a:xfrm>
            <a:off x="39243000" y="4330700"/>
            <a:ext cx="1587500" cy="1765300"/>
          </a:xfrm>
          <a:prstGeom prst="rect">
            <a:avLst/>
          </a:prstGeom>
          <a:solidFill>
            <a:srgbClr val="7E9FDD"/>
          </a:solidFill>
        </p:spPr>
      </p:pic>
      <p:sp>
        <p:nvSpPr>
          <p:cNvPr id="186" name="Rectangle 185"/>
          <p:cNvSpPr/>
          <p:nvPr/>
        </p:nvSpPr>
        <p:spPr>
          <a:xfrm>
            <a:off x="11887200" y="23622000"/>
            <a:ext cx="22885400" cy="8661400"/>
          </a:xfrm>
          <a:prstGeom prst="rect">
            <a:avLst/>
          </a:prstGeom>
          <a:noFill/>
          <a:ln w="38100">
            <a:solidFill>
              <a:srgbClr val="8E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8" name="Picture 167" descr="NEC diversity.pdf"/>
          <p:cNvPicPr>
            <a:picLocks noChangeAspect="1"/>
          </p:cNvPicPr>
          <p:nvPr/>
        </p:nvPicPr>
        <mc:AlternateContent>
          <mc:Choice xmlns:ma="http://schemas.microsoft.com/office/mac/drawingml/2008/main" Requires="ma">
            <p:blipFill>
              <a:blip r:embed="rId15"/>
              <a:stretch>
                <a:fillRect/>
              </a:stretch>
            </p:blipFill>
          </mc:Choice>
          <mc:Fallback>
            <p:blipFill>
              <a:blip r:embed="rId16"/>
              <a:stretch>
                <a:fillRect/>
              </a:stretch>
            </p:blipFill>
          </mc:Fallback>
        </mc:AlternateContent>
        <p:spPr>
          <a:xfrm>
            <a:off x="18211800" y="9296400"/>
            <a:ext cx="7152463" cy="4648200"/>
          </a:xfrm>
          <a:prstGeom prst="rect">
            <a:avLst/>
          </a:prstGeom>
        </p:spPr>
      </p:pic>
      <p:sp>
        <p:nvSpPr>
          <p:cNvPr id="199" name="TextBox 198"/>
          <p:cNvSpPr txBox="1"/>
          <p:nvPr/>
        </p:nvSpPr>
        <p:spPr>
          <a:xfrm>
            <a:off x="12115800" y="14478000"/>
            <a:ext cx="595035" cy="523220"/>
          </a:xfrm>
          <a:prstGeom prst="rect">
            <a:avLst/>
          </a:prstGeom>
          <a:noFill/>
        </p:spPr>
        <p:txBody>
          <a:bodyPr wrap="none" rtlCol="0">
            <a:spAutoFit/>
          </a:bodyPr>
          <a:lstStyle/>
          <a:p>
            <a:pPr>
              <a:buFont typeface="Wingdings" pitchFamily="2" charset="2"/>
              <a:buChar char="v"/>
            </a:pPr>
            <a:r>
              <a:rPr lang="en-US" sz="2800" dirty="0" smtClean="0">
                <a:latin typeface="Constantia" pitchFamily="18" charset="0"/>
              </a:rPr>
              <a:t> </a:t>
            </a:r>
            <a:endParaRPr lang="en-US" sz="2800" dirty="0">
              <a:latin typeface="Constantia" pitchFamily="18" charset="0"/>
            </a:endParaRPr>
          </a:p>
        </p:txBody>
      </p:sp>
      <p:sp>
        <p:nvSpPr>
          <p:cNvPr id="213" name="TextBox 212"/>
          <p:cNvSpPr txBox="1"/>
          <p:nvPr/>
        </p:nvSpPr>
        <p:spPr>
          <a:xfrm>
            <a:off x="18203333" y="9306580"/>
            <a:ext cx="7145867" cy="523220"/>
          </a:xfrm>
          <a:prstGeom prst="rect">
            <a:avLst/>
          </a:prstGeom>
          <a:noFill/>
        </p:spPr>
        <p:txBody>
          <a:bodyPr wrap="square" rtlCol="0">
            <a:spAutoFit/>
          </a:bodyPr>
          <a:lstStyle/>
          <a:p>
            <a:pPr algn="ctr"/>
            <a:r>
              <a:rPr lang="en-US" sz="2800" dirty="0" smtClean="0"/>
              <a:t>Allelic Richness</a:t>
            </a:r>
            <a:endParaRPr lang="en-US" sz="2800" dirty="0"/>
          </a:p>
        </p:txBody>
      </p:sp>
      <p:sp>
        <p:nvSpPr>
          <p:cNvPr id="214" name="Rectangle 213"/>
          <p:cNvSpPr/>
          <p:nvPr/>
        </p:nvSpPr>
        <p:spPr>
          <a:xfrm>
            <a:off x="18203333" y="13919200"/>
            <a:ext cx="7162800" cy="50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1"/>
              </a:solidFill>
            </a:endParaRPr>
          </a:p>
        </p:txBody>
      </p:sp>
      <p:sp>
        <p:nvSpPr>
          <p:cNvPr id="215" name="TextBox 214"/>
          <p:cNvSpPr txBox="1"/>
          <p:nvPr/>
        </p:nvSpPr>
        <p:spPr>
          <a:xfrm>
            <a:off x="19126200" y="13868400"/>
            <a:ext cx="762000" cy="461665"/>
          </a:xfrm>
          <a:prstGeom prst="rect">
            <a:avLst/>
          </a:prstGeom>
          <a:noFill/>
        </p:spPr>
        <p:txBody>
          <a:bodyPr wrap="square" rtlCol="0">
            <a:spAutoFit/>
          </a:bodyPr>
          <a:lstStyle/>
          <a:p>
            <a:r>
              <a:rPr lang="en-US" sz="2400" dirty="0" smtClean="0">
                <a:solidFill>
                  <a:schemeClr val="tx2"/>
                </a:solidFill>
              </a:rPr>
              <a:t>o.17</a:t>
            </a:r>
            <a:endParaRPr lang="en-US" sz="2400" dirty="0">
              <a:solidFill>
                <a:schemeClr val="tx2"/>
              </a:solidFill>
            </a:endParaRPr>
          </a:p>
        </p:txBody>
      </p:sp>
      <p:sp>
        <p:nvSpPr>
          <p:cNvPr id="216" name="TextBox 215"/>
          <p:cNvSpPr txBox="1"/>
          <p:nvPr/>
        </p:nvSpPr>
        <p:spPr>
          <a:xfrm>
            <a:off x="20421600" y="13863935"/>
            <a:ext cx="762000" cy="461665"/>
          </a:xfrm>
          <a:prstGeom prst="rect">
            <a:avLst/>
          </a:prstGeom>
          <a:noFill/>
        </p:spPr>
        <p:txBody>
          <a:bodyPr wrap="square" rtlCol="0">
            <a:spAutoFit/>
          </a:bodyPr>
          <a:lstStyle/>
          <a:p>
            <a:r>
              <a:rPr lang="en-US" sz="2400" dirty="0" smtClean="0">
                <a:solidFill>
                  <a:schemeClr val="tx2"/>
                </a:solidFill>
              </a:rPr>
              <a:t>o.62</a:t>
            </a:r>
            <a:endParaRPr lang="en-US" sz="2400" dirty="0">
              <a:solidFill>
                <a:schemeClr val="tx2"/>
              </a:solidFill>
            </a:endParaRPr>
          </a:p>
        </p:txBody>
      </p:sp>
      <p:sp>
        <p:nvSpPr>
          <p:cNvPr id="217" name="TextBox 216"/>
          <p:cNvSpPr txBox="1"/>
          <p:nvPr/>
        </p:nvSpPr>
        <p:spPr>
          <a:xfrm>
            <a:off x="21717000" y="13868400"/>
            <a:ext cx="762000" cy="461665"/>
          </a:xfrm>
          <a:prstGeom prst="rect">
            <a:avLst/>
          </a:prstGeom>
          <a:noFill/>
        </p:spPr>
        <p:txBody>
          <a:bodyPr wrap="square" rtlCol="0">
            <a:spAutoFit/>
          </a:bodyPr>
          <a:lstStyle/>
          <a:p>
            <a:r>
              <a:rPr lang="en-US" sz="2400" dirty="0" smtClean="0">
                <a:solidFill>
                  <a:schemeClr val="tx2"/>
                </a:solidFill>
              </a:rPr>
              <a:t>o.2</a:t>
            </a:r>
            <a:endParaRPr lang="en-US" sz="2400" dirty="0">
              <a:solidFill>
                <a:schemeClr val="tx2"/>
              </a:solidFill>
            </a:endParaRPr>
          </a:p>
        </p:txBody>
      </p:sp>
      <p:sp>
        <p:nvSpPr>
          <p:cNvPr id="218" name="TextBox 217"/>
          <p:cNvSpPr txBox="1"/>
          <p:nvPr/>
        </p:nvSpPr>
        <p:spPr>
          <a:xfrm>
            <a:off x="24307800" y="13868400"/>
            <a:ext cx="762000" cy="461665"/>
          </a:xfrm>
          <a:prstGeom prst="rect">
            <a:avLst/>
          </a:prstGeom>
          <a:noFill/>
        </p:spPr>
        <p:txBody>
          <a:bodyPr wrap="square" rtlCol="0">
            <a:spAutoFit/>
          </a:bodyPr>
          <a:lstStyle/>
          <a:p>
            <a:r>
              <a:rPr lang="en-US" sz="2400" dirty="0" smtClean="0">
                <a:solidFill>
                  <a:schemeClr val="tx2"/>
                </a:solidFill>
              </a:rPr>
              <a:t>o.77</a:t>
            </a:r>
            <a:endParaRPr lang="en-US" sz="2400" dirty="0">
              <a:solidFill>
                <a:schemeClr val="tx2"/>
              </a:solidFill>
            </a:endParaRPr>
          </a:p>
        </p:txBody>
      </p:sp>
      <p:sp>
        <p:nvSpPr>
          <p:cNvPr id="219" name="TextBox 218"/>
          <p:cNvSpPr txBox="1"/>
          <p:nvPr/>
        </p:nvSpPr>
        <p:spPr>
          <a:xfrm>
            <a:off x="18135600" y="13639800"/>
            <a:ext cx="1219200" cy="830997"/>
          </a:xfrm>
          <a:prstGeom prst="rect">
            <a:avLst/>
          </a:prstGeom>
          <a:noFill/>
        </p:spPr>
        <p:txBody>
          <a:bodyPr wrap="square" rtlCol="0">
            <a:spAutoFit/>
          </a:bodyPr>
          <a:lstStyle/>
          <a:p>
            <a:r>
              <a:rPr lang="en-US" sz="2400" dirty="0" smtClean="0">
                <a:solidFill>
                  <a:srgbClr val="1F497D"/>
                </a:solidFill>
              </a:rPr>
              <a:t>Unique alleles</a:t>
            </a:r>
            <a:endParaRPr lang="en-US" sz="2400" dirty="0">
              <a:solidFill>
                <a:srgbClr val="1F497D"/>
              </a:solidFill>
            </a:endParaRPr>
          </a:p>
        </p:txBody>
      </p:sp>
      <p:sp>
        <p:nvSpPr>
          <p:cNvPr id="220" name="TextBox 219"/>
          <p:cNvSpPr txBox="1"/>
          <p:nvPr/>
        </p:nvSpPr>
        <p:spPr>
          <a:xfrm>
            <a:off x="27813000" y="8305800"/>
            <a:ext cx="2514600" cy="461665"/>
          </a:xfrm>
          <a:prstGeom prst="rect">
            <a:avLst/>
          </a:prstGeom>
          <a:noFill/>
        </p:spPr>
        <p:txBody>
          <a:bodyPr wrap="square" rtlCol="0">
            <a:spAutoFit/>
          </a:bodyPr>
          <a:lstStyle/>
          <a:p>
            <a:pPr fontAlgn="ctr" hangingPunct="0"/>
            <a:r>
              <a:rPr lang="en-US" sz="2400" b="1" dirty="0" smtClean="0">
                <a:latin typeface="Constantia"/>
                <a:cs typeface="Constantia"/>
              </a:rPr>
              <a:t>Population</a:t>
            </a:r>
            <a:endParaRPr lang="en-US" sz="2400" dirty="0" smtClean="0">
              <a:latin typeface="Constantia"/>
              <a:cs typeface="Constantia"/>
            </a:endParaRPr>
          </a:p>
        </p:txBody>
      </p:sp>
      <p:pic>
        <p:nvPicPr>
          <p:cNvPr id="221" name="Picture 220" descr="Ne.pdf"/>
          <p:cNvPicPr>
            <a:picLocks noChangeAspect="1"/>
          </p:cNvPicPr>
          <p:nvPr/>
        </p:nvPicPr>
        <mc:AlternateContent>
          <mc:Choice xmlns:ma="http://schemas.microsoft.com/office/mac/drawingml/2008/main" Requires="ma">
            <p:blipFill>
              <a:blip r:embed="rId17"/>
              <a:stretch>
                <a:fillRect/>
              </a:stretch>
            </p:blipFill>
          </mc:Choice>
          <mc:Fallback>
            <p:blipFill>
              <a:blip r:embed="rId18"/>
              <a:stretch>
                <a:fillRect/>
              </a:stretch>
            </p:blipFill>
          </mc:Fallback>
        </mc:AlternateContent>
        <p:spPr>
          <a:xfrm>
            <a:off x="27241500" y="8763000"/>
            <a:ext cx="4991100" cy="4368800"/>
          </a:xfrm>
          <a:prstGeom prst="rect">
            <a:avLst/>
          </a:prstGeom>
        </p:spPr>
      </p:pic>
      <p:sp>
        <p:nvSpPr>
          <p:cNvPr id="222" name="TextBox 221"/>
          <p:cNvSpPr txBox="1"/>
          <p:nvPr/>
        </p:nvSpPr>
        <p:spPr>
          <a:xfrm>
            <a:off x="30937200" y="8305800"/>
            <a:ext cx="990600" cy="461665"/>
          </a:xfrm>
          <a:prstGeom prst="rect">
            <a:avLst/>
          </a:prstGeom>
          <a:noFill/>
        </p:spPr>
        <p:txBody>
          <a:bodyPr wrap="square" rtlCol="0">
            <a:spAutoFit/>
          </a:bodyPr>
          <a:lstStyle/>
          <a:p>
            <a:pPr fontAlgn="ctr" hangingPunct="0"/>
            <a:r>
              <a:rPr lang="en-US" sz="2400" b="1" dirty="0" smtClean="0">
                <a:latin typeface="Constantia"/>
                <a:cs typeface="Constantia"/>
              </a:rPr>
              <a:t>N</a:t>
            </a:r>
            <a:r>
              <a:rPr lang="en-US" sz="2400" b="1" baseline="-25000" dirty="0" smtClean="0">
                <a:latin typeface="Constantia"/>
                <a:cs typeface="Constantia"/>
              </a:rPr>
              <a:t>e</a:t>
            </a:r>
            <a:endParaRPr lang="en-US" sz="2400" baseline="-25000" dirty="0" smtClean="0">
              <a:latin typeface="Constantia"/>
              <a:cs typeface="Constantia"/>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6717</TotalTime>
  <Words>1629</Words>
  <Application>Microsoft Macintosh PowerPoint</Application>
  <PresentationFormat>Custom</PresentationFormat>
  <Paragraphs>163</Paragraphs>
  <Slides>1</Slides>
  <Notes>1</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Lindsey</dc:creator>
  <cp:lastModifiedBy>Adrienne Kovach</cp:lastModifiedBy>
  <cp:revision>57</cp:revision>
  <dcterms:created xsi:type="dcterms:W3CDTF">2011-02-10T18:31:24Z</dcterms:created>
  <dcterms:modified xsi:type="dcterms:W3CDTF">2011-02-10T20:12:31Z</dcterms:modified>
</cp:coreProperties>
</file>