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gif" ContentType="image/gif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6B2E"/>
    <a:srgbClr val="000000"/>
    <a:srgbClr val="E45F3B"/>
    <a:srgbClr val="D95D3B"/>
    <a:srgbClr val="69D008"/>
    <a:srgbClr val="64C607"/>
    <a:srgbClr val="62BE06"/>
    <a:srgbClr val="1295FF"/>
    <a:srgbClr val="2E3A18"/>
    <a:srgbClr val="82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20"/>
    <p:restoredTop sz="99808" autoAdjust="0"/>
  </p:normalViewPr>
  <p:slideViewPr>
    <p:cSldViewPr snapToGrid="0" snapToObjects="1">
      <p:cViewPr>
        <p:scale>
          <a:sx n="25" d="100"/>
          <a:sy n="25" d="100"/>
        </p:scale>
        <p:origin x="-1456" y="-136"/>
      </p:cViewPr>
      <p:guideLst>
        <p:guide orient="horz" pos="10370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ndrewjohnmaguire:Dropbox:UNH:Thesis:Analyses:Habitat%20Affinity:Microhabitat_Categorization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ndrewjohnmaguire:Dropbox:UNH:Thesis:Analyses:Habitat%20Affinity:Microhabitat_Categorization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ndrewjohnmaguire:Dropbox:UNH:Thesis:Analyses:Habitat%20Affinity:Microhabitat_Categorization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ndrewjohnmaguire:Dropbox:UNH:Thesis:Analyses:Habitat%20Affinity:Microhabitat_Categorization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spPr>
            <a:ln w="635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rgbClr val="3366FF"/>
              </a:solidFill>
              <a:ln w="6350">
                <a:solidFill>
                  <a:schemeClr val="tx1"/>
                </a:solidFill>
              </a:ln>
            </c:spPr>
          </c:dPt>
          <c:dPt>
            <c:idx val="1"/>
            <c:bubble3D val="0"/>
            <c:spPr>
              <a:solidFill>
                <a:srgbClr val="FFFF00"/>
              </a:solidFill>
              <a:ln w="6350">
                <a:solidFill>
                  <a:schemeClr val="tx1"/>
                </a:solidFill>
              </a:ln>
            </c:spPr>
          </c:dPt>
          <c:dPt>
            <c:idx val="2"/>
            <c:bubble3D val="0"/>
            <c:spPr>
              <a:solidFill>
                <a:srgbClr val="CCFFCC"/>
              </a:solidFill>
              <a:ln w="6350">
                <a:solidFill>
                  <a:schemeClr val="tx1"/>
                </a:solidFill>
              </a:ln>
            </c:spPr>
          </c:dPt>
          <c:dPt>
            <c:idx val="3"/>
            <c:bubble3D val="0"/>
            <c:spPr>
              <a:solidFill>
                <a:srgbClr val="FF6600"/>
              </a:solidFill>
              <a:ln w="6350">
                <a:solidFill>
                  <a:schemeClr val="tx1"/>
                </a:solidFill>
              </a:ln>
            </c:spPr>
          </c:dPt>
          <c:dPt>
            <c:idx val="4"/>
            <c:bubble3D val="0"/>
            <c:spPr>
              <a:solidFill>
                <a:srgbClr val="82FF00"/>
              </a:solidFill>
              <a:ln w="6350">
                <a:solidFill>
                  <a:schemeClr val="tx1"/>
                </a:solidFill>
              </a:ln>
            </c:spPr>
          </c:dPt>
          <c:dPt>
            <c:idx val="5"/>
            <c:bubble3D val="0"/>
            <c:spPr>
              <a:solidFill>
                <a:srgbClr val="000090"/>
              </a:solidFill>
              <a:ln w="6350">
                <a:solidFill>
                  <a:schemeClr val="tx1"/>
                </a:solidFill>
              </a:ln>
            </c:spPr>
          </c:dPt>
          <c:dPt>
            <c:idx val="6"/>
            <c:bubble3D val="0"/>
            <c:spPr>
              <a:solidFill>
                <a:srgbClr val="660066"/>
              </a:solidFill>
              <a:ln w="6350">
                <a:solidFill>
                  <a:schemeClr val="tx1"/>
                </a:solidFill>
              </a:ln>
            </c:spPr>
          </c:dPt>
          <c:dPt>
            <c:idx val="7"/>
            <c:bubble3D val="0"/>
            <c:spPr>
              <a:solidFill>
                <a:srgbClr val="008000"/>
              </a:solidFill>
              <a:ln w="6350">
                <a:solidFill>
                  <a:schemeClr val="tx1"/>
                </a:solidFill>
              </a:ln>
            </c:spPr>
          </c:dPt>
          <c:dPt>
            <c:idx val="8"/>
            <c:bubble3D val="0"/>
            <c:spPr>
              <a:solidFill>
                <a:srgbClr val="5B823F"/>
              </a:solidFill>
              <a:ln w="6350">
                <a:solidFill>
                  <a:schemeClr val="tx1"/>
                </a:solidFill>
              </a:ln>
            </c:spPr>
          </c:dPt>
          <c:cat>
            <c:strRef>
              <c:f>CompByCategory!$B$5:$J$5</c:f>
              <c:strCache>
                <c:ptCount val="9"/>
                <c:pt idx="0">
                  <c:v>Bare</c:v>
                </c:pt>
                <c:pt idx="1">
                  <c:v>Litter</c:v>
                </c:pt>
                <c:pt idx="2">
                  <c:v>Lichen</c:v>
                </c:pt>
                <c:pt idx="3">
                  <c:v>Moss</c:v>
                </c:pt>
                <c:pt idx="4">
                  <c:v>Equisetum</c:v>
                </c:pt>
                <c:pt idx="5">
                  <c:v>Graminoid</c:v>
                </c:pt>
                <c:pt idx="6">
                  <c:v>Forb</c:v>
                </c:pt>
                <c:pt idx="7">
                  <c:v>Evergreen</c:v>
                </c:pt>
                <c:pt idx="8">
                  <c:v>Deciduous</c:v>
                </c:pt>
              </c:strCache>
            </c:strRef>
          </c:cat>
          <c:val>
            <c:numRef>
              <c:f>CompByCategory!$B$8:$J$8</c:f>
              <c:numCache>
                <c:formatCode>0.00</c:formatCode>
                <c:ptCount val="9"/>
                <c:pt idx="0">
                  <c:v>10.36144578313253</c:v>
                </c:pt>
                <c:pt idx="1">
                  <c:v>8.493975903614448</c:v>
                </c:pt>
                <c:pt idx="2">
                  <c:v>4.909638554216868</c:v>
                </c:pt>
                <c:pt idx="3">
                  <c:v>16.05421686746988</c:v>
                </c:pt>
                <c:pt idx="4">
                  <c:v>8.042168674698795</c:v>
                </c:pt>
                <c:pt idx="5">
                  <c:v>11.3855421686747</c:v>
                </c:pt>
                <c:pt idx="6">
                  <c:v>8.343373493975882</c:v>
                </c:pt>
                <c:pt idx="7">
                  <c:v>22.25903614457831</c:v>
                </c:pt>
                <c:pt idx="8">
                  <c:v>16.29518072289157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spPr>
    <a:solidFill>
      <a:schemeClr val="bg1"/>
    </a:solidFill>
    <a:ln w="50800">
      <a:solidFill>
        <a:schemeClr val="tx1"/>
      </a:solidFill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spPr>
            <a:ln w="635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rgbClr val="3366FF"/>
              </a:solidFill>
              <a:ln w="6350">
                <a:solidFill>
                  <a:schemeClr val="tx1"/>
                </a:solidFill>
              </a:ln>
            </c:spPr>
          </c:dPt>
          <c:dPt>
            <c:idx val="1"/>
            <c:bubble3D val="0"/>
            <c:spPr>
              <a:solidFill>
                <a:srgbClr val="CCFFCC"/>
              </a:solidFill>
              <a:ln w="6350">
                <a:solidFill>
                  <a:schemeClr val="tx1"/>
                </a:solidFill>
              </a:ln>
            </c:spPr>
          </c:dPt>
          <c:dPt>
            <c:idx val="2"/>
            <c:bubble3D val="0"/>
            <c:spPr>
              <a:solidFill>
                <a:srgbClr val="FFFF00"/>
              </a:solidFill>
              <a:ln w="6350">
                <a:solidFill>
                  <a:schemeClr val="tx1"/>
                </a:solidFill>
              </a:ln>
            </c:spPr>
          </c:dPt>
          <c:dPt>
            <c:idx val="3"/>
            <c:bubble3D val="0"/>
            <c:spPr>
              <a:solidFill>
                <a:srgbClr val="FF6600"/>
              </a:solidFill>
              <a:ln w="6350">
                <a:solidFill>
                  <a:schemeClr val="tx1"/>
                </a:solidFill>
              </a:ln>
            </c:spPr>
          </c:dPt>
          <c:dPt>
            <c:idx val="4"/>
            <c:bubble3D val="0"/>
            <c:spPr>
              <a:solidFill>
                <a:srgbClr val="82FF00"/>
              </a:solidFill>
              <a:ln w="6350">
                <a:solidFill>
                  <a:schemeClr val="tx1"/>
                </a:solidFill>
              </a:ln>
            </c:spPr>
          </c:dPt>
          <c:dPt>
            <c:idx val="5"/>
            <c:bubble3D val="0"/>
            <c:spPr>
              <a:solidFill>
                <a:srgbClr val="000090"/>
              </a:solidFill>
              <a:ln w="6350">
                <a:solidFill>
                  <a:schemeClr val="tx1"/>
                </a:solidFill>
              </a:ln>
            </c:spPr>
          </c:dPt>
          <c:dPt>
            <c:idx val="6"/>
            <c:bubble3D val="0"/>
            <c:spPr>
              <a:solidFill>
                <a:srgbClr val="660066"/>
              </a:solidFill>
              <a:ln w="6350">
                <a:solidFill>
                  <a:schemeClr val="tx1"/>
                </a:solidFill>
              </a:ln>
            </c:spPr>
          </c:dPt>
          <c:dPt>
            <c:idx val="7"/>
            <c:bubble3D val="0"/>
            <c:spPr>
              <a:solidFill>
                <a:srgbClr val="008000"/>
              </a:solidFill>
              <a:ln w="6350">
                <a:solidFill>
                  <a:schemeClr val="tx1"/>
                </a:solidFill>
              </a:ln>
            </c:spPr>
          </c:dPt>
          <c:dPt>
            <c:idx val="8"/>
            <c:bubble3D val="0"/>
            <c:spPr>
              <a:solidFill>
                <a:srgbClr val="5B823F"/>
              </a:solidFill>
              <a:ln w="6350">
                <a:solidFill>
                  <a:schemeClr val="tx1"/>
                </a:solidFill>
              </a:ln>
            </c:spPr>
          </c:dPt>
          <c:cat>
            <c:strRef>
              <c:f>CompByCategory!$B$5:$J$5</c:f>
              <c:strCache>
                <c:ptCount val="9"/>
                <c:pt idx="0">
                  <c:v>Bare</c:v>
                </c:pt>
                <c:pt idx="1">
                  <c:v>Litter</c:v>
                </c:pt>
                <c:pt idx="2">
                  <c:v>Lichen</c:v>
                </c:pt>
                <c:pt idx="3">
                  <c:v>Moss</c:v>
                </c:pt>
                <c:pt idx="4">
                  <c:v>Equisetum</c:v>
                </c:pt>
                <c:pt idx="5">
                  <c:v>Graminoid</c:v>
                </c:pt>
                <c:pt idx="6">
                  <c:v>Forb</c:v>
                </c:pt>
                <c:pt idx="7">
                  <c:v>Evergreen</c:v>
                </c:pt>
                <c:pt idx="8">
                  <c:v>Deciduous</c:v>
                </c:pt>
              </c:strCache>
            </c:strRef>
          </c:cat>
          <c:val>
            <c:numRef>
              <c:f>CompByCategory!$B$9:$J$9</c:f>
              <c:numCache>
                <c:formatCode>0.00</c:formatCode>
                <c:ptCount val="9"/>
                <c:pt idx="0">
                  <c:v>3.75</c:v>
                </c:pt>
                <c:pt idx="1">
                  <c:v>2.5</c:v>
                </c:pt>
                <c:pt idx="2">
                  <c:v>2.5</c:v>
                </c:pt>
                <c:pt idx="3">
                  <c:v>13.75</c:v>
                </c:pt>
                <c:pt idx="4">
                  <c:v>45.0</c:v>
                </c:pt>
                <c:pt idx="5">
                  <c:v>2.5</c:v>
                </c:pt>
                <c:pt idx="6">
                  <c:v>5.0</c:v>
                </c:pt>
                <c:pt idx="7">
                  <c:v>17.0</c:v>
                </c:pt>
                <c:pt idx="8">
                  <c:v>19.5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spPr>
    <a:solidFill>
      <a:schemeClr val="bg1"/>
    </a:solidFill>
    <a:ln w="50800">
      <a:solidFill>
        <a:schemeClr val="tx1"/>
      </a:solidFill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spPr>
            <a:ln w="635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rgbClr val="3366FF"/>
              </a:solidFill>
              <a:ln w="6350">
                <a:solidFill>
                  <a:schemeClr val="tx1"/>
                </a:solidFill>
              </a:ln>
            </c:spPr>
          </c:dPt>
          <c:dPt>
            <c:idx val="1"/>
            <c:bubble3D val="0"/>
            <c:spPr>
              <a:solidFill>
                <a:srgbClr val="FFFF00"/>
              </a:solidFill>
              <a:ln w="6350">
                <a:solidFill>
                  <a:schemeClr val="tx1"/>
                </a:solidFill>
              </a:ln>
            </c:spPr>
          </c:dPt>
          <c:dPt>
            <c:idx val="2"/>
            <c:bubble3D val="0"/>
            <c:spPr>
              <a:solidFill>
                <a:srgbClr val="CCFFCC"/>
              </a:solidFill>
              <a:ln w="6350">
                <a:solidFill>
                  <a:schemeClr val="tx1"/>
                </a:solidFill>
              </a:ln>
            </c:spPr>
          </c:dPt>
          <c:dPt>
            <c:idx val="3"/>
            <c:bubble3D val="0"/>
            <c:spPr>
              <a:solidFill>
                <a:srgbClr val="FF6600"/>
              </a:solidFill>
              <a:ln w="6350">
                <a:solidFill>
                  <a:schemeClr val="tx1"/>
                </a:solidFill>
              </a:ln>
            </c:spPr>
          </c:dPt>
          <c:dPt>
            <c:idx val="4"/>
            <c:bubble3D val="0"/>
            <c:spPr>
              <a:solidFill>
                <a:srgbClr val="82FF00"/>
              </a:solidFill>
              <a:ln w="6350">
                <a:solidFill>
                  <a:schemeClr val="tx1"/>
                </a:solidFill>
              </a:ln>
            </c:spPr>
          </c:dPt>
          <c:dPt>
            <c:idx val="5"/>
            <c:bubble3D val="0"/>
            <c:spPr>
              <a:solidFill>
                <a:srgbClr val="000090"/>
              </a:solidFill>
              <a:ln w="6350">
                <a:solidFill>
                  <a:schemeClr val="tx1"/>
                </a:solidFill>
              </a:ln>
            </c:spPr>
          </c:dPt>
          <c:dPt>
            <c:idx val="6"/>
            <c:bubble3D val="0"/>
            <c:spPr>
              <a:solidFill>
                <a:srgbClr val="660066"/>
              </a:solidFill>
              <a:ln w="6350">
                <a:solidFill>
                  <a:schemeClr val="tx1"/>
                </a:solidFill>
              </a:ln>
            </c:spPr>
          </c:dPt>
          <c:dPt>
            <c:idx val="7"/>
            <c:bubble3D val="0"/>
            <c:spPr>
              <a:solidFill>
                <a:srgbClr val="008000"/>
              </a:solidFill>
              <a:ln w="6350">
                <a:solidFill>
                  <a:schemeClr val="tx1"/>
                </a:solidFill>
              </a:ln>
            </c:spPr>
          </c:dPt>
          <c:dPt>
            <c:idx val="8"/>
            <c:bubble3D val="0"/>
            <c:spPr>
              <a:solidFill>
                <a:srgbClr val="5B823F"/>
              </a:solidFill>
              <a:ln w="6350">
                <a:solidFill>
                  <a:schemeClr val="tx1"/>
                </a:solidFill>
              </a:ln>
            </c:spPr>
          </c:dPt>
          <c:cat>
            <c:strRef>
              <c:f>CompByCategory!$B$5:$J$5</c:f>
              <c:strCache>
                <c:ptCount val="9"/>
                <c:pt idx="0">
                  <c:v>Bare</c:v>
                </c:pt>
                <c:pt idx="1">
                  <c:v>Litter</c:v>
                </c:pt>
                <c:pt idx="2">
                  <c:v>Lichen</c:v>
                </c:pt>
                <c:pt idx="3">
                  <c:v>Moss</c:v>
                </c:pt>
                <c:pt idx="4">
                  <c:v>Equisetum</c:v>
                </c:pt>
                <c:pt idx="5">
                  <c:v>Graminoid</c:v>
                </c:pt>
                <c:pt idx="6">
                  <c:v>Forb</c:v>
                </c:pt>
                <c:pt idx="7">
                  <c:v>Evergreen</c:v>
                </c:pt>
                <c:pt idx="8">
                  <c:v>Deciduous</c:v>
                </c:pt>
              </c:strCache>
            </c:strRef>
          </c:cat>
          <c:val>
            <c:numRef>
              <c:f>CompByCategory!$B$10:$J$10</c:f>
              <c:numCache>
                <c:formatCode>0.00</c:formatCode>
                <c:ptCount val="9"/>
                <c:pt idx="0">
                  <c:v>4.179104477611935</c:v>
                </c:pt>
                <c:pt idx="1">
                  <c:v>6.977611940298507</c:v>
                </c:pt>
                <c:pt idx="2">
                  <c:v>3.992537313432836</c:v>
                </c:pt>
                <c:pt idx="3">
                  <c:v>15.48507462686567</c:v>
                </c:pt>
                <c:pt idx="4">
                  <c:v>5.111940298507454</c:v>
                </c:pt>
                <c:pt idx="5">
                  <c:v>10.14925373134328</c:v>
                </c:pt>
                <c:pt idx="6">
                  <c:v>6.044776119402985</c:v>
                </c:pt>
                <c:pt idx="7">
                  <c:v>20.93283582089552</c:v>
                </c:pt>
                <c:pt idx="8">
                  <c:v>41.60447761194021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spPr>
    <a:solidFill>
      <a:schemeClr val="bg1"/>
    </a:solidFill>
    <a:ln w="50800">
      <a:solidFill>
        <a:schemeClr val="tx1"/>
      </a:solidFill>
    </a:ln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spPr>
            <a:ln w="635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rgbClr val="3366FF"/>
              </a:solidFill>
              <a:ln w="6350">
                <a:solidFill>
                  <a:schemeClr val="tx1"/>
                </a:solidFill>
              </a:ln>
            </c:spPr>
          </c:dPt>
          <c:dPt>
            <c:idx val="1"/>
            <c:bubble3D val="0"/>
            <c:spPr>
              <a:solidFill>
                <a:srgbClr val="FFFF00"/>
              </a:solidFill>
              <a:ln w="6350">
                <a:solidFill>
                  <a:schemeClr val="tx1"/>
                </a:solidFill>
              </a:ln>
            </c:spPr>
          </c:dPt>
          <c:dPt>
            <c:idx val="2"/>
            <c:bubble3D val="0"/>
            <c:spPr>
              <a:solidFill>
                <a:srgbClr val="CCFFCC"/>
              </a:solidFill>
              <a:ln w="6350">
                <a:solidFill>
                  <a:schemeClr val="tx1"/>
                </a:solidFill>
              </a:ln>
            </c:spPr>
          </c:dPt>
          <c:dPt>
            <c:idx val="3"/>
            <c:bubble3D val="0"/>
            <c:spPr>
              <a:solidFill>
                <a:srgbClr val="FF6600"/>
              </a:solidFill>
              <a:ln w="6350">
                <a:solidFill>
                  <a:schemeClr val="tx1"/>
                </a:solidFill>
              </a:ln>
            </c:spPr>
          </c:dPt>
          <c:dPt>
            <c:idx val="4"/>
            <c:bubble3D val="0"/>
            <c:spPr>
              <a:solidFill>
                <a:srgbClr val="82FF00"/>
              </a:solidFill>
              <a:ln w="6350">
                <a:solidFill>
                  <a:schemeClr val="tx1"/>
                </a:solidFill>
              </a:ln>
            </c:spPr>
          </c:dPt>
          <c:dPt>
            <c:idx val="5"/>
            <c:bubble3D val="0"/>
            <c:spPr>
              <a:solidFill>
                <a:srgbClr val="000090"/>
              </a:solidFill>
              <a:ln w="6350">
                <a:solidFill>
                  <a:schemeClr val="tx1"/>
                </a:solidFill>
              </a:ln>
            </c:spPr>
          </c:dPt>
          <c:dPt>
            <c:idx val="6"/>
            <c:bubble3D val="0"/>
            <c:spPr>
              <a:solidFill>
                <a:srgbClr val="660066"/>
              </a:solidFill>
              <a:ln w="6350">
                <a:solidFill>
                  <a:schemeClr val="tx1"/>
                </a:solidFill>
              </a:ln>
            </c:spPr>
          </c:dPt>
          <c:dPt>
            <c:idx val="7"/>
            <c:bubble3D val="0"/>
            <c:spPr>
              <a:solidFill>
                <a:srgbClr val="008000"/>
              </a:solidFill>
              <a:ln w="6350">
                <a:solidFill>
                  <a:schemeClr val="tx1"/>
                </a:solidFill>
              </a:ln>
            </c:spPr>
          </c:dPt>
          <c:dPt>
            <c:idx val="8"/>
            <c:bubble3D val="0"/>
            <c:spPr>
              <a:solidFill>
                <a:srgbClr val="5B823F"/>
              </a:solidFill>
              <a:ln w="6350">
                <a:solidFill>
                  <a:schemeClr val="tx1"/>
                </a:solidFill>
              </a:ln>
            </c:spPr>
          </c:dPt>
          <c:cat>
            <c:strRef>
              <c:f>CompByCategory!$B$5:$J$5</c:f>
              <c:strCache>
                <c:ptCount val="9"/>
                <c:pt idx="0">
                  <c:v>Bare</c:v>
                </c:pt>
                <c:pt idx="1">
                  <c:v>Litter</c:v>
                </c:pt>
                <c:pt idx="2">
                  <c:v>Lichen</c:v>
                </c:pt>
                <c:pt idx="3">
                  <c:v>Moss</c:v>
                </c:pt>
                <c:pt idx="4">
                  <c:v>Equisetum</c:v>
                </c:pt>
                <c:pt idx="5">
                  <c:v>Graminoid</c:v>
                </c:pt>
                <c:pt idx="6">
                  <c:v>Forb</c:v>
                </c:pt>
                <c:pt idx="7">
                  <c:v>Evergreen</c:v>
                </c:pt>
                <c:pt idx="8">
                  <c:v>Deciduous</c:v>
                </c:pt>
              </c:strCache>
            </c:strRef>
          </c:cat>
          <c:val>
            <c:numRef>
              <c:f>CompByCategory!$B$12:$J$12</c:f>
              <c:numCache>
                <c:formatCode>0.00</c:formatCode>
                <c:ptCount val="9"/>
                <c:pt idx="0">
                  <c:v>74.53125</c:v>
                </c:pt>
                <c:pt idx="1">
                  <c:v>2.5</c:v>
                </c:pt>
                <c:pt idx="2">
                  <c:v>5.624999999999986</c:v>
                </c:pt>
                <c:pt idx="3">
                  <c:v>14.6875</c:v>
                </c:pt>
                <c:pt idx="4">
                  <c:v>5.624999999999986</c:v>
                </c:pt>
                <c:pt idx="5">
                  <c:v>2.5</c:v>
                </c:pt>
                <c:pt idx="6">
                  <c:v>2.5</c:v>
                </c:pt>
                <c:pt idx="7">
                  <c:v>5.624999999999986</c:v>
                </c:pt>
                <c:pt idx="8">
                  <c:v>6.40625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spPr>
    <a:solidFill>
      <a:schemeClr val="bg1"/>
    </a:solidFill>
    <a:ln w="50800">
      <a:solidFill>
        <a:schemeClr val="tx1"/>
      </a:solidFill>
    </a:ln>
  </c:sp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D40D5-4FBE-2F44-8F71-F347C53C93E4}" type="datetimeFigureOut">
              <a:rPr lang="en-US" smtClean="0"/>
              <a:t>2/22/15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40D32-50DC-034D-B1FB-0AC359797D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062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D40D5-4FBE-2F44-8F71-F347C53C93E4}" type="datetimeFigureOut">
              <a:rPr lang="en-US" smtClean="0"/>
              <a:t>2/22/15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40D32-50DC-034D-B1FB-0AC359797D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685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D40D5-4FBE-2F44-8F71-F347C53C93E4}" type="datetimeFigureOut">
              <a:rPr lang="en-US" smtClean="0"/>
              <a:t>2/22/15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40D32-50DC-034D-B1FB-0AC359797D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023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D40D5-4FBE-2F44-8F71-F347C53C93E4}" type="datetimeFigureOut">
              <a:rPr lang="en-US" smtClean="0"/>
              <a:t>2/22/15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40D32-50DC-034D-B1FB-0AC359797D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783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D40D5-4FBE-2F44-8F71-F347C53C93E4}" type="datetimeFigureOut">
              <a:rPr lang="en-US" smtClean="0"/>
              <a:t>2/22/15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40D32-50DC-034D-B1FB-0AC359797D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637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D40D5-4FBE-2F44-8F71-F347C53C93E4}" type="datetimeFigureOut">
              <a:rPr lang="en-US" smtClean="0"/>
              <a:t>2/22/15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40D32-50DC-034D-B1FB-0AC359797D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631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D40D5-4FBE-2F44-8F71-F347C53C93E4}" type="datetimeFigureOut">
              <a:rPr lang="en-US" smtClean="0"/>
              <a:t>2/22/15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40D32-50DC-034D-B1FB-0AC359797D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796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D40D5-4FBE-2F44-8F71-F347C53C93E4}" type="datetimeFigureOut">
              <a:rPr lang="en-US" smtClean="0"/>
              <a:t>2/22/15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40D32-50DC-034D-B1FB-0AC359797D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428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D40D5-4FBE-2F44-8F71-F347C53C93E4}" type="datetimeFigureOut">
              <a:rPr lang="en-US" smtClean="0"/>
              <a:t>2/22/15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40D32-50DC-034D-B1FB-0AC359797D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894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D40D5-4FBE-2F44-8F71-F347C53C93E4}" type="datetimeFigureOut">
              <a:rPr lang="en-US" smtClean="0"/>
              <a:t>2/22/15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40D32-50DC-034D-B1FB-0AC359797D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712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D40D5-4FBE-2F44-8F71-F347C53C93E4}" type="datetimeFigureOut">
              <a:rPr lang="en-US" smtClean="0"/>
              <a:t>2/22/15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40D32-50DC-034D-B1FB-0AC359797D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966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D40D5-4FBE-2F44-8F71-F347C53C93E4}" type="datetimeFigureOut">
              <a:rPr lang="en-US" smtClean="0"/>
              <a:t>2/22/15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040D32-50DC-034D-B1FB-0AC359797D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528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19456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2194560" rtl="0" eaLnBrk="1" latinLnBrk="0" hangingPunct="1">
        <a:spcBef>
          <a:spcPct val="20000"/>
        </a:spcBef>
        <a:buFont typeface="Arial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2194560" rtl="0" eaLnBrk="1" latinLnBrk="0" hangingPunct="1">
        <a:spcBef>
          <a:spcPct val="20000"/>
        </a:spcBef>
        <a:buFont typeface="Arial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2194560" rtl="0" eaLnBrk="1" latinLnBrk="0" hangingPunct="1">
        <a:spcBef>
          <a:spcPct val="20000"/>
        </a:spcBef>
        <a:buFont typeface="Arial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2194560" rtl="0" eaLnBrk="1" latinLnBrk="0" hangingPunct="1">
        <a:spcBef>
          <a:spcPct val="20000"/>
        </a:spcBef>
        <a:buFont typeface="Arial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2194560" rtl="0" eaLnBrk="1" latinLnBrk="0" hangingPunct="1">
        <a:spcBef>
          <a:spcPct val="20000"/>
        </a:spcBef>
        <a:buFont typeface="Arial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4.jpeg"/><Relationship Id="rId20" Type="http://schemas.openxmlformats.org/officeDocument/2006/relationships/image" Target="../media/image13.emf"/><Relationship Id="rId21" Type="http://schemas.openxmlformats.org/officeDocument/2006/relationships/image" Target="../media/image14.emf"/><Relationship Id="rId22" Type="http://schemas.openxmlformats.org/officeDocument/2006/relationships/image" Target="../media/image15.emf"/><Relationship Id="rId23" Type="http://schemas.openxmlformats.org/officeDocument/2006/relationships/image" Target="../media/image16.JPG"/><Relationship Id="rId10" Type="http://schemas.microsoft.com/office/2007/relationships/hdphoto" Target="../media/hdphoto1.wdp"/><Relationship Id="rId11" Type="http://schemas.openxmlformats.org/officeDocument/2006/relationships/image" Target="../media/image5.jpeg"/><Relationship Id="rId12" Type="http://schemas.microsoft.com/office/2007/relationships/hdphoto" Target="../media/hdphoto2.wdp"/><Relationship Id="rId13" Type="http://schemas.openxmlformats.org/officeDocument/2006/relationships/image" Target="../media/image6.JPG"/><Relationship Id="rId14" Type="http://schemas.openxmlformats.org/officeDocument/2006/relationships/image" Target="../media/image7.png"/><Relationship Id="rId15" Type="http://schemas.openxmlformats.org/officeDocument/2006/relationships/image" Target="../media/image8.JPG"/><Relationship Id="rId16" Type="http://schemas.openxmlformats.org/officeDocument/2006/relationships/image" Target="../media/image9.JPG"/><Relationship Id="rId17" Type="http://schemas.openxmlformats.org/officeDocument/2006/relationships/image" Target="../media/image10.JPG"/><Relationship Id="rId18" Type="http://schemas.openxmlformats.org/officeDocument/2006/relationships/image" Target="../media/image11.JPG"/><Relationship Id="rId19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Relationship Id="rId3" Type="http://schemas.openxmlformats.org/officeDocument/2006/relationships/image" Target="../media/image2.gif"/><Relationship Id="rId4" Type="http://schemas.openxmlformats.org/officeDocument/2006/relationships/image" Target="../media/image3.png"/><Relationship Id="rId5" Type="http://schemas.openxmlformats.org/officeDocument/2006/relationships/chart" Target="../charts/chart1.xml"/><Relationship Id="rId6" Type="http://schemas.openxmlformats.org/officeDocument/2006/relationships/chart" Target="../charts/chart2.xml"/><Relationship Id="rId7" Type="http://schemas.openxmlformats.org/officeDocument/2006/relationships/chart" Target="../charts/chart3.xml"/><Relationship Id="rId8" Type="http://schemas.openxmlformats.org/officeDocument/2006/relationships/chart" Target="../charts/char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29342212" y="29498878"/>
            <a:ext cx="13781915" cy="2889030"/>
            <a:chOff x="29185108" y="26110330"/>
            <a:chExt cx="14258402" cy="2889030"/>
          </a:xfrm>
        </p:grpSpPr>
        <p:sp>
          <p:nvSpPr>
            <p:cNvPr id="6" name="TextBox 5"/>
            <p:cNvSpPr txBox="1"/>
            <p:nvPr/>
          </p:nvSpPr>
          <p:spPr>
            <a:xfrm>
              <a:off x="29185108" y="26392635"/>
              <a:ext cx="14258402" cy="2520680"/>
            </a:xfrm>
            <a:prstGeom prst="rect">
              <a:avLst/>
            </a:prstGeom>
            <a:solidFill>
              <a:schemeClr val="accent5">
                <a:alpha val="50000"/>
              </a:schemeClr>
            </a:solidFill>
            <a:ln>
              <a:solidFill>
                <a:schemeClr val="tx1"/>
              </a:solidFill>
            </a:ln>
          </p:spPr>
          <p:txBody>
            <a:bodyPr wrap="square" lIns="438903" tIns="219451" rIns="438903" bIns="219451" rtlCol="0">
              <a:spAutoFit/>
            </a:bodyPr>
            <a:lstStyle/>
            <a:p>
              <a:pPr algn="ctr"/>
              <a:endParaRPr lang="en-US" sz="1500" dirty="0" smtClean="0">
                <a:solidFill>
                  <a:srgbClr val="1F497D"/>
                </a:solidFill>
              </a:endParaRPr>
            </a:p>
            <a:p>
              <a:pPr algn="ctr"/>
              <a:endParaRPr lang="en-US" sz="1500" dirty="0">
                <a:solidFill>
                  <a:srgbClr val="1F497D"/>
                </a:solidFill>
              </a:endParaRPr>
            </a:p>
            <a:p>
              <a:pPr algn="ctr"/>
              <a:endParaRPr lang="en-US" sz="1500" dirty="0" smtClean="0">
                <a:solidFill>
                  <a:srgbClr val="1F497D"/>
                </a:solidFill>
              </a:endParaRPr>
            </a:p>
            <a:p>
              <a:pPr algn="ctr"/>
              <a:endParaRPr lang="en-US" sz="1500" dirty="0">
                <a:solidFill>
                  <a:srgbClr val="1F497D"/>
                </a:solidFill>
              </a:endParaRPr>
            </a:p>
            <a:p>
              <a:pPr algn="ctr"/>
              <a:endParaRPr lang="en-US" sz="1500" dirty="0" smtClean="0">
                <a:solidFill>
                  <a:srgbClr val="1F497D"/>
                </a:solidFill>
              </a:endParaRPr>
            </a:p>
            <a:p>
              <a:pPr algn="ctr"/>
              <a:endParaRPr lang="en-US" sz="1500" dirty="0">
                <a:solidFill>
                  <a:srgbClr val="1F497D"/>
                </a:solidFill>
              </a:endParaRPr>
            </a:p>
            <a:p>
              <a:pPr algn="ctr"/>
              <a:endParaRPr lang="en-US" sz="1500" dirty="0" smtClean="0">
                <a:solidFill>
                  <a:srgbClr val="1F497D"/>
                </a:solidFill>
              </a:endParaRPr>
            </a:p>
            <a:p>
              <a:pPr algn="ctr"/>
              <a:endParaRPr lang="en-US" sz="1500" dirty="0">
                <a:solidFill>
                  <a:srgbClr val="1F497D"/>
                </a:solidFill>
              </a:endParaRPr>
            </a:p>
            <a:p>
              <a:pPr algn="ctr"/>
              <a:endParaRPr lang="en-US" sz="1500" dirty="0" smtClean="0">
                <a:solidFill>
                  <a:srgbClr val="1F497D"/>
                </a:solidFill>
              </a:endParaRPr>
            </a:p>
          </p:txBody>
        </p:sp>
        <p:pic>
          <p:nvPicPr>
            <p:cNvPr id="7" name="Picture 6" descr="ToolikLogo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47440" y="26449712"/>
              <a:ext cx="2438689" cy="239533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8" name="Picture 7" descr="LTER_Logo_NET_010008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337000" y="26449712"/>
              <a:ext cx="1680703" cy="2395337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30937200" y="26832623"/>
              <a:ext cx="9846377" cy="216673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438903" tIns="219451" rIns="438903" bIns="219451" rtlCol="0">
              <a:spAutoFit/>
            </a:bodyPr>
            <a:lstStyle/>
            <a:p>
              <a:pPr algn="just"/>
              <a:r>
                <a:rPr lang="en-US" sz="2800" dirty="0" smtClean="0">
                  <a:solidFill>
                    <a:srgbClr val="1F497D"/>
                  </a:solidFill>
                </a:rPr>
                <a:t>We </a:t>
              </a:r>
              <a:r>
                <a:rPr lang="en-US" sz="2800" dirty="0">
                  <a:solidFill>
                    <a:srgbClr val="1F497D"/>
                  </a:solidFill>
                </a:rPr>
                <a:t>thank </a:t>
              </a:r>
              <a:r>
                <a:rPr lang="en-US" sz="2800" dirty="0" smtClean="0">
                  <a:solidFill>
                    <a:srgbClr val="1F497D"/>
                  </a:solidFill>
                </a:rPr>
                <a:t>Jimmy Black, Molly Heller, and Jenny Helm for fieldwork assistance. Support was provided by University </a:t>
              </a:r>
              <a:r>
                <a:rPr lang="en-US" sz="2800" dirty="0">
                  <a:solidFill>
                    <a:srgbClr val="1F497D"/>
                  </a:solidFill>
                </a:rPr>
                <a:t>of New Hampshire, </a:t>
              </a:r>
              <a:r>
                <a:rPr lang="en-US" sz="2800" dirty="0" smtClean="0">
                  <a:solidFill>
                    <a:srgbClr val="1F497D"/>
                  </a:solidFill>
                </a:rPr>
                <a:t>Arctic LTER, </a:t>
              </a:r>
              <a:r>
                <a:rPr lang="en-US" sz="2800" dirty="0">
                  <a:solidFill>
                    <a:srgbClr val="1F497D"/>
                  </a:solidFill>
                </a:rPr>
                <a:t>Toolik Field </a:t>
              </a:r>
              <a:r>
                <a:rPr lang="en-US" sz="2800" dirty="0" smtClean="0">
                  <a:solidFill>
                    <a:srgbClr val="1F497D"/>
                  </a:solidFill>
                </a:rPr>
                <a:t>Station, and University of Alaska Museum—Mammal Division.</a:t>
              </a:r>
              <a:endParaRPr lang="en-US" sz="2800" dirty="0">
                <a:solidFill>
                  <a:srgbClr val="1F497D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0797097" y="26110330"/>
              <a:ext cx="10274703" cy="121263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438903" tIns="219451" rIns="438903" bIns="219451" rtlCol="0">
              <a:spAutoFit/>
            </a:bodyPr>
            <a:lstStyle/>
            <a:p>
              <a:pPr algn="ctr"/>
              <a:r>
                <a:rPr lang="en-US" sz="5000" dirty="0" smtClean="0">
                  <a:solidFill>
                    <a:srgbClr val="1F497D"/>
                  </a:solidFill>
                </a:rPr>
                <a:t>Acknowledgements</a:t>
              </a:r>
              <a:endParaRPr lang="en-US" sz="5000" dirty="0">
                <a:solidFill>
                  <a:srgbClr val="1F497D"/>
                </a:solidFill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61998" y="527788"/>
            <a:ext cx="39414484" cy="2774216"/>
            <a:chOff x="761998" y="654784"/>
            <a:chExt cx="39414484" cy="2774216"/>
          </a:xfrm>
        </p:grpSpPr>
        <p:sp>
          <p:nvSpPr>
            <p:cNvPr id="12" name="TextBox 11"/>
            <p:cNvSpPr txBox="1"/>
            <p:nvPr/>
          </p:nvSpPr>
          <p:spPr>
            <a:xfrm>
              <a:off x="761998" y="762000"/>
              <a:ext cx="39414484" cy="2659179"/>
            </a:xfrm>
            <a:prstGeom prst="rect">
              <a:avLst/>
            </a:prstGeom>
            <a:solidFill>
              <a:schemeClr val="accent5">
                <a:alpha val="50000"/>
              </a:schemeClr>
            </a:solidFill>
            <a:ln>
              <a:solidFill>
                <a:schemeClr val="tx1"/>
              </a:solidFill>
            </a:ln>
          </p:spPr>
          <p:txBody>
            <a:bodyPr wrap="square" lIns="438903" tIns="219451" rIns="438903" bIns="219451" rtlCol="0">
              <a:spAutoFit/>
            </a:bodyPr>
            <a:lstStyle/>
            <a:p>
              <a:pPr algn="ctr"/>
              <a:endParaRPr lang="en-US" sz="1600" dirty="0">
                <a:solidFill>
                  <a:srgbClr val="4F6228"/>
                </a:solidFill>
              </a:endParaRPr>
            </a:p>
            <a:p>
              <a:pPr algn="ctr"/>
              <a:endParaRPr lang="en-US" sz="1600" dirty="0" smtClean="0">
                <a:solidFill>
                  <a:srgbClr val="4F6228"/>
                </a:solidFill>
              </a:endParaRPr>
            </a:p>
            <a:p>
              <a:pPr algn="ctr"/>
              <a:endParaRPr lang="en-US" sz="1600" dirty="0">
                <a:solidFill>
                  <a:srgbClr val="4F6228"/>
                </a:solidFill>
              </a:endParaRPr>
            </a:p>
            <a:p>
              <a:pPr algn="ctr"/>
              <a:endParaRPr lang="en-US" sz="1600" dirty="0" smtClean="0">
                <a:solidFill>
                  <a:srgbClr val="4F6228"/>
                </a:solidFill>
              </a:endParaRPr>
            </a:p>
            <a:p>
              <a:pPr algn="ctr"/>
              <a:endParaRPr lang="en-US" sz="1600" dirty="0">
                <a:solidFill>
                  <a:srgbClr val="4F6228"/>
                </a:solidFill>
              </a:endParaRPr>
            </a:p>
            <a:p>
              <a:pPr algn="ctr"/>
              <a:endParaRPr lang="en-US" sz="1600" dirty="0" smtClean="0">
                <a:solidFill>
                  <a:srgbClr val="4F6228"/>
                </a:solidFill>
              </a:endParaRPr>
            </a:p>
            <a:p>
              <a:pPr algn="ctr"/>
              <a:endParaRPr lang="en-US" sz="1600" dirty="0">
                <a:solidFill>
                  <a:srgbClr val="4F6228"/>
                </a:solidFill>
              </a:endParaRPr>
            </a:p>
            <a:p>
              <a:pPr algn="ctr"/>
              <a:endParaRPr lang="en-US" sz="1600" dirty="0" smtClean="0">
                <a:solidFill>
                  <a:srgbClr val="4F6228"/>
                </a:solidFill>
              </a:endParaRPr>
            </a:p>
            <a:p>
              <a:pPr algn="ctr"/>
              <a:endParaRPr lang="en-US" sz="1600" dirty="0">
                <a:solidFill>
                  <a:srgbClr val="4F6228"/>
                </a:solidFill>
              </a:endParaRPr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761998" y="654784"/>
              <a:ext cx="39414484" cy="2774216"/>
              <a:chOff x="761998" y="654784"/>
              <a:chExt cx="39414484" cy="2774216"/>
            </a:xfrm>
          </p:grpSpPr>
          <p:sp>
            <p:nvSpPr>
              <p:cNvPr id="13" name="TextBox 12"/>
              <p:cNvSpPr txBox="1"/>
              <p:nvPr/>
            </p:nvSpPr>
            <p:spPr>
              <a:xfrm>
                <a:off x="761998" y="2105561"/>
                <a:ext cx="39414484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4000" dirty="0">
                    <a:solidFill>
                      <a:schemeClr val="tx2"/>
                    </a:solidFill>
                  </a:rPr>
                  <a:t>Andrew J. Maguire, M.S. </a:t>
                </a:r>
                <a:r>
                  <a:rPr lang="en-US" sz="4000" dirty="0" smtClean="0">
                    <a:solidFill>
                      <a:schemeClr val="tx2"/>
                    </a:solidFill>
                  </a:rPr>
                  <a:t>Candidate</a:t>
                </a:r>
                <a:r>
                  <a:rPr lang="en-US" sz="4000" dirty="0">
                    <a:solidFill>
                      <a:schemeClr val="tx2"/>
                    </a:solidFill>
                  </a:rPr>
                  <a:t> </a:t>
                </a:r>
                <a:r>
                  <a:rPr lang="en-US" sz="4000" dirty="0" smtClean="0">
                    <a:solidFill>
                      <a:schemeClr val="tx2"/>
                    </a:solidFill>
                  </a:rPr>
                  <a:t>and </a:t>
                </a:r>
                <a:r>
                  <a:rPr lang="en-US" sz="4000" dirty="0" smtClean="0">
                    <a:solidFill>
                      <a:schemeClr val="tx2"/>
                    </a:solidFill>
                  </a:rPr>
                  <a:t>Rebecca </a:t>
                </a:r>
                <a:r>
                  <a:rPr lang="en-US" sz="4000" dirty="0">
                    <a:solidFill>
                      <a:schemeClr val="tx2"/>
                    </a:solidFill>
                  </a:rPr>
                  <a:t>J. Rowe, PhD., </a:t>
                </a:r>
                <a:r>
                  <a:rPr lang="en-US" sz="4000" dirty="0" smtClean="0">
                    <a:solidFill>
                      <a:schemeClr val="tx2"/>
                    </a:solidFill>
                  </a:rPr>
                  <a:t>Assistant </a:t>
                </a:r>
                <a:r>
                  <a:rPr lang="en-US" sz="4000" dirty="0" smtClean="0">
                    <a:solidFill>
                      <a:schemeClr val="tx2"/>
                    </a:solidFill>
                  </a:rPr>
                  <a:t>Professor</a:t>
                </a:r>
                <a:endParaRPr lang="en-US" sz="4000" dirty="0">
                  <a:solidFill>
                    <a:schemeClr val="tx2"/>
                  </a:solidFill>
                </a:endParaRPr>
              </a:p>
              <a:p>
                <a:pPr algn="ctr"/>
                <a:r>
                  <a:rPr lang="en-US" sz="4000" dirty="0" smtClean="0">
                    <a:solidFill>
                      <a:schemeClr val="tx2"/>
                    </a:solidFill>
                  </a:rPr>
                  <a:t>Department </a:t>
                </a:r>
                <a:r>
                  <a:rPr lang="en-US" sz="4000" dirty="0">
                    <a:solidFill>
                      <a:schemeClr val="tx2"/>
                    </a:solidFill>
                  </a:rPr>
                  <a:t>of Natural </a:t>
                </a:r>
                <a:r>
                  <a:rPr lang="en-US" sz="4000" dirty="0" smtClean="0">
                    <a:solidFill>
                      <a:schemeClr val="tx2"/>
                    </a:solidFill>
                  </a:rPr>
                  <a:t>Resources and the Environment, </a:t>
                </a:r>
                <a:r>
                  <a:rPr lang="en-US" sz="4000" dirty="0">
                    <a:solidFill>
                      <a:schemeClr val="tx2"/>
                    </a:solidFill>
                  </a:rPr>
                  <a:t>University of New Hampshire</a:t>
                </a:r>
                <a:endParaRPr lang="en-US" sz="4000" dirty="0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761999" y="654784"/>
                <a:ext cx="39414483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600" dirty="0" smtClean="0">
                    <a:solidFill>
                      <a:schemeClr val="tx2"/>
                    </a:solidFill>
                    <a:latin typeface="+mj-lt"/>
                    <a:cs typeface="Arial"/>
                  </a:rPr>
                  <a:t>The role of microhabitat </a:t>
                </a:r>
                <a:r>
                  <a:rPr lang="en-US" sz="9600" dirty="0" smtClean="0">
                    <a:solidFill>
                      <a:schemeClr val="tx2"/>
                    </a:solidFill>
                    <a:latin typeface="+mj-lt"/>
                    <a:cs typeface="Arial"/>
                  </a:rPr>
                  <a:t>affinity </a:t>
                </a:r>
                <a:r>
                  <a:rPr lang="en-US" sz="9600" dirty="0" smtClean="0">
                    <a:solidFill>
                      <a:schemeClr val="tx2"/>
                    </a:solidFill>
                    <a:latin typeface="+mj-lt"/>
                    <a:cs typeface="Arial"/>
                  </a:rPr>
                  <a:t>in singing </a:t>
                </a:r>
                <a:r>
                  <a:rPr lang="en-US" sz="9600" dirty="0" smtClean="0">
                    <a:solidFill>
                      <a:schemeClr val="tx2"/>
                    </a:solidFill>
                    <a:latin typeface="+mj-lt"/>
                    <a:cs typeface="Arial"/>
                  </a:rPr>
                  <a:t>vole </a:t>
                </a:r>
                <a:r>
                  <a:rPr lang="en-US" sz="9600" dirty="0" smtClean="0">
                    <a:solidFill>
                      <a:schemeClr val="tx2"/>
                    </a:solidFill>
                    <a:latin typeface="+mj-lt"/>
                    <a:cs typeface="Arial"/>
                  </a:rPr>
                  <a:t>space use near Toolik </a:t>
                </a:r>
                <a:r>
                  <a:rPr lang="en-US" sz="9600" dirty="0" smtClean="0">
                    <a:solidFill>
                      <a:schemeClr val="tx2"/>
                    </a:solidFill>
                    <a:latin typeface="+mj-lt"/>
                    <a:cs typeface="Arial"/>
                  </a:rPr>
                  <a:t>Lake, AK</a:t>
                </a:r>
                <a:endParaRPr lang="en-US" sz="9600" dirty="0">
                  <a:latin typeface="+mj-lt"/>
                </a:endParaRPr>
              </a:p>
            </p:txBody>
          </p:sp>
        </p:grpSp>
      </p:grpSp>
      <p:pic>
        <p:nvPicPr>
          <p:cNvPr id="16" name="Picture 15" descr="UNH logo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6662" y="635004"/>
            <a:ext cx="2542539" cy="2667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7" name="TextBox 16"/>
          <p:cNvSpPr txBox="1"/>
          <p:nvPr/>
        </p:nvSpPr>
        <p:spPr>
          <a:xfrm>
            <a:off x="761998" y="3818468"/>
            <a:ext cx="13792202" cy="6906497"/>
          </a:xfrm>
          <a:prstGeom prst="rect">
            <a:avLst/>
          </a:prstGeom>
          <a:solidFill>
            <a:schemeClr val="accent5">
              <a:alpha val="25000"/>
            </a:schemeClr>
          </a:solidFill>
          <a:ln>
            <a:solidFill>
              <a:schemeClr val="tx1"/>
            </a:solidFill>
          </a:ln>
        </p:spPr>
        <p:txBody>
          <a:bodyPr wrap="square" lIns="438903" tIns="219451" rIns="438903" bIns="219451" numCol="1" rtlCol="0">
            <a:spAutoFit/>
          </a:bodyPr>
          <a:lstStyle/>
          <a:p>
            <a:pPr algn="ctr"/>
            <a:r>
              <a:rPr lang="en-US" sz="5000" dirty="0" smtClean="0">
                <a:solidFill>
                  <a:schemeClr val="tx2"/>
                </a:solidFill>
              </a:rPr>
              <a:t>Introduction</a:t>
            </a:r>
          </a:p>
          <a:p>
            <a:endParaRPr lang="en-US" sz="1000" dirty="0" smtClean="0">
              <a:solidFill>
                <a:schemeClr val="tx2"/>
              </a:solidFill>
            </a:endParaRPr>
          </a:p>
          <a:p>
            <a:pPr algn="just"/>
            <a:r>
              <a:rPr lang="en-US" sz="3600" dirty="0">
                <a:solidFill>
                  <a:schemeClr val="tx2"/>
                </a:solidFill>
              </a:rPr>
              <a:t>V</a:t>
            </a:r>
            <a:r>
              <a:rPr lang="en-US" sz="3600" dirty="0" smtClean="0">
                <a:solidFill>
                  <a:schemeClr val="tx2"/>
                </a:solidFill>
              </a:rPr>
              <a:t>oles do not use </a:t>
            </a:r>
            <a:r>
              <a:rPr lang="en-US" sz="3600" dirty="0">
                <a:solidFill>
                  <a:schemeClr val="tx2"/>
                </a:solidFill>
              </a:rPr>
              <a:t>space </a:t>
            </a:r>
            <a:r>
              <a:rPr lang="en-US" sz="3600" dirty="0" smtClean="0">
                <a:solidFill>
                  <a:schemeClr val="tx2"/>
                </a:solidFill>
              </a:rPr>
              <a:t>uniformly. </a:t>
            </a:r>
            <a:r>
              <a:rPr lang="en-US" sz="3600" dirty="0" smtClean="0">
                <a:solidFill>
                  <a:schemeClr val="tx2"/>
                </a:solidFill>
              </a:rPr>
              <a:t>At the landscape scale, habitat </a:t>
            </a:r>
            <a:r>
              <a:rPr lang="en-US" sz="3600" dirty="0" smtClean="0">
                <a:solidFill>
                  <a:schemeClr val="tx2"/>
                </a:solidFill>
              </a:rPr>
              <a:t>associations contribute to the spatial segregation of the two dominant small mammal herbivore species in the Arctic foothills of the Brooks Range. However, microhabitat </a:t>
            </a:r>
            <a:r>
              <a:rPr lang="en-US" sz="3600" dirty="0">
                <a:solidFill>
                  <a:schemeClr val="tx2"/>
                </a:solidFill>
              </a:rPr>
              <a:t>affinities and demographic </a:t>
            </a:r>
            <a:r>
              <a:rPr lang="en-US" sz="3600" dirty="0" smtClean="0">
                <a:solidFill>
                  <a:schemeClr val="tx2"/>
                </a:solidFill>
              </a:rPr>
              <a:t>processes may be important in determining vole space use at a local scale; yet, these factors are not well-documented.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3600" dirty="0" smtClean="0">
                <a:solidFill>
                  <a:schemeClr val="tx2"/>
                </a:solidFill>
              </a:rPr>
              <a:t>We analyzed spatially </a:t>
            </a:r>
            <a:r>
              <a:rPr lang="en-US" sz="3600" dirty="0">
                <a:solidFill>
                  <a:schemeClr val="tx2"/>
                </a:solidFill>
              </a:rPr>
              <a:t>explicit </a:t>
            </a:r>
            <a:r>
              <a:rPr lang="en-US" sz="3600" dirty="0" smtClean="0">
                <a:solidFill>
                  <a:schemeClr val="tx2"/>
                </a:solidFill>
              </a:rPr>
              <a:t>distributions </a:t>
            </a:r>
            <a:r>
              <a:rPr lang="en-US" sz="3600" dirty="0">
                <a:solidFill>
                  <a:schemeClr val="tx2"/>
                </a:solidFill>
              </a:rPr>
              <a:t>of </a:t>
            </a:r>
            <a:r>
              <a:rPr lang="en-US" sz="3600" dirty="0" smtClean="0">
                <a:solidFill>
                  <a:schemeClr val="tx2"/>
                </a:solidFill>
              </a:rPr>
              <a:t>voles from two </a:t>
            </a:r>
            <a:r>
              <a:rPr lang="en-US" sz="3600" dirty="0">
                <a:solidFill>
                  <a:schemeClr val="tx2"/>
                </a:solidFill>
              </a:rPr>
              <a:t>growing seasons </a:t>
            </a:r>
            <a:r>
              <a:rPr lang="en-US" sz="3600" dirty="0" smtClean="0">
                <a:solidFill>
                  <a:schemeClr val="tx2"/>
                </a:solidFill>
              </a:rPr>
              <a:t>paired with vegetation composition to determine the relative importance of microhabitat affinities. </a:t>
            </a:r>
            <a:r>
              <a:rPr lang="en-US" sz="3600" b="1" i="1" dirty="0">
                <a:solidFill>
                  <a:srgbClr val="008000"/>
                </a:solidFill>
              </a:rPr>
              <a:t>We hypothesize </a:t>
            </a:r>
            <a:r>
              <a:rPr lang="en-US" sz="3600" b="1" i="1" dirty="0" smtClean="0">
                <a:solidFill>
                  <a:srgbClr val="008000"/>
                </a:solidFill>
              </a:rPr>
              <a:t>that space use by voles is disproportionate to </a:t>
            </a:r>
            <a:r>
              <a:rPr lang="en-US" sz="3600" b="1" i="1" dirty="0" smtClean="0">
                <a:solidFill>
                  <a:srgbClr val="008000"/>
                </a:solidFill>
              </a:rPr>
              <a:t>the availability </a:t>
            </a:r>
            <a:r>
              <a:rPr lang="en-US" sz="3600" b="1" i="1" dirty="0" smtClean="0">
                <a:solidFill>
                  <a:srgbClr val="008000"/>
                </a:solidFill>
              </a:rPr>
              <a:t>of microhabitats.</a:t>
            </a:r>
            <a:endParaRPr lang="en-US" sz="3600" i="1" dirty="0">
              <a:solidFill>
                <a:srgbClr val="1F497D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9342212" y="3818468"/>
            <a:ext cx="13792201" cy="12754253"/>
          </a:xfrm>
          <a:prstGeom prst="rect">
            <a:avLst/>
          </a:prstGeom>
          <a:solidFill>
            <a:schemeClr val="accent5">
              <a:alpha val="25000"/>
            </a:schemeClr>
          </a:solidFill>
          <a:ln>
            <a:solidFill>
              <a:schemeClr val="tx1"/>
            </a:solidFill>
          </a:ln>
        </p:spPr>
        <p:txBody>
          <a:bodyPr wrap="square" lIns="438903" tIns="219451" rIns="438903" bIns="219451" rtlCol="0">
            <a:spAutoFit/>
          </a:bodyPr>
          <a:lstStyle/>
          <a:p>
            <a:pPr algn="ctr"/>
            <a:r>
              <a:rPr lang="en-US" sz="5000" dirty="0" smtClean="0">
                <a:solidFill>
                  <a:srgbClr val="1F497D"/>
                </a:solidFill>
                <a:sym typeface="Wingdings"/>
              </a:rPr>
              <a:t>Discussion</a:t>
            </a:r>
            <a:endParaRPr lang="en-US" sz="5000" dirty="0">
              <a:solidFill>
                <a:srgbClr val="1F497D"/>
              </a:solidFill>
              <a:sym typeface="Wingdings"/>
            </a:endParaRPr>
          </a:p>
          <a:p>
            <a:endParaRPr lang="en-US" sz="1000" dirty="0">
              <a:solidFill>
                <a:srgbClr val="1F497D"/>
              </a:solidFill>
              <a:sym typeface="Wingdings"/>
            </a:endParaRPr>
          </a:p>
          <a:p>
            <a:pPr marL="742950" indent="-742950" algn="just">
              <a:buFont typeface="+mj-lt"/>
              <a:buAutoNum type="arabicPeriod"/>
            </a:pPr>
            <a:r>
              <a:rPr lang="en-US" sz="3600" b="1" i="1" dirty="0" smtClean="0">
                <a:solidFill>
                  <a:srgbClr val="1F497D"/>
                </a:solidFill>
                <a:sym typeface="Wingdings"/>
              </a:rPr>
              <a:t>Role of density in microhabitat affinities:</a:t>
            </a:r>
          </a:p>
          <a:p>
            <a:pPr algn="just"/>
            <a:r>
              <a:rPr lang="en-US" sz="3600" dirty="0" smtClean="0">
                <a:solidFill>
                  <a:srgbClr val="1F497D"/>
                </a:solidFill>
                <a:sym typeface="Wingdings"/>
              </a:rPr>
              <a:t>Higher population density in 2013 may have dampened the signal of singing vole microhabitat affinities on the Rocky Floodplain. In 2014, population density declined by an estimated 50%, concurrent with a stronger signal of microhabitat affinities.</a:t>
            </a:r>
          </a:p>
          <a:p>
            <a:pPr algn="just"/>
            <a:endParaRPr lang="en-US" sz="1000" dirty="0" smtClean="0">
              <a:solidFill>
                <a:srgbClr val="1F497D"/>
              </a:solidFill>
              <a:sym typeface="Wingdings"/>
            </a:endParaRPr>
          </a:p>
          <a:p>
            <a:pPr marL="742950" indent="-742950" algn="just">
              <a:buFont typeface="+mj-lt"/>
              <a:buAutoNum type="arabicPeriod" startAt="2"/>
            </a:pPr>
            <a:r>
              <a:rPr lang="en-US" sz="3600" b="1" i="1" dirty="0" smtClean="0">
                <a:solidFill>
                  <a:srgbClr val="1F497D"/>
                </a:solidFill>
                <a:sym typeface="Wingdings"/>
              </a:rPr>
              <a:t>Microhabitat use rates varied across years:</a:t>
            </a:r>
          </a:p>
          <a:p>
            <a:pPr algn="just"/>
            <a:r>
              <a:rPr lang="en-US" sz="3600" dirty="0" smtClean="0">
                <a:solidFill>
                  <a:srgbClr val="1F497D"/>
                </a:solidFill>
                <a:sym typeface="Wingdings"/>
              </a:rPr>
              <a:t>The significant difference in </a:t>
            </a:r>
            <a:r>
              <a:rPr lang="en-US" sz="3600" dirty="0" smtClean="0">
                <a:solidFill>
                  <a:srgbClr val="1F497D"/>
                </a:solidFill>
                <a:sym typeface="Wingdings"/>
              </a:rPr>
              <a:t>use </a:t>
            </a:r>
            <a:r>
              <a:rPr lang="en-US" sz="3600" dirty="0" smtClean="0">
                <a:solidFill>
                  <a:srgbClr val="1F497D"/>
                </a:solidFill>
                <a:sym typeface="Wingdings"/>
              </a:rPr>
              <a:t>of microhabitats between 2013 and 2014 indicates that home range overlap and territoriality of this colonial species may </a:t>
            </a:r>
            <a:r>
              <a:rPr lang="en-US" sz="3600" dirty="0" smtClean="0">
                <a:solidFill>
                  <a:srgbClr val="1F497D"/>
                </a:solidFill>
                <a:sym typeface="Wingdings"/>
              </a:rPr>
              <a:t>supersede microhabitat </a:t>
            </a:r>
            <a:r>
              <a:rPr lang="en-US" sz="3600" dirty="0" smtClean="0">
                <a:solidFill>
                  <a:srgbClr val="1F497D"/>
                </a:solidFill>
                <a:sym typeface="Wingdings"/>
              </a:rPr>
              <a:t>affinity. Microhabitats on the Rocky Floodplain are patchily distributed </a:t>
            </a:r>
            <a:r>
              <a:rPr lang="en-US" sz="3600" dirty="0" smtClean="0">
                <a:solidFill>
                  <a:srgbClr val="1F497D"/>
                </a:solidFill>
                <a:sym typeface="Wingdings"/>
              </a:rPr>
              <a:t>(see Fig. 4) </a:t>
            </a:r>
            <a:r>
              <a:rPr lang="en-US" sz="3600" dirty="0" smtClean="0">
                <a:solidFill>
                  <a:srgbClr val="1F497D"/>
                </a:solidFill>
                <a:sym typeface="Wingdings"/>
              </a:rPr>
              <a:t>such that singing vole home ranges are likely to include preferred microhabitats across the grid, </a:t>
            </a:r>
            <a:r>
              <a:rPr lang="en-US" sz="3600" dirty="0" smtClean="0">
                <a:solidFill>
                  <a:srgbClr val="1F497D"/>
                </a:solidFill>
                <a:sym typeface="Wingdings"/>
              </a:rPr>
              <a:t>independent of the </a:t>
            </a:r>
            <a:r>
              <a:rPr lang="en-US" sz="3600" dirty="0" smtClean="0">
                <a:solidFill>
                  <a:srgbClr val="1F497D"/>
                </a:solidFill>
                <a:sym typeface="Wingdings"/>
              </a:rPr>
              <a:t>difference in explicit space use between years.</a:t>
            </a:r>
          </a:p>
          <a:p>
            <a:pPr algn="just"/>
            <a:endParaRPr lang="en-US" sz="1000" dirty="0">
              <a:solidFill>
                <a:srgbClr val="1F497D"/>
              </a:solidFill>
              <a:sym typeface="Wingdings"/>
            </a:endParaRPr>
          </a:p>
          <a:p>
            <a:pPr marL="742950" indent="-742950" algn="just">
              <a:buFont typeface="+mj-lt"/>
              <a:buAutoNum type="arabicPeriod" startAt="3"/>
            </a:pPr>
            <a:r>
              <a:rPr lang="en-US" sz="3600" b="1" i="1" dirty="0" smtClean="0">
                <a:solidFill>
                  <a:srgbClr val="1F497D"/>
                </a:solidFill>
                <a:sym typeface="Wingdings"/>
              </a:rPr>
              <a:t>Roles of shelter and food:</a:t>
            </a:r>
          </a:p>
          <a:p>
            <a:pPr algn="just"/>
            <a:r>
              <a:rPr lang="en-US" sz="3600" dirty="0" smtClean="0">
                <a:solidFill>
                  <a:srgbClr val="1F497D"/>
                </a:solidFill>
                <a:sym typeface="Wingdings"/>
              </a:rPr>
              <a:t>Singing voles consistently preferred microhabitats dominated by deciduous shrub cover, with use rate increasing in 2014, suggesting the importance of shelter. This is corroborated by the </a:t>
            </a:r>
            <a:r>
              <a:rPr lang="en-US" sz="3600" dirty="0" smtClean="0">
                <a:solidFill>
                  <a:srgbClr val="1F497D"/>
                </a:solidFill>
                <a:sym typeface="Wingdings"/>
              </a:rPr>
              <a:t>consistent low </a:t>
            </a:r>
            <a:r>
              <a:rPr lang="en-US" sz="3600" dirty="0" smtClean="0">
                <a:solidFill>
                  <a:srgbClr val="1F497D"/>
                </a:solidFill>
                <a:sym typeface="Wingdings"/>
              </a:rPr>
              <a:t>use </a:t>
            </a:r>
            <a:r>
              <a:rPr lang="en-US" sz="3600" dirty="0" smtClean="0">
                <a:solidFill>
                  <a:srgbClr val="1F497D"/>
                </a:solidFill>
                <a:sym typeface="Wingdings"/>
              </a:rPr>
              <a:t>of microhabitats </a:t>
            </a:r>
            <a:r>
              <a:rPr lang="en-US" sz="3600" dirty="0" smtClean="0">
                <a:solidFill>
                  <a:srgbClr val="1F497D"/>
                </a:solidFill>
                <a:sym typeface="Wingdings"/>
              </a:rPr>
              <a:t>dominated by bare rock. </a:t>
            </a:r>
            <a:r>
              <a:rPr lang="en-US" sz="3600" dirty="0" smtClean="0">
                <a:solidFill>
                  <a:srgbClr val="1F497D"/>
                </a:solidFill>
                <a:sym typeface="Wingdings"/>
              </a:rPr>
              <a:t>Use of microhabitats </a:t>
            </a:r>
            <a:r>
              <a:rPr lang="en-US" sz="3600" dirty="0" smtClean="0">
                <a:solidFill>
                  <a:srgbClr val="1F497D"/>
                </a:solidFill>
                <a:sym typeface="Wingdings"/>
              </a:rPr>
              <a:t>dominated by </a:t>
            </a:r>
            <a:r>
              <a:rPr lang="en-US" sz="3600" i="1" dirty="0" smtClean="0">
                <a:solidFill>
                  <a:srgbClr val="1F497D"/>
                </a:solidFill>
                <a:sym typeface="Wingdings"/>
              </a:rPr>
              <a:t>Equisetum</a:t>
            </a:r>
            <a:r>
              <a:rPr lang="en-US" sz="3600" dirty="0" smtClean="0">
                <a:solidFill>
                  <a:srgbClr val="1F497D"/>
                </a:solidFill>
                <a:sym typeface="Wingdings"/>
              </a:rPr>
              <a:t> sp. </a:t>
            </a:r>
            <a:r>
              <a:rPr lang="en-US" sz="3600" dirty="0" smtClean="0">
                <a:solidFill>
                  <a:srgbClr val="1F497D"/>
                </a:solidFill>
                <a:sym typeface="Wingdings"/>
              </a:rPr>
              <a:t>suggests the importance of this food source to singing voles.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5036859" y="3818468"/>
            <a:ext cx="13792202" cy="15062575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solidFill>
              <a:schemeClr val="tx1"/>
            </a:solidFill>
          </a:ln>
        </p:spPr>
        <p:txBody>
          <a:bodyPr wrap="square" lIns="438903" tIns="219451" rIns="438903" bIns="219451" rtlCol="0">
            <a:spAutoFit/>
          </a:bodyPr>
          <a:lstStyle>
            <a:defPPr>
              <a:defRPr lang="en-US"/>
            </a:defPPr>
            <a:lvl1pPr algn="ctr">
              <a:defRPr sz="5000">
                <a:solidFill>
                  <a:srgbClr val="1F497D"/>
                </a:solidFill>
              </a:defRPr>
            </a:lvl1pPr>
          </a:lstStyle>
          <a:p>
            <a:r>
              <a:rPr lang="en-US" dirty="0" smtClean="0">
                <a:solidFill>
                  <a:schemeClr val="tx2"/>
                </a:solidFill>
              </a:rPr>
              <a:t>Space Use and Microhabitats on Rocky Floodplain</a:t>
            </a:r>
            <a:endParaRPr lang="en-US" dirty="0">
              <a:solidFill>
                <a:schemeClr val="tx2"/>
              </a:solidFill>
            </a:endParaRPr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/>
          </a:p>
        </p:txBody>
      </p:sp>
      <p:sp>
        <p:nvSpPr>
          <p:cNvPr id="35" name="TextBox 34"/>
          <p:cNvSpPr txBox="1"/>
          <p:nvPr/>
        </p:nvSpPr>
        <p:spPr>
          <a:xfrm>
            <a:off x="29331925" y="23541854"/>
            <a:ext cx="13792202" cy="5798501"/>
          </a:xfrm>
          <a:prstGeom prst="rect">
            <a:avLst/>
          </a:prstGeom>
          <a:solidFill>
            <a:schemeClr val="accent5">
              <a:alpha val="25000"/>
            </a:schemeClr>
          </a:solidFill>
          <a:ln>
            <a:solidFill>
              <a:schemeClr val="tx1"/>
            </a:solidFill>
          </a:ln>
        </p:spPr>
        <p:txBody>
          <a:bodyPr wrap="square" lIns="438903" tIns="219451" rIns="438903" bIns="219451" rtlCol="0">
            <a:spAutoFit/>
          </a:bodyPr>
          <a:lstStyle/>
          <a:p>
            <a:pPr algn="ctr"/>
            <a:r>
              <a:rPr lang="en-US" sz="5000" dirty="0" smtClean="0">
                <a:solidFill>
                  <a:srgbClr val="1F497D"/>
                </a:solidFill>
              </a:rPr>
              <a:t>Future Directions</a:t>
            </a:r>
          </a:p>
          <a:p>
            <a:endParaRPr lang="en-US" sz="1000" dirty="0">
              <a:solidFill>
                <a:srgbClr val="1F497D"/>
              </a:solidFill>
            </a:endParaRPr>
          </a:p>
          <a:p>
            <a:pPr marL="571500" indent="-571500" algn="just">
              <a:buFont typeface="Arial"/>
              <a:buChar char="•"/>
            </a:pPr>
            <a:r>
              <a:rPr lang="en-US" sz="3600" dirty="0" smtClean="0">
                <a:solidFill>
                  <a:srgbClr val="1F497D"/>
                </a:solidFill>
              </a:rPr>
              <a:t>Analyzing microhabitat affinities within </a:t>
            </a:r>
            <a:r>
              <a:rPr lang="en-US" sz="3600" b="1" i="1" dirty="0" smtClean="0">
                <a:solidFill>
                  <a:srgbClr val="1F497D"/>
                </a:solidFill>
              </a:rPr>
              <a:t>core home ranges </a:t>
            </a:r>
            <a:r>
              <a:rPr lang="en-US" sz="3600" dirty="0" smtClean="0">
                <a:solidFill>
                  <a:srgbClr val="1F497D"/>
                </a:solidFill>
              </a:rPr>
              <a:t>to determine if </a:t>
            </a:r>
            <a:r>
              <a:rPr lang="en-US" sz="3600" dirty="0" smtClean="0">
                <a:solidFill>
                  <a:srgbClr val="1F497D"/>
                </a:solidFill>
              </a:rPr>
              <a:t>individual voles </a:t>
            </a:r>
            <a:r>
              <a:rPr lang="en-US" sz="3600" dirty="0" smtClean="0">
                <a:solidFill>
                  <a:srgbClr val="1F497D"/>
                </a:solidFill>
              </a:rPr>
              <a:t>are centered </a:t>
            </a:r>
            <a:r>
              <a:rPr lang="en-US" sz="3600" dirty="0" smtClean="0">
                <a:solidFill>
                  <a:srgbClr val="1F497D"/>
                </a:solidFill>
              </a:rPr>
              <a:t>on preferred </a:t>
            </a:r>
            <a:r>
              <a:rPr lang="en-US" sz="3600" dirty="0" smtClean="0">
                <a:solidFill>
                  <a:srgbClr val="1F497D"/>
                </a:solidFill>
              </a:rPr>
              <a:t>microhabitats.</a:t>
            </a:r>
          </a:p>
          <a:p>
            <a:pPr marL="571500" indent="-571500" algn="just">
              <a:buFont typeface="Arial"/>
              <a:buChar char="•"/>
            </a:pPr>
            <a:r>
              <a:rPr lang="en-US" sz="3600" dirty="0" smtClean="0">
                <a:solidFill>
                  <a:srgbClr val="1F497D"/>
                </a:solidFill>
              </a:rPr>
              <a:t>Evaluating the degree to which </a:t>
            </a:r>
            <a:r>
              <a:rPr lang="en-US" sz="3600" b="1" i="1" dirty="0" smtClean="0">
                <a:solidFill>
                  <a:srgbClr val="1F497D"/>
                </a:solidFill>
              </a:rPr>
              <a:t>home range overlap </a:t>
            </a:r>
            <a:r>
              <a:rPr lang="en-US" sz="3600" dirty="0" smtClean="0">
                <a:solidFill>
                  <a:srgbClr val="1F497D"/>
                </a:solidFill>
              </a:rPr>
              <a:t>in high and low density years affects space use for colonial singing voles.</a:t>
            </a:r>
            <a:endParaRPr lang="en-US" sz="3600" dirty="0">
              <a:solidFill>
                <a:srgbClr val="1F497D"/>
              </a:solidFill>
            </a:endParaRPr>
          </a:p>
          <a:p>
            <a:pPr marL="571500" indent="-571500" algn="just">
              <a:buFont typeface="Arial"/>
              <a:buChar char="•"/>
            </a:pPr>
            <a:r>
              <a:rPr lang="en-US" sz="3600" b="1" i="1" dirty="0">
                <a:solidFill>
                  <a:srgbClr val="1F497D"/>
                </a:solidFill>
              </a:rPr>
              <a:t>M</a:t>
            </a:r>
            <a:r>
              <a:rPr lang="en-US" sz="3600" b="1" i="1" dirty="0" smtClean="0">
                <a:solidFill>
                  <a:srgbClr val="1F497D"/>
                </a:solidFill>
              </a:rPr>
              <a:t>ixed</a:t>
            </a:r>
            <a:r>
              <a:rPr lang="en-US" sz="3600" b="1" i="1" dirty="0" smtClean="0">
                <a:solidFill>
                  <a:srgbClr val="1F497D"/>
                </a:solidFill>
              </a:rPr>
              <a:t>-effects model</a:t>
            </a:r>
            <a:r>
              <a:rPr lang="en-US" sz="3600" dirty="0" smtClean="0">
                <a:solidFill>
                  <a:srgbClr val="1F497D"/>
                </a:solidFill>
              </a:rPr>
              <a:t> incorporating year, month, grid, </a:t>
            </a:r>
            <a:r>
              <a:rPr lang="en-US" sz="3600" dirty="0" smtClean="0">
                <a:solidFill>
                  <a:srgbClr val="1F497D"/>
                </a:solidFill>
              </a:rPr>
              <a:t>individual, vole species </a:t>
            </a:r>
            <a:r>
              <a:rPr lang="en-US" sz="3600" dirty="0" smtClean="0">
                <a:solidFill>
                  <a:srgbClr val="1F497D"/>
                </a:solidFill>
              </a:rPr>
              <a:t>with vegetation composition and spatial coordinates to </a:t>
            </a:r>
            <a:r>
              <a:rPr lang="en-US" sz="3600" dirty="0" smtClean="0">
                <a:solidFill>
                  <a:srgbClr val="1F497D"/>
                </a:solidFill>
              </a:rPr>
              <a:t>further </a:t>
            </a:r>
            <a:r>
              <a:rPr lang="en-US" sz="3600" dirty="0" smtClean="0">
                <a:solidFill>
                  <a:srgbClr val="1F497D"/>
                </a:solidFill>
              </a:rPr>
              <a:t>elucidate species</a:t>
            </a:r>
            <a:r>
              <a:rPr lang="en-US" sz="3600" dirty="0" smtClean="0">
                <a:solidFill>
                  <a:srgbClr val="1F497D"/>
                </a:solidFill>
              </a:rPr>
              <a:t>-specific </a:t>
            </a:r>
            <a:r>
              <a:rPr lang="en-US" sz="3600" dirty="0" smtClean="0">
                <a:solidFill>
                  <a:srgbClr val="1F497D"/>
                </a:solidFill>
              </a:rPr>
              <a:t>patterns at local-scales.</a:t>
            </a:r>
            <a:endParaRPr lang="en-US" sz="3600" dirty="0" smtClean="0">
              <a:solidFill>
                <a:srgbClr val="1F497D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5049499" y="24133482"/>
            <a:ext cx="13792202" cy="8168381"/>
          </a:xfrm>
          <a:prstGeom prst="rect">
            <a:avLst/>
          </a:prstGeom>
          <a:solidFill>
            <a:schemeClr val="accent5">
              <a:alpha val="25000"/>
            </a:schemeClr>
          </a:solidFill>
          <a:ln>
            <a:solidFill>
              <a:schemeClr val="tx1"/>
            </a:solidFill>
          </a:ln>
        </p:spPr>
        <p:txBody>
          <a:bodyPr wrap="square" lIns="438903" tIns="219451" rIns="438903" bIns="219451" numCol="1" rtlCol="0">
            <a:spAutoFit/>
          </a:bodyPr>
          <a:lstStyle>
            <a:defPPr>
              <a:defRPr lang="en-US"/>
            </a:defPPr>
            <a:lvl1pPr algn="ctr"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US" dirty="0" smtClean="0">
                <a:sym typeface="Wingdings"/>
              </a:rPr>
              <a:t>Results</a:t>
            </a:r>
            <a:endParaRPr lang="en-US" sz="1000" dirty="0" smtClean="0">
              <a:sym typeface="Wingdings"/>
            </a:endParaRPr>
          </a:p>
          <a:p>
            <a:pPr marL="742950" indent="-742950" algn="l">
              <a:buFont typeface="+mj-lt"/>
              <a:buAutoNum type="arabicPeriod"/>
            </a:pPr>
            <a:r>
              <a:rPr lang="en-US" sz="3600" b="1" i="1" dirty="0" smtClean="0">
                <a:sym typeface="Wingdings"/>
              </a:rPr>
              <a:t>Were microhabitats used disproportionately within a year?</a:t>
            </a:r>
            <a:endParaRPr lang="en-US" sz="2000" b="1" i="1" dirty="0" smtClean="0">
              <a:sym typeface="Wingdings"/>
            </a:endParaRPr>
          </a:p>
          <a:p>
            <a:pPr marL="920750" indent="-463550" algn="l">
              <a:buFont typeface="Arial"/>
              <a:buChar char="•"/>
            </a:pPr>
            <a:r>
              <a:rPr lang="en-US" sz="3600" dirty="0" smtClean="0">
                <a:sym typeface="Wingdings"/>
              </a:rPr>
              <a:t> 2013: </a:t>
            </a:r>
            <a:r>
              <a:rPr lang="en-US" sz="3600" b="1" dirty="0" smtClean="0">
                <a:solidFill>
                  <a:srgbClr val="FF0000"/>
                </a:solidFill>
                <a:sym typeface="Wingdings"/>
              </a:rPr>
              <a:t>NO</a:t>
            </a:r>
            <a:r>
              <a:rPr lang="en-US" sz="3600" dirty="0" smtClean="0">
                <a:sym typeface="Wingdings"/>
              </a:rPr>
              <a:t> (p=0.51)</a:t>
            </a:r>
            <a:endParaRPr lang="en-US" sz="2000" dirty="0" smtClean="0">
              <a:sym typeface="Wingdings"/>
            </a:endParaRPr>
          </a:p>
          <a:p>
            <a:pPr marL="920750" indent="-463550" algn="l">
              <a:buFont typeface="Arial"/>
              <a:buChar char="•"/>
            </a:pPr>
            <a:r>
              <a:rPr lang="en-US" sz="3600" dirty="0" smtClean="0">
                <a:sym typeface="Wingdings"/>
              </a:rPr>
              <a:t> 2014: </a:t>
            </a:r>
            <a:r>
              <a:rPr lang="en-US" sz="3600" b="1" dirty="0" smtClean="0">
                <a:solidFill>
                  <a:srgbClr val="008000"/>
                </a:solidFill>
                <a:sym typeface="Wingdings"/>
              </a:rPr>
              <a:t>YES</a:t>
            </a:r>
            <a:r>
              <a:rPr lang="en-US" sz="3600" dirty="0" smtClean="0">
                <a:solidFill>
                  <a:schemeClr val="accent3">
                    <a:lumMod val="75000"/>
                  </a:schemeClr>
                </a:solidFill>
                <a:sym typeface="Wingdings"/>
              </a:rPr>
              <a:t> </a:t>
            </a:r>
            <a:r>
              <a:rPr lang="en-US" sz="3600" dirty="0" smtClean="0">
                <a:sym typeface="Wingdings"/>
              </a:rPr>
              <a:t>(p&lt;0.01)</a:t>
            </a:r>
          </a:p>
          <a:p>
            <a:pPr marL="228600" indent="-228600" algn="l">
              <a:buFont typeface="+mj-lt"/>
              <a:buAutoNum type="arabicPeriod"/>
            </a:pPr>
            <a:endParaRPr lang="en-US" sz="1000" dirty="0" smtClean="0">
              <a:sym typeface="Wingdings"/>
            </a:endParaRPr>
          </a:p>
          <a:p>
            <a:pPr marL="742950" indent="-742950" algn="l">
              <a:buFont typeface="+mj-lt"/>
              <a:buAutoNum type="arabicPeriod" startAt="2"/>
            </a:pPr>
            <a:r>
              <a:rPr lang="en-US" sz="3600" b="1" i="1" dirty="0" smtClean="0">
                <a:sym typeface="Wingdings"/>
              </a:rPr>
              <a:t>Were microhabitats used differently in 2013 versus 2014?</a:t>
            </a:r>
          </a:p>
          <a:p>
            <a:pPr marL="920750" indent="-463550" algn="l">
              <a:buFont typeface="Arial"/>
              <a:buChar char="•"/>
            </a:pPr>
            <a:r>
              <a:rPr lang="en-US" sz="3600" dirty="0" smtClean="0">
                <a:sym typeface="Wingdings"/>
              </a:rPr>
              <a:t> </a:t>
            </a:r>
            <a:r>
              <a:rPr lang="en-US" sz="3600" b="1" dirty="0" smtClean="0">
                <a:solidFill>
                  <a:srgbClr val="008000"/>
                </a:solidFill>
                <a:sym typeface="Wingdings"/>
              </a:rPr>
              <a:t>YES</a:t>
            </a:r>
            <a:r>
              <a:rPr lang="en-US" sz="3600" dirty="0" smtClean="0">
                <a:solidFill>
                  <a:schemeClr val="accent3">
                    <a:lumMod val="75000"/>
                  </a:schemeClr>
                </a:solidFill>
                <a:sym typeface="Wingdings"/>
              </a:rPr>
              <a:t> </a:t>
            </a:r>
            <a:r>
              <a:rPr lang="en-US" sz="3600" b="1" dirty="0" smtClean="0">
                <a:solidFill>
                  <a:srgbClr val="FF0000"/>
                </a:solidFill>
                <a:sym typeface="Wingdings"/>
              </a:rPr>
              <a:t> </a:t>
            </a:r>
            <a:r>
              <a:rPr lang="en-US" sz="3600" dirty="0" smtClean="0">
                <a:sym typeface="Wingdings"/>
              </a:rPr>
              <a:t>(p&lt;0.001)</a:t>
            </a:r>
          </a:p>
          <a:p>
            <a:pPr marL="920750" indent="-463550" algn="l">
              <a:buFont typeface="Arial"/>
              <a:buChar char="•"/>
            </a:pPr>
            <a:r>
              <a:rPr lang="en-US" sz="3600" dirty="0" smtClean="0">
                <a:sym typeface="Wingdings"/>
              </a:rPr>
              <a:t> 2013: </a:t>
            </a:r>
            <a:r>
              <a:rPr lang="en-US" sz="3600" dirty="0">
                <a:solidFill>
                  <a:srgbClr val="5B823F"/>
                </a:solidFill>
              </a:rPr>
              <a:t>Deciduous </a:t>
            </a:r>
            <a:r>
              <a:rPr lang="en-US" sz="3600" dirty="0" smtClean="0">
                <a:solidFill>
                  <a:srgbClr val="5B823F"/>
                </a:solidFill>
              </a:rPr>
              <a:t>Shrub</a:t>
            </a:r>
            <a:r>
              <a:rPr lang="en-US" sz="3600" dirty="0" smtClean="0">
                <a:sym typeface="Wingdings"/>
              </a:rPr>
              <a:t>&gt;</a:t>
            </a:r>
            <a:r>
              <a:rPr lang="en-US" sz="3600" dirty="0" smtClean="0">
                <a:solidFill>
                  <a:srgbClr val="660066"/>
                </a:solidFill>
              </a:rPr>
              <a:t>Evenly Diverse</a:t>
            </a:r>
            <a:r>
              <a:rPr lang="en-US" sz="3600" dirty="0" smtClean="0">
                <a:sym typeface="Wingdings"/>
              </a:rPr>
              <a:t>&gt;</a:t>
            </a:r>
            <a:r>
              <a:rPr lang="en-US" sz="3600" dirty="0" smtClean="0">
                <a:solidFill>
                  <a:srgbClr val="69D008"/>
                </a:solidFill>
              </a:rPr>
              <a:t>Equisetum</a:t>
            </a:r>
            <a:r>
              <a:rPr lang="en-US" sz="3600" dirty="0" smtClean="0">
                <a:sym typeface="Wingdings"/>
              </a:rPr>
              <a:t>&gt;</a:t>
            </a:r>
            <a:r>
              <a:rPr lang="en-US" sz="3600" dirty="0" smtClean="0">
                <a:solidFill>
                  <a:srgbClr val="1295FF"/>
                </a:solidFill>
              </a:rPr>
              <a:t>Bare </a:t>
            </a:r>
            <a:r>
              <a:rPr lang="en-US" sz="3600" dirty="0">
                <a:solidFill>
                  <a:srgbClr val="1295FF"/>
                </a:solidFill>
              </a:rPr>
              <a:t>Roc</a:t>
            </a:r>
            <a:r>
              <a:rPr lang="en-US" sz="3600" dirty="0" smtClean="0">
                <a:solidFill>
                  <a:srgbClr val="1295FF"/>
                </a:solidFill>
              </a:rPr>
              <a:t>k</a:t>
            </a:r>
            <a:endParaRPr lang="en-US" sz="3600" dirty="0" smtClean="0">
              <a:sym typeface="Wingdings"/>
            </a:endParaRPr>
          </a:p>
          <a:p>
            <a:pPr marL="920750" indent="-463550" algn="l">
              <a:buFont typeface="Arial"/>
              <a:buChar char="•"/>
            </a:pPr>
            <a:r>
              <a:rPr lang="en-US" sz="3600" dirty="0" smtClean="0">
                <a:sym typeface="Wingdings"/>
              </a:rPr>
              <a:t> 2014: </a:t>
            </a:r>
            <a:r>
              <a:rPr lang="en-US" sz="3600" dirty="0">
                <a:solidFill>
                  <a:srgbClr val="5B823F"/>
                </a:solidFill>
              </a:rPr>
              <a:t>Deciduous </a:t>
            </a:r>
            <a:r>
              <a:rPr lang="en-US" sz="3600" dirty="0" smtClean="0">
                <a:solidFill>
                  <a:srgbClr val="5B823F"/>
                </a:solidFill>
              </a:rPr>
              <a:t>Shrub</a:t>
            </a:r>
            <a:r>
              <a:rPr lang="en-US" sz="3600" dirty="0" smtClean="0">
                <a:sym typeface="Wingdings"/>
              </a:rPr>
              <a:t>&gt;</a:t>
            </a:r>
            <a:r>
              <a:rPr lang="en-US" sz="3600" dirty="0" smtClean="0">
                <a:solidFill>
                  <a:srgbClr val="69D008"/>
                </a:solidFill>
              </a:rPr>
              <a:t>Equisetum</a:t>
            </a:r>
            <a:r>
              <a:rPr lang="en-US" sz="3600" dirty="0">
                <a:sym typeface="Wingdings"/>
              </a:rPr>
              <a:t>&gt;</a:t>
            </a:r>
            <a:r>
              <a:rPr lang="en-US" sz="3600" dirty="0" smtClean="0">
                <a:solidFill>
                  <a:srgbClr val="660066"/>
                </a:solidFill>
              </a:rPr>
              <a:t>Evenly Diverse</a:t>
            </a:r>
            <a:r>
              <a:rPr lang="en-US" sz="3600" dirty="0" smtClean="0">
                <a:sym typeface="Wingdings"/>
              </a:rPr>
              <a:t>&gt;</a:t>
            </a:r>
            <a:r>
              <a:rPr lang="en-US" sz="3600" dirty="0" smtClean="0">
                <a:solidFill>
                  <a:srgbClr val="1295FF"/>
                </a:solidFill>
              </a:rPr>
              <a:t>Bare </a:t>
            </a:r>
            <a:r>
              <a:rPr lang="en-US" sz="3600" dirty="0">
                <a:solidFill>
                  <a:srgbClr val="1295FF"/>
                </a:solidFill>
              </a:rPr>
              <a:t>Rock</a:t>
            </a:r>
            <a:endParaRPr lang="en-US" sz="3600" dirty="0">
              <a:sym typeface="Wingdings"/>
            </a:endParaRPr>
          </a:p>
          <a:p>
            <a:pPr marL="914400" indent="-457200" algn="l">
              <a:buFont typeface="+mj-lt"/>
              <a:buAutoNum type="arabicPeriod" startAt="2"/>
            </a:pPr>
            <a:endParaRPr lang="en-US" sz="1000" dirty="0" smtClean="0">
              <a:sym typeface="Wingdings"/>
            </a:endParaRPr>
          </a:p>
          <a:p>
            <a:pPr marL="742950" indent="-742950" algn="l">
              <a:buFont typeface="+mj-lt"/>
              <a:buAutoNum type="arabicPeriod" startAt="3"/>
            </a:pPr>
            <a:r>
              <a:rPr lang="en-US" sz="3600" b="1" i="1" dirty="0" smtClean="0">
                <a:sym typeface="Wingdings"/>
              </a:rPr>
              <a:t>Were microhabitats used differently across years?</a:t>
            </a:r>
          </a:p>
          <a:p>
            <a:pPr marL="920750" indent="-463550" algn="l">
              <a:buFont typeface="Arial"/>
              <a:buChar char="•"/>
            </a:pPr>
            <a:r>
              <a:rPr lang="en-US" sz="3600" dirty="0" smtClean="0"/>
              <a:t> </a:t>
            </a:r>
            <a:r>
              <a:rPr lang="en-US" sz="3600" dirty="0" smtClean="0">
                <a:solidFill>
                  <a:srgbClr val="660066"/>
                </a:solidFill>
              </a:rPr>
              <a:t>“Evenly Diverse”</a:t>
            </a:r>
            <a:r>
              <a:rPr lang="en-US" sz="3600" dirty="0" smtClean="0">
                <a:sym typeface="Wingdings"/>
              </a:rPr>
              <a:t>: </a:t>
            </a:r>
            <a:r>
              <a:rPr lang="en-US" sz="3600" b="1" dirty="0" smtClean="0">
                <a:solidFill>
                  <a:srgbClr val="FF0000"/>
                </a:solidFill>
                <a:sym typeface="Wingdings"/>
              </a:rPr>
              <a:t>NO</a:t>
            </a:r>
            <a:r>
              <a:rPr lang="en-US" sz="3600" dirty="0" smtClean="0">
                <a:sym typeface="Wingdings"/>
              </a:rPr>
              <a:t> (p=0.28)  non-significant decline in use</a:t>
            </a:r>
          </a:p>
          <a:p>
            <a:pPr marL="920750" indent="-463550" algn="l">
              <a:buFont typeface="Arial"/>
              <a:buChar char="•"/>
            </a:pPr>
            <a:r>
              <a:rPr lang="en-US" sz="3600" dirty="0" smtClean="0">
                <a:sym typeface="Wingdings"/>
              </a:rPr>
              <a:t> </a:t>
            </a:r>
            <a:r>
              <a:rPr lang="en-US" sz="3600" dirty="0" smtClean="0">
                <a:solidFill>
                  <a:srgbClr val="1295FF"/>
                </a:solidFill>
              </a:rPr>
              <a:t>“Bare Rock”</a:t>
            </a:r>
            <a:r>
              <a:rPr lang="en-US" sz="3600" dirty="0" smtClean="0">
                <a:sym typeface="Wingdings"/>
              </a:rPr>
              <a:t>: </a:t>
            </a:r>
            <a:r>
              <a:rPr lang="en-US" sz="3600" b="1" dirty="0" smtClean="0">
                <a:solidFill>
                  <a:srgbClr val="008000"/>
                </a:solidFill>
                <a:sym typeface="Wingdings"/>
              </a:rPr>
              <a:t>YES</a:t>
            </a:r>
            <a:r>
              <a:rPr lang="en-US" sz="3600" dirty="0" smtClean="0">
                <a:sym typeface="Wingdings"/>
              </a:rPr>
              <a:t> (p=0.05)  significant decline in use</a:t>
            </a:r>
          </a:p>
          <a:p>
            <a:pPr marL="920750" indent="-463550" algn="l">
              <a:buFont typeface="Arial"/>
              <a:buChar char="•"/>
            </a:pPr>
            <a:r>
              <a:rPr lang="en-US" sz="3600" dirty="0" smtClean="0">
                <a:sym typeface="Wingdings"/>
              </a:rPr>
              <a:t> </a:t>
            </a:r>
            <a:r>
              <a:rPr lang="en-US" sz="3600" dirty="0">
                <a:solidFill>
                  <a:srgbClr val="5B823F"/>
                </a:solidFill>
              </a:rPr>
              <a:t>“Deciduous Shrub</a:t>
            </a:r>
            <a:r>
              <a:rPr lang="en-US" sz="3600" dirty="0" smtClean="0">
                <a:solidFill>
                  <a:srgbClr val="5B823F"/>
                </a:solidFill>
              </a:rPr>
              <a:t>”</a:t>
            </a:r>
            <a:r>
              <a:rPr lang="en-US" sz="3600" dirty="0" smtClean="0">
                <a:sym typeface="Wingdings"/>
              </a:rPr>
              <a:t>: </a:t>
            </a:r>
            <a:r>
              <a:rPr lang="en-US" sz="3600" b="1" dirty="0" smtClean="0">
                <a:solidFill>
                  <a:srgbClr val="008000"/>
                </a:solidFill>
                <a:sym typeface="Wingdings"/>
              </a:rPr>
              <a:t>YES</a:t>
            </a:r>
            <a:r>
              <a:rPr lang="en-US" sz="3600" dirty="0" smtClean="0">
                <a:sym typeface="Wingdings"/>
              </a:rPr>
              <a:t> (p&lt;0.01)  significant increase in use</a:t>
            </a:r>
          </a:p>
          <a:p>
            <a:pPr marL="920750" indent="-463550" algn="l">
              <a:buFont typeface="Arial"/>
              <a:buChar char="•"/>
            </a:pPr>
            <a:r>
              <a:rPr lang="en-US" sz="3600" dirty="0" smtClean="0">
                <a:sym typeface="Wingdings"/>
              </a:rPr>
              <a:t> </a:t>
            </a:r>
            <a:r>
              <a:rPr lang="en-US" sz="3600" dirty="0" smtClean="0">
                <a:solidFill>
                  <a:srgbClr val="69D008"/>
                </a:solidFill>
              </a:rPr>
              <a:t>“</a:t>
            </a:r>
            <a:r>
              <a:rPr lang="en-US" sz="3600" dirty="0">
                <a:solidFill>
                  <a:srgbClr val="69D008"/>
                </a:solidFill>
              </a:rPr>
              <a:t>Equisetum</a:t>
            </a:r>
            <a:r>
              <a:rPr lang="en-US" sz="3600" dirty="0" smtClean="0">
                <a:solidFill>
                  <a:srgbClr val="69D008"/>
                </a:solidFill>
              </a:rPr>
              <a:t>”</a:t>
            </a:r>
            <a:r>
              <a:rPr lang="en-US" sz="3600" dirty="0" smtClean="0">
                <a:sym typeface="Wingdings"/>
              </a:rPr>
              <a:t>: </a:t>
            </a:r>
            <a:r>
              <a:rPr lang="en-US" sz="3600" b="1" dirty="0" smtClean="0">
                <a:solidFill>
                  <a:srgbClr val="008000"/>
                </a:solidFill>
                <a:sym typeface="Wingdings"/>
              </a:rPr>
              <a:t>YES</a:t>
            </a:r>
            <a:r>
              <a:rPr lang="en-US" sz="3600" dirty="0" smtClean="0">
                <a:sym typeface="Wingdings"/>
              </a:rPr>
              <a:t> (p=0.05)  significant increase in use</a:t>
            </a:r>
          </a:p>
        </p:txBody>
      </p:sp>
      <p:graphicFrame>
        <p:nvGraphicFramePr>
          <p:cNvPr id="49" name="Chart 4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06938498"/>
              </p:ext>
            </p:extLst>
          </p:nvPr>
        </p:nvGraphicFramePr>
        <p:xfrm>
          <a:off x="17719886" y="6041455"/>
          <a:ext cx="3320079" cy="2141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50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5767527"/>
              </p:ext>
            </p:extLst>
          </p:nvPr>
        </p:nvGraphicFramePr>
        <p:xfrm>
          <a:off x="17719875" y="16437281"/>
          <a:ext cx="3320086" cy="2141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51" name="Chart 5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86974045"/>
              </p:ext>
            </p:extLst>
          </p:nvPr>
        </p:nvGraphicFramePr>
        <p:xfrm>
          <a:off x="17719876" y="12973981"/>
          <a:ext cx="3320088" cy="2141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54" name="Chart 5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35970684"/>
              </p:ext>
            </p:extLst>
          </p:nvPr>
        </p:nvGraphicFramePr>
        <p:xfrm>
          <a:off x="17719869" y="9514084"/>
          <a:ext cx="3320084" cy="2141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21354999" y="14887844"/>
            <a:ext cx="730130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chemeClr val="tx2"/>
                </a:solidFill>
              </a:rPr>
              <a:t>Figure 4. </a:t>
            </a:r>
            <a:r>
              <a:rPr lang="en-US" sz="3000" dirty="0">
                <a:solidFill>
                  <a:schemeClr val="tx2"/>
                </a:solidFill>
              </a:rPr>
              <a:t>A</a:t>
            </a:r>
            <a:r>
              <a:rPr lang="en-US" sz="3000" dirty="0" smtClean="0">
                <a:solidFill>
                  <a:schemeClr val="tx2"/>
                </a:solidFill>
              </a:rPr>
              <a:t>ggregate vole encounters and microhabitats. Dot size corresponds with number of encounters.</a:t>
            </a:r>
            <a:r>
              <a:rPr lang="en-US" sz="3000" dirty="0" smtClean="0">
                <a:solidFill>
                  <a:srgbClr val="1F497D"/>
                </a:solidFill>
              </a:rPr>
              <a:t> We observed 35 individuals over 132 encounters in 2013 and 17 individuals over 120 encounters in 2014. </a:t>
            </a:r>
            <a:r>
              <a:rPr lang="en-US" sz="3000" dirty="0" smtClean="0">
                <a:solidFill>
                  <a:schemeClr val="tx2"/>
                </a:solidFill>
              </a:rPr>
              <a:t>Microhabitat color scheme corresponds with Figure 3. </a:t>
            </a:r>
            <a:r>
              <a:rPr lang="en-US" sz="3000" b="1" dirty="0" smtClean="0"/>
              <a:t>*</a:t>
            </a:r>
            <a:r>
              <a:rPr lang="en-US" sz="3000" dirty="0" smtClean="0">
                <a:solidFill>
                  <a:schemeClr val="tx2"/>
                </a:solidFill>
              </a:rPr>
              <a:t>,</a:t>
            </a:r>
            <a:r>
              <a:rPr lang="en-US" sz="3000" dirty="0" smtClean="0"/>
              <a:t> </a:t>
            </a:r>
            <a:r>
              <a:rPr lang="en-US" sz="3000" b="1" dirty="0" smtClean="0"/>
              <a:t>X</a:t>
            </a:r>
            <a:r>
              <a:rPr lang="en-US" sz="3000" dirty="0" smtClean="0">
                <a:solidFill>
                  <a:schemeClr val="tx2"/>
                </a:solidFill>
              </a:rPr>
              <a:t> indicate two “rare” microhabitats excluded from the analysis.</a:t>
            </a:r>
            <a:endParaRPr lang="en-US" sz="3000" dirty="0">
              <a:solidFill>
                <a:schemeClr val="tx2"/>
              </a:solidFill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15049500" y="15806810"/>
            <a:ext cx="268301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chemeClr val="tx2"/>
                </a:solidFill>
              </a:rPr>
              <a:t>Figure 3. Mean vegetation composition of microhabitats from the Rocky Floodplain grid.</a:t>
            </a:r>
            <a:endParaRPr lang="en-US" sz="3000" dirty="0">
              <a:solidFill>
                <a:schemeClr val="tx2"/>
              </a:solidFill>
            </a:endParaRPr>
          </a:p>
        </p:txBody>
      </p:sp>
      <p:sp>
        <p:nvSpPr>
          <p:cNvPr id="143" name="TextBox 142"/>
          <p:cNvSpPr txBox="1"/>
          <p:nvPr/>
        </p:nvSpPr>
        <p:spPr>
          <a:xfrm>
            <a:off x="17719886" y="5025792"/>
            <a:ext cx="3320089" cy="1015663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660066"/>
                </a:solidFill>
              </a:rPr>
              <a:t>“Evenly Diverse”</a:t>
            </a:r>
          </a:p>
          <a:p>
            <a:pPr algn="ctr"/>
            <a:r>
              <a:rPr lang="en-US" sz="3000" b="1" dirty="0" smtClean="0">
                <a:solidFill>
                  <a:srgbClr val="660066"/>
                </a:solidFill>
              </a:rPr>
              <a:t>(n=23)</a:t>
            </a:r>
            <a:endParaRPr lang="en-US" sz="3000" b="1" dirty="0">
              <a:solidFill>
                <a:srgbClr val="660066"/>
              </a:solidFill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17719876" y="8517640"/>
            <a:ext cx="3320089" cy="1015663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1295FF"/>
                </a:solidFill>
              </a:rPr>
              <a:t>“Bare Rock”</a:t>
            </a:r>
          </a:p>
          <a:p>
            <a:pPr algn="ctr"/>
            <a:r>
              <a:rPr lang="en-US" sz="3000" b="1" dirty="0" smtClean="0">
                <a:solidFill>
                  <a:srgbClr val="1295FF"/>
                </a:solidFill>
              </a:rPr>
              <a:t>(n=16)</a:t>
            </a:r>
            <a:endParaRPr lang="en-US" sz="3000" b="1" dirty="0">
              <a:solidFill>
                <a:srgbClr val="1295FF"/>
              </a:solidFill>
            </a:endParaRPr>
          </a:p>
        </p:txBody>
      </p:sp>
      <p:sp>
        <p:nvSpPr>
          <p:cNvPr id="146" name="TextBox 145"/>
          <p:cNvSpPr txBox="1"/>
          <p:nvPr/>
        </p:nvSpPr>
        <p:spPr>
          <a:xfrm>
            <a:off x="17719875" y="11959261"/>
            <a:ext cx="3320078" cy="1015663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5B823F"/>
                </a:solidFill>
              </a:rPr>
              <a:t>“Deciduous Shrub”</a:t>
            </a:r>
          </a:p>
          <a:p>
            <a:pPr algn="ctr"/>
            <a:r>
              <a:rPr lang="en-US" sz="3000" b="1" dirty="0" smtClean="0">
                <a:solidFill>
                  <a:srgbClr val="5B823F"/>
                </a:solidFill>
              </a:rPr>
              <a:t>(n=12)</a:t>
            </a:r>
            <a:endParaRPr lang="en-US" sz="3000" b="1" dirty="0">
              <a:solidFill>
                <a:srgbClr val="5B823F"/>
              </a:solidFill>
            </a:endParaRPr>
          </a:p>
        </p:txBody>
      </p:sp>
      <p:sp>
        <p:nvSpPr>
          <p:cNvPr id="147" name="TextBox 146"/>
          <p:cNvSpPr txBox="1"/>
          <p:nvPr/>
        </p:nvSpPr>
        <p:spPr>
          <a:xfrm>
            <a:off x="17719875" y="15425781"/>
            <a:ext cx="3320089" cy="1015663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69D008"/>
                </a:solidFill>
              </a:rPr>
              <a:t>“Equisetum”</a:t>
            </a:r>
          </a:p>
          <a:p>
            <a:pPr algn="ctr"/>
            <a:r>
              <a:rPr lang="en-US" sz="3000" b="1" dirty="0" smtClean="0">
                <a:solidFill>
                  <a:srgbClr val="69D008"/>
                </a:solidFill>
              </a:rPr>
              <a:t>(n=7)</a:t>
            </a:r>
            <a:endParaRPr lang="en-US" sz="3000" b="1" dirty="0">
              <a:solidFill>
                <a:srgbClr val="69D008"/>
              </a:solidFill>
            </a:endParaRPr>
          </a:p>
        </p:txBody>
      </p:sp>
      <p:grpSp>
        <p:nvGrpSpPr>
          <p:cNvPr id="169" name="Group 168"/>
          <p:cNvGrpSpPr/>
          <p:nvPr/>
        </p:nvGrpSpPr>
        <p:grpSpPr>
          <a:xfrm>
            <a:off x="15294834" y="5025792"/>
            <a:ext cx="2112050" cy="10731428"/>
            <a:chOff x="15341018" y="6487780"/>
            <a:chExt cx="2112050" cy="10731428"/>
          </a:xfrm>
        </p:grpSpPr>
        <p:sp>
          <p:nvSpPr>
            <p:cNvPr id="158" name="TextBox 157"/>
            <p:cNvSpPr txBox="1"/>
            <p:nvPr/>
          </p:nvSpPr>
          <p:spPr>
            <a:xfrm>
              <a:off x="15359160" y="6487780"/>
              <a:ext cx="2093908" cy="1015663"/>
            </a:xfrm>
            <a:prstGeom prst="rect">
              <a:avLst/>
            </a:prstGeom>
            <a:solidFill>
              <a:srgbClr val="3366FF"/>
            </a:solidFill>
            <a:ln w="63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dirty="0" smtClean="0">
                  <a:solidFill>
                    <a:schemeClr val="bg1"/>
                  </a:solidFill>
                </a:rPr>
                <a:t>Bare Rock</a:t>
              </a:r>
            </a:p>
            <a:p>
              <a:pPr algn="ctr"/>
              <a:endParaRPr lang="en-US" sz="3000" dirty="0" smtClean="0">
                <a:solidFill>
                  <a:schemeClr val="bg1"/>
                </a:solidFill>
              </a:endParaRPr>
            </a:p>
          </p:txBody>
        </p:sp>
        <p:sp>
          <p:nvSpPr>
            <p:cNvPr id="160" name="TextBox 159"/>
            <p:cNvSpPr txBox="1"/>
            <p:nvPr/>
          </p:nvSpPr>
          <p:spPr>
            <a:xfrm>
              <a:off x="15341018" y="16203545"/>
              <a:ext cx="2093908" cy="1015663"/>
            </a:xfrm>
            <a:prstGeom prst="rect">
              <a:avLst/>
            </a:prstGeom>
            <a:solidFill>
              <a:srgbClr val="5B823F"/>
            </a:solidFill>
            <a:ln w="63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dirty="0" smtClean="0">
                  <a:solidFill>
                    <a:srgbClr val="FFFFFF"/>
                  </a:solidFill>
                </a:rPr>
                <a:t>Deciduous Shrub</a:t>
              </a: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15341018" y="14974035"/>
              <a:ext cx="2093908" cy="1015663"/>
            </a:xfrm>
            <a:prstGeom prst="rect">
              <a:avLst/>
            </a:prstGeom>
            <a:solidFill>
              <a:srgbClr val="008000"/>
            </a:solidFill>
            <a:ln w="63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dirty="0" smtClean="0">
                  <a:solidFill>
                    <a:srgbClr val="FFFFFF"/>
                  </a:solidFill>
                </a:rPr>
                <a:t>Evergreen Shrub</a:t>
              </a:r>
            </a:p>
          </p:txBody>
        </p:sp>
        <p:sp>
          <p:nvSpPr>
            <p:cNvPr id="162" name="TextBox 161"/>
            <p:cNvSpPr txBox="1"/>
            <p:nvPr/>
          </p:nvSpPr>
          <p:spPr>
            <a:xfrm>
              <a:off x="15341018" y="13757403"/>
              <a:ext cx="2093908" cy="1015663"/>
            </a:xfrm>
            <a:prstGeom prst="rect">
              <a:avLst/>
            </a:prstGeom>
            <a:solidFill>
              <a:srgbClr val="660066"/>
            </a:solidFill>
            <a:ln w="63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dirty="0" smtClean="0">
                  <a:solidFill>
                    <a:srgbClr val="FFFFFF"/>
                  </a:solidFill>
                </a:rPr>
                <a:t>Forb</a:t>
              </a:r>
            </a:p>
            <a:p>
              <a:pPr algn="ctr"/>
              <a:endParaRPr lang="en-US" sz="3000" dirty="0" smtClean="0">
                <a:solidFill>
                  <a:srgbClr val="FFFFFF"/>
                </a:solidFill>
              </a:endParaRPr>
            </a:p>
          </p:txBody>
        </p:sp>
        <p:sp>
          <p:nvSpPr>
            <p:cNvPr id="163" name="TextBox 162"/>
            <p:cNvSpPr txBox="1"/>
            <p:nvPr/>
          </p:nvSpPr>
          <p:spPr>
            <a:xfrm>
              <a:off x="15341018" y="12536250"/>
              <a:ext cx="2093908" cy="1015663"/>
            </a:xfrm>
            <a:prstGeom prst="rect">
              <a:avLst/>
            </a:prstGeom>
            <a:solidFill>
              <a:srgbClr val="000090"/>
            </a:solidFill>
            <a:ln w="63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dirty="0" smtClean="0">
                  <a:solidFill>
                    <a:srgbClr val="FFFFFF"/>
                  </a:solidFill>
                </a:rPr>
                <a:t>Graminoid</a:t>
              </a:r>
            </a:p>
            <a:p>
              <a:pPr algn="ctr"/>
              <a:endParaRPr lang="en-US" sz="3000" dirty="0" smtClean="0">
                <a:solidFill>
                  <a:srgbClr val="FFFFFF"/>
                </a:solidFill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15341018" y="11327787"/>
              <a:ext cx="2093908" cy="1015663"/>
            </a:xfrm>
            <a:prstGeom prst="rect">
              <a:avLst/>
            </a:prstGeom>
            <a:solidFill>
              <a:srgbClr val="82FF00"/>
            </a:solidFill>
            <a:ln w="63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dirty="0" smtClean="0"/>
                <a:t>Equisetum</a:t>
              </a:r>
            </a:p>
            <a:p>
              <a:pPr algn="ctr"/>
              <a:endParaRPr lang="en-US" sz="3000" dirty="0" smtClean="0"/>
            </a:p>
          </p:txBody>
        </p:sp>
        <p:sp>
          <p:nvSpPr>
            <p:cNvPr id="166" name="TextBox 165"/>
            <p:cNvSpPr txBox="1"/>
            <p:nvPr/>
          </p:nvSpPr>
          <p:spPr>
            <a:xfrm>
              <a:off x="15341018" y="10112809"/>
              <a:ext cx="2093908" cy="1015663"/>
            </a:xfrm>
            <a:prstGeom prst="rect">
              <a:avLst/>
            </a:prstGeom>
            <a:solidFill>
              <a:srgbClr val="FF6600"/>
            </a:solidFill>
            <a:ln w="63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dirty="0" smtClean="0">
                  <a:solidFill>
                    <a:schemeClr val="bg1"/>
                  </a:solidFill>
                </a:rPr>
                <a:t>Moss</a:t>
              </a:r>
            </a:p>
            <a:p>
              <a:pPr algn="ctr"/>
              <a:endParaRPr lang="en-US" sz="3000" dirty="0" smtClean="0">
                <a:solidFill>
                  <a:schemeClr val="bg1"/>
                </a:solidFill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15341018" y="7678857"/>
              <a:ext cx="2093908" cy="1015663"/>
            </a:xfrm>
            <a:prstGeom prst="rect">
              <a:avLst/>
            </a:prstGeom>
            <a:solidFill>
              <a:srgbClr val="FFFF00"/>
            </a:solidFill>
            <a:ln w="63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dirty="0" smtClean="0"/>
                <a:t>Litter</a:t>
              </a:r>
            </a:p>
            <a:p>
              <a:pPr algn="ctr"/>
              <a:endParaRPr lang="en-US" sz="3000" dirty="0" smtClean="0"/>
            </a:p>
          </p:txBody>
        </p:sp>
        <p:sp>
          <p:nvSpPr>
            <p:cNvPr id="168" name="TextBox 167"/>
            <p:cNvSpPr txBox="1"/>
            <p:nvPr/>
          </p:nvSpPr>
          <p:spPr>
            <a:xfrm>
              <a:off x="15341018" y="8894433"/>
              <a:ext cx="2093908" cy="1015663"/>
            </a:xfrm>
            <a:prstGeom prst="rect">
              <a:avLst/>
            </a:prstGeom>
            <a:solidFill>
              <a:srgbClr val="CCFFCC"/>
            </a:solidFill>
            <a:ln w="63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dirty="0" smtClean="0"/>
                <a:t>Lichen</a:t>
              </a:r>
            </a:p>
            <a:p>
              <a:pPr algn="ctr"/>
              <a:endParaRPr lang="en-US" sz="3000" dirty="0" smtClean="0"/>
            </a:p>
          </p:txBody>
        </p:sp>
      </p:grpSp>
      <p:cxnSp>
        <p:nvCxnSpPr>
          <p:cNvPr id="172" name="Straight Connector 171"/>
          <p:cNvCxnSpPr/>
          <p:nvPr/>
        </p:nvCxnSpPr>
        <p:spPr>
          <a:xfrm>
            <a:off x="21229985" y="5006253"/>
            <a:ext cx="0" cy="13572476"/>
          </a:xfrm>
          <a:prstGeom prst="line">
            <a:avLst/>
          </a:prstGeom>
          <a:ln w="508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31" name="Group 330"/>
          <p:cNvGrpSpPr/>
          <p:nvPr/>
        </p:nvGrpSpPr>
        <p:grpSpPr>
          <a:xfrm>
            <a:off x="761998" y="11114845"/>
            <a:ext cx="13792202" cy="9984262"/>
            <a:chOff x="761998" y="11064045"/>
            <a:chExt cx="13792202" cy="9984262"/>
          </a:xfrm>
        </p:grpSpPr>
        <p:sp>
          <p:nvSpPr>
            <p:cNvPr id="38" name="TextBox 37"/>
            <p:cNvSpPr txBox="1"/>
            <p:nvPr/>
          </p:nvSpPr>
          <p:spPr>
            <a:xfrm>
              <a:off x="761998" y="11064045"/>
              <a:ext cx="13792202" cy="9984262"/>
            </a:xfrm>
            <a:prstGeom prst="rect">
              <a:avLst/>
            </a:prstGeom>
            <a:solidFill>
              <a:schemeClr val="accent5">
                <a:alpha val="50000"/>
              </a:schemeClr>
            </a:solidFill>
            <a:ln>
              <a:solidFill>
                <a:srgbClr val="000000"/>
              </a:solidFill>
            </a:ln>
          </p:spPr>
          <p:txBody>
            <a:bodyPr wrap="square" lIns="438903" tIns="219451" rIns="438903" bIns="219451" rtlCol="0">
              <a:spAutoFit/>
            </a:bodyPr>
            <a:lstStyle/>
            <a:p>
              <a:pPr algn="ctr"/>
              <a:endParaRPr lang="en-US" sz="2000" dirty="0">
                <a:solidFill>
                  <a:srgbClr val="1F497D"/>
                </a:solidFill>
              </a:endParaRPr>
            </a:p>
            <a:p>
              <a:pPr algn="ctr"/>
              <a:endParaRPr lang="en-US" sz="2000" dirty="0" smtClean="0">
                <a:solidFill>
                  <a:srgbClr val="1F497D"/>
                </a:solidFill>
              </a:endParaRPr>
            </a:p>
            <a:p>
              <a:pPr algn="just"/>
              <a:endParaRPr lang="en-US" sz="2000" dirty="0">
                <a:solidFill>
                  <a:srgbClr val="1F497D"/>
                </a:solidFill>
              </a:endParaRPr>
            </a:p>
            <a:p>
              <a:pPr algn="just"/>
              <a:endParaRPr lang="en-US" sz="2000" dirty="0" smtClean="0">
                <a:solidFill>
                  <a:srgbClr val="1F497D"/>
                </a:solidFill>
              </a:endParaRPr>
            </a:p>
            <a:p>
              <a:pPr algn="just"/>
              <a:endParaRPr lang="en-US" sz="2000" dirty="0" smtClean="0">
                <a:solidFill>
                  <a:srgbClr val="1F497D"/>
                </a:solidFill>
              </a:endParaRPr>
            </a:p>
            <a:p>
              <a:pPr algn="just"/>
              <a:endParaRPr lang="en-US" sz="2000" dirty="0">
                <a:solidFill>
                  <a:srgbClr val="1F497D"/>
                </a:solidFill>
              </a:endParaRPr>
            </a:p>
            <a:p>
              <a:pPr algn="just"/>
              <a:endParaRPr lang="en-US" sz="2000" dirty="0">
                <a:solidFill>
                  <a:srgbClr val="1F497D"/>
                </a:solidFill>
              </a:endParaRPr>
            </a:p>
            <a:p>
              <a:pPr algn="just"/>
              <a:endParaRPr lang="en-US" sz="2000" dirty="0" smtClean="0">
                <a:solidFill>
                  <a:srgbClr val="1F497D"/>
                </a:solidFill>
              </a:endParaRPr>
            </a:p>
            <a:p>
              <a:pPr algn="just"/>
              <a:endParaRPr lang="en-US" sz="2000" dirty="0" smtClean="0">
                <a:solidFill>
                  <a:srgbClr val="1F497D"/>
                </a:solidFill>
              </a:endParaRPr>
            </a:p>
            <a:p>
              <a:pPr algn="just"/>
              <a:endParaRPr lang="en-US" sz="2000" dirty="0" smtClean="0">
                <a:solidFill>
                  <a:srgbClr val="1F497D"/>
                </a:solidFill>
              </a:endParaRPr>
            </a:p>
            <a:p>
              <a:pPr algn="just"/>
              <a:endParaRPr lang="en-US" sz="2000" dirty="0" smtClean="0">
                <a:solidFill>
                  <a:srgbClr val="1F497D"/>
                </a:solidFill>
              </a:endParaRPr>
            </a:p>
            <a:p>
              <a:pPr algn="just"/>
              <a:endParaRPr lang="en-US" sz="2000" dirty="0">
                <a:solidFill>
                  <a:srgbClr val="1F497D"/>
                </a:solidFill>
              </a:endParaRPr>
            </a:p>
            <a:p>
              <a:pPr algn="just"/>
              <a:endParaRPr lang="en-US" sz="2000" dirty="0" smtClean="0">
                <a:solidFill>
                  <a:srgbClr val="1F497D"/>
                </a:solidFill>
              </a:endParaRPr>
            </a:p>
            <a:p>
              <a:pPr algn="just"/>
              <a:endParaRPr lang="en-US" sz="2000" dirty="0">
                <a:solidFill>
                  <a:srgbClr val="1F497D"/>
                </a:solidFill>
              </a:endParaRPr>
            </a:p>
            <a:p>
              <a:pPr algn="just"/>
              <a:endParaRPr lang="en-US" sz="2000" dirty="0" smtClean="0">
                <a:solidFill>
                  <a:srgbClr val="1F497D"/>
                </a:solidFill>
              </a:endParaRPr>
            </a:p>
            <a:p>
              <a:pPr algn="just"/>
              <a:endParaRPr lang="en-US" sz="2000" dirty="0" smtClean="0">
                <a:solidFill>
                  <a:srgbClr val="1F497D"/>
                </a:solidFill>
              </a:endParaRPr>
            </a:p>
            <a:p>
              <a:pPr algn="just"/>
              <a:endParaRPr lang="en-US" sz="2000" dirty="0">
                <a:solidFill>
                  <a:srgbClr val="1F497D"/>
                </a:solidFill>
              </a:endParaRPr>
            </a:p>
            <a:p>
              <a:pPr algn="just"/>
              <a:endParaRPr lang="en-US" sz="2000" dirty="0">
                <a:solidFill>
                  <a:srgbClr val="1F497D"/>
                </a:solidFill>
              </a:endParaRPr>
            </a:p>
            <a:p>
              <a:pPr algn="just"/>
              <a:endParaRPr lang="en-US" sz="2000" dirty="0" smtClean="0">
                <a:solidFill>
                  <a:srgbClr val="1F497D"/>
                </a:solidFill>
              </a:endParaRPr>
            </a:p>
            <a:p>
              <a:pPr algn="just"/>
              <a:endParaRPr lang="en-US" sz="2000" dirty="0">
                <a:solidFill>
                  <a:srgbClr val="1F497D"/>
                </a:solidFill>
              </a:endParaRPr>
            </a:p>
            <a:p>
              <a:pPr algn="just"/>
              <a:endParaRPr lang="en-US" sz="2000" dirty="0">
                <a:solidFill>
                  <a:srgbClr val="1F497D"/>
                </a:solidFill>
              </a:endParaRPr>
            </a:p>
            <a:p>
              <a:pPr algn="just"/>
              <a:endParaRPr lang="en-US" sz="2000" dirty="0" smtClean="0">
                <a:solidFill>
                  <a:srgbClr val="1F497D"/>
                </a:solidFill>
              </a:endParaRPr>
            </a:p>
            <a:p>
              <a:pPr algn="just"/>
              <a:endParaRPr lang="en-US" sz="2000" dirty="0">
                <a:solidFill>
                  <a:srgbClr val="1F497D"/>
                </a:solidFill>
              </a:endParaRPr>
            </a:p>
            <a:p>
              <a:pPr algn="just"/>
              <a:endParaRPr lang="en-US" sz="2000" dirty="0" smtClean="0">
                <a:solidFill>
                  <a:srgbClr val="1F497D"/>
                </a:solidFill>
              </a:endParaRPr>
            </a:p>
            <a:p>
              <a:pPr algn="just"/>
              <a:endParaRPr lang="en-US" sz="2000" dirty="0">
                <a:solidFill>
                  <a:srgbClr val="1F497D"/>
                </a:solidFill>
              </a:endParaRPr>
            </a:p>
            <a:p>
              <a:pPr algn="just"/>
              <a:endParaRPr lang="en-US" sz="2000" dirty="0" smtClean="0">
                <a:solidFill>
                  <a:srgbClr val="1F497D"/>
                </a:solidFill>
              </a:endParaRPr>
            </a:p>
            <a:p>
              <a:pPr algn="just"/>
              <a:endParaRPr lang="en-US" sz="2000" dirty="0" smtClean="0">
                <a:solidFill>
                  <a:srgbClr val="1F497D"/>
                </a:solidFill>
              </a:endParaRPr>
            </a:p>
            <a:p>
              <a:pPr algn="just"/>
              <a:endParaRPr lang="en-US" sz="2000" dirty="0" smtClean="0">
                <a:solidFill>
                  <a:srgbClr val="1F497D"/>
                </a:solidFill>
              </a:endParaRPr>
            </a:p>
            <a:p>
              <a:pPr algn="just"/>
              <a:endParaRPr lang="en-US" sz="2000" dirty="0">
                <a:solidFill>
                  <a:srgbClr val="1F497D"/>
                </a:solidFill>
              </a:endParaRPr>
            </a:p>
            <a:p>
              <a:pPr algn="just"/>
              <a:endParaRPr lang="en-US" sz="2000" dirty="0" smtClean="0">
                <a:solidFill>
                  <a:srgbClr val="1F497D"/>
                </a:solidFill>
              </a:endParaRPr>
            </a:p>
            <a:p>
              <a:pPr algn="just"/>
              <a:endParaRPr lang="en-US" sz="2000" dirty="0">
                <a:solidFill>
                  <a:srgbClr val="1F497D"/>
                </a:solidFill>
              </a:endParaRPr>
            </a:p>
          </p:txBody>
        </p:sp>
        <p:grpSp>
          <p:nvGrpSpPr>
            <p:cNvPr id="185" name="Group 184"/>
            <p:cNvGrpSpPr/>
            <p:nvPr/>
          </p:nvGrpSpPr>
          <p:grpSpPr>
            <a:xfrm>
              <a:off x="761998" y="11777433"/>
              <a:ext cx="13792202" cy="5721126"/>
              <a:chOff x="761998" y="13204782"/>
              <a:chExt cx="13792202" cy="5721126"/>
            </a:xfrm>
          </p:grpSpPr>
          <p:grpSp>
            <p:nvGrpSpPr>
              <p:cNvPr id="43" name="Group 42"/>
              <p:cNvGrpSpPr/>
              <p:nvPr/>
            </p:nvGrpSpPr>
            <p:grpSpPr>
              <a:xfrm>
                <a:off x="2514600" y="13204782"/>
                <a:ext cx="3143685" cy="3207955"/>
                <a:chOff x="318115" y="2592678"/>
                <a:chExt cx="3182420" cy="3207956"/>
              </a:xfrm>
            </p:grpSpPr>
            <p:sp>
              <p:nvSpPr>
                <p:cNvPr id="44" name="TextBox 43"/>
                <p:cNvSpPr txBox="1"/>
                <p:nvPr/>
              </p:nvSpPr>
              <p:spPr>
                <a:xfrm>
                  <a:off x="318115" y="4861915"/>
                  <a:ext cx="3182420" cy="938719"/>
                </a:xfrm>
                <a:prstGeom prst="rect">
                  <a:avLst/>
                </a:prstGeom>
                <a:solidFill>
                  <a:schemeClr val="bg1"/>
                </a:solidFill>
                <a:ln w="50800">
                  <a:solidFill>
                    <a:srgbClr val="F79646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3000" dirty="0" smtClean="0">
                      <a:solidFill>
                        <a:schemeClr val="tx2"/>
                      </a:solidFill>
                    </a:rPr>
                    <a:t>Singing vole</a:t>
                  </a:r>
                </a:p>
                <a:p>
                  <a:pPr algn="ctr"/>
                  <a:r>
                    <a:rPr lang="en-US" sz="2500" dirty="0" smtClean="0">
                      <a:solidFill>
                        <a:schemeClr val="tx2"/>
                      </a:solidFill>
                    </a:rPr>
                    <a:t>(</a:t>
                  </a:r>
                  <a:r>
                    <a:rPr lang="en-US" sz="2500" i="1" dirty="0" smtClean="0">
                      <a:solidFill>
                        <a:schemeClr val="tx2"/>
                      </a:solidFill>
                    </a:rPr>
                    <a:t>Microtus miurus</a:t>
                  </a:r>
                  <a:r>
                    <a:rPr lang="en-US" sz="2500" dirty="0" smtClean="0">
                      <a:solidFill>
                        <a:schemeClr val="tx2"/>
                      </a:solidFill>
                    </a:rPr>
                    <a:t>)</a:t>
                  </a:r>
                </a:p>
              </p:txBody>
            </p:sp>
            <p:pic>
              <p:nvPicPr>
                <p:cNvPr id="47" name="Picture 46"/>
                <p:cNvPicPr>
                  <a:picLocks noChangeAspect="1"/>
                </p:cNvPicPr>
                <p:nvPr/>
              </p:nvPicPr>
              <p:blipFill rotWithShape="1">
                <a:blip r:embed="rId9">
                  <a:extLst>
                    <a:ext uri="{BEBA8EAE-BF5A-486C-A8C5-ECC9F3942E4B}">
                      <a14:imgProps xmlns:a14="http://schemas.microsoft.com/office/drawing/2010/main">
                        <a14:imgLayer r:embed="rId10">
                          <a14:imgEffect>
                            <a14:sharpenSoften amount="25000"/>
                          </a14:imgEffect>
                          <a14:imgEffect>
                            <a14:brightnessContrast contrast="20000"/>
                          </a14:imgEffect>
                        </a14:imgLayer>
                      </a14:imgProps>
                    </a:ext>
                  </a:extLst>
                </a:blip>
                <a:srcRect l="21121" t="25511" r="36619" b="32704"/>
                <a:stretch/>
              </p:blipFill>
              <p:spPr>
                <a:xfrm>
                  <a:off x="318115" y="2592678"/>
                  <a:ext cx="3182419" cy="2360018"/>
                </a:xfrm>
                <a:prstGeom prst="rect">
                  <a:avLst/>
                </a:prstGeom>
                <a:ln w="50800">
                  <a:solidFill>
                    <a:srgbClr val="F79646"/>
                  </a:solidFill>
                </a:ln>
              </p:spPr>
            </p:pic>
          </p:grpSp>
          <p:grpSp>
            <p:nvGrpSpPr>
              <p:cNvPr id="56" name="Group 55"/>
              <p:cNvGrpSpPr/>
              <p:nvPr/>
            </p:nvGrpSpPr>
            <p:grpSpPr>
              <a:xfrm>
                <a:off x="9782360" y="13220066"/>
                <a:ext cx="3256316" cy="3205967"/>
                <a:chOff x="6571244" y="4650768"/>
                <a:chExt cx="3445503" cy="3369792"/>
              </a:xfrm>
            </p:grpSpPr>
            <p:sp>
              <p:nvSpPr>
                <p:cNvPr id="59" name="TextBox 58"/>
                <p:cNvSpPr txBox="1"/>
                <p:nvPr/>
              </p:nvSpPr>
              <p:spPr>
                <a:xfrm>
                  <a:off x="6571244" y="7033872"/>
                  <a:ext cx="3445503" cy="986688"/>
                </a:xfrm>
                <a:prstGeom prst="rect">
                  <a:avLst/>
                </a:prstGeom>
                <a:solidFill>
                  <a:schemeClr val="bg1"/>
                </a:solidFill>
                <a:ln w="50800">
                  <a:solidFill>
                    <a:srgbClr val="C0504D"/>
                  </a:solidFill>
                </a:ln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 algn="ctr"/>
                </a:lstStyle>
                <a:p>
                  <a:r>
                    <a:rPr lang="en-US" sz="3000" dirty="0">
                      <a:solidFill>
                        <a:srgbClr val="1F497D"/>
                      </a:solidFill>
                    </a:rPr>
                    <a:t>Tundra vole</a:t>
                  </a:r>
                </a:p>
                <a:p>
                  <a:r>
                    <a:rPr lang="en-US" sz="2500" dirty="0">
                      <a:solidFill>
                        <a:srgbClr val="1F497D"/>
                      </a:solidFill>
                    </a:rPr>
                    <a:t>(</a:t>
                  </a:r>
                  <a:r>
                    <a:rPr lang="en-US" sz="2500" i="1" dirty="0">
                      <a:solidFill>
                        <a:srgbClr val="1F497D"/>
                      </a:solidFill>
                    </a:rPr>
                    <a:t>Microtus oeconomus</a:t>
                  </a:r>
                  <a:r>
                    <a:rPr lang="en-US" sz="2500" dirty="0">
                      <a:solidFill>
                        <a:srgbClr val="1F497D"/>
                      </a:solidFill>
                    </a:rPr>
                    <a:t>)</a:t>
                  </a:r>
                </a:p>
              </p:txBody>
            </p:sp>
            <p:pic>
              <p:nvPicPr>
                <p:cNvPr id="58" name="Picture 57"/>
                <p:cNvPicPr>
                  <a:picLocks noChangeAspect="1"/>
                </p:cNvPicPr>
                <p:nvPr/>
              </p:nvPicPr>
              <p:blipFill rotWithShape="1">
                <a:blip r:embed="rId11">
                  <a:extLst>
                    <a:ext uri="{BEBA8EAE-BF5A-486C-A8C5-ECC9F3942E4B}">
                      <a14:imgProps xmlns:a14="http://schemas.microsoft.com/office/drawing/2010/main">
                        <a14:imgLayer r:embed="rId12">
                          <a14:imgEffect>
                            <a14:sharpenSoften amount="50000"/>
                          </a14:imgEffect>
                          <a14:imgEffect>
                            <a14:brightnessContrast contrast="20000"/>
                          </a14:imgEffect>
                        </a14:imgLayer>
                      </a14:imgProps>
                    </a:ext>
                  </a:extLst>
                </a:blip>
                <a:srcRect l="41028" t="23030" r="16015" b="35565"/>
                <a:stretch/>
              </p:blipFill>
              <p:spPr>
                <a:xfrm>
                  <a:off x="6592297" y="4650768"/>
                  <a:ext cx="3409289" cy="2464549"/>
                </a:xfrm>
                <a:prstGeom prst="rect">
                  <a:avLst/>
                </a:prstGeom>
                <a:ln w="50800">
                  <a:solidFill>
                    <a:schemeClr val="accent2"/>
                  </a:solidFill>
                </a:ln>
              </p:spPr>
            </p:pic>
          </p:grpSp>
          <p:sp>
            <p:nvSpPr>
              <p:cNvPr id="31" name="TextBox 30"/>
              <p:cNvSpPr txBox="1"/>
              <p:nvPr/>
            </p:nvSpPr>
            <p:spPr>
              <a:xfrm>
                <a:off x="761998" y="16860193"/>
                <a:ext cx="175260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600" b="1" i="1" dirty="0" smtClean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rPr>
                  <a:t>MESIC</a:t>
                </a:r>
                <a:endParaRPr lang="en-US" sz="3600" b="1" i="1" dirty="0">
                  <a:solidFill>
                    <a:schemeClr val="accent3">
                      <a:lumMod val="20000"/>
                      <a:lumOff val="80000"/>
                    </a:schemeClr>
                  </a:solidFill>
                </a:endParaRPr>
              </a:p>
            </p:txBody>
          </p:sp>
          <p:cxnSp>
            <p:nvCxnSpPr>
              <p:cNvPr id="42" name="Straight Arrow Connector 41"/>
              <p:cNvCxnSpPr/>
              <p:nvPr/>
            </p:nvCxnSpPr>
            <p:spPr>
              <a:xfrm flipV="1">
                <a:off x="2029409" y="17183359"/>
                <a:ext cx="11618858" cy="47934"/>
              </a:xfrm>
              <a:prstGeom prst="straightConnector1">
                <a:avLst/>
              </a:prstGeom>
              <a:ln w="76200">
                <a:solidFill>
                  <a:schemeClr val="tx2"/>
                </a:solidFill>
                <a:headEnd type="arrow" w="med" len="lg"/>
                <a:tailEnd type="arrow" w="med" len="lg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Straight Connector 67"/>
              <p:cNvCxnSpPr>
                <a:endCxn id="96" idx="0"/>
              </p:cNvCxnSpPr>
              <p:nvPr/>
            </p:nvCxnSpPr>
            <p:spPr>
              <a:xfrm>
                <a:off x="9364136" y="16778169"/>
                <a:ext cx="5311" cy="669761"/>
              </a:xfrm>
              <a:prstGeom prst="line">
                <a:avLst/>
              </a:prstGeom>
              <a:ln w="76200">
                <a:solidFill>
                  <a:schemeClr val="accent3">
                    <a:lumMod val="75000"/>
                  </a:schemeClr>
                </a:solidFill>
                <a:tailEnd type="arrow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/>
              <p:cNvCxnSpPr>
                <a:endCxn id="98" idx="0"/>
              </p:cNvCxnSpPr>
              <p:nvPr/>
            </p:nvCxnSpPr>
            <p:spPr>
              <a:xfrm flipH="1">
                <a:off x="12825020" y="16778169"/>
                <a:ext cx="1980" cy="666117"/>
              </a:xfrm>
              <a:prstGeom prst="line">
                <a:avLst/>
              </a:prstGeom>
              <a:ln w="76200">
                <a:solidFill>
                  <a:srgbClr val="2E3A18"/>
                </a:solidFill>
                <a:tailEnd type="arrow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/>
              <p:cNvCxnSpPr>
                <a:endCxn id="291" idx="0"/>
              </p:cNvCxnSpPr>
              <p:nvPr/>
            </p:nvCxnSpPr>
            <p:spPr>
              <a:xfrm>
                <a:off x="2774767" y="16778169"/>
                <a:ext cx="0" cy="1603187"/>
              </a:xfrm>
              <a:prstGeom prst="line">
                <a:avLst/>
              </a:prstGeom>
              <a:ln w="76200">
                <a:solidFill>
                  <a:schemeClr val="accent3">
                    <a:lumMod val="20000"/>
                    <a:lumOff val="80000"/>
                  </a:schemeClr>
                </a:solidFill>
                <a:headEnd type="none"/>
                <a:tailEnd type="arrow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8" name="TextBox 87"/>
              <p:cNvSpPr txBox="1"/>
              <p:nvPr/>
            </p:nvSpPr>
            <p:spPr>
              <a:xfrm>
                <a:off x="13239207" y="16816986"/>
                <a:ext cx="131499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sz="3600" b="1" i="1" dirty="0" smtClean="0">
                    <a:solidFill>
                      <a:srgbClr val="2E3A18"/>
                    </a:solidFill>
                  </a:rPr>
                  <a:t>WET</a:t>
                </a:r>
                <a:endParaRPr lang="en-US" sz="3600" b="1" i="1" dirty="0">
                  <a:solidFill>
                    <a:srgbClr val="2E3A18"/>
                  </a:solidFill>
                </a:endParaRPr>
              </a:p>
            </p:txBody>
          </p:sp>
          <p:cxnSp>
            <p:nvCxnSpPr>
              <p:cNvPr id="89" name="Straight Connector 88"/>
              <p:cNvCxnSpPr>
                <a:endCxn id="94" idx="0"/>
              </p:cNvCxnSpPr>
              <p:nvPr/>
            </p:nvCxnSpPr>
            <p:spPr>
              <a:xfrm>
                <a:off x="4351864" y="16778169"/>
                <a:ext cx="0" cy="681749"/>
              </a:xfrm>
              <a:prstGeom prst="line">
                <a:avLst/>
              </a:prstGeom>
              <a:ln w="76200">
                <a:solidFill>
                  <a:schemeClr val="accent3">
                    <a:lumMod val="40000"/>
                    <a:lumOff val="60000"/>
                  </a:schemeClr>
                </a:solidFill>
                <a:tailEnd type="arrow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/>
              <p:cNvCxnSpPr>
                <a:endCxn id="95" idx="0"/>
              </p:cNvCxnSpPr>
              <p:nvPr/>
            </p:nvCxnSpPr>
            <p:spPr>
              <a:xfrm flipH="1">
                <a:off x="6978647" y="16810715"/>
                <a:ext cx="6352" cy="1324135"/>
              </a:xfrm>
              <a:prstGeom prst="line">
                <a:avLst/>
              </a:prstGeom>
              <a:ln w="76200">
                <a:solidFill>
                  <a:schemeClr val="accent3">
                    <a:lumMod val="60000"/>
                    <a:lumOff val="40000"/>
                  </a:schemeClr>
                </a:solidFill>
                <a:tailEnd type="arrow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4" name="TextBox 93"/>
              <p:cNvSpPr txBox="1"/>
              <p:nvPr/>
            </p:nvSpPr>
            <p:spPr>
              <a:xfrm>
                <a:off x="3183464" y="17459918"/>
                <a:ext cx="2336800" cy="553998"/>
              </a:xfrm>
              <a:prstGeom prst="rect">
                <a:avLst/>
              </a:prstGeom>
              <a:solidFill>
                <a:schemeClr val="bg1"/>
              </a:solidFill>
              <a:ln w="50800">
                <a:solidFill>
                  <a:schemeClr val="accent6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000" dirty="0" smtClean="0">
                    <a:solidFill>
                      <a:srgbClr val="1F497D"/>
                    </a:solidFill>
                  </a:rPr>
                  <a:t>Mesic Heath</a:t>
                </a:r>
                <a:endParaRPr lang="en-US" sz="3000" dirty="0">
                  <a:solidFill>
                    <a:srgbClr val="1F497D"/>
                  </a:solidFill>
                </a:endParaRPr>
              </a:p>
            </p:txBody>
          </p:sp>
          <p:sp>
            <p:nvSpPr>
              <p:cNvPr id="95" name="TextBox 94"/>
              <p:cNvSpPr txBox="1"/>
              <p:nvPr/>
            </p:nvSpPr>
            <p:spPr>
              <a:xfrm>
                <a:off x="4944530" y="18134850"/>
                <a:ext cx="4068234" cy="553998"/>
              </a:xfrm>
              <a:prstGeom prst="rect">
                <a:avLst/>
              </a:prstGeom>
              <a:solidFill>
                <a:schemeClr val="bg1"/>
              </a:solidFill>
              <a:ln w="50800">
                <a:solidFill>
                  <a:srgbClr val="F16B2E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000" dirty="0" smtClean="0">
                    <a:solidFill>
                      <a:srgbClr val="1F497D"/>
                    </a:solidFill>
                  </a:rPr>
                  <a:t>Moist Nonacidic Tundra</a:t>
                </a:r>
                <a:endParaRPr lang="en-US" sz="3000" dirty="0">
                  <a:solidFill>
                    <a:srgbClr val="1F497D"/>
                  </a:solidFill>
                </a:endParaRPr>
              </a:p>
            </p:txBody>
          </p:sp>
          <p:sp>
            <p:nvSpPr>
              <p:cNvPr id="96" name="TextBox 95"/>
              <p:cNvSpPr txBox="1"/>
              <p:nvPr/>
            </p:nvSpPr>
            <p:spPr>
              <a:xfrm>
                <a:off x="7721601" y="17447930"/>
                <a:ext cx="3295692" cy="553998"/>
              </a:xfrm>
              <a:prstGeom prst="rect">
                <a:avLst/>
              </a:prstGeom>
              <a:solidFill>
                <a:srgbClr val="FFFFFF"/>
              </a:solidFill>
              <a:ln w="50800">
                <a:solidFill>
                  <a:srgbClr val="C0504D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000" dirty="0" smtClean="0">
                    <a:solidFill>
                      <a:srgbClr val="1F497D"/>
                    </a:solidFill>
                  </a:rPr>
                  <a:t>Moist Acidic Tundra</a:t>
                </a:r>
                <a:endParaRPr lang="en-US" sz="3000" dirty="0">
                  <a:solidFill>
                    <a:srgbClr val="1F497D"/>
                  </a:solidFill>
                </a:endParaRPr>
              </a:p>
            </p:txBody>
          </p:sp>
          <p:sp>
            <p:nvSpPr>
              <p:cNvPr id="97" name="TextBox 96"/>
              <p:cNvSpPr txBox="1"/>
              <p:nvPr/>
            </p:nvSpPr>
            <p:spPr>
              <a:xfrm>
                <a:off x="10401100" y="18371910"/>
                <a:ext cx="2447254" cy="553998"/>
              </a:xfrm>
              <a:prstGeom prst="rect">
                <a:avLst/>
              </a:prstGeom>
              <a:solidFill>
                <a:schemeClr val="bg1"/>
              </a:solidFill>
              <a:ln w="50800">
                <a:solidFill>
                  <a:srgbClr val="C0504D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000" dirty="0" smtClean="0">
                    <a:solidFill>
                      <a:srgbClr val="1F497D"/>
                    </a:solidFill>
                  </a:rPr>
                  <a:t>Shrub Tundra</a:t>
                </a:r>
                <a:endParaRPr lang="en-US" sz="3000" dirty="0">
                  <a:solidFill>
                    <a:srgbClr val="1F497D"/>
                  </a:solidFill>
                </a:endParaRPr>
              </a:p>
            </p:txBody>
          </p:sp>
          <p:sp>
            <p:nvSpPr>
              <p:cNvPr id="100" name="Left Brace 99"/>
              <p:cNvSpPr/>
              <p:nvPr/>
            </p:nvSpPr>
            <p:spPr>
              <a:xfrm rot="16200000" flipH="1">
                <a:off x="9625373" y="13590820"/>
                <a:ext cx="586674" cy="6273803"/>
              </a:xfrm>
              <a:prstGeom prst="leftBrace">
                <a:avLst/>
              </a:prstGeom>
              <a:ln w="76200" cap="rnd">
                <a:solidFill>
                  <a:schemeClr val="accent2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8" name="TextBox 97"/>
              <p:cNvSpPr txBox="1"/>
              <p:nvPr/>
            </p:nvSpPr>
            <p:spPr>
              <a:xfrm>
                <a:off x="12267550" y="17444286"/>
                <a:ext cx="1114940" cy="553998"/>
              </a:xfrm>
              <a:prstGeom prst="rect">
                <a:avLst/>
              </a:prstGeom>
              <a:solidFill>
                <a:schemeClr val="bg1"/>
              </a:solidFill>
              <a:ln w="50800">
                <a:solidFill>
                  <a:srgbClr val="C0504D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000" dirty="0" smtClean="0">
                    <a:solidFill>
                      <a:srgbClr val="1F497D"/>
                    </a:solidFill>
                  </a:rPr>
                  <a:t>Fen</a:t>
                </a:r>
                <a:endParaRPr lang="en-US" sz="3000" dirty="0">
                  <a:solidFill>
                    <a:srgbClr val="1F497D"/>
                  </a:solidFill>
                </a:endParaRPr>
              </a:p>
            </p:txBody>
          </p:sp>
          <p:sp>
            <p:nvSpPr>
              <p:cNvPr id="99" name="Left Brace 98"/>
              <p:cNvSpPr/>
              <p:nvPr/>
            </p:nvSpPr>
            <p:spPr>
              <a:xfrm rot="16200000" flipH="1">
                <a:off x="4600399" y="14407852"/>
                <a:ext cx="552806" cy="4622804"/>
              </a:xfrm>
              <a:prstGeom prst="leftBrace">
                <a:avLst/>
              </a:prstGeom>
              <a:ln w="76200" cap="rnd">
                <a:solidFill>
                  <a:schemeClr val="accent6"/>
                </a:solidFill>
                <a:round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84" name="TextBox 183"/>
            <p:cNvSpPr txBox="1"/>
            <p:nvPr/>
          </p:nvSpPr>
          <p:spPr>
            <a:xfrm>
              <a:off x="1062210" y="20016052"/>
              <a:ext cx="1313907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000" dirty="0" smtClean="0">
                  <a:solidFill>
                    <a:srgbClr val="1F497D"/>
                  </a:solidFill>
                </a:rPr>
                <a:t>Figure </a:t>
              </a:r>
              <a:r>
                <a:rPr lang="en-US" sz="3000" dirty="0">
                  <a:solidFill>
                    <a:srgbClr val="1F497D"/>
                  </a:solidFill>
                </a:rPr>
                <a:t>1. </a:t>
              </a:r>
              <a:r>
                <a:rPr lang="en-US" sz="3000" dirty="0" smtClean="0">
                  <a:solidFill>
                    <a:srgbClr val="1F497D"/>
                  </a:solidFill>
                </a:rPr>
                <a:t>Tundra plant communities surveyed</a:t>
              </a:r>
              <a:r>
                <a:rPr lang="en-US" sz="3000" dirty="0" smtClean="0">
                  <a:solidFill>
                    <a:srgbClr val="1F497D"/>
                  </a:solidFill>
                </a:rPr>
                <a:t>. Habitat </a:t>
              </a:r>
              <a:r>
                <a:rPr lang="en-US" sz="3000" dirty="0">
                  <a:solidFill>
                    <a:srgbClr val="1F497D"/>
                  </a:solidFill>
                </a:rPr>
                <a:t>tolerance </a:t>
              </a:r>
              <a:r>
                <a:rPr lang="en-US" sz="3000" dirty="0" smtClean="0">
                  <a:solidFill>
                    <a:srgbClr val="1F497D"/>
                  </a:solidFill>
                </a:rPr>
                <a:t>of dominant vole species is indicated by colored brackets. </a:t>
              </a:r>
              <a:endParaRPr lang="en-US" sz="3000" dirty="0">
                <a:solidFill>
                  <a:srgbClr val="1F497D"/>
                </a:solidFill>
              </a:endParaRPr>
            </a:p>
          </p:txBody>
        </p:sp>
      </p:grpSp>
      <p:pic>
        <p:nvPicPr>
          <p:cNvPr id="228" name="Picture 227" descr="DSC04519.JPG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64" b="11882"/>
          <a:stretch/>
        </p:blipFill>
        <p:spPr>
          <a:xfrm>
            <a:off x="9193609" y="17535495"/>
            <a:ext cx="5080000" cy="2432837"/>
          </a:xfrm>
          <a:prstGeom prst="rect">
            <a:avLst/>
          </a:prstGeom>
          <a:ln w="50800">
            <a:solidFill>
              <a:schemeClr val="accent2"/>
            </a:solidFill>
          </a:ln>
        </p:spPr>
      </p:pic>
      <p:grpSp>
        <p:nvGrpSpPr>
          <p:cNvPr id="269" name="Group 268"/>
          <p:cNvGrpSpPr/>
          <p:nvPr/>
        </p:nvGrpSpPr>
        <p:grpSpPr>
          <a:xfrm>
            <a:off x="761998" y="21517381"/>
            <a:ext cx="13792202" cy="10784482"/>
            <a:chOff x="761998" y="20963384"/>
            <a:chExt cx="13792202" cy="10784482"/>
          </a:xfrm>
        </p:grpSpPr>
        <p:grpSp>
          <p:nvGrpSpPr>
            <p:cNvPr id="198" name="Group 197"/>
            <p:cNvGrpSpPr/>
            <p:nvPr/>
          </p:nvGrpSpPr>
          <p:grpSpPr>
            <a:xfrm>
              <a:off x="761998" y="20963384"/>
              <a:ext cx="13792202" cy="10784482"/>
              <a:chOff x="761998" y="20101609"/>
              <a:chExt cx="13792202" cy="10784482"/>
            </a:xfrm>
          </p:grpSpPr>
          <p:sp>
            <p:nvSpPr>
              <p:cNvPr id="19" name="TextBox 18"/>
              <p:cNvSpPr txBox="1"/>
              <p:nvPr/>
            </p:nvSpPr>
            <p:spPr>
              <a:xfrm>
                <a:off x="761998" y="20101609"/>
                <a:ext cx="13792202" cy="10784482"/>
              </a:xfrm>
              <a:prstGeom prst="rect">
                <a:avLst/>
              </a:prstGeom>
              <a:solidFill>
                <a:schemeClr val="accent5">
                  <a:alpha val="25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lIns="438903" tIns="219451" rIns="438903" bIns="219451" rtlCol="0">
                <a:spAutoFit/>
              </a:bodyPr>
              <a:lstStyle/>
              <a:p>
                <a:pPr algn="ctr"/>
                <a:r>
                  <a:rPr lang="en-US" sz="5000" dirty="0" smtClean="0">
                    <a:solidFill>
                      <a:srgbClr val="1F497D"/>
                    </a:solidFill>
                  </a:rPr>
                  <a:t>Sampling and Analytical Methods</a:t>
                </a:r>
              </a:p>
              <a:p>
                <a:pPr algn="ctr"/>
                <a:endParaRPr lang="en-US" sz="3000" dirty="0">
                  <a:solidFill>
                    <a:srgbClr val="1F497D"/>
                  </a:solidFill>
                </a:endParaRPr>
              </a:p>
              <a:p>
                <a:pPr algn="ctr"/>
                <a:endParaRPr lang="en-US" sz="3000" dirty="0" smtClean="0">
                  <a:solidFill>
                    <a:srgbClr val="1F497D"/>
                  </a:solidFill>
                </a:endParaRPr>
              </a:p>
              <a:p>
                <a:pPr algn="ctr"/>
                <a:endParaRPr lang="en-US" sz="3000" dirty="0">
                  <a:solidFill>
                    <a:srgbClr val="1F497D"/>
                  </a:solidFill>
                </a:endParaRPr>
              </a:p>
              <a:p>
                <a:pPr algn="ctr"/>
                <a:endParaRPr lang="en-US" sz="3000" dirty="0" smtClean="0">
                  <a:solidFill>
                    <a:srgbClr val="1F497D"/>
                  </a:solidFill>
                </a:endParaRPr>
              </a:p>
              <a:p>
                <a:pPr algn="ctr"/>
                <a:endParaRPr lang="en-US" sz="3000" dirty="0">
                  <a:solidFill>
                    <a:srgbClr val="1F497D"/>
                  </a:solidFill>
                </a:endParaRPr>
              </a:p>
              <a:p>
                <a:pPr algn="ctr"/>
                <a:endParaRPr lang="en-US" sz="3000" dirty="0" smtClean="0">
                  <a:solidFill>
                    <a:srgbClr val="1F497D"/>
                  </a:solidFill>
                </a:endParaRPr>
              </a:p>
              <a:p>
                <a:pPr algn="ctr"/>
                <a:endParaRPr lang="en-US" sz="3000" dirty="0" smtClean="0">
                  <a:solidFill>
                    <a:srgbClr val="1F497D"/>
                  </a:solidFill>
                </a:endParaRPr>
              </a:p>
              <a:p>
                <a:pPr algn="ctr"/>
                <a:endParaRPr lang="en-US" sz="3000" dirty="0" smtClean="0">
                  <a:solidFill>
                    <a:srgbClr val="1F497D"/>
                  </a:solidFill>
                </a:endParaRPr>
              </a:p>
              <a:p>
                <a:endParaRPr lang="en-US" sz="5400" dirty="0" smtClean="0">
                  <a:solidFill>
                    <a:srgbClr val="1F497D"/>
                  </a:solidFill>
                </a:endParaRPr>
              </a:p>
              <a:p>
                <a:endParaRPr lang="en-US" sz="3000" dirty="0" smtClean="0">
                  <a:solidFill>
                    <a:srgbClr val="1F497D"/>
                  </a:solidFill>
                </a:endParaRPr>
              </a:p>
              <a:p>
                <a:endParaRPr lang="en-US" sz="1000" dirty="0" smtClean="0">
                  <a:solidFill>
                    <a:srgbClr val="1F497D"/>
                  </a:solidFill>
                </a:endParaRPr>
              </a:p>
              <a:p>
                <a:pPr marL="742950" indent="-742950">
                  <a:buFont typeface="+mj-lt"/>
                  <a:buAutoNum type="arabicPeriod"/>
                </a:pPr>
                <a:r>
                  <a:rPr lang="en-US" sz="3600" dirty="0" smtClean="0">
                    <a:solidFill>
                      <a:srgbClr val="1F497D"/>
                    </a:solidFill>
                  </a:rPr>
                  <a:t>Surveyed seven grids (each 4200 m</a:t>
                </a:r>
                <a:r>
                  <a:rPr lang="en-US" sz="3600" baseline="30000" dirty="0" smtClean="0">
                    <a:solidFill>
                      <a:srgbClr val="1F497D"/>
                    </a:solidFill>
                  </a:rPr>
                  <a:t>2</a:t>
                </a:r>
                <a:r>
                  <a:rPr lang="en-US" sz="3600" dirty="0" smtClean="0">
                    <a:solidFill>
                      <a:srgbClr val="1F497D"/>
                    </a:solidFill>
                  </a:rPr>
                  <a:t>) of varied habitats.</a:t>
                </a:r>
              </a:p>
              <a:p>
                <a:pPr marL="742950" indent="-742950">
                  <a:buFont typeface="+mj-lt"/>
                  <a:buAutoNum type="arabicPeriod"/>
                </a:pPr>
                <a:r>
                  <a:rPr lang="en-US" sz="3600" dirty="0" smtClean="0">
                    <a:solidFill>
                      <a:srgbClr val="1F497D"/>
                    </a:solidFill>
                  </a:rPr>
                  <a:t>Vole populations were surveyed via mark-recapture live trapping.</a:t>
                </a:r>
              </a:p>
              <a:p>
                <a:pPr marL="742950" indent="-742950">
                  <a:buFont typeface="+mj-lt"/>
                  <a:buAutoNum type="arabicPeriod"/>
                </a:pPr>
                <a:r>
                  <a:rPr lang="en-US" sz="3600" dirty="0" smtClean="0">
                    <a:solidFill>
                      <a:srgbClr val="1F497D"/>
                    </a:solidFill>
                  </a:rPr>
                  <a:t>Each of 60</a:t>
                </a:r>
                <a:r>
                  <a:rPr lang="en-US" sz="3600" dirty="0" smtClean="0">
                    <a:solidFill>
                      <a:srgbClr val="1F497D"/>
                    </a:solidFill>
                  </a:rPr>
                  <a:t>- 1m</a:t>
                </a:r>
                <a:r>
                  <a:rPr lang="en-US" sz="3600" baseline="30000" dirty="0" smtClean="0">
                    <a:solidFill>
                      <a:srgbClr val="1F497D"/>
                    </a:solidFill>
                  </a:rPr>
                  <a:t>2</a:t>
                </a:r>
                <a:r>
                  <a:rPr lang="en-US" sz="3600" dirty="0" smtClean="0">
                    <a:solidFill>
                      <a:srgbClr val="1F497D"/>
                    </a:solidFill>
                  </a:rPr>
                  <a:t> plots per </a:t>
                </a:r>
                <a:r>
                  <a:rPr lang="en-US" sz="3600" dirty="0" smtClean="0">
                    <a:solidFill>
                      <a:srgbClr val="1F497D"/>
                    </a:solidFill>
                  </a:rPr>
                  <a:t>grid</a:t>
                </a:r>
                <a:r>
                  <a:rPr lang="en-US" sz="3600" dirty="0">
                    <a:solidFill>
                      <a:srgbClr val="1F497D"/>
                    </a:solidFill>
                  </a:rPr>
                  <a:t> </a:t>
                </a:r>
                <a:r>
                  <a:rPr lang="en-US" sz="3600" dirty="0" smtClean="0">
                    <a:solidFill>
                      <a:srgbClr val="1F497D"/>
                    </a:solidFill>
                  </a:rPr>
                  <a:t>coupled vole </a:t>
                </a:r>
                <a:r>
                  <a:rPr lang="en-US" sz="3600" dirty="0" smtClean="0">
                    <a:solidFill>
                      <a:srgbClr val="1F497D"/>
                    </a:solidFill>
                  </a:rPr>
                  <a:t>trapping stations with </a:t>
                </a:r>
                <a:r>
                  <a:rPr lang="en-US" sz="3600" dirty="0" smtClean="0">
                    <a:solidFill>
                      <a:srgbClr val="1F497D"/>
                    </a:solidFill>
                  </a:rPr>
                  <a:t>% cover vegetation assessment.</a:t>
                </a:r>
                <a:endParaRPr lang="en-US" sz="2000" dirty="0">
                  <a:solidFill>
                    <a:srgbClr val="1F497D"/>
                  </a:solidFill>
                </a:endParaRPr>
              </a:p>
              <a:p>
                <a:pPr marL="742950" indent="-742950">
                  <a:buFont typeface="+mj-lt"/>
                  <a:buAutoNum type="arabicPeriod"/>
                </a:pPr>
                <a:r>
                  <a:rPr lang="en-US" sz="3600" dirty="0" smtClean="0">
                    <a:solidFill>
                      <a:srgbClr val="1F497D"/>
                    </a:solidFill>
                  </a:rPr>
                  <a:t>Multivariate hierarchical clustering analysis was used to define eight microhabitats across the seven grids.</a:t>
                </a:r>
              </a:p>
              <a:p>
                <a:pPr marL="742950" indent="-742950">
                  <a:buFont typeface="+mj-lt"/>
                  <a:buAutoNum type="arabicPeriod"/>
                </a:pPr>
                <a:r>
                  <a:rPr lang="en-US" sz="3600" dirty="0" smtClean="0">
                    <a:solidFill>
                      <a:srgbClr val="1F497D"/>
                    </a:solidFill>
                  </a:rPr>
                  <a:t>E</a:t>
                </a:r>
                <a:r>
                  <a:rPr lang="en-US" sz="3600" dirty="0">
                    <a:solidFill>
                      <a:srgbClr val="1F497D"/>
                    </a:solidFill>
                  </a:rPr>
                  <a:t>xcluded “rare” microhabitats (</a:t>
                </a:r>
                <a:r>
                  <a:rPr lang="en-US" sz="3600" dirty="0" smtClean="0">
                    <a:solidFill>
                      <a:srgbClr val="1F497D"/>
                    </a:solidFill>
                  </a:rPr>
                  <a:t>representing &lt;5% of a grid).</a:t>
                </a:r>
                <a:endParaRPr lang="en-US" sz="3600" dirty="0">
                  <a:solidFill>
                    <a:srgbClr val="1F497D"/>
                  </a:solidFill>
                </a:endParaRPr>
              </a:p>
              <a:p>
                <a:pPr marL="742950" indent="-742950">
                  <a:buFont typeface="+mj-lt"/>
                  <a:buAutoNum type="arabicPeriod"/>
                </a:pPr>
                <a:r>
                  <a:rPr lang="en-US" sz="3600" dirty="0" smtClean="0">
                    <a:solidFill>
                      <a:srgbClr val="1F497D"/>
                    </a:solidFill>
                  </a:rPr>
                  <a:t>Microhabitat use by voles was evaluated with chi-square tests.</a:t>
                </a:r>
              </a:p>
            </p:txBody>
          </p:sp>
          <p:grpSp>
            <p:nvGrpSpPr>
              <p:cNvPr id="102" name="Group 101"/>
              <p:cNvGrpSpPr>
                <a:grpSpLocks noChangeAspect="1"/>
              </p:cNvGrpSpPr>
              <p:nvPr/>
            </p:nvGrpSpPr>
            <p:grpSpPr>
              <a:xfrm>
                <a:off x="2164873" y="21240928"/>
                <a:ext cx="11005946" cy="4233277"/>
                <a:chOff x="1284025" y="1983089"/>
                <a:chExt cx="7656312" cy="2944888"/>
              </a:xfrm>
            </p:grpSpPr>
            <p:pic>
              <p:nvPicPr>
                <p:cNvPr id="103" name="Picture 102"/>
                <p:cNvPicPr>
                  <a:picLocks noChangeAspect="1"/>
                </p:cNvPicPr>
                <p:nvPr/>
              </p:nvPicPr>
              <p:blipFill rotWithShape="1">
                <a:blip r:embed="rId14"/>
                <a:srcRect l="17599" t="21487" r="14164" b="37925"/>
                <a:stretch/>
              </p:blipFill>
              <p:spPr>
                <a:xfrm>
                  <a:off x="1284025" y="1983089"/>
                  <a:ext cx="7656312" cy="2944888"/>
                </a:xfrm>
                <a:prstGeom prst="rect">
                  <a:avLst/>
                </a:prstGeom>
                <a:ln w="50800">
                  <a:solidFill>
                    <a:schemeClr val="tx1"/>
                  </a:solidFill>
                </a:ln>
              </p:spPr>
            </p:pic>
            <p:sp>
              <p:nvSpPr>
                <p:cNvPr id="107" name="Rectangle 106"/>
                <p:cNvSpPr/>
                <p:nvPr/>
              </p:nvSpPr>
              <p:spPr>
                <a:xfrm>
                  <a:off x="6197141" y="2819400"/>
                  <a:ext cx="389559" cy="255931"/>
                </a:xfrm>
                <a:prstGeom prst="rect">
                  <a:avLst/>
                </a:prstGeom>
                <a:noFill/>
                <a:ln w="38100">
                  <a:solidFill>
                    <a:srgbClr val="1295FF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2416682" y="2522781"/>
                  <a:ext cx="671444" cy="870602"/>
                </a:xfrm>
                <a:prstGeom prst="rect">
                  <a:avLst/>
                </a:prstGeom>
                <a:noFill/>
                <a:ln w="38100">
                  <a:solidFill>
                    <a:srgbClr val="1295FF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8212301" y="3907647"/>
                  <a:ext cx="318052" cy="663707"/>
                </a:xfrm>
                <a:prstGeom prst="rect">
                  <a:avLst/>
                </a:prstGeom>
                <a:noFill/>
                <a:ln w="38100">
                  <a:solidFill>
                    <a:srgbClr val="1295FF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grpSp>
          <p:nvGrpSpPr>
            <p:cNvPr id="268" name="Group 267"/>
            <p:cNvGrpSpPr/>
            <p:nvPr/>
          </p:nvGrpSpPr>
          <p:grpSpPr>
            <a:xfrm>
              <a:off x="2437230" y="22128326"/>
              <a:ext cx="10322424" cy="4273147"/>
              <a:chOff x="2437230" y="22196058"/>
              <a:chExt cx="10322424" cy="4273147"/>
            </a:xfrm>
          </p:grpSpPr>
          <p:sp>
            <p:nvSpPr>
              <p:cNvPr id="208" name="TextBox 207"/>
              <p:cNvSpPr txBox="1"/>
              <p:nvPr/>
            </p:nvSpPr>
            <p:spPr>
              <a:xfrm>
                <a:off x="2437230" y="22656272"/>
                <a:ext cx="990600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000" b="1" dirty="0" smtClean="0">
                    <a:solidFill>
                      <a:srgbClr val="1295FF"/>
                    </a:solidFill>
                  </a:rPr>
                  <a:t>MNT</a:t>
                </a:r>
                <a:endParaRPr lang="en-US" sz="3000" b="1" dirty="0">
                  <a:solidFill>
                    <a:srgbClr val="1295FF"/>
                  </a:solidFill>
                </a:endParaRPr>
              </a:p>
            </p:txBody>
          </p:sp>
          <p:sp>
            <p:nvSpPr>
              <p:cNvPr id="209" name="TextBox 208"/>
              <p:cNvSpPr txBox="1"/>
              <p:nvPr/>
            </p:nvSpPr>
            <p:spPr>
              <a:xfrm>
                <a:off x="4775200" y="22196058"/>
                <a:ext cx="990600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000" b="1" dirty="0" smtClean="0">
                    <a:solidFill>
                      <a:srgbClr val="1295FF"/>
                    </a:solidFill>
                  </a:rPr>
                  <a:t>RF</a:t>
                </a:r>
                <a:endParaRPr lang="en-US" sz="3000" b="1" dirty="0">
                  <a:solidFill>
                    <a:srgbClr val="1295FF"/>
                  </a:solidFill>
                </a:endParaRPr>
              </a:p>
            </p:txBody>
          </p:sp>
          <p:sp>
            <p:nvSpPr>
              <p:cNvPr id="210" name="TextBox 209"/>
              <p:cNvSpPr txBox="1"/>
              <p:nvPr/>
            </p:nvSpPr>
            <p:spPr>
              <a:xfrm>
                <a:off x="4991098" y="23033443"/>
                <a:ext cx="990600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000" b="1" dirty="0" smtClean="0">
                    <a:solidFill>
                      <a:srgbClr val="1295FF"/>
                    </a:solidFill>
                  </a:rPr>
                  <a:t>FEN</a:t>
                </a:r>
                <a:endParaRPr lang="en-US" sz="3000" b="1" dirty="0">
                  <a:solidFill>
                    <a:srgbClr val="1295FF"/>
                  </a:solidFill>
                </a:endParaRPr>
              </a:p>
            </p:txBody>
          </p:sp>
          <p:sp>
            <p:nvSpPr>
              <p:cNvPr id="211" name="TextBox 210"/>
              <p:cNvSpPr txBox="1"/>
              <p:nvPr/>
            </p:nvSpPr>
            <p:spPr>
              <a:xfrm>
                <a:off x="4759313" y="24287075"/>
                <a:ext cx="990600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000" b="1" dirty="0" smtClean="0">
                    <a:solidFill>
                      <a:srgbClr val="1295FF"/>
                    </a:solidFill>
                  </a:rPr>
                  <a:t>MAT</a:t>
                </a:r>
                <a:endParaRPr lang="en-US" sz="3000" b="1" dirty="0">
                  <a:solidFill>
                    <a:srgbClr val="1295FF"/>
                  </a:solidFill>
                </a:endParaRPr>
              </a:p>
            </p:txBody>
          </p:sp>
          <p:sp>
            <p:nvSpPr>
              <p:cNvPr id="212" name="TextBox 211"/>
              <p:cNvSpPr txBox="1"/>
              <p:nvPr/>
            </p:nvSpPr>
            <p:spPr>
              <a:xfrm>
                <a:off x="9515336" y="22407988"/>
                <a:ext cx="990600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000" b="1" dirty="0" smtClean="0">
                    <a:solidFill>
                      <a:srgbClr val="1295FF"/>
                    </a:solidFill>
                  </a:rPr>
                  <a:t>MH</a:t>
                </a:r>
                <a:endParaRPr lang="en-US" sz="3000" b="1" dirty="0">
                  <a:solidFill>
                    <a:srgbClr val="1295FF"/>
                  </a:solidFill>
                </a:endParaRPr>
              </a:p>
            </p:txBody>
          </p:sp>
          <p:sp>
            <p:nvSpPr>
              <p:cNvPr id="213" name="TextBox 212"/>
              <p:cNvSpPr txBox="1"/>
              <p:nvPr/>
            </p:nvSpPr>
            <p:spPr>
              <a:xfrm>
                <a:off x="10759065" y="24495372"/>
                <a:ext cx="990600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000" b="1" dirty="0" smtClean="0">
                    <a:solidFill>
                      <a:srgbClr val="1295FF"/>
                    </a:solidFill>
                  </a:rPr>
                  <a:t>MAT</a:t>
                </a:r>
                <a:endParaRPr lang="en-US" sz="3000" b="1" dirty="0">
                  <a:solidFill>
                    <a:srgbClr val="1295FF"/>
                  </a:solidFill>
                </a:endParaRPr>
              </a:p>
            </p:txBody>
          </p:sp>
          <p:sp>
            <p:nvSpPr>
              <p:cNvPr id="214" name="TextBox 213"/>
              <p:cNvSpPr txBox="1"/>
              <p:nvPr/>
            </p:nvSpPr>
            <p:spPr>
              <a:xfrm>
                <a:off x="11302999" y="25915207"/>
                <a:ext cx="1456655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000" b="1" dirty="0" smtClean="0">
                    <a:solidFill>
                      <a:srgbClr val="1295FF"/>
                    </a:solidFill>
                  </a:rPr>
                  <a:t>SHRUB</a:t>
                </a:r>
                <a:endParaRPr lang="en-US" sz="3000" b="1" dirty="0">
                  <a:solidFill>
                    <a:srgbClr val="1295FF"/>
                  </a:solidFill>
                </a:endParaRPr>
              </a:p>
            </p:txBody>
          </p:sp>
          <p:cxnSp>
            <p:nvCxnSpPr>
              <p:cNvPr id="230" name="Straight Arrow Connector 229"/>
              <p:cNvCxnSpPr/>
              <p:nvPr/>
            </p:nvCxnSpPr>
            <p:spPr>
              <a:xfrm>
                <a:off x="3403600" y="23046267"/>
                <a:ext cx="626533" cy="50800"/>
              </a:xfrm>
              <a:prstGeom prst="straightConnector1">
                <a:avLst/>
              </a:prstGeom>
              <a:ln w="38100">
                <a:solidFill>
                  <a:srgbClr val="1295FF"/>
                </a:solidFill>
                <a:tailEnd type="arrow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2" name="Straight Arrow Connector 231"/>
              <p:cNvCxnSpPr/>
              <p:nvPr/>
            </p:nvCxnSpPr>
            <p:spPr>
              <a:xfrm flipH="1">
                <a:off x="4205902" y="22656272"/>
                <a:ext cx="569298" cy="648627"/>
              </a:xfrm>
              <a:prstGeom prst="straightConnector1">
                <a:avLst/>
              </a:prstGeom>
              <a:ln w="38100">
                <a:solidFill>
                  <a:srgbClr val="1295FF"/>
                </a:solidFill>
                <a:tailEnd type="arrow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6" name="Straight Arrow Connector 235"/>
              <p:cNvCxnSpPr/>
              <p:nvPr/>
            </p:nvCxnSpPr>
            <p:spPr>
              <a:xfrm flipH="1">
                <a:off x="9515336" y="22897979"/>
                <a:ext cx="272131" cy="689462"/>
              </a:xfrm>
              <a:prstGeom prst="straightConnector1">
                <a:avLst/>
              </a:prstGeom>
              <a:ln w="38100">
                <a:solidFill>
                  <a:srgbClr val="1295FF"/>
                </a:solidFill>
                <a:tailEnd type="arrow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7" name="Straight Arrow Connector 246"/>
              <p:cNvCxnSpPr>
                <a:stCxn id="210" idx="1"/>
              </p:cNvCxnSpPr>
              <p:nvPr/>
            </p:nvCxnSpPr>
            <p:spPr>
              <a:xfrm flipH="1">
                <a:off x="4394201" y="23310442"/>
                <a:ext cx="596897" cy="146857"/>
              </a:xfrm>
              <a:prstGeom prst="straightConnector1">
                <a:avLst/>
              </a:prstGeom>
              <a:ln w="38100">
                <a:solidFill>
                  <a:srgbClr val="1295FF"/>
                </a:solidFill>
                <a:tailEnd type="arrow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1" name="Straight Arrow Connector 250"/>
              <p:cNvCxnSpPr/>
              <p:nvPr/>
            </p:nvCxnSpPr>
            <p:spPr>
              <a:xfrm flipH="1" flipV="1">
                <a:off x="4394201" y="23976052"/>
                <a:ext cx="596897" cy="422229"/>
              </a:xfrm>
              <a:prstGeom prst="straightConnector1">
                <a:avLst/>
              </a:prstGeom>
              <a:ln w="38100">
                <a:solidFill>
                  <a:srgbClr val="1295FF"/>
                </a:solidFill>
                <a:tailEnd type="arrow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0" name="Straight Arrow Connector 259"/>
              <p:cNvCxnSpPr/>
              <p:nvPr/>
            </p:nvCxnSpPr>
            <p:spPr>
              <a:xfrm>
                <a:off x="11672278" y="24869254"/>
                <a:ext cx="626534" cy="327546"/>
              </a:xfrm>
              <a:prstGeom prst="straightConnector1">
                <a:avLst/>
              </a:prstGeom>
              <a:ln w="38100">
                <a:solidFill>
                  <a:srgbClr val="1295FF"/>
                </a:solidFill>
                <a:tailEnd type="arrow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5" name="Straight Arrow Connector 264"/>
              <p:cNvCxnSpPr/>
              <p:nvPr/>
            </p:nvCxnSpPr>
            <p:spPr>
              <a:xfrm flipV="1">
                <a:off x="12313139" y="25400000"/>
                <a:ext cx="118533" cy="642775"/>
              </a:xfrm>
              <a:prstGeom prst="straightConnector1">
                <a:avLst/>
              </a:prstGeom>
              <a:ln w="38100">
                <a:solidFill>
                  <a:srgbClr val="1295FF"/>
                </a:solidFill>
                <a:tailEnd type="arrow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4" name="Group 273"/>
          <p:cNvGrpSpPr/>
          <p:nvPr/>
        </p:nvGrpSpPr>
        <p:grpSpPr>
          <a:xfrm>
            <a:off x="15049500" y="19373483"/>
            <a:ext cx="13792201" cy="4290395"/>
            <a:chOff x="15049500" y="18702223"/>
            <a:chExt cx="13792201" cy="4290395"/>
          </a:xfrm>
        </p:grpSpPr>
        <p:sp>
          <p:nvSpPr>
            <p:cNvPr id="140" name="TextBox 139"/>
            <p:cNvSpPr txBox="1"/>
            <p:nvPr/>
          </p:nvSpPr>
          <p:spPr>
            <a:xfrm>
              <a:off x="15049500" y="18702223"/>
              <a:ext cx="13792201" cy="4290395"/>
            </a:xfrm>
            <a:prstGeom prst="rect">
              <a:avLst/>
            </a:prstGeom>
            <a:solidFill>
              <a:schemeClr val="accent5">
                <a:alpha val="50000"/>
              </a:schemeClr>
            </a:solidFill>
            <a:ln>
              <a:solidFill>
                <a:schemeClr val="tx1"/>
              </a:solidFill>
            </a:ln>
          </p:spPr>
          <p:txBody>
            <a:bodyPr wrap="square" lIns="438903" tIns="219451" rIns="438903" bIns="219451" rtlCol="0">
              <a:spAutoFit/>
            </a:bodyPr>
            <a:lstStyle/>
            <a:p>
              <a:pPr algn="ctr"/>
              <a:r>
                <a:rPr lang="en-US" sz="5000" dirty="0" smtClean="0">
                  <a:solidFill>
                    <a:srgbClr val="1F497D"/>
                  </a:solidFill>
                </a:rPr>
                <a:t>Microhabitats of Rocky Floodplain</a:t>
              </a:r>
              <a:endParaRPr lang="en-US" sz="3000" dirty="0" smtClean="0">
                <a:solidFill>
                  <a:srgbClr val="1F497D"/>
                </a:solidFill>
              </a:endParaRPr>
            </a:p>
            <a:p>
              <a:pPr algn="ctr"/>
              <a:endParaRPr lang="en-US" sz="2000" dirty="0">
                <a:solidFill>
                  <a:srgbClr val="1F497D"/>
                </a:solidFill>
              </a:endParaRPr>
            </a:p>
            <a:p>
              <a:pPr algn="ctr"/>
              <a:endParaRPr lang="en-US" sz="2000" dirty="0" smtClean="0">
                <a:solidFill>
                  <a:srgbClr val="1F497D"/>
                </a:solidFill>
              </a:endParaRPr>
            </a:p>
            <a:p>
              <a:pPr algn="ctr"/>
              <a:endParaRPr lang="en-US" sz="2000" dirty="0">
                <a:solidFill>
                  <a:srgbClr val="1F497D"/>
                </a:solidFill>
              </a:endParaRPr>
            </a:p>
            <a:p>
              <a:pPr algn="ctr"/>
              <a:endParaRPr lang="en-US" sz="2000" dirty="0" smtClean="0">
                <a:solidFill>
                  <a:srgbClr val="1F497D"/>
                </a:solidFill>
              </a:endParaRPr>
            </a:p>
            <a:p>
              <a:pPr algn="ctr"/>
              <a:endParaRPr lang="en-US" sz="2000" dirty="0">
                <a:solidFill>
                  <a:srgbClr val="1F497D"/>
                </a:solidFill>
              </a:endParaRPr>
            </a:p>
            <a:p>
              <a:pPr algn="ctr"/>
              <a:endParaRPr lang="en-US" sz="2000" dirty="0" smtClean="0">
                <a:solidFill>
                  <a:srgbClr val="1F497D"/>
                </a:solidFill>
              </a:endParaRPr>
            </a:p>
            <a:p>
              <a:pPr algn="ctr"/>
              <a:endParaRPr lang="en-US" sz="2000" dirty="0">
                <a:solidFill>
                  <a:srgbClr val="1F497D"/>
                </a:solidFill>
              </a:endParaRPr>
            </a:p>
            <a:p>
              <a:pPr algn="ctr"/>
              <a:endParaRPr lang="en-US" sz="2000" dirty="0" smtClean="0">
                <a:solidFill>
                  <a:srgbClr val="1F497D"/>
                </a:solidFill>
              </a:endParaRPr>
            </a:p>
            <a:p>
              <a:pPr algn="ctr"/>
              <a:endParaRPr lang="en-US" sz="2000" dirty="0">
                <a:solidFill>
                  <a:srgbClr val="1F497D"/>
                </a:solidFill>
              </a:endParaRPr>
            </a:p>
            <a:p>
              <a:pPr algn="ctr"/>
              <a:endParaRPr lang="en-US" sz="2000" dirty="0" smtClean="0">
                <a:solidFill>
                  <a:srgbClr val="1F497D"/>
                </a:solidFill>
              </a:endParaRPr>
            </a:p>
          </p:txBody>
        </p:sp>
        <p:grpSp>
          <p:nvGrpSpPr>
            <p:cNvPr id="289" name="Group 288"/>
            <p:cNvGrpSpPr/>
            <p:nvPr/>
          </p:nvGrpSpPr>
          <p:grpSpPr>
            <a:xfrm>
              <a:off x="15167125" y="19889795"/>
              <a:ext cx="13576270" cy="2789906"/>
              <a:chOff x="15167125" y="20887651"/>
              <a:chExt cx="13576270" cy="2789906"/>
            </a:xfrm>
          </p:grpSpPr>
          <p:sp>
            <p:nvSpPr>
              <p:cNvPr id="200" name="TextBox 199"/>
              <p:cNvSpPr txBox="1"/>
              <p:nvPr/>
            </p:nvSpPr>
            <p:spPr>
              <a:xfrm>
                <a:off x="15167125" y="23123559"/>
                <a:ext cx="3318912" cy="553998"/>
              </a:xfrm>
              <a:prstGeom prst="rect">
                <a:avLst/>
              </a:prstGeom>
              <a:solidFill>
                <a:schemeClr val="bg1"/>
              </a:solidFill>
              <a:ln w="508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000" dirty="0">
                    <a:solidFill>
                      <a:srgbClr val="5B823F"/>
                    </a:solidFill>
                  </a:rPr>
                  <a:t>“Deciduous Shrub</a:t>
                </a:r>
                <a:r>
                  <a:rPr lang="en-US" sz="3000" dirty="0" smtClean="0">
                    <a:solidFill>
                      <a:srgbClr val="5B823F"/>
                    </a:solidFill>
                  </a:rPr>
                  <a:t>”</a:t>
                </a:r>
                <a:endParaRPr lang="en-US" sz="3000" dirty="0">
                  <a:solidFill>
                    <a:srgbClr val="69D008"/>
                  </a:solidFill>
                </a:endParaRPr>
              </a:p>
            </p:txBody>
          </p:sp>
          <p:pic>
            <p:nvPicPr>
              <p:cNvPr id="277" name="Picture 276" descr="1RF_54.JPG"/>
              <p:cNvPicPr>
                <a:picLocks noChangeAspect="1"/>
              </p:cNvPicPr>
              <p:nvPr/>
            </p:nvPicPr>
            <p:blipFill rotWithShape="1"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959" r="708"/>
              <a:stretch/>
            </p:blipFill>
            <p:spPr>
              <a:xfrm>
                <a:off x="15402971" y="20893817"/>
                <a:ext cx="2844790" cy="2286000"/>
              </a:xfrm>
              <a:prstGeom prst="rect">
                <a:avLst/>
              </a:prstGeom>
              <a:ln w="50800">
                <a:solidFill>
                  <a:schemeClr val="tx1"/>
                </a:solidFill>
              </a:ln>
            </p:spPr>
          </p:pic>
          <p:sp>
            <p:nvSpPr>
              <p:cNvPr id="283" name="TextBox 282"/>
              <p:cNvSpPr txBox="1"/>
              <p:nvPr/>
            </p:nvSpPr>
            <p:spPr>
              <a:xfrm>
                <a:off x="18594889" y="23118228"/>
                <a:ext cx="3318912" cy="553998"/>
              </a:xfrm>
              <a:prstGeom prst="rect">
                <a:avLst/>
              </a:prstGeom>
              <a:solidFill>
                <a:schemeClr val="bg1"/>
              </a:solidFill>
              <a:ln w="508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000" dirty="0">
                    <a:solidFill>
                      <a:srgbClr val="660066"/>
                    </a:solidFill>
                  </a:rPr>
                  <a:t>“Evenly Diverse”</a:t>
                </a:r>
                <a:endParaRPr lang="en-US" sz="3000" dirty="0">
                  <a:solidFill>
                    <a:srgbClr val="69D008"/>
                  </a:solidFill>
                </a:endParaRPr>
              </a:p>
            </p:txBody>
          </p:sp>
          <p:pic>
            <p:nvPicPr>
              <p:cNvPr id="279" name="Picture 278" descr="1RF_26.JPG"/>
              <p:cNvPicPr>
                <a:picLocks noChangeAspect="1"/>
              </p:cNvPicPr>
              <p:nvPr/>
            </p:nvPicPr>
            <p:blipFill rotWithShape="1"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759" r="-1091"/>
              <a:stretch/>
            </p:blipFill>
            <p:spPr>
              <a:xfrm>
                <a:off x="18837994" y="20887651"/>
                <a:ext cx="2844759" cy="2286000"/>
              </a:xfrm>
              <a:prstGeom prst="rect">
                <a:avLst/>
              </a:prstGeom>
              <a:ln w="50800">
                <a:solidFill>
                  <a:schemeClr val="tx1"/>
                </a:solidFill>
              </a:ln>
            </p:spPr>
          </p:pic>
          <p:sp>
            <p:nvSpPr>
              <p:cNvPr id="285" name="TextBox 284"/>
              <p:cNvSpPr txBox="1"/>
              <p:nvPr/>
            </p:nvSpPr>
            <p:spPr>
              <a:xfrm>
                <a:off x="25424483" y="23107245"/>
                <a:ext cx="3318912" cy="553998"/>
              </a:xfrm>
              <a:prstGeom prst="rect">
                <a:avLst/>
              </a:prstGeom>
              <a:solidFill>
                <a:schemeClr val="bg1"/>
              </a:solidFill>
              <a:ln w="508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000" dirty="0">
                    <a:solidFill>
                      <a:srgbClr val="1295FF"/>
                    </a:solidFill>
                  </a:rPr>
                  <a:t>“Bare Rock</a:t>
                </a:r>
                <a:r>
                  <a:rPr lang="en-US" sz="3000" dirty="0" smtClean="0">
                    <a:solidFill>
                      <a:srgbClr val="1295FF"/>
                    </a:solidFill>
                  </a:rPr>
                  <a:t>”</a:t>
                </a:r>
                <a:endParaRPr lang="en-US" sz="3000" dirty="0">
                  <a:solidFill>
                    <a:srgbClr val="69D008"/>
                  </a:solidFill>
                </a:endParaRPr>
              </a:p>
            </p:txBody>
          </p:sp>
          <p:sp>
            <p:nvSpPr>
              <p:cNvPr id="284" name="TextBox 283"/>
              <p:cNvSpPr txBox="1"/>
              <p:nvPr/>
            </p:nvSpPr>
            <p:spPr>
              <a:xfrm>
                <a:off x="22004511" y="23111092"/>
                <a:ext cx="3318912" cy="553998"/>
              </a:xfrm>
              <a:prstGeom prst="rect">
                <a:avLst/>
              </a:prstGeom>
              <a:solidFill>
                <a:schemeClr val="bg1"/>
              </a:solidFill>
              <a:ln w="508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000" dirty="0">
                    <a:solidFill>
                      <a:srgbClr val="69D008"/>
                    </a:solidFill>
                  </a:rPr>
                  <a:t>“Equisetum”</a:t>
                </a:r>
              </a:p>
            </p:txBody>
          </p:sp>
          <p:pic>
            <p:nvPicPr>
              <p:cNvPr id="278" name="Picture 277" descr="1RF_47.JPG"/>
              <p:cNvPicPr>
                <a:picLocks noChangeAspect="1"/>
              </p:cNvPicPr>
              <p:nvPr/>
            </p:nvPicPr>
            <p:blipFill rotWithShape="1"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851" r="3816"/>
              <a:stretch/>
            </p:blipFill>
            <p:spPr>
              <a:xfrm>
                <a:off x="22260315" y="20887651"/>
                <a:ext cx="2844790" cy="2286000"/>
              </a:xfrm>
              <a:prstGeom prst="rect">
                <a:avLst/>
              </a:prstGeom>
              <a:ln w="50800">
                <a:solidFill>
                  <a:schemeClr val="tx1"/>
                </a:solidFill>
              </a:ln>
            </p:spPr>
          </p:pic>
          <p:pic>
            <p:nvPicPr>
              <p:cNvPr id="276" name="Picture 275" descr="1RF_03.JPG"/>
              <p:cNvPicPr>
                <a:picLocks noChangeAspect="1"/>
              </p:cNvPicPr>
              <p:nvPr/>
            </p:nvPicPr>
            <p:blipFill rotWithShape="1"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227" r="2439"/>
              <a:stretch/>
            </p:blipFill>
            <p:spPr>
              <a:xfrm>
                <a:off x="25660329" y="20890581"/>
                <a:ext cx="2844820" cy="2286000"/>
              </a:xfrm>
              <a:prstGeom prst="rect">
                <a:avLst/>
              </a:prstGeom>
              <a:ln w="50800">
                <a:solidFill>
                  <a:schemeClr val="tx1"/>
                </a:solidFill>
              </a:ln>
            </p:spPr>
          </p:pic>
        </p:grpSp>
      </p:grpSp>
      <p:sp>
        <p:nvSpPr>
          <p:cNvPr id="291" name="TextBox 290"/>
          <p:cNvSpPr txBox="1"/>
          <p:nvPr/>
        </p:nvSpPr>
        <p:spPr>
          <a:xfrm>
            <a:off x="1350072" y="16954007"/>
            <a:ext cx="2849389" cy="553998"/>
          </a:xfrm>
          <a:prstGeom prst="rect">
            <a:avLst/>
          </a:prstGeom>
          <a:solidFill>
            <a:schemeClr val="bg1"/>
          </a:solidFill>
          <a:ln w="5080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rgbClr val="1F497D"/>
                </a:solidFill>
              </a:rPr>
              <a:t>Rocky Floodplain</a:t>
            </a:r>
            <a:endParaRPr lang="en-US" sz="3000" dirty="0">
              <a:solidFill>
                <a:srgbClr val="1F497D"/>
              </a:solidFill>
            </a:endParaRPr>
          </a:p>
        </p:txBody>
      </p:sp>
      <p:cxnSp>
        <p:nvCxnSpPr>
          <p:cNvPr id="293" name="Straight Connector 292"/>
          <p:cNvCxnSpPr>
            <a:endCxn id="97" idx="0"/>
          </p:cNvCxnSpPr>
          <p:nvPr/>
        </p:nvCxnSpPr>
        <p:spPr>
          <a:xfrm>
            <a:off x="11624727" y="15401620"/>
            <a:ext cx="0" cy="1593741"/>
          </a:xfrm>
          <a:prstGeom prst="line">
            <a:avLst/>
          </a:prstGeom>
          <a:ln w="76200">
            <a:solidFill>
              <a:schemeClr val="accent3">
                <a:lumMod val="50000"/>
              </a:schemeClr>
            </a:solidFill>
            <a:headEnd type="none"/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27" name="Picture 226" descr="DSC02770.JPG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3" b="23103"/>
          <a:stretch/>
        </p:blipFill>
        <p:spPr>
          <a:xfrm>
            <a:off x="1062211" y="17508005"/>
            <a:ext cx="5080000" cy="2432837"/>
          </a:xfrm>
          <a:prstGeom prst="rect">
            <a:avLst/>
          </a:prstGeom>
          <a:ln w="50800">
            <a:solidFill>
              <a:srgbClr val="F79646"/>
            </a:solidFill>
          </a:ln>
        </p:spPr>
      </p:pic>
      <p:sp>
        <p:nvSpPr>
          <p:cNvPr id="323" name="TextBox 322"/>
          <p:cNvSpPr txBox="1"/>
          <p:nvPr/>
        </p:nvSpPr>
        <p:spPr>
          <a:xfrm>
            <a:off x="4341366" y="11099584"/>
            <a:ext cx="681139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 smtClean="0">
                <a:solidFill>
                  <a:schemeClr val="tx2"/>
                </a:solidFill>
              </a:rPr>
              <a:t>Broad Habitat</a:t>
            </a:r>
          </a:p>
          <a:p>
            <a:pPr algn="ctr"/>
            <a:r>
              <a:rPr lang="en-US" sz="5000" dirty="0" smtClean="0">
                <a:solidFill>
                  <a:schemeClr val="tx2"/>
                </a:solidFill>
              </a:rPr>
              <a:t>Categories</a:t>
            </a:r>
            <a:endParaRPr lang="en-US" sz="5000" dirty="0">
              <a:solidFill>
                <a:schemeClr val="tx2"/>
              </a:solidFill>
            </a:endParaRPr>
          </a:p>
        </p:txBody>
      </p:sp>
      <p:sp>
        <p:nvSpPr>
          <p:cNvPr id="336" name="TextBox 335"/>
          <p:cNvSpPr txBox="1"/>
          <p:nvPr/>
        </p:nvSpPr>
        <p:spPr>
          <a:xfrm>
            <a:off x="2164873" y="26910040"/>
            <a:ext cx="1107433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rgbClr val="1F497D"/>
                </a:solidFill>
              </a:rPr>
              <a:t>Figure 2. Locations of seven mark-recapture grids labeled by habitat.</a:t>
            </a:r>
            <a:endParaRPr lang="en-US" sz="3000" dirty="0">
              <a:solidFill>
                <a:srgbClr val="1F497D"/>
              </a:solidFill>
            </a:endParaRPr>
          </a:p>
        </p:txBody>
      </p:sp>
      <p:sp>
        <p:nvSpPr>
          <p:cNvPr id="337" name="TextBox 336"/>
          <p:cNvSpPr txBox="1"/>
          <p:nvPr/>
        </p:nvSpPr>
        <p:spPr>
          <a:xfrm>
            <a:off x="29342212" y="17048625"/>
            <a:ext cx="13792201" cy="5983166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solidFill>
              <a:schemeClr val="tx1"/>
            </a:solidFill>
          </a:ln>
        </p:spPr>
        <p:txBody>
          <a:bodyPr wrap="square" lIns="438903" tIns="219451" rIns="438903" bIns="219451" rtlCol="0">
            <a:spAutoFit/>
          </a:bodyPr>
          <a:lstStyle/>
          <a:p>
            <a:pPr algn="ctr"/>
            <a:r>
              <a:rPr lang="en-US" sz="5000" dirty="0" smtClean="0">
                <a:solidFill>
                  <a:srgbClr val="1F497D"/>
                </a:solidFill>
              </a:rPr>
              <a:t>(Landscape shot or one of someone doing fieldwork)</a:t>
            </a:r>
            <a:endParaRPr lang="en-US" sz="2000" dirty="0" smtClean="0">
              <a:solidFill>
                <a:srgbClr val="1F497D"/>
              </a:solidFill>
            </a:endParaRPr>
          </a:p>
          <a:p>
            <a:pPr algn="ctr"/>
            <a:endParaRPr lang="en-US" sz="2000" dirty="0">
              <a:solidFill>
                <a:srgbClr val="1F497D"/>
              </a:solidFill>
            </a:endParaRPr>
          </a:p>
          <a:p>
            <a:pPr algn="ctr"/>
            <a:endParaRPr lang="en-US" sz="2000" dirty="0" smtClean="0">
              <a:solidFill>
                <a:srgbClr val="1F497D"/>
              </a:solidFill>
            </a:endParaRPr>
          </a:p>
          <a:p>
            <a:pPr algn="ctr"/>
            <a:endParaRPr lang="en-US" sz="2000" dirty="0">
              <a:solidFill>
                <a:srgbClr val="1F497D"/>
              </a:solidFill>
            </a:endParaRPr>
          </a:p>
          <a:p>
            <a:pPr algn="ctr"/>
            <a:endParaRPr lang="en-US" sz="2000" dirty="0" smtClean="0">
              <a:solidFill>
                <a:srgbClr val="1F497D"/>
              </a:solidFill>
            </a:endParaRPr>
          </a:p>
          <a:p>
            <a:pPr algn="ctr"/>
            <a:endParaRPr lang="en-US" sz="2000" dirty="0">
              <a:solidFill>
                <a:srgbClr val="1F497D"/>
              </a:solidFill>
            </a:endParaRPr>
          </a:p>
          <a:p>
            <a:pPr algn="ctr"/>
            <a:endParaRPr lang="en-US" sz="2000" dirty="0" smtClean="0">
              <a:solidFill>
                <a:srgbClr val="1F497D"/>
              </a:solidFill>
            </a:endParaRPr>
          </a:p>
          <a:p>
            <a:pPr algn="ctr"/>
            <a:endParaRPr lang="en-US" sz="2000" dirty="0">
              <a:solidFill>
                <a:srgbClr val="1F497D"/>
              </a:solidFill>
            </a:endParaRPr>
          </a:p>
          <a:p>
            <a:pPr algn="ctr"/>
            <a:endParaRPr lang="en-US" sz="2000" dirty="0" smtClean="0">
              <a:solidFill>
                <a:srgbClr val="1F497D"/>
              </a:solidFill>
            </a:endParaRPr>
          </a:p>
          <a:p>
            <a:pPr algn="ctr"/>
            <a:endParaRPr lang="en-US" sz="2000" dirty="0" smtClean="0">
              <a:solidFill>
                <a:srgbClr val="1F497D"/>
              </a:solidFill>
            </a:endParaRPr>
          </a:p>
          <a:p>
            <a:pPr algn="ctr"/>
            <a:endParaRPr lang="en-US" sz="2000" dirty="0">
              <a:solidFill>
                <a:srgbClr val="1F497D"/>
              </a:solidFill>
            </a:endParaRPr>
          </a:p>
          <a:p>
            <a:pPr algn="ctr"/>
            <a:endParaRPr lang="en-US" sz="2000" dirty="0" smtClean="0">
              <a:solidFill>
                <a:srgbClr val="1F497D"/>
              </a:solidFill>
            </a:endParaRPr>
          </a:p>
          <a:p>
            <a:pPr algn="ctr"/>
            <a:endParaRPr lang="en-US" sz="2000" dirty="0">
              <a:solidFill>
                <a:srgbClr val="1F497D"/>
              </a:solidFill>
            </a:endParaRPr>
          </a:p>
          <a:p>
            <a:pPr algn="ctr"/>
            <a:endParaRPr lang="en-US" sz="2000" dirty="0" smtClean="0">
              <a:solidFill>
                <a:srgbClr val="1F497D"/>
              </a:solidFill>
            </a:endParaRPr>
          </a:p>
        </p:txBody>
      </p:sp>
      <p:grpSp>
        <p:nvGrpSpPr>
          <p:cNvPr id="18" name="Group 17"/>
          <p:cNvGrpSpPr>
            <a:grpSpLocks noChangeAspect="1"/>
          </p:cNvGrpSpPr>
          <p:nvPr/>
        </p:nvGrpSpPr>
        <p:grpSpPr>
          <a:xfrm>
            <a:off x="21450295" y="5006254"/>
            <a:ext cx="7115423" cy="2981215"/>
            <a:chOff x="21299314" y="4931675"/>
            <a:chExt cx="6468571" cy="2710195"/>
          </a:xfrm>
        </p:grpSpPr>
        <p:pic>
          <p:nvPicPr>
            <p:cNvPr id="52" name="Picture 51" descr="RF2013_AD.pdf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061" t="4575" r="39393" b="2954"/>
            <a:stretch/>
          </p:blipFill>
          <p:spPr>
            <a:xfrm rot="5400000">
              <a:off x="23196226" y="3070288"/>
              <a:ext cx="2674670" cy="6468494"/>
            </a:xfrm>
            <a:prstGeom prst="rect">
              <a:avLst/>
            </a:prstGeom>
            <a:ln w="50800">
              <a:solidFill>
                <a:schemeClr val="tx1"/>
              </a:solidFill>
            </a:ln>
          </p:spPr>
        </p:pic>
        <p:sp>
          <p:nvSpPr>
            <p:cNvPr id="4" name="TextBox 3"/>
            <p:cNvSpPr txBox="1"/>
            <p:nvPr/>
          </p:nvSpPr>
          <p:spPr>
            <a:xfrm>
              <a:off x="23768357" y="4931675"/>
              <a:ext cx="3999528" cy="5036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3000" dirty="0" smtClean="0">
                  <a:solidFill>
                    <a:srgbClr val="1F497D"/>
                  </a:solidFill>
                </a:rPr>
                <a:t>2013 Voles</a:t>
              </a:r>
              <a:endParaRPr lang="en-US" sz="3000" dirty="0">
                <a:solidFill>
                  <a:srgbClr val="1F497D"/>
                </a:solidFill>
              </a:endParaRPr>
            </a:p>
          </p:txBody>
        </p:sp>
      </p:grpSp>
      <p:grpSp>
        <p:nvGrpSpPr>
          <p:cNvPr id="272" name="Group 271"/>
          <p:cNvGrpSpPr/>
          <p:nvPr/>
        </p:nvGrpSpPr>
        <p:grpSpPr>
          <a:xfrm>
            <a:off x="21758953" y="7244772"/>
            <a:ext cx="2318295" cy="584260"/>
            <a:chOff x="21758953" y="7244772"/>
            <a:chExt cx="2318295" cy="584260"/>
          </a:xfrm>
        </p:grpSpPr>
        <p:grpSp>
          <p:nvGrpSpPr>
            <p:cNvPr id="240" name="Group 239"/>
            <p:cNvGrpSpPr/>
            <p:nvPr/>
          </p:nvGrpSpPr>
          <p:grpSpPr>
            <a:xfrm>
              <a:off x="21758953" y="7244772"/>
              <a:ext cx="2318295" cy="584260"/>
              <a:chOff x="21657353" y="7574972"/>
              <a:chExt cx="2318295" cy="584260"/>
            </a:xfrm>
          </p:grpSpPr>
          <p:cxnSp>
            <p:nvCxnSpPr>
              <p:cNvPr id="15" name="Straight Connector 14"/>
              <p:cNvCxnSpPr/>
              <p:nvPr/>
            </p:nvCxnSpPr>
            <p:spPr>
              <a:xfrm>
                <a:off x="21657353" y="8146932"/>
                <a:ext cx="2013495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Straight Connector 130"/>
              <p:cNvCxnSpPr/>
              <p:nvPr/>
            </p:nvCxnSpPr>
            <p:spPr>
              <a:xfrm>
                <a:off x="21657353" y="7912100"/>
                <a:ext cx="0" cy="2471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Straight Connector 132"/>
              <p:cNvCxnSpPr/>
              <p:nvPr/>
            </p:nvCxnSpPr>
            <p:spPr>
              <a:xfrm>
                <a:off x="23658147" y="7912100"/>
                <a:ext cx="1" cy="2471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1" name="TextBox 140"/>
              <p:cNvSpPr txBox="1"/>
              <p:nvPr/>
            </p:nvSpPr>
            <p:spPr>
              <a:xfrm>
                <a:off x="21974854" y="7574972"/>
                <a:ext cx="200079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sz="2000" dirty="0" smtClean="0"/>
                  <a:t>50m</a:t>
                </a:r>
                <a:endParaRPr lang="en-US" sz="2000" dirty="0"/>
              </a:p>
            </p:txBody>
          </p:sp>
        </p:grpSp>
        <p:cxnSp>
          <p:nvCxnSpPr>
            <p:cNvPr id="152" name="Straight Connector 151"/>
            <p:cNvCxnSpPr/>
            <p:nvPr/>
          </p:nvCxnSpPr>
          <p:spPr>
            <a:xfrm>
              <a:off x="22152653" y="7693263"/>
              <a:ext cx="0" cy="135769"/>
            </a:xfrm>
            <a:prstGeom prst="line">
              <a:avLst/>
            </a:prstGeom>
            <a:ln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>
              <a:off x="22580600" y="7693263"/>
              <a:ext cx="0" cy="135769"/>
            </a:xfrm>
            <a:prstGeom prst="line">
              <a:avLst/>
            </a:prstGeom>
            <a:ln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>
              <a:off x="22965453" y="7693263"/>
              <a:ext cx="0" cy="135769"/>
            </a:xfrm>
            <a:prstGeom prst="line">
              <a:avLst/>
            </a:prstGeom>
            <a:ln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/>
            <p:cNvCxnSpPr/>
            <p:nvPr/>
          </p:nvCxnSpPr>
          <p:spPr>
            <a:xfrm>
              <a:off x="23359153" y="7693263"/>
              <a:ext cx="0" cy="135769"/>
            </a:xfrm>
            <a:prstGeom prst="line">
              <a:avLst/>
            </a:prstGeom>
            <a:ln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2" name="Group 281"/>
          <p:cNvGrpSpPr/>
          <p:nvPr/>
        </p:nvGrpSpPr>
        <p:grpSpPr>
          <a:xfrm>
            <a:off x="21450296" y="8383546"/>
            <a:ext cx="7156930" cy="2970900"/>
            <a:chOff x="21450296" y="8180346"/>
            <a:chExt cx="7156930" cy="2970900"/>
          </a:xfrm>
        </p:grpSpPr>
        <p:grpSp>
          <p:nvGrpSpPr>
            <p:cNvPr id="328" name="Group 327"/>
            <p:cNvGrpSpPr/>
            <p:nvPr/>
          </p:nvGrpSpPr>
          <p:grpSpPr>
            <a:xfrm>
              <a:off x="21450296" y="8180346"/>
              <a:ext cx="7156930" cy="2970900"/>
              <a:chOff x="21450296" y="8180346"/>
              <a:chExt cx="7156930" cy="2970900"/>
            </a:xfrm>
          </p:grpSpPr>
          <p:pic>
            <p:nvPicPr>
              <p:cNvPr id="53" name="Picture 52" descr="RF2014_AD.pdf"/>
              <p:cNvPicPr>
                <a:picLocks noChangeAspect="1"/>
              </p:cNvPicPr>
              <p:nvPr/>
            </p:nvPicPr>
            <p:blipFill rotWithShape="1">
              <a:blip r:embed="rId2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1064" t="325" r="39409" b="7203"/>
              <a:stretch/>
            </p:blipFill>
            <p:spPr>
              <a:xfrm rot="5400000">
                <a:off x="23537884" y="6123413"/>
                <a:ext cx="2940245" cy="7115422"/>
              </a:xfrm>
              <a:prstGeom prst="rect">
                <a:avLst/>
              </a:prstGeom>
              <a:ln w="50800">
                <a:solidFill>
                  <a:schemeClr val="tx1"/>
                </a:solidFill>
              </a:ln>
            </p:spPr>
          </p:pic>
          <p:sp>
            <p:nvSpPr>
              <p:cNvPr id="170" name="TextBox 169"/>
              <p:cNvSpPr txBox="1"/>
              <p:nvPr/>
            </p:nvSpPr>
            <p:spPr>
              <a:xfrm>
                <a:off x="24207748" y="8180346"/>
                <a:ext cx="4399478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sz="3000" dirty="0" smtClean="0">
                    <a:solidFill>
                      <a:srgbClr val="1F497D"/>
                    </a:solidFill>
                  </a:rPr>
                  <a:t>2014 Voles</a:t>
                </a:r>
                <a:endParaRPr lang="en-US" sz="3000" dirty="0">
                  <a:solidFill>
                    <a:srgbClr val="1F497D"/>
                  </a:solidFill>
                </a:endParaRPr>
              </a:p>
            </p:txBody>
          </p:sp>
        </p:grpSp>
        <p:grpSp>
          <p:nvGrpSpPr>
            <p:cNvPr id="190" name="Group 189"/>
            <p:cNvGrpSpPr/>
            <p:nvPr/>
          </p:nvGrpSpPr>
          <p:grpSpPr>
            <a:xfrm>
              <a:off x="21758953" y="10407620"/>
              <a:ext cx="2318295" cy="584260"/>
              <a:chOff x="21758953" y="7244772"/>
              <a:chExt cx="2318295" cy="584260"/>
            </a:xfrm>
          </p:grpSpPr>
          <p:grpSp>
            <p:nvGrpSpPr>
              <p:cNvPr id="191" name="Group 190"/>
              <p:cNvGrpSpPr/>
              <p:nvPr/>
            </p:nvGrpSpPr>
            <p:grpSpPr>
              <a:xfrm>
                <a:off x="21758953" y="7244772"/>
                <a:ext cx="2318295" cy="584260"/>
                <a:chOff x="21657353" y="7574972"/>
                <a:chExt cx="2318295" cy="584260"/>
              </a:xfrm>
            </p:grpSpPr>
            <p:cxnSp>
              <p:nvCxnSpPr>
                <p:cNvPr id="196" name="Straight Connector 195"/>
                <p:cNvCxnSpPr/>
                <p:nvPr/>
              </p:nvCxnSpPr>
              <p:spPr>
                <a:xfrm>
                  <a:off x="21657353" y="8146932"/>
                  <a:ext cx="2013495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7" name="Straight Connector 196"/>
                <p:cNvCxnSpPr/>
                <p:nvPr/>
              </p:nvCxnSpPr>
              <p:spPr>
                <a:xfrm>
                  <a:off x="21657353" y="7912100"/>
                  <a:ext cx="0" cy="247132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9" name="Straight Connector 198"/>
                <p:cNvCxnSpPr/>
                <p:nvPr/>
              </p:nvCxnSpPr>
              <p:spPr>
                <a:xfrm>
                  <a:off x="23658147" y="7912100"/>
                  <a:ext cx="1" cy="247132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01" name="TextBox 200"/>
                <p:cNvSpPr txBox="1"/>
                <p:nvPr/>
              </p:nvSpPr>
              <p:spPr>
                <a:xfrm>
                  <a:off x="21974854" y="7574972"/>
                  <a:ext cx="2000794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US" sz="2000" dirty="0" smtClean="0"/>
                    <a:t>50m</a:t>
                  </a:r>
                  <a:endParaRPr lang="en-US" sz="2000" dirty="0"/>
                </a:p>
              </p:txBody>
            </p:sp>
          </p:grpSp>
          <p:cxnSp>
            <p:nvCxnSpPr>
              <p:cNvPr id="192" name="Straight Connector 191"/>
              <p:cNvCxnSpPr/>
              <p:nvPr/>
            </p:nvCxnSpPr>
            <p:spPr>
              <a:xfrm>
                <a:off x="22152653" y="7693263"/>
                <a:ext cx="0" cy="135769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" name="Straight Connector 192"/>
              <p:cNvCxnSpPr/>
              <p:nvPr/>
            </p:nvCxnSpPr>
            <p:spPr>
              <a:xfrm>
                <a:off x="22580600" y="7693263"/>
                <a:ext cx="0" cy="135769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4" name="Straight Connector 193"/>
              <p:cNvCxnSpPr/>
              <p:nvPr/>
            </p:nvCxnSpPr>
            <p:spPr>
              <a:xfrm>
                <a:off x="22965453" y="7693263"/>
                <a:ext cx="0" cy="135769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" name="Straight Connector 194"/>
              <p:cNvCxnSpPr/>
              <p:nvPr/>
            </p:nvCxnSpPr>
            <p:spPr>
              <a:xfrm>
                <a:off x="23359153" y="7693263"/>
                <a:ext cx="0" cy="135769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81" name="Group 280"/>
          <p:cNvGrpSpPr/>
          <p:nvPr/>
        </p:nvGrpSpPr>
        <p:grpSpPr>
          <a:xfrm>
            <a:off x="21450296" y="11730825"/>
            <a:ext cx="7156930" cy="3010694"/>
            <a:chOff x="21450296" y="11324425"/>
            <a:chExt cx="7156930" cy="3010694"/>
          </a:xfrm>
        </p:grpSpPr>
        <p:pic>
          <p:nvPicPr>
            <p:cNvPr id="327" name="Picture 326" descr="Microhab_Cats_RF_colored.pdf"/>
            <p:cNvPicPr>
              <a:picLocks noChangeAspect="1"/>
            </p:cNvPicPr>
            <p:nvPr/>
          </p:nvPicPr>
          <p:blipFill rotWithShape="1"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22" t="15217" r="71932" b="11545"/>
            <a:stretch/>
          </p:blipFill>
          <p:spPr>
            <a:xfrm rot="5400000">
              <a:off x="23527796" y="9297195"/>
              <a:ext cx="2960424" cy="7115423"/>
            </a:xfrm>
            <a:prstGeom prst="rect">
              <a:avLst/>
            </a:prstGeom>
            <a:ln w="50800">
              <a:solidFill>
                <a:schemeClr val="tx1"/>
              </a:solidFill>
            </a:ln>
          </p:spPr>
        </p:pic>
        <p:sp>
          <p:nvSpPr>
            <p:cNvPr id="20" name="TextBox 19"/>
            <p:cNvSpPr txBox="1"/>
            <p:nvPr/>
          </p:nvSpPr>
          <p:spPr>
            <a:xfrm>
              <a:off x="23658147" y="11324425"/>
              <a:ext cx="494907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3000" dirty="0" smtClean="0">
                  <a:solidFill>
                    <a:srgbClr val="1F497D"/>
                  </a:solidFill>
                </a:rPr>
                <a:t>Microhabitats</a:t>
              </a:r>
              <a:endParaRPr lang="en-US" sz="3000" dirty="0">
                <a:solidFill>
                  <a:srgbClr val="1F497D"/>
                </a:solidFill>
              </a:endParaRPr>
            </a:p>
          </p:txBody>
        </p:sp>
        <p:grpSp>
          <p:nvGrpSpPr>
            <p:cNvPr id="202" name="Group 201"/>
            <p:cNvGrpSpPr/>
            <p:nvPr/>
          </p:nvGrpSpPr>
          <p:grpSpPr>
            <a:xfrm>
              <a:off x="21758953" y="13580182"/>
              <a:ext cx="2318295" cy="584260"/>
              <a:chOff x="21758953" y="7244772"/>
              <a:chExt cx="2318295" cy="584260"/>
            </a:xfrm>
          </p:grpSpPr>
          <p:grpSp>
            <p:nvGrpSpPr>
              <p:cNvPr id="203" name="Group 202"/>
              <p:cNvGrpSpPr/>
              <p:nvPr/>
            </p:nvGrpSpPr>
            <p:grpSpPr>
              <a:xfrm>
                <a:off x="21758953" y="7244772"/>
                <a:ext cx="2318295" cy="584260"/>
                <a:chOff x="21657353" y="7574972"/>
                <a:chExt cx="2318295" cy="584260"/>
              </a:xfrm>
            </p:grpSpPr>
            <p:cxnSp>
              <p:nvCxnSpPr>
                <p:cNvPr id="215" name="Straight Connector 214"/>
                <p:cNvCxnSpPr/>
                <p:nvPr/>
              </p:nvCxnSpPr>
              <p:spPr>
                <a:xfrm>
                  <a:off x="21657353" y="8146932"/>
                  <a:ext cx="2013495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6" name="Straight Connector 215"/>
                <p:cNvCxnSpPr/>
                <p:nvPr/>
              </p:nvCxnSpPr>
              <p:spPr>
                <a:xfrm>
                  <a:off x="21657353" y="7912100"/>
                  <a:ext cx="0" cy="247132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7" name="Straight Connector 216"/>
                <p:cNvCxnSpPr/>
                <p:nvPr/>
              </p:nvCxnSpPr>
              <p:spPr>
                <a:xfrm>
                  <a:off x="23658147" y="7912100"/>
                  <a:ext cx="1" cy="247132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18" name="TextBox 217"/>
                <p:cNvSpPr txBox="1"/>
                <p:nvPr/>
              </p:nvSpPr>
              <p:spPr>
                <a:xfrm>
                  <a:off x="21974854" y="7574972"/>
                  <a:ext cx="2000794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US" sz="2000" dirty="0" smtClean="0"/>
                    <a:t>50m</a:t>
                  </a:r>
                  <a:endParaRPr lang="en-US" sz="2000" dirty="0"/>
                </a:p>
              </p:txBody>
            </p:sp>
          </p:grpSp>
          <p:cxnSp>
            <p:nvCxnSpPr>
              <p:cNvPr id="204" name="Straight Connector 203"/>
              <p:cNvCxnSpPr/>
              <p:nvPr/>
            </p:nvCxnSpPr>
            <p:spPr>
              <a:xfrm>
                <a:off x="22152653" y="7693263"/>
                <a:ext cx="0" cy="135769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" name="Straight Connector 204"/>
              <p:cNvCxnSpPr/>
              <p:nvPr/>
            </p:nvCxnSpPr>
            <p:spPr>
              <a:xfrm>
                <a:off x="22580600" y="7693263"/>
                <a:ext cx="0" cy="135769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6" name="Straight Connector 205"/>
              <p:cNvCxnSpPr/>
              <p:nvPr/>
            </p:nvCxnSpPr>
            <p:spPr>
              <a:xfrm>
                <a:off x="22965453" y="7693263"/>
                <a:ext cx="0" cy="135769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" name="Straight Connector 206"/>
              <p:cNvCxnSpPr/>
              <p:nvPr/>
            </p:nvCxnSpPr>
            <p:spPr>
              <a:xfrm>
                <a:off x="23359153" y="7693263"/>
                <a:ext cx="0" cy="135769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86" name="Picture 285" descr="DSC03782.JPG"/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055" b="4656"/>
          <a:stretch/>
        </p:blipFill>
        <p:spPr>
          <a:xfrm>
            <a:off x="29872381" y="17495865"/>
            <a:ext cx="12700000" cy="5075777"/>
          </a:xfrm>
          <a:prstGeom prst="rect">
            <a:avLst/>
          </a:prstGeom>
          <a:ln w="508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823752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19602</TotalTime>
  <Words>921</Words>
  <Application>Microsoft Macintosh PowerPoint</Application>
  <PresentationFormat>Custom</PresentationFormat>
  <Paragraphs>216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John Maguire</dc:creator>
  <cp:lastModifiedBy>Andrew John Maguire</cp:lastModifiedBy>
  <cp:revision>304</cp:revision>
  <dcterms:created xsi:type="dcterms:W3CDTF">2015-01-22T14:28:20Z</dcterms:created>
  <dcterms:modified xsi:type="dcterms:W3CDTF">2015-02-23T05:10:58Z</dcterms:modified>
</cp:coreProperties>
</file>