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5720000" cy="32004000"/>
  <p:notesSz cx="6858000" cy="9144000"/>
  <p:defaultTextStyle>
    <a:defPPr>
      <a:defRPr lang="en-US"/>
    </a:defPPr>
    <a:lvl1pPr marL="0" algn="l" defTabSz="2351288" rtl="0" eaLnBrk="1" latinLnBrk="0" hangingPunct="1">
      <a:defRPr sz="9300" kern="1200">
        <a:solidFill>
          <a:schemeClr val="tx1"/>
        </a:solidFill>
        <a:latin typeface="+mn-lt"/>
        <a:ea typeface="+mn-ea"/>
        <a:cs typeface="+mn-cs"/>
      </a:defRPr>
    </a:lvl1pPr>
    <a:lvl2pPr marL="2351288" algn="l" defTabSz="2351288" rtl="0" eaLnBrk="1" latinLnBrk="0" hangingPunct="1">
      <a:defRPr sz="9300" kern="1200">
        <a:solidFill>
          <a:schemeClr val="tx1"/>
        </a:solidFill>
        <a:latin typeface="+mn-lt"/>
        <a:ea typeface="+mn-ea"/>
        <a:cs typeface="+mn-cs"/>
      </a:defRPr>
    </a:lvl2pPr>
    <a:lvl3pPr marL="4702576" algn="l" defTabSz="2351288" rtl="0" eaLnBrk="1" latinLnBrk="0" hangingPunct="1">
      <a:defRPr sz="9300" kern="1200">
        <a:solidFill>
          <a:schemeClr val="tx1"/>
        </a:solidFill>
        <a:latin typeface="+mn-lt"/>
        <a:ea typeface="+mn-ea"/>
        <a:cs typeface="+mn-cs"/>
      </a:defRPr>
    </a:lvl3pPr>
    <a:lvl4pPr marL="7053864" algn="l" defTabSz="2351288" rtl="0" eaLnBrk="1" latinLnBrk="0" hangingPunct="1">
      <a:defRPr sz="9300" kern="1200">
        <a:solidFill>
          <a:schemeClr val="tx1"/>
        </a:solidFill>
        <a:latin typeface="+mn-lt"/>
        <a:ea typeface="+mn-ea"/>
        <a:cs typeface="+mn-cs"/>
      </a:defRPr>
    </a:lvl4pPr>
    <a:lvl5pPr marL="9405153" algn="l" defTabSz="2351288" rtl="0" eaLnBrk="1" latinLnBrk="0" hangingPunct="1">
      <a:defRPr sz="9300" kern="1200">
        <a:solidFill>
          <a:schemeClr val="tx1"/>
        </a:solidFill>
        <a:latin typeface="+mn-lt"/>
        <a:ea typeface="+mn-ea"/>
        <a:cs typeface="+mn-cs"/>
      </a:defRPr>
    </a:lvl5pPr>
    <a:lvl6pPr marL="11756441" algn="l" defTabSz="2351288" rtl="0" eaLnBrk="1" latinLnBrk="0" hangingPunct="1">
      <a:defRPr sz="9300" kern="1200">
        <a:solidFill>
          <a:schemeClr val="tx1"/>
        </a:solidFill>
        <a:latin typeface="+mn-lt"/>
        <a:ea typeface="+mn-ea"/>
        <a:cs typeface="+mn-cs"/>
      </a:defRPr>
    </a:lvl6pPr>
    <a:lvl7pPr marL="14107729" algn="l" defTabSz="2351288" rtl="0" eaLnBrk="1" latinLnBrk="0" hangingPunct="1">
      <a:defRPr sz="9300" kern="1200">
        <a:solidFill>
          <a:schemeClr val="tx1"/>
        </a:solidFill>
        <a:latin typeface="+mn-lt"/>
        <a:ea typeface="+mn-ea"/>
        <a:cs typeface="+mn-cs"/>
      </a:defRPr>
    </a:lvl7pPr>
    <a:lvl8pPr marL="16459017" algn="l" defTabSz="2351288" rtl="0" eaLnBrk="1" latinLnBrk="0" hangingPunct="1">
      <a:defRPr sz="9300" kern="1200">
        <a:solidFill>
          <a:schemeClr val="tx1"/>
        </a:solidFill>
        <a:latin typeface="+mn-lt"/>
        <a:ea typeface="+mn-ea"/>
        <a:cs typeface="+mn-cs"/>
      </a:defRPr>
    </a:lvl8pPr>
    <a:lvl9pPr marL="18810305" algn="l" defTabSz="2351288" rtl="0" eaLnBrk="1" latinLnBrk="0" hangingPunct="1">
      <a:defRPr sz="9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039" autoAdjust="0"/>
    <p:restoredTop sz="98964" autoAdjust="0"/>
  </p:normalViewPr>
  <p:slideViewPr>
    <p:cSldViewPr snapToGrid="0" snapToObjects="1">
      <p:cViewPr>
        <p:scale>
          <a:sx n="33" d="100"/>
          <a:sy n="33" d="100"/>
        </p:scale>
        <p:origin x="-80" y="-152"/>
      </p:cViewPr>
      <p:guideLst>
        <p:guide orient="horz" pos="10080"/>
        <p:guide pos="1440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202:gavinkearns:Google%20Drive:Dropbox%20Stuff:Lego%20Robotics%20Research:Test%20Dat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202:gavinkearns:Google%20Drive:Dropbox%20Stuff:Lego%20Robotics%20Research:Test%20Dat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202:gavinkearns:Google%20Drive:Dropbox%20Stuff:Lego%20Robotics%20Research:Test%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v>Pre-Test</c:v>
          </c:tx>
          <c:invertIfNegative val="0"/>
          <c:cat>
            <c:strRef>
              <c:f>Sheet1!$U$18:$U$20</c:f>
              <c:strCache>
                <c:ptCount val="3"/>
                <c:pt idx="0">
                  <c:v>High:</c:v>
                </c:pt>
                <c:pt idx="1">
                  <c:v>Median:</c:v>
                </c:pt>
                <c:pt idx="2">
                  <c:v>Low:</c:v>
                </c:pt>
              </c:strCache>
            </c:strRef>
          </c:cat>
          <c:val>
            <c:numRef>
              <c:f>Sheet1!$V$1:$V$3</c:f>
              <c:numCache>
                <c:formatCode>0.00%</c:formatCode>
                <c:ptCount val="3"/>
                <c:pt idx="0">
                  <c:v>0.7857</c:v>
                </c:pt>
                <c:pt idx="1">
                  <c:v>0.4202</c:v>
                </c:pt>
                <c:pt idx="2">
                  <c:v>0.1429</c:v>
                </c:pt>
              </c:numCache>
            </c:numRef>
          </c:val>
        </c:ser>
        <c:ser>
          <c:idx val="1"/>
          <c:order val="1"/>
          <c:tx>
            <c:v>Post-Test</c:v>
          </c:tx>
          <c:invertIfNegative val="0"/>
          <c:cat>
            <c:strRef>
              <c:f>Sheet1!$U$18:$U$20</c:f>
              <c:strCache>
                <c:ptCount val="3"/>
                <c:pt idx="0">
                  <c:v>High:</c:v>
                </c:pt>
                <c:pt idx="1">
                  <c:v>Median:</c:v>
                </c:pt>
                <c:pt idx="2">
                  <c:v>Low:</c:v>
                </c:pt>
              </c:strCache>
            </c:strRef>
          </c:cat>
          <c:val>
            <c:numRef>
              <c:f>Sheet1!$V$18:$V$20</c:f>
              <c:numCache>
                <c:formatCode>0.00%</c:formatCode>
                <c:ptCount val="3"/>
                <c:pt idx="0">
                  <c:v>1.0</c:v>
                </c:pt>
                <c:pt idx="1">
                  <c:v>0.8109</c:v>
                </c:pt>
                <c:pt idx="2">
                  <c:v>0.6429</c:v>
                </c:pt>
              </c:numCache>
            </c:numRef>
          </c:val>
        </c:ser>
        <c:dLbls>
          <c:showLegendKey val="0"/>
          <c:showVal val="0"/>
          <c:showCatName val="0"/>
          <c:showSerName val="0"/>
          <c:showPercent val="0"/>
          <c:showBubbleSize val="0"/>
        </c:dLbls>
        <c:gapWidth val="150"/>
        <c:axId val="2124992840"/>
        <c:axId val="2123070824"/>
      </c:barChart>
      <c:catAx>
        <c:axId val="2124992840"/>
        <c:scaling>
          <c:orientation val="minMax"/>
        </c:scaling>
        <c:delete val="0"/>
        <c:axPos val="b"/>
        <c:title>
          <c:tx>
            <c:rich>
              <a:bodyPr/>
              <a:lstStyle/>
              <a:p>
                <a:pPr>
                  <a:defRPr/>
                </a:pPr>
                <a:r>
                  <a:rPr lang="en-US" sz="1800" b="0" dirty="0" smtClean="0">
                    <a:effectLst/>
                  </a:rPr>
                  <a:t>Figure 3. The lowest, median, and highest scores achieved in the pre- and post-test. </a:t>
                </a:r>
                <a:endParaRPr lang="en-US" b="0" dirty="0"/>
              </a:p>
            </c:rich>
          </c:tx>
          <c:layout/>
          <c:overlay val="0"/>
        </c:title>
        <c:majorTickMark val="out"/>
        <c:minorTickMark val="none"/>
        <c:tickLblPos val="nextTo"/>
        <c:txPr>
          <a:bodyPr/>
          <a:lstStyle/>
          <a:p>
            <a:pPr>
              <a:defRPr sz="1800"/>
            </a:pPr>
            <a:endParaRPr lang="en-US"/>
          </a:p>
        </c:txPr>
        <c:crossAx val="2123070824"/>
        <c:crosses val="autoZero"/>
        <c:auto val="1"/>
        <c:lblAlgn val="ctr"/>
        <c:lblOffset val="100"/>
        <c:noMultiLvlLbl val="0"/>
      </c:catAx>
      <c:valAx>
        <c:axId val="2123070824"/>
        <c:scaling>
          <c:orientation val="minMax"/>
          <c:max val="1.0"/>
        </c:scaling>
        <c:delete val="0"/>
        <c:axPos val="l"/>
        <c:numFmt formatCode="0%" sourceLinked="0"/>
        <c:majorTickMark val="out"/>
        <c:minorTickMark val="none"/>
        <c:tickLblPos val="nextTo"/>
        <c:txPr>
          <a:bodyPr/>
          <a:lstStyle/>
          <a:p>
            <a:pPr>
              <a:defRPr sz="1800"/>
            </a:pPr>
            <a:endParaRPr lang="en-US"/>
          </a:p>
        </c:txPr>
        <c:crossAx val="2124992840"/>
        <c:crosses val="autoZero"/>
        <c:crossBetween val="between"/>
      </c:valAx>
      <c:spPr>
        <a:noFill/>
      </c:spPr>
    </c:plotArea>
    <c:legend>
      <c:legendPos val="r"/>
      <c:layout/>
      <c:overlay val="0"/>
      <c:txPr>
        <a:bodyPr/>
        <a:lstStyle/>
        <a:p>
          <a:pPr>
            <a:defRPr sz="1800"/>
          </a:pPr>
          <a:endParaRPr lang="en-US"/>
        </a:p>
      </c:txPr>
    </c:legend>
    <c:plotVisOnly val="1"/>
    <c:dispBlanksAs val="gap"/>
    <c:showDLblsOverMax val="0"/>
  </c:chart>
  <c:spPr>
    <a:gradFill flip="none" rotWithShape="1">
      <a:gsLst>
        <a:gs pos="100000">
          <a:schemeClr val="accent4"/>
        </a:gs>
        <a:gs pos="0">
          <a:srgbClr val="FFFFFF"/>
        </a:gs>
      </a:gsLst>
      <a:path path="circle">
        <a:fillToRect l="50000" t="50000" r="50000" b="50000"/>
      </a:path>
      <a:tileRect/>
    </a:gradFill>
    <a:ln>
      <a:solidFill>
        <a:schemeClr val="tx1"/>
      </a:solid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col"/>
        <c:grouping val="clustered"/>
        <c:varyColors val="0"/>
        <c:ser>
          <c:idx val="0"/>
          <c:order val="0"/>
          <c:tx>
            <c:v>Pre-Test</c:v>
          </c:tx>
          <c:invertIfNegative val="0"/>
          <c:val>
            <c:numRef>
              <c:f>Sheet1!$X$2:$X$18</c:f>
              <c:numCache>
                <c:formatCode>0.00%</c:formatCode>
                <c:ptCount val="17"/>
                <c:pt idx="0">
                  <c:v>0.1429</c:v>
                </c:pt>
                <c:pt idx="1">
                  <c:v>0.2143</c:v>
                </c:pt>
                <c:pt idx="2">
                  <c:v>0.2143</c:v>
                </c:pt>
                <c:pt idx="3">
                  <c:v>0.2143</c:v>
                </c:pt>
                <c:pt idx="4">
                  <c:v>0.2857</c:v>
                </c:pt>
                <c:pt idx="5">
                  <c:v>0.2857</c:v>
                </c:pt>
                <c:pt idx="6">
                  <c:v>0.3571</c:v>
                </c:pt>
                <c:pt idx="7">
                  <c:v>0.3571</c:v>
                </c:pt>
                <c:pt idx="8">
                  <c:v>0.3571</c:v>
                </c:pt>
                <c:pt idx="9">
                  <c:v>0.4286</c:v>
                </c:pt>
                <c:pt idx="10">
                  <c:v>0.4286</c:v>
                </c:pt>
                <c:pt idx="11">
                  <c:v>0.5</c:v>
                </c:pt>
                <c:pt idx="12">
                  <c:v>0.6429</c:v>
                </c:pt>
                <c:pt idx="13">
                  <c:v>0.6429</c:v>
                </c:pt>
                <c:pt idx="14">
                  <c:v>0.6429</c:v>
                </c:pt>
                <c:pt idx="15">
                  <c:v>0.6429</c:v>
                </c:pt>
                <c:pt idx="16">
                  <c:v>0.7857</c:v>
                </c:pt>
              </c:numCache>
            </c:numRef>
          </c:val>
        </c:ser>
        <c:ser>
          <c:idx val="1"/>
          <c:order val="1"/>
          <c:tx>
            <c:v>Post-Test</c:v>
          </c:tx>
          <c:invertIfNegative val="0"/>
          <c:val>
            <c:numRef>
              <c:f>Sheet1!$Y$2:$Y$18</c:f>
              <c:numCache>
                <c:formatCode>0.00%</c:formatCode>
                <c:ptCount val="17"/>
                <c:pt idx="0">
                  <c:v>0.6429</c:v>
                </c:pt>
                <c:pt idx="1">
                  <c:v>0.6429</c:v>
                </c:pt>
                <c:pt idx="2">
                  <c:v>0.7143</c:v>
                </c:pt>
                <c:pt idx="3">
                  <c:v>0.7143</c:v>
                </c:pt>
                <c:pt idx="4">
                  <c:v>0.7143</c:v>
                </c:pt>
                <c:pt idx="5">
                  <c:v>0.7143</c:v>
                </c:pt>
                <c:pt idx="6">
                  <c:v>0.7857</c:v>
                </c:pt>
                <c:pt idx="7">
                  <c:v>0.7857</c:v>
                </c:pt>
                <c:pt idx="8">
                  <c:v>0.7857</c:v>
                </c:pt>
                <c:pt idx="9">
                  <c:v>0.7857</c:v>
                </c:pt>
                <c:pt idx="10">
                  <c:v>0.8571</c:v>
                </c:pt>
                <c:pt idx="11">
                  <c:v>0.9286</c:v>
                </c:pt>
                <c:pt idx="12">
                  <c:v>0.9286</c:v>
                </c:pt>
                <c:pt idx="13">
                  <c:v>0.9286</c:v>
                </c:pt>
                <c:pt idx="14">
                  <c:v>0.9286</c:v>
                </c:pt>
                <c:pt idx="15">
                  <c:v>0.9286</c:v>
                </c:pt>
                <c:pt idx="16">
                  <c:v>1.0</c:v>
                </c:pt>
              </c:numCache>
            </c:numRef>
          </c:val>
        </c:ser>
        <c:dLbls>
          <c:showLegendKey val="0"/>
          <c:showVal val="0"/>
          <c:showCatName val="0"/>
          <c:showSerName val="0"/>
          <c:showPercent val="0"/>
          <c:showBubbleSize val="0"/>
        </c:dLbls>
        <c:gapWidth val="150"/>
        <c:axId val="2107954120"/>
        <c:axId val="2072116264"/>
      </c:barChart>
      <c:catAx>
        <c:axId val="2107954120"/>
        <c:scaling>
          <c:orientation val="minMax"/>
        </c:scaling>
        <c:delete val="1"/>
        <c:axPos val="b"/>
        <c:title>
          <c:tx>
            <c:rich>
              <a:bodyPr/>
              <a:lstStyle/>
              <a:p>
                <a:pPr>
                  <a:defRPr sz="1800" b="0"/>
                </a:pPr>
                <a:r>
                  <a:rPr lang="en-US" sz="1800" dirty="0" smtClean="0">
                    <a:effectLst/>
                  </a:rPr>
                  <a:t>Figure 2. Pre- and post-test scores range, from lowest to highest. </a:t>
                </a:r>
                <a:endParaRPr lang="en-US" dirty="0"/>
              </a:p>
            </c:rich>
          </c:tx>
          <c:layout/>
          <c:overlay val="0"/>
        </c:title>
        <c:numFmt formatCode="0.00%" sourceLinked="1"/>
        <c:majorTickMark val="out"/>
        <c:minorTickMark val="none"/>
        <c:tickLblPos val="nextTo"/>
        <c:crossAx val="2072116264"/>
        <c:crosses val="autoZero"/>
        <c:auto val="1"/>
        <c:lblAlgn val="ctr"/>
        <c:lblOffset val="100"/>
        <c:noMultiLvlLbl val="0"/>
      </c:catAx>
      <c:valAx>
        <c:axId val="2072116264"/>
        <c:scaling>
          <c:orientation val="minMax"/>
          <c:max val="1.0"/>
        </c:scaling>
        <c:delete val="0"/>
        <c:axPos val="l"/>
        <c:numFmt formatCode="0%" sourceLinked="0"/>
        <c:majorTickMark val="out"/>
        <c:minorTickMark val="none"/>
        <c:tickLblPos val="nextTo"/>
        <c:txPr>
          <a:bodyPr/>
          <a:lstStyle/>
          <a:p>
            <a:pPr>
              <a:defRPr sz="1800"/>
            </a:pPr>
            <a:endParaRPr lang="en-US"/>
          </a:p>
        </c:txPr>
        <c:crossAx val="2107954120"/>
        <c:crosses val="autoZero"/>
        <c:crossBetween val="between"/>
      </c:valAx>
      <c:spPr>
        <a:noFill/>
      </c:spPr>
    </c:plotArea>
    <c:legend>
      <c:legendPos val="r"/>
      <c:layout/>
      <c:overlay val="0"/>
      <c:txPr>
        <a:bodyPr/>
        <a:lstStyle/>
        <a:p>
          <a:pPr>
            <a:defRPr sz="1800"/>
          </a:pPr>
          <a:endParaRPr lang="en-US"/>
        </a:p>
      </c:txPr>
    </c:legend>
    <c:plotVisOnly val="1"/>
    <c:dispBlanksAs val="gap"/>
    <c:showDLblsOverMax val="0"/>
  </c:chart>
  <c:spPr>
    <a:gradFill flip="none" rotWithShape="1">
      <a:gsLst>
        <a:gs pos="100000">
          <a:schemeClr val="accent4"/>
        </a:gs>
        <a:gs pos="0">
          <a:srgbClr val="FFFFFF"/>
        </a:gs>
      </a:gsLst>
      <a:path path="circle">
        <a:fillToRect l="50000" t="50000" r="50000" b="50000"/>
      </a:path>
      <a:tileRect/>
    </a:gradFill>
    <a:ln>
      <a:solidFill>
        <a:srgbClr val="000000"/>
      </a:solid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clustered"/>
        <c:varyColors val="0"/>
        <c:ser>
          <c:idx val="0"/>
          <c:order val="0"/>
          <c:tx>
            <c:v>Pre-Test</c:v>
          </c:tx>
          <c:invertIfNegative val="0"/>
          <c:cat>
            <c:numRef>
              <c:f>Sheet1!$A$20:$A$33</c:f>
              <c:numCache>
                <c:formatCode>General</c:formatCode>
                <c:ptCount val="14"/>
                <c:pt idx="0">
                  <c:v>1.0</c:v>
                </c:pt>
                <c:pt idx="1">
                  <c:v>2.0</c:v>
                </c:pt>
                <c:pt idx="2">
                  <c:v>3.0</c:v>
                </c:pt>
                <c:pt idx="3">
                  <c:v>4.0</c:v>
                </c:pt>
                <c:pt idx="4">
                  <c:v>5.0</c:v>
                </c:pt>
                <c:pt idx="5">
                  <c:v>6.0</c:v>
                </c:pt>
                <c:pt idx="6">
                  <c:v>7.0</c:v>
                </c:pt>
                <c:pt idx="7">
                  <c:v>8.0</c:v>
                </c:pt>
                <c:pt idx="8">
                  <c:v>9.0</c:v>
                </c:pt>
                <c:pt idx="9">
                  <c:v>10.1</c:v>
                </c:pt>
                <c:pt idx="10">
                  <c:v>10.2</c:v>
                </c:pt>
                <c:pt idx="11">
                  <c:v>10.3</c:v>
                </c:pt>
                <c:pt idx="12">
                  <c:v>10.4</c:v>
                </c:pt>
                <c:pt idx="13">
                  <c:v>11.0</c:v>
                </c:pt>
              </c:numCache>
            </c:numRef>
          </c:cat>
          <c:val>
            <c:numRef>
              <c:f>Sheet1!$T$3:$T$16</c:f>
              <c:numCache>
                <c:formatCode>0.00%</c:formatCode>
                <c:ptCount val="14"/>
                <c:pt idx="0">
                  <c:v>0.8235</c:v>
                </c:pt>
                <c:pt idx="1">
                  <c:v>0.1765</c:v>
                </c:pt>
                <c:pt idx="2">
                  <c:v>0.5294</c:v>
                </c:pt>
                <c:pt idx="3">
                  <c:v>0.1765</c:v>
                </c:pt>
                <c:pt idx="4">
                  <c:v>0.1176</c:v>
                </c:pt>
                <c:pt idx="5">
                  <c:v>0.1765</c:v>
                </c:pt>
                <c:pt idx="6">
                  <c:v>0.6471</c:v>
                </c:pt>
                <c:pt idx="7">
                  <c:v>0.7059</c:v>
                </c:pt>
                <c:pt idx="8">
                  <c:v>0.5294</c:v>
                </c:pt>
                <c:pt idx="9">
                  <c:v>0.5294</c:v>
                </c:pt>
                <c:pt idx="10">
                  <c:v>0.4118</c:v>
                </c:pt>
                <c:pt idx="11">
                  <c:v>0.4118</c:v>
                </c:pt>
                <c:pt idx="12">
                  <c:v>0.4118</c:v>
                </c:pt>
                <c:pt idx="13">
                  <c:v>0.2353</c:v>
                </c:pt>
              </c:numCache>
            </c:numRef>
          </c:val>
        </c:ser>
        <c:ser>
          <c:idx val="1"/>
          <c:order val="1"/>
          <c:tx>
            <c:v>Post-Test</c:v>
          </c:tx>
          <c:invertIfNegative val="0"/>
          <c:cat>
            <c:numRef>
              <c:f>Sheet1!$A$20:$A$33</c:f>
              <c:numCache>
                <c:formatCode>General</c:formatCode>
                <c:ptCount val="14"/>
                <c:pt idx="0">
                  <c:v>1.0</c:v>
                </c:pt>
                <c:pt idx="1">
                  <c:v>2.0</c:v>
                </c:pt>
                <c:pt idx="2">
                  <c:v>3.0</c:v>
                </c:pt>
                <c:pt idx="3">
                  <c:v>4.0</c:v>
                </c:pt>
                <c:pt idx="4">
                  <c:v>5.0</c:v>
                </c:pt>
                <c:pt idx="5">
                  <c:v>6.0</c:v>
                </c:pt>
                <c:pt idx="6">
                  <c:v>7.0</c:v>
                </c:pt>
                <c:pt idx="7">
                  <c:v>8.0</c:v>
                </c:pt>
                <c:pt idx="8">
                  <c:v>9.0</c:v>
                </c:pt>
                <c:pt idx="9">
                  <c:v>10.1</c:v>
                </c:pt>
                <c:pt idx="10">
                  <c:v>10.2</c:v>
                </c:pt>
                <c:pt idx="11">
                  <c:v>10.3</c:v>
                </c:pt>
                <c:pt idx="12">
                  <c:v>10.4</c:v>
                </c:pt>
                <c:pt idx="13">
                  <c:v>11.0</c:v>
                </c:pt>
              </c:numCache>
            </c:numRef>
          </c:cat>
          <c:val>
            <c:numRef>
              <c:f>Sheet1!$T$20:$T$33</c:f>
              <c:numCache>
                <c:formatCode>0.00%</c:formatCode>
                <c:ptCount val="14"/>
                <c:pt idx="0">
                  <c:v>1.0</c:v>
                </c:pt>
                <c:pt idx="1">
                  <c:v>0.3529</c:v>
                </c:pt>
                <c:pt idx="2">
                  <c:v>0.8235</c:v>
                </c:pt>
                <c:pt idx="3">
                  <c:v>0.7059</c:v>
                </c:pt>
                <c:pt idx="4">
                  <c:v>0.4118</c:v>
                </c:pt>
                <c:pt idx="5">
                  <c:v>0.6471</c:v>
                </c:pt>
                <c:pt idx="6">
                  <c:v>0.9412</c:v>
                </c:pt>
                <c:pt idx="7">
                  <c:v>0.9412</c:v>
                </c:pt>
                <c:pt idx="8">
                  <c:v>0.7647</c:v>
                </c:pt>
                <c:pt idx="9">
                  <c:v>1.0</c:v>
                </c:pt>
                <c:pt idx="10">
                  <c:v>0.8824</c:v>
                </c:pt>
                <c:pt idx="11">
                  <c:v>0.8824</c:v>
                </c:pt>
                <c:pt idx="12">
                  <c:v>1.0</c:v>
                </c:pt>
                <c:pt idx="13">
                  <c:v>1.0</c:v>
                </c:pt>
              </c:numCache>
            </c:numRef>
          </c:val>
        </c:ser>
        <c:dLbls>
          <c:showLegendKey val="0"/>
          <c:showVal val="0"/>
          <c:showCatName val="0"/>
          <c:showSerName val="0"/>
          <c:showPercent val="0"/>
          <c:showBubbleSize val="0"/>
        </c:dLbls>
        <c:gapWidth val="150"/>
        <c:axId val="2077174376"/>
        <c:axId val="2065757512"/>
      </c:barChart>
      <c:catAx>
        <c:axId val="2077174376"/>
        <c:scaling>
          <c:orientation val="minMax"/>
        </c:scaling>
        <c:delete val="0"/>
        <c:axPos val="b"/>
        <c:title>
          <c:tx>
            <c:rich>
              <a:bodyPr/>
              <a:lstStyle/>
              <a:p>
                <a:pPr>
                  <a:defRPr/>
                </a:pPr>
                <a:r>
                  <a:rPr lang="en-US" sz="1800" b="0" dirty="0" smtClean="0">
                    <a:effectLst/>
                  </a:rPr>
                  <a:t>Figure 1. The percentage of campers that got each specific question correct. </a:t>
                </a:r>
                <a:endParaRPr lang="en-US" b="0" dirty="0"/>
              </a:p>
            </c:rich>
          </c:tx>
          <c:layout/>
          <c:overlay val="0"/>
        </c:title>
        <c:numFmt formatCode="General" sourceLinked="1"/>
        <c:majorTickMark val="out"/>
        <c:minorTickMark val="none"/>
        <c:tickLblPos val="nextTo"/>
        <c:txPr>
          <a:bodyPr/>
          <a:lstStyle/>
          <a:p>
            <a:pPr>
              <a:defRPr sz="1800"/>
            </a:pPr>
            <a:endParaRPr lang="en-US"/>
          </a:p>
        </c:txPr>
        <c:crossAx val="2065757512"/>
        <c:crosses val="autoZero"/>
        <c:auto val="1"/>
        <c:lblAlgn val="ctr"/>
        <c:lblOffset val="100"/>
        <c:noMultiLvlLbl val="0"/>
      </c:catAx>
      <c:valAx>
        <c:axId val="2065757512"/>
        <c:scaling>
          <c:orientation val="minMax"/>
          <c:max val="1.0"/>
        </c:scaling>
        <c:delete val="0"/>
        <c:axPos val="l"/>
        <c:numFmt formatCode="0%" sourceLinked="0"/>
        <c:majorTickMark val="out"/>
        <c:minorTickMark val="none"/>
        <c:tickLblPos val="nextTo"/>
        <c:txPr>
          <a:bodyPr/>
          <a:lstStyle/>
          <a:p>
            <a:pPr>
              <a:defRPr sz="1800"/>
            </a:pPr>
            <a:endParaRPr lang="en-US"/>
          </a:p>
        </c:txPr>
        <c:crossAx val="2077174376"/>
        <c:crosses val="autoZero"/>
        <c:crossBetween val="between"/>
      </c:valAx>
      <c:spPr>
        <a:noFill/>
      </c:spPr>
    </c:plotArea>
    <c:legend>
      <c:legendPos val="r"/>
      <c:layout/>
      <c:overlay val="0"/>
      <c:txPr>
        <a:bodyPr/>
        <a:lstStyle/>
        <a:p>
          <a:pPr>
            <a:defRPr sz="1800"/>
          </a:pPr>
          <a:endParaRPr lang="en-US"/>
        </a:p>
      </c:txPr>
    </c:legend>
    <c:plotVisOnly val="1"/>
    <c:dispBlanksAs val="gap"/>
    <c:showDLblsOverMax val="0"/>
  </c:chart>
  <c:spPr>
    <a:gradFill flip="none" rotWithShape="1">
      <a:gsLst>
        <a:gs pos="100000">
          <a:schemeClr val="accent4"/>
        </a:gs>
        <a:gs pos="0">
          <a:srgbClr val="FFFFFF"/>
        </a:gs>
      </a:gsLst>
      <a:path path="circle">
        <a:fillToRect l="50000" t="50000" r="50000" b="50000"/>
      </a:path>
      <a:tileRect/>
    </a:gradFill>
    <a:ln>
      <a:solidFill>
        <a:srgbClr val="000000"/>
      </a:solidFill>
    </a:ln>
  </c:sp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1985"/>
            <a:ext cx="38862000" cy="6860117"/>
          </a:xfrm>
        </p:spPr>
        <p:txBody>
          <a:bodyPr/>
          <a:lstStyle/>
          <a:p>
            <a:r>
              <a:rPr lang="en-US" smtClean="0"/>
              <a:t>Click to edit Master title style</a:t>
            </a:r>
            <a:endParaRPr lang="en-US"/>
          </a:p>
        </p:txBody>
      </p:sp>
      <p:sp>
        <p:nvSpPr>
          <p:cNvPr id="3" name="Subtitle 2"/>
          <p:cNvSpPr>
            <a:spLocks noGrp="1"/>
          </p:cNvSpPr>
          <p:nvPr>
            <p:ph type="subTitle" idx="1"/>
          </p:nvPr>
        </p:nvSpPr>
        <p:spPr>
          <a:xfrm>
            <a:off x="6858000" y="18135600"/>
            <a:ext cx="32004000" cy="8178800"/>
          </a:xfrm>
        </p:spPr>
        <p:txBody>
          <a:bodyPr/>
          <a:lstStyle>
            <a:lvl1pPr marL="0" indent="0" algn="ctr">
              <a:buNone/>
              <a:defRPr>
                <a:solidFill>
                  <a:schemeClr val="tx1">
                    <a:tint val="75000"/>
                  </a:schemeClr>
                </a:solidFill>
              </a:defRPr>
            </a:lvl1pPr>
            <a:lvl2pPr marL="2351288" indent="0" algn="ctr">
              <a:buNone/>
              <a:defRPr>
                <a:solidFill>
                  <a:schemeClr val="tx1">
                    <a:tint val="75000"/>
                  </a:schemeClr>
                </a:solidFill>
              </a:defRPr>
            </a:lvl2pPr>
            <a:lvl3pPr marL="4702576" indent="0" algn="ctr">
              <a:buNone/>
              <a:defRPr>
                <a:solidFill>
                  <a:schemeClr val="tx1">
                    <a:tint val="75000"/>
                  </a:schemeClr>
                </a:solidFill>
              </a:defRPr>
            </a:lvl3pPr>
            <a:lvl4pPr marL="7053864" indent="0" algn="ctr">
              <a:buNone/>
              <a:defRPr>
                <a:solidFill>
                  <a:schemeClr val="tx1">
                    <a:tint val="75000"/>
                  </a:schemeClr>
                </a:solidFill>
              </a:defRPr>
            </a:lvl4pPr>
            <a:lvl5pPr marL="9405153" indent="0" algn="ctr">
              <a:buNone/>
              <a:defRPr>
                <a:solidFill>
                  <a:schemeClr val="tx1">
                    <a:tint val="75000"/>
                  </a:schemeClr>
                </a:solidFill>
              </a:defRPr>
            </a:lvl5pPr>
            <a:lvl6pPr marL="11756441" indent="0" algn="ctr">
              <a:buNone/>
              <a:defRPr>
                <a:solidFill>
                  <a:schemeClr val="tx1">
                    <a:tint val="75000"/>
                  </a:schemeClr>
                </a:solidFill>
              </a:defRPr>
            </a:lvl6pPr>
            <a:lvl7pPr marL="14107729" indent="0" algn="ctr">
              <a:buNone/>
              <a:defRPr>
                <a:solidFill>
                  <a:schemeClr val="tx1">
                    <a:tint val="75000"/>
                  </a:schemeClr>
                </a:solidFill>
              </a:defRPr>
            </a:lvl7pPr>
            <a:lvl8pPr marL="16459017" indent="0" algn="ctr">
              <a:buNone/>
              <a:defRPr>
                <a:solidFill>
                  <a:schemeClr val="tx1">
                    <a:tint val="75000"/>
                  </a:schemeClr>
                </a:solidFill>
              </a:defRPr>
            </a:lvl8pPr>
            <a:lvl9pPr marL="1881030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1AFAC4-C0B1-0D49-9334-7A8AC9099CE4}" type="datetimeFigureOut">
              <a:rPr lang="en-US" smtClean="0"/>
              <a:t>2/23/15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1130781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1AFAC4-C0B1-0D49-9334-7A8AC9099CE4}" type="datetimeFigureOut">
              <a:rPr lang="en-US" smtClean="0"/>
              <a:t>2/23/15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1814233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5" y="20565536"/>
            <a:ext cx="38862000" cy="6356350"/>
          </a:xfrm>
        </p:spPr>
        <p:txBody>
          <a:bodyPr anchor="t"/>
          <a:lstStyle>
            <a:lvl1pPr algn="l">
              <a:defRPr sz="20600" b="1" cap="all"/>
            </a:lvl1pPr>
          </a:lstStyle>
          <a:p>
            <a:r>
              <a:rPr lang="en-US" smtClean="0"/>
              <a:t>Click to edit Master title style</a:t>
            </a:r>
            <a:endParaRPr lang="en-US"/>
          </a:p>
        </p:txBody>
      </p:sp>
      <p:sp>
        <p:nvSpPr>
          <p:cNvPr id="3" name="Text Placeholder 2"/>
          <p:cNvSpPr>
            <a:spLocks noGrp="1"/>
          </p:cNvSpPr>
          <p:nvPr>
            <p:ph type="body" idx="1"/>
          </p:nvPr>
        </p:nvSpPr>
        <p:spPr>
          <a:xfrm>
            <a:off x="3611565" y="13564663"/>
            <a:ext cx="38862000" cy="7000873"/>
          </a:xfrm>
        </p:spPr>
        <p:txBody>
          <a:bodyPr anchor="b"/>
          <a:lstStyle>
            <a:lvl1pPr marL="0" indent="0">
              <a:buNone/>
              <a:defRPr sz="10300">
                <a:solidFill>
                  <a:schemeClr val="tx1">
                    <a:tint val="75000"/>
                  </a:schemeClr>
                </a:solidFill>
              </a:defRPr>
            </a:lvl1pPr>
            <a:lvl2pPr marL="2351288" indent="0">
              <a:buNone/>
              <a:defRPr sz="9300">
                <a:solidFill>
                  <a:schemeClr val="tx1">
                    <a:tint val="75000"/>
                  </a:schemeClr>
                </a:solidFill>
              </a:defRPr>
            </a:lvl2pPr>
            <a:lvl3pPr marL="4702576" indent="0">
              <a:buNone/>
              <a:defRPr sz="8200">
                <a:solidFill>
                  <a:schemeClr val="tx1">
                    <a:tint val="75000"/>
                  </a:schemeClr>
                </a:solidFill>
              </a:defRPr>
            </a:lvl3pPr>
            <a:lvl4pPr marL="7053864" indent="0">
              <a:buNone/>
              <a:defRPr sz="7200">
                <a:solidFill>
                  <a:schemeClr val="tx1">
                    <a:tint val="75000"/>
                  </a:schemeClr>
                </a:solidFill>
              </a:defRPr>
            </a:lvl4pPr>
            <a:lvl5pPr marL="9405153" indent="0">
              <a:buNone/>
              <a:defRPr sz="7200">
                <a:solidFill>
                  <a:schemeClr val="tx1">
                    <a:tint val="75000"/>
                  </a:schemeClr>
                </a:solidFill>
              </a:defRPr>
            </a:lvl5pPr>
            <a:lvl6pPr marL="11756441" indent="0">
              <a:buNone/>
              <a:defRPr sz="7200">
                <a:solidFill>
                  <a:schemeClr val="tx1">
                    <a:tint val="75000"/>
                  </a:schemeClr>
                </a:solidFill>
              </a:defRPr>
            </a:lvl6pPr>
            <a:lvl7pPr marL="14107729" indent="0">
              <a:buNone/>
              <a:defRPr sz="7200">
                <a:solidFill>
                  <a:schemeClr val="tx1">
                    <a:tint val="75000"/>
                  </a:schemeClr>
                </a:solidFill>
              </a:defRPr>
            </a:lvl7pPr>
            <a:lvl8pPr marL="16459017" indent="0">
              <a:buNone/>
              <a:defRPr sz="7200">
                <a:solidFill>
                  <a:schemeClr val="tx1">
                    <a:tint val="75000"/>
                  </a:schemeClr>
                </a:solidFill>
              </a:defRPr>
            </a:lvl8pPr>
            <a:lvl9pPr marL="18810305" indent="0">
              <a:buNone/>
              <a:defRPr sz="7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1AFAC4-C0B1-0D49-9334-7A8AC9099CE4}" type="datetimeFigureOut">
              <a:rPr lang="en-US" smtClean="0"/>
              <a:t>2/23/15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914845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0" y="7467602"/>
            <a:ext cx="20193000" cy="21121161"/>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3241000" y="7467602"/>
            <a:ext cx="20193000" cy="21121161"/>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1AFAC4-C0B1-0D49-9334-7A8AC9099CE4}" type="datetimeFigureOut">
              <a:rPr lang="en-US" smtClean="0"/>
              <a:t>2/23/15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882730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286000" y="7163861"/>
            <a:ext cx="20200940" cy="2985556"/>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4" name="Content Placeholder 3"/>
          <p:cNvSpPr>
            <a:spLocks noGrp="1"/>
          </p:cNvSpPr>
          <p:nvPr>
            <p:ph sz="half" idx="2"/>
          </p:nvPr>
        </p:nvSpPr>
        <p:spPr>
          <a:xfrm>
            <a:off x="2286000" y="10149417"/>
            <a:ext cx="20200940" cy="18439344"/>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3225128" y="7163861"/>
            <a:ext cx="20208875" cy="2985556"/>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6" name="Content Placeholder 5"/>
          <p:cNvSpPr>
            <a:spLocks noGrp="1"/>
          </p:cNvSpPr>
          <p:nvPr>
            <p:ph sz="quarter" idx="4"/>
          </p:nvPr>
        </p:nvSpPr>
        <p:spPr>
          <a:xfrm>
            <a:off x="23225128" y="10149417"/>
            <a:ext cx="20208875" cy="18439344"/>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1AFAC4-C0B1-0D49-9334-7A8AC9099CE4}" type="datetimeFigureOut">
              <a:rPr lang="en-US" smtClean="0"/>
              <a:t>2/23/15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2106650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1AFAC4-C0B1-0D49-9334-7A8AC9099CE4}" type="datetimeFigureOut">
              <a:rPr lang="en-US" smtClean="0"/>
              <a:t>2/23/15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1998314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1AFAC4-C0B1-0D49-9334-7A8AC9099CE4}" type="datetimeFigureOut">
              <a:rPr lang="en-US" smtClean="0"/>
              <a:t>2/23/15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3742796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3" y="1274233"/>
            <a:ext cx="15041565" cy="5422900"/>
          </a:xfrm>
        </p:spPr>
        <p:txBody>
          <a:bodyPr anchor="b"/>
          <a:lstStyle>
            <a:lvl1pPr algn="l">
              <a:defRPr sz="10300" b="1"/>
            </a:lvl1pPr>
          </a:lstStyle>
          <a:p>
            <a:r>
              <a:rPr lang="en-US" smtClean="0"/>
              <a:t>Click to edit Master title style</a:t>
            </a:r>
            <a:endParaRPr lang="en-US"/>
          </a:p>
        </p:txBody>
      </p:sp>
      <p:sp>
        <p:nvSpPr>
          <p:cNvPr id="3" name="Content Placeholder 2"/>
          <p:cNvSpPr>
            <a:spLocks noGrp="1"/>
          </p:cNvSpPr>
          <p:nvPr>
            <p:ph idx="1"/>
          </p:nvPr>
        </p:nvSpPr>
        <p:spPr>
          <a:xfrm>
            <a:off x="17875250" y="1274236"/>
            <a:ext cx="25558750" cy="27314527"/>
          </a:xfrm>
        </p:spPr>
        <p:txBody>
          <a:bodyPr/>
          <a:lstStyle>
            <a:lvl1pPr>
              <a:defRPr sz="16500"/>
            </a:lvl1pPr>
            <a:lvl2pPr>
              <a:defRPr sz="14400"/>
            </a:lvl2pPr>
            <a:lvl3pPr>
              <a:defRPr sz="123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286003" y="6697136"/>
            <a:ext cx="15041565" cy="21891627"/>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1AFAC4-C0B1-0D49-9334-7A8AC9099CE4}" type="datetimeFigureOut">
              <a:rPr lang="en-US" smtClean="0"/>
              <a:t>2/23/15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2000562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40" y="22402800"/>
            <a:ext cx="27432000" cy="2644777"/>
          </a:xfrm>
        </p:spPr>
        <p:txBody>
          <a:bodyPr anchor="b"/>
          <a:lstStyle>
            <a:lvl1pPr algn="l">
              <a:defRPr sz="10300" b="1"/>
            </a:lvl1pPr>
          </a:lstStyle>
          <a:p>
            <a:r>
              <a:rPr lang="en-US" smtClean="0"/>
              <a:t>Click to edit Master title style</a:t>
            </a:r>
            <a:endParaRPr lang="en-US"/>
          </a:p>
        </p:txBody>
      </p:sp>
      <p:sp>
        <p:nvSpPr>
          <p:cNvPr id="3" name="Picture Placeholder 2"/>
          <p:cNvSpPr>
            <a:spLocks noGrp="1"/>
          </p:cNvSpPr>
          <p:nvPr>
            <p:ph type="pic" idx="1"/>
          </p:nvPr>
        </p:nvSpPr>
        <p:spPr>
          <a:xfrm>
            <a:off x="8961440" y="2859617"/>
            <a:ext cx="27432000" cy="19202400"/>
          </a:xfrm>
        </p:spPr>
        <p:txBody>
          <a:bodyPr/>
          <a:lstStyle>
            <a:lvl1pPr marL="0" indent="0">
              <a:buNone/>
              <a:defRPr sz="16500"/>
            </a:lvl1pPr>
            <a:lvl2pPr marL="2351288" indent="0">
              <a:buNone/>
              <a:defRPr sz="14400"/>
            </a:lvl2pPr>
            <a:lvl3pPr marL="4702576" indent="0">
              <a:buNone/>
              <a:defRPr sz="12300"/>
            </a:lvl3pPr>
            <a:lvl4pPr marL="7053864" indent="0">
              <a:buNone/>
              <a:defRPr sz="10300"/>
            </a:lvl4pPr>
            <a:lvl5pPr marL="9405153" indent="0">
              <a:buNone/>
              <a:defRPr sz="10300"/>
            </a:lvl5pPr>
            <a:lvl6pPr marL="11756441" indent="0">
              <a:buNone/>
              <a:defRPr sz="10300"/>
            </a:lvl6pPr>
            <a:lvl7pPr marL="14107729" indent="0">
              <a:buNone/>
              <a:defRPr sz="10300"/>
            </a:lvl7pPr>
            <a:lvl8pPr marL="16459017" indent="0">
              <a:buNone/>
              <a:defRPr sz="10300"/>
            </a:lvl8pPr>
            <a:lvl9pPr marL="18810305" indent="0">
              <a:buNone/>
              <a:defRPr sz="10300"/>
            </a:lvl9pPr>
          </a:lstStyle>
          <a:p>
            <a:endParaRPr lang="en-US"/>
          </a:p>
        </p:txBody>
      </p:sp>
      <p:sp>
        <p:nvSpPr>
          <p:cNvPr id="4" name="Text Placeholder 3"/>
          <p:cNvSpPr>
            <a:spLocks noGrp="1"/>
          </p:cNvSpPr>
          <p:nvPr>
            <p:ph type="body" sz="half" idx="2"/>
          </p:nvPr>
        </p:nvSpPr>
        <p:spPr>
          <a:xfrm>
            <a:off x="8961440" y="25047577"/>
            <a:ext cx="27432000" cy="3756023"/>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1AFAC4-C0B1-0D49-9334-7A8AC9099CE4}" type="datetimeFigureOut">
              <a:rPr lang="en-US" smtClean="0"/>
              <a:t>2/23/15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765302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1AFAC4-C0B1-0D49-9334-7A8AC9099CE4}" type="datetimeFigureOut">
              <a:rPr lang="en-US" smtClean="0"/>
              <a:t>2/23/15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1392061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147000" y="1281646"/>
            <a:ext cx="10287000" cy="273071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0" y="1281646"/>
            <a:ext cx="30099000" cy="27307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1AFAC4-C0B1-0D49-9334-7A8AC9099CE4}" type="datetimeFigureOut">
              <a:rPr lang="en-US" smtClean="0"/>
              <a:t>2/23/15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54BD9C-9556-EE43-BE26-51D1CA044476}" type="slidenum">
              <a:rPr lang="en-US" smtClean="0"/>
              <a:t>‹#›</a:t>
            </a:fld>
            <a:endParaRPr lang="en-US"/>
          </a:p>
        </p:txBody>
      </p:sp>
    </p:spTree>
    <p:extLst>
      <p:ext uri="{BB962C8B-B14F-4D97-AF65-F5344CB8AC3E}">
        <p14:creationId xmlns:p14="http://schemas.microsoft.com/office/powerpoint/2010/main" val="85199225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0" y="1281644"/>
            <a:ext cx="41148000" cy="5334000"/>
          </a:xfrm>
          <a:prstGeom prst="rect">
            <a:avLst/>
          </a:prstGeom>
        </p:spPr>
        <p:txBody>
          <a:bodyPr vert="horz" lIns="470258" tIns="235129" rIns="470258" bIns="23512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286000" y="7467602"/>
            <a:ext cx="41148000" cy="21121161"/>
          </a:xfrm>
          <a:prstGeom prst="rect">
            <a:avLst/>
          </a:prstGeom>
        </p:spPr>
        <p:txBody>
          <a:bodyPr vert="horz" lIns="470258" tIns="235129" rIns="470258" bIns="23512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286000" y="29662969"/>
            <a:ext cx="10668000" cy="1703917"/>
          </a:xfrm>
          <a:prstGeom prst="rect">
            <a:avLst/>
          </a:prstGeom>
        </p:spPr>
        <p:txBody>
          <a:bodyPr vert="horz" lIns="470258" tIns="235129" rIns="470258" bIns="235129" rtlCol="0" anchor="ctr"/>
          <a:lstStyle>
            <a:lvl1pPr algn="l">
              <a:defRPr sz="6200">
                <a:solidFill>
                  <a:schemeClr val="tx1">
                    <a:tint val="75000"/>
                  </a:schemeClr>
                </a:solidFill>
              </a:defRPr>
            </a:lvl1pPr>
          </a:lstStyle>
          <a:p>
            <a:fld id="{8C1AFAC4-C0B1-0D49-9334-7A8AC9099CE4}" type="datetimeFigureOut">
              <a:rPr lang="en-US" smtClean="0"/>
              <a:t>2/23/15</a:t>
            </a:fld>
            <a:endParaRPr lang="en-US"/>
          </a:p>
        </p:txBody>
      </p:sp>
      <p:sp>
        <p:nvSpPr>
          <p:cNvPr id="5" name="Footer Placeholder 4"/>
          <p:cNvSpPr>
            <a:spLocks noGrp="1"/>
          </p:cNvSpPr>
          <p:nvPr>
            <p:ph type="ftr" sz="quarter" idx="3"/>
          </p:nvPr>
        </p:nvSpPr>
        <p:spPr>
          <a:xfrm>
            <a:off x="15621000" y="29662969"/>
            <a:ext cx="14478000" cy="1703917"/>
          </a:xfrm>
          <a:prstGeom prst="rect">
            <a:avLst/>
          </a:prstGeom>
        </p:spPr>
        <p:txBody>
          <a:bodyPr vert="horz" lIns="470258" tIns="235129" rIns="470258" bIns="235129"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2766000" y="29662969"/>
            <a:ext cx="10668000" cy="1703917"/>
          </a:xfrm>
          <a:prstGeom prst="rect">
            <a:avLst/>
          </a:prstGeom>
        </p:spPr>
        <p:txBody>
          <a:bodyPr vert="horz" lIns="470258" tIns="235129" rIns="470258" bIns="235129" rtlCol="0" anchor="ctr"/>
          <a:lstStyle>
            <a:lvl1pPr algn="r">
              <a:defRPr sz="6200">
                <a:solidFill>
                  <a:schemeClr val="tx1">
                    <a:tint val="75000"/>
                  </a:schemeClr>
                </a:solidFill>
              </a:defRPr>
            </a:lvl1pPr>
          </a:lstStyle>
          <a:p>
            <a:fld id="{2F54BD9C-9556-EE43-BE26-51D1CA044476}" type="slidenum">
              <a:rPr lang="en-US" smtClean="0"/>
              <a:t>‹#›</a:t>
            </a:fld>
            <a:endParaRPr lang="en-US"/>
          </a:p>
        </p:txBody>
      </p:sp>
    </p:spTree>
    <p:extLst>
      <p:ext uri="{BB962C8B-B14F-4D97-AF65-F5344CB8AC3E}">
        <p14:creationId xmlns:p14="http://schemas.microsoft.com/office/powerpoint/2010/main" val="618428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351288" rtl="0" eaLnBrk="1" latinLnBrk="0" hangingPunct="1">
        <a:spcBef>
          <a:spcPct val="0"/>
        </a:spcBef>
        <a:buNone/>
        <a:defRPr sz="22600" kern="1200">
          <a:solidFill>
            <a:schemeClr val="tx1"/>
          </a:solidFill>
          <a:latin typeface="+mj-lt"/>
          <a:ea typeface="+mj-ea"/>
          <a:cs typeface="+mj-cs"/>
        </a:defRPr>
      </a:lvl1pPr>
    </p:titleStyle>
    <p:bodyStyle>
      <a:lvl1pPr marL="1763466" indent="-1763466" algn="l" defTabSz="2351288" rtl="0" eaLnBrk="1" latinLnBrk="0" hangingPunct="1">
        <a:spcBef>
          <a:spcPct val="20000"/>
        </a:spcBef>
        <a:buFont typeface="Arial"/>
        <a:buChar char="•"/>
        <a:defRPr sz="16500" kern="1200">
          <a:solidFill>
            <a:schemeClr val="tx1"/>
          </a:solidFill>
          <a:latin typeface="+mn-lt"/>
          <a:ea typeface="+mn-ea"/>
          <a:cs typeface="+mn-cs"/>
        </a:defRPr>
      </a:lvl1pPr>
      <a:lvl2pPr marL="3820843" indent="-1469555" algn="l" defTabSz="2351288" rtl="0" eaLnBrk="1" latinLnBrk="0" hangingPunct="1">
        <a:spcBef>
          <a:spcPct val="20000"/>
        </a:spcBef>
        <a:buFont typeface="Arial"/>
        <a:buChar char="–"/>
        <a:defRPr sz="14400" kern="1200">
          <a:solidFill>
            <a:schemeClr val="tx1"/>
          </a:solidFill>
          <a:latin typeface="+mn-lt"/>
          <a:ea typeface="+mn-ea"/>
          <a:cs typeface="+mn-cs"/>
        </a:defRPr>
      </a:lvl2pPr>
      <a:lvl3pPr marL="5878220" indent="-1175644" algn="l" defTabSz="2351288" rtl="0" eaLnBrk="1" latinLnBrk="0" hangingPunct="1">
        <a:spcBef>
          <a:spcPct val="20000"/>
        </a:spcBef>
        <a:buFont typeface="Arial"/>
        <a:buChar char="•"/>
        <a:defRPr sz="12300" kern="1200">
          <a:solidFill>
            <a:schemeClr val="tx1"/>
          </a:solidFill>
          <a:latin typeface="+mn-lt"/>
          <a:ea typeface="+mn-ea"/>
          <a:cs typeface="+mn-cs"/>
        </a:defRPr>
      </a:lvl3pPr>
      <a:lvl4pPr marL="8229509" indent="-1175644" algn="l" defTabSz="2351288" rtl="0" eaLnBrk="1" latinLnBrk="0" hangingPunct="1">
        <a:spcBef>
          <a:spcPct val="20000"/>
        </a:spcBef>
        <a:buFont typeface="Arial"/>
        <a:buChar char="–"/>
        <a:defRPr sz="10300" kern="1200">
          <a:solidFill>
            <a:schemeClr val="tx1"/>
          </a:solidFill>
          <a:latin typeface="+mn-lt"/>
          <a:ea typeface="+mn-ea"/>
          <a:cs typeface="+mn-cs"/>
        </a:defRPr>
      </a:lvl4pPr>
      <a:lvl5pPr marL="10580797" indent="-1175644" algn="l" defTabSz="2351288" rtl="0" eaLnBrk="1" latinLnBrk="0" hangingPunct="1">
        <a:spcBef>
          <a:spcPct val="20000"/>
        </a:spcBef>
        <a:buFont typeface="Arial"/>
        <a:buChar char="»"/>
        <a:defRPr sz="10300" kern="1200">
          <a:solidFill>
            <a:schemeClr val="tx1"/>
          </a:solidFill>
          <a:latin typeface="+mn-lt"/>
          <a:ea typeface="+mn-ea"/>
          <a:cs typeface="+mn-cs"/>
        </a:defRPr>
      </a:lvl5pPr>
      <a:lvl6pPr marL="12932085" indent="-1175644" algn="l" defTabSz="2351288" rtl="0" eaLnBrk="1" latinLnBrk="0" hangingPunct="1">
        <a:spcBef>
          <a:spcPct val="20000"/>
        </a:spcBef>
        <a:buFont typeface="Arial"/>
        <a:buChar char="•"/>
        <a:defRPr sz="10300" kern="1200">
          <a:solidFill>
            <a:schemeClr val="tx1"/>
          </a:solidFill>
          <a:latin typeface="+mn-lt"/>
          <a:ea typeface="+mn-ea"/>
          <a:cs typeface="+mn-cs"/>
        </a:defRPr>
      </a:lvl6pPr>
      <a:lvl7pPr marL="15283373" indent="-1175644" algn="l" defTabSz="2351288" rtl="0" eaLnBrk="1" latinLnBrk="0" hangingPunct="1">
        <a:spcBef>
          <a:spcPct val="20000"/>
        </a:spcBef>
        <a:buFont typeface="Arial"/>
        <a:buChar char="•"/>
        <a:defRPr sz="10300" kern="1200">
          <a:solidFill>
            <a:schemeClr val="tx1"/>
          </a:solidFill>
          <a:latin typeface="+mn-lt"/>
          <a:ea typeface="+mn-ea"/>
          <a:cs typeface="+mn-cs"/>
        </a:defRPr>
      </a:lvl7pPr>
      <a:lvl8pPr marL="17634661" indent="-1175644" algn="l" defTabSz="2351288" rtl="0" eaLnBrk="1" latinLnBrk="0" hangingPunct="1">
        <a:spcBef>
          <a:spcPct val="20000"/>
        </a:spcBef>
        <a:buFont typeface="Arial"/>
        <a:buChar char="•"/>
        <a:defRPr sz="10300" kern="1200">
          <a:solidFill>
            <a:schemeClr val="tx1"/>
          </a:solidFill>
          <a:latin typeface="+mn-lt"/>
          <a:ea typeface="+mn-ea"/>
          <a:cs typeface="+mn-cs"/>
        </a:defRPr>
      </a:lvl8pPr>
      <a:lvl9pPr marL="19985949" indent="-1175644" algn="l" defTabSz="2351288" rtl="0" eaLnBrk="1" latinLnBrk="0" hangingPunct="1">
        <a:spcBef>
          <a:spcPct val="20000"/>
        </a:spcBef>
        <a:buFont typeface="Arial"/>
        <a:buChar char="•"/>
        <a:defRPr sz="10300" kern="1200">
          <a:solidFill>
            <a:schemeClr val="tx1"/>
          </a:solidFill>
          <a:latin typeface="+mn-lt"/>
          <a:ea typeface="+mn-ea"/>
          <a:cs typeface="+mn-cs"/>
        </a:defRPr>
      </a:lvl9pPr>
    </p:bodyStyle>
    <p:otherStyle>
      <a:defPPr>
        <a:defRPr lang="en-US"/>
      </a:defPPr>
      <a:lvl1pPr marL="0" algn="l" defTabSz="2351288" rtl="0" eaLnBrk="1" latinLnBrk="0" hangingPunct="1">
        <a:defRPr sz="9300" kern="1200">
          <a:solidFill>
            <a:schemeClr val="tx1"/>
          </a:solidFill>
          <a:latin typeface="+mn-lt"/>
          <a:ea typeface="+mn-ea"/>
          <a:cs typeface="+mn-cs"/>
        </a:defRPr>
      </a:lvl1pPr>
      <a:lvl2pPr marL="2351288" algn="l" defTabSz="2351288" rtl="0" eaLnBrk="1" latinLnBrk="0" hangingPunct="1">
        <a:defRPr sz="9300" kern="1200">
          <a:solidFill>
            <a:schemeClr val="tx1"/>
          </a:solidFill>
          <a:latin typeface="+mn-lt"/>
          <a:ea typeface="+mn-ea"/>
          <a:cs typeface="+mn-cs"/>
        </a:defRPr>
      </a:lvl2pPr>
      <a:lvl3pPr marL="4702576" algn="l" defTabSz="2351288" rtl="0" eaLnBrk="1" latinLnBrk="0" hangingPunct="1">
        <a:defRPr sz="9300" kern="1200">
          <a:solidFill>
            <a:schemeClr val="tx1"/>
          </a:solidFill>
          <a:latin typeface="+mn-lt"/>
          <a:ea typeface="+mn-ea"/>
          <a:cs typeface="+mn-cs"/>
        </a:defRPr>
      </a:lvl3pPr>
      <a:lvl4pPr marL="7053864" algn="l" defTabSz="2351288" rtl="0" eaLnBrk="1" latinLnBrk="0" hangingPunct="1">
        <a:defRPr sz="9300" kern="1200">
          <a:solidFill>
            <a:schemeClr val="tx1"/>
          </a:solidFill>
          <a:latin typeface="+mn-lt"/>
          <a:ea typeface="+mn-ea"/>
          <a:cs typeface="+mn-cs"/>
        </a:defRPr>
      </a:lvl4pPr>
      <a:lvl5pPr marL="9405153" algn="l" defTabSz="2351288" rtl="0" eaLnBrk="1" latinLnBrk="0" hangingPunct="1">
        <a:defRPr sz="9300" kern="1200">
          <a:solidFill>
            <a:schemeClr val="tx1"/>
          </a:solidFill>
          <a:latin typeface="+mn-lt"/>
          <a:ea typeface="+mn-ea"/>
          <a:cs typeface="+mn-cs"/>
        </a:defRPr>
      </a:lvl5pPr>
      <a:lvl6pPr marL="11756441" algn="l" defTabSz="2351288" rtl="0" eaLnBrk="1" latinLnBrk="0" hangingPunct="1">
        <a:defRPr sz="9300" kern="1200">
          <a:solidFill>
            <a:schemeClr val="tx1"/>
          </a:solidFill>
          <a:latin typeface="+mn-lt"/>
          <a:ea typeface="+mn-ea"/>
          <a:cs typeface="+mn-cs"/>
        </a:defRPr>
      </a:lvl6pPr>
      <a:lvl7pPr marL="14107729" algn="l" defTabSz="2351288" rtl="0" eaLnBrk="1" latinLnBrk="0" hangingPunct="1">
        <a:defRPr sz="9300" kern="1200">
          <a:solidFill>
            <a:schemeClr val="tx1"/>
          </a:solidFill>
          <a:latin typeface="+mn-lt"/>
          <a:ea typeface="+mn-ea"/>
          <a:cs typeface="+mn-cs"/>
        </a:defRPr>
      </a:lvl7pPr>
      <a:lvl8pPr marL="16459017" algn="l" defTabSz="2351288" rtl="0" eaLnBrk="1" latinLnBrk="0" hangingPunct="1">
        <a:defRPr sz="9300" kern="1200">
          <a:solidFill>
            <a:schemeClr val="tx1"/>
          </a:solidFill>
          <a:latin typeface="+mn-lt"/>
          <a:ea typeface="+mn-ea"/>
          <a:cs typeface="+mn-cs"/>
        </a:defRPr>
      </a:lvl8pPr>
      <a:lvl9pPr marL="18810305" algn="l" defTabSz="2351288" rtl="0" eaLnBrk="1" latinLnBrk="0" hangingPunct="1">
        <a:defRPr sz="9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2.xml"/><Relationship Id="rId4" Type="http://schemas.openxmlformats.org/officeDocument/2006/relationships/chart" Target="../charts/chart3.xml"/><Relationship Id="rId5" Type="http://schemas.openxmlformats.org/officeDocument/2006/relationships/image" Target="../media/image1.png"/><Relationship Id="rId6" Type="http://schemas.openxmlformats.org/officeDocument/2006/relationships/image" Target="../media/image2.png"/><Relationship Id="rId7" Type="http://schemas.openxmlformats.org/officeDocument/2006/relationships/image" Target="../media/image3.png"/><Relationship Id="rId8" Type="http://schemas.openxmlformats.org/officeDocument/2006/relationships/image" Target="../media/image4.png"/><Relationship Id="rId1" Type="http://schemas.openxmlformats.org/officeDocument/2006/relationships/slideLayout" Target="../slideLayouts/slideLayout1.xml"/><Relationship Id="rId2"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3"/>
            </a:gs>
            <a:gs pos="0">
              <a:srgbClr val="FFFFFF"/>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37" name="Group 36"/>
          <p:cNvGrpSpPr/>
          <p:nvPr/>
        </p:nvGrpSpPr>
        <p:grpSpPr>
          <a:xfrm>
            <a:off x="914400" y="6848147"/>
            <a:ext cx="13550675" cy="5537918"/>
            <a:chOff x="914400" y="6848147"/>
            <a:chExt cx="13550675" cy="5537918"/>
          </a:xfrm>
        </p:grpSpPr>
        <p:sp>
          <p:nvSpPr>
            <p:cNvPr id="4" name="TextBox 3"/>
            <p:cNvSpPr txBox="1"/>
            <p:nvPr/>
          </p:nvSpPr>
          <p:spPr>
            <a:xfrm>
              <a:off x="914400" y="7492418"/>
              <a:ext cx="13550675" cy="4893647"/>
            </a:xfrm>
            <a:prstGeom prst="rect">
              <a:avLst/>
            </a:prstGeom>
            <a:noFill/>
          </p:spPr>
          <p:txBody>
            <a:bodyPr wrap="square" rtlCol="0">
              <a:spAutoFit/>
            </a:bodyPr>
            <a:lstStyle/>
            <a:p>
              <a:r>
                <a:rPr lang="en-US" sz="2400" dirty="0"/>
                <a:t>Programmable robots have become a very popular tool to introduce children to technology. However most curricula that emphasize actual programming typically target kids 10 years and older. This summer, the University of New Hampshire organized an Elementary Program Introducing Computing (EPIC) camp. Children 7-9 years old, with no prior programming experience, were introduced to problem solving and creative program design using Lego EV3 </a:t>
              </a:r>
              <a:r>
                <a:rPr lang="en-US" sz="2400" dirty="0" err="1"/>
                <a:t>Mindstorms</a:t>
              </a:r>
              <a:r>
                <a:rPr lang="en-US" sz="2400" dirty="0"/>
                <a:t> robotics. The program followed a “just enough” principle, such that just barely enough contents were presented to the children in spite of a wider ranger of available materials. For example, a simple robot model was prebuilt to help children focus on programming rather than construction; program control flow and sensor data processing were introduced early on, but only using a very limited set of visual programming blocks and sensors. These basic structure blocks provide enough functionality to construct a moderately complex program, and help students stay focused on problem solving in a non-overwhelming setting. In order to gauge the learning outcome, a test was given before and after the camp. The comparison of the results showed that our method helped the children retain the programming skills and knowledge of general concepts of computing. </a:t>
              </a:r>
            </a:p>
          </p:txBody>
        </p:sp>
        <p:sp>
          <p:nvSpPr>
            <p:cNvPr id="5" name="TextBox 4"/>
            <p:cNvSpPr txBox="1"/>
            <p:nvPr/>
          </p:nvSpPr>
          <p:spPr>
            <a:xfrm>
              <a:off x="6767273" y="6848147"/>
              <a:ext cx="1844928" cy="646331"/>
            </a:xfrm>
            <a:prstGeom prst="rect">
              <a:avLst/>
            </a:prstGeom>
            <a:noFill/>
          </p:spPr>
          <p:txBody>
            <a:bodyPr wrap="square" rtlCol="0">
              <a:spAutoFit/>
            </a:bodyPr>
            <a:lstStyle/>
            <a:p>
              <a:pPr algn="ctr"/>
              <a:r>
                <a:rPr lang="en-US" sz="3600" dirty="0" smtClean="0"/>
                <a:t>Abstract</a:t>
              </a:r>
              <a:endParaRPr lang="en-US" sz="3600" dirty="0"/>
            </a:p>
          </p:txBody>
        </p:sp>
      </p:grpSp>
      <p:grpSp>
        <p:nvGrpSpPr>
          <p:cNvPr id="36" name="Group 35"/>
          <p:cNvGrpSpPr/>
          <p:nvPr/>
        </p:nvGrpSpPr>
        <p:grpSpPr>
          <a:xfrm>
            <a:off x="914400" y="12682134"/>
            <a:ext cx="13550675" cy="7017305"/>
            <a:chOff x="914400" y="12607805"/>
            <a:chExt cx="13550675" cy="7017305"/>
          </a:xfrm>
        </p:grpSpPr>
        <p:sp>
          <p:nvSpPr>
            <p:cNvPr id="6" name="TextBox 5"/>
            <p:cNvSpPr txBox="1"/>
            <p:nvPr/>
          </p:nvSpPr>
          <p:spPr>
            <a:xfrm>
              <a:off x="914400" y="13254136"/>
              <a:ext cx="13550675" cy="6370974"/>
            </a:xfrm>
            <a:prstGeom prst="rect">
              <a:avLst/>
            </a:prstGeom>
            <a:noFill/>
          </p:spPr>
          <p:txBody>
            <a:bodyPr wrap="square" rtlCol="0">
              <a:spAutoFit/>
            </a:bodyPr>
            <a:lstStyle/>
            <a:p>
              <a:r>
                <a:rPr lang="en-US" sz="2400" dirty="0"/>
                <a:t>Programming is an important skill that needs to be promoted among impressionable young minds. In current studies of teaching programming to elementary aged children, robots are a common theme. If children are working on something that is meaningful to them, they will be more motivated to learn from the experience [1]. By using robots, they see a tangible object that is being controlled by their programs. Additionally, using robots allows having games and competition to foster the entertainment value of learning to program [1]. When elementary aged students use robots for programming, those exposed early in childhood are more likely to be interested in a STEM career [2]. </a:t>
              </a:r>
            </a:p>
            <a:p>
              <a:r>
                <a:rPr lang="en-US" sz="2400" dirty="0"/>
                <a:t>Robotic education curricula have gained popularity, especially ones that focus on creative problem solving and program design. Because of the complexity of working with robotics and sensors, most of these curricula have been geared towards children 10 years and older. In an effort to introduce programming at a younger age, organizations like </a:t>
              </a:r>
              <a:r>
                <a:rPr lang="en-US" sz="2400" dirty="0" err="1"/>
                <a:t>code.org</a:t>
              </a:r>
              <a:r>
                <a:rPr lang="en-US" sz="2400" dirty="0"/>
                <a:t> have started to promote computing skills through simple games. The UNH EPIC camp was planned for younger children and was designed based on a “just enough” principle. The content focused on basics of computing and was designed to not overwhelm young children. With the “just enough” classroom instruction and material, a simple pre-built base robot, two sensors and a small set of visual programming blocks, children were able to focus on creative program design. They wrote programs to control the robot to accomplish various game-like challenges; they were able to understand the real power of computing by making the basic robot a “smart” one that can “see” and “think”. </a:t>
              </a:r>
            </a:p>
          </p:txBody>
        </p:sp>
        <p:sp>
          <p:nvSpPr>
            <p:cNvPr id="7" name="TextBox 6"/>
            <p:cNvSpPr txBox="1"/>
            <p:nvPr/>
          </p:nvSpPr>
          <p:spPr>
            <a:xfrm>
              <a:off x="3233862" y="12607805"/>
              <a:ext cx="8911750" cy="646331"/>
            </a:xfrm>
            <a:prstGeom prst="rect">
              <a:avLst/>
            </a:prstGeom>
            <a:noFill/>
          </p:spPr>
          <p:txBody>
            <a:bodyPr wrap="square" rtlCol="0">
              <a:spAutoFit/>
            </a:bodyPr>
            <a:lstStyle/>
            <a:p>
              <a:pPr algn="ctr"/>
              <a:r>
                <a:rPr lang="en-US" sz="3600" dirty="0" smtClean="0"/>
                <a:t>Significance and Relevance of the Topic</a:t>
              </a:r>
            </a:p>
          </p:txBody>
        </p:sp>
      </p:grpSp>
      <p:grpSp>
        <p:nvGrpSpPr>
          <p:cNvPr id="35" name="Group 34"/>
          <p:cNvGrpSpPr/>
          <p:nvPr/>
        </p:nvGrpSpPr>
        <p:grpSpPr>
          <a:xfrm>
            <a:off x="914400" y="19995508"/>
            <a:ext cx="13550675" cy="4062651"/>
            <a:chOff x="914400" y="20524238"/>
            <a:chExt cx="13550675" cy="4062651"/>
          </a:xfrm>
        </p:grpSpPr>
        <p:sp>
          <p:nvSpPr>
            <p:cNvPr id="10" name="TextBox 9"/>
            <p:cNvSpPr txBox="1"/>
            <p:nvPr/>
          </p:nvSpPr>
          <p:spPr>
            <a:xfrm>
              <a:off x="914400" y="21170569"/>
              <a:ext cx="13550675" cy="3416320"/>
            </a:xfrm>
            <a:prstGeom prst="rect">
              <a:avLst/>
            </a:prstGeom>
            <a:noFill/>
          </p:spPr>
          <p:txBody>
            <a:bodyPr wrap="square" rtlCol="0">
              <a:spAutoFit/>
            </a:bodyPr>
            <a:lstStyle/>
            <a:p>
              <a:pPr marL="342900" lvl="0" indent="-342900">
                <a:buFont typeface="Arial"/>
                <a:buChar char="•"/>
              </a:pPr>
              <a:r>
                <a:rPr lang="en-US" sz="2400" dirty="0"/>
                <a:t>Enrolled 12 boys and 4 girls.</a:t>
              </a:r>
            </a:p>
            <a:p>
              <a:pPr marL="342900" lvl="0" indent="-342900">
                <a:buFont typeface="Arial"/>
                <a:buChar char="•"/>
              </a:pPr>
              <a:r>
                <a:rPr lang="en-US" sz="2400" dirty="0"/>
                <a:t>Monday to Friday from 1:30 pm – 4:00 </a:t>
              </a:r>
              <a:r>
                <a:rPr lang="en-US" sz="2400" dirty="0" smtClean="0"/>
                <a:t>pm</a:t>
              </a:r>
            </a:p>
            <a:p>
              <a:pPr lvl="0"/>
              <a:endParaRPr lang="en-US" sz="2400" dirty="0"/>
            </a:p>
            <a:p>
              <a:r>
                <a:rPr lang="en-US" sz="2400" dirty="0"/>
                <a:t>At the start of each day, children would learn important vocabulary words, such as loop, debug etc., that they would hear in the new concept discussions. Then the camp instructor would have a 10-15 minute presentation using visual blocks that detailed how to control the robot. Several demo programs were explained and then given to the children to play with on their own robot. Campers would next create their own programs to fulfill a set of tasks of increasing difficulty. We held a daily robotic competition in which campers then used the vocabulary and tools to accomplish a more complex challenge. </a:t>
              </a:r>
            </a:p>
          </p:txBody>
        </p:sp>
        <p:sp>
          <p:nvSpPr>
            <p:cNvPr id="11" name="TextBox 10"/>
            <p:cNvSpPr txBox="1"/>
            <p:nvPr/>
          </p:nvSpPr>
          <p:spPr>
            <a:xfrm>
              <a:off x="3115328" y="20524238"/>
              <a:ext cx="9148818" cy="646331"/>
            </a:xfrm>
            <a:prstGeom prst="rect">
              <a:avLst/>
            </a:prstGeom>
            <a:noFill/>
          </p:spPr>
          <p:txBody>
            <a:bodyPr wrap="square" rtlCol="0">
              <a:spAutoFit/>
            </a:bodyPr>
            <a:lstStyle/>
            <a:p>
              <a:pPr algn="ctr"/>
              <a:r>
                <a:rPr lang="en-US" sz="3600" dirty="0" smtClean="0"/>
                <a:t>Camp Structure</a:t>
              </a:r>
            </a:p>
          </p:txBody>
        </p:sp>
      </p:grpSp>
      <p:grpSp>
        <p:nvGrpSpPr>
          <p:cNvPr id="40" name="Group 39"/>
          <p:cNvGrpSpPr/>
          <p:nvPr/>
        </p:nvGrpSpPr>
        <p:grpSpPr>
          <a:xfrm>
            <a:off x="29577884" y="7084664"/>
            <a:ext cx="15227715" cy="11904123"/>
            <a:chOff x="29577885" y="7084664"/>
            <a:chExt cx="13414248" cy="11904123"/>
          </a:xfrm>
        </p:grpSpPr>
        <p:sp>
          <p:nvSpPr>
            <p:cNvPr id="14" name="TextBox 13"/>
            <p:cNvSpPr txBox="1"/>
            <p:nvPr/>
          </p:nvSpPr>
          <p:spPr>
            <a:xfrm>
              <a:off x="29577885" y="7816501"/>
              <a:ext cx="13414248" cy="11172286"/>
            </a:xfrm>
            <a:prstGeom prst="rect">
              <a:avLst/>
            </a:prstGeom>
            <a:noFill/>
          </p:spPr>
          <p:txBody>
            <a:bodyPr wrap="square" rtlCol="0">
              <a:spAutoFit/>
            </a:bodyPr>
            <a:lstStyle/>
            <a:p>
              <a:r>
                <a:rPr lang="en-US" sz="2400" dirty="0"/>
                <a:t>The “just enough” strategy has shown successful results in several areas. </a:t>
              </a:r>
            </a:p>
            <a:p>
              <a:pPr marL="342900" lvl="0" indent="-342900">
                <a:buFont typeface="Arial"/>
                <a:buChar char="•"/>
              </a:pPr>
              <a:r>
                <a:rPr lang="en-US" sz="2400" dirty="0"/>
                <a:t>A simple base robot model was pre-built and given to the students; the only modification required from them was to add on sensors. This helped the children to focus on programming rather than construction, and help them grasp the real power of computing: what makes a robot “smart” is the program designed by the programmer rather than the robot itself. </a:t>
              </a:r>
            </a:p>
            <a:p>
              <a:pPr marL="342900" lvl="0" indent="-342900">
                <a:buFont typeface="Arial"/>
                <a:buChar char="•"/>
              </a:pPr>
              <a:r>
                <a:rPr lang="en-US" sz="2400" dirty="0"/>
                <a:t>A small set of visual programming blocks were introduced. For example, we presented one type of robot movement block, the moving steering block, and one type of loop block, the do-while loop. These basic structure blocks provide enough functionality to construct a moderately complex program, and help students stay focused on problem solving. </a:t>
              </a:r>
              <a:r>
                <a:rPr lang="en-US" sz="2400" dirty="0" smtClean="0"/>
                <a:t>See Figure 4.</a:t>
              </a:r>
              <a:endParaRPr lang="en-US" sz="2400" dirty="0"/>
            </a:p>
            <a:p>
              <a:pPr marL="342900" lvl="0" indent="-342900">
                <a:buFont typeface="Arial"/>
                <a:buChar char="•"/>
              </a:pPr>
              <a:r>
                <a:rPr lang="en-US" sz="2400" dirty="0"/>
                <a:t>Sensors are great additions to engage young children’s interest. We selected only the color sensor and the ultrasonic sensor as they are easy to understand and work well with young children. Nevertheless, this limited exposure to sensor data processing helped reinforce an important concept: it is the software that enables a robot to make use of the hardware, to sense and to react in its surrounding world. </a:t>
              </a:r>
            </a:p>
            <a:p>
              <a:pPr marL="342900" lvl="0" indent="-342900">
                <a:buFont typeface="Arial"/>
                <a:buChar char="•"/>
              </a:pPr>
              <a:r>
                <a:rPr lang="en-US" sz="2400" dirty="0"/>
                <a:t>A set of simple demo programs were explained to children daily, which gave them just enough preparation in creating their own solutions for more complex tasks. For example, we would first show a sample program to let the robot stop 5 inches from a wall, which gives enough basis for the children to design their own program that keeps the robot always 5 inches away from a moving object. </a:t>
              </a:r>
            </a:p>
            <a:p>
              <a:r>
                <a:rPr lang="en-US" sz="2400" dirty="0"/>
                <a:t>Children were very engaged throughout the camp; they showed great enthusiasm in working with robots that performed various tasks such as: </a:t>
              </a:r>
            </a:p>
            <a:p>
              <a:pPr marL="342900" lvl="0" indent="-342900">
                <a:buFont typeface="Arial"/>
                <a:buChar char="•"/>
              </a:pPr>
              <a:r>
                <a:rPr lang="en-US" sz="2400" dirty="0"/>
                <a:t>A “shadow bot” that follows moving objects. </a:t>
              </a:r>
            </a:p>
            <a:p>
              <a:pPr marL="342900" lvl="0" indent="-342900">
                <a:buFont typeface="Arial"/>
                <a:buChar char="•"/>
              </a:pPr>
              <a:r>
                <a:rPr lang="en-US" sz="2400" dirty="0"/>
                <a:t>A “never fall-off ” robot that always stays on the table without falling off the edges. </a:t>
              </a:r>
            </a:p>
            <a:p>
              <a:pPr marL="342900" lvl="0" indent="-342900">
                <a:buFont typeface="Arial"/>
                <a:buChar char="•"/>
              </a:pPr>
              <a:r>
                <a:rPr lang="en-US" sz="2400" dirty="0"/>
                <a:t>A “ranger bot” that navigates through an animal safari and make the right animal sounds when passing the different colored animal habitats. </a:t>
              </a:r>
            </a:p>
            <a:p>
              <a:pPr marL="342900" lvl="0" indent="-342900">
                <a:buFont typeface="Arial"/>
                <a:buChar char="•"/>
              </a:pPr>
              <a:r>
                <a:rPr lang="en-US" sz="2400" dirty="0"/>
                <a:t>An “orchard bot” that collects fruits from rows of trees. </a:t>
              </a:r>
            </a:p>
            <a:p>
              <a:pPr marL="342900" indent="-342900">
                <a:buFont typeface="Arial"/>
                <a:buChar char="•"/>
              </a:pPr>
              <a:r>
                <a:rPr lang="en-US" sz="2400" dirty="0"/>
                <a:t>A rotating “Team Captain” role was very effective in promoting leadership and team dynamics. The team captain, who is in charge of certain tasks, lead the other team members in programming design, testing and debugging. This team structure gave every child an equal chance to be in the driver’s seat and helped resolve common conflicts in team works. As a result, all teams finished at least 80% of the daily tasks and challenges. </a:t>
              </a:r>
            </a:p>
          </p:txBody>
        </p:sp>
        <p:sp>
          <p:nvSpPr>
            <p:cNvPr id="15" name="TextBox 14"/>
            <p:cNvSpPr txBox="1"/>
            <p:nvPr/>
          </p:nvSpPr>
          <p:spPr>
            <a:xfrm>
              <a:off x="33530157" y="7084664"/>
              <a:ext cx="5509704" cy="646331"/>
            </a:xfrm>
            <a:prstGeom prst="rect">
              <a:avLst/>
            </a:prstGeom>
            <a:noFill/>
          </p:spPr>
          <p:txBody>
            <a:bodyPr wrap="square" rtlCol="0">
              <a:spAutoFit/>
            </a:bodyPr>
            <a:lstStyle/>
            <a:p>
              <a:pPr algn="ctr"/>
              <a:r>
                <a:rPr lang="en-US" sz="3600" dirty="0" smtClean="0"/>
                <a:t>The “Just Enough” Strategy</a:t>
              </a:r>
              <a:endParaRPr lang="en-US" sz="3600" dirty="0"/>
            </a:p>
          </p:txBody>
        </p:sp>
      </p:grpSp>
      <p:grpSp>
        <p:nvGrpSpPr>
          <p:cNvPr id="39" name="Group 38"/>
          <p:cNvGrpSpPr/>
          <p:nvPr/>
        </p:nvGrpSpPr>
        <p:grpSpPr>
          <a:xfrm>
            <a:off x="29577884" y="19244824"/>
            <a:ext cx="15227715" cy="7841474"/>
            <a:chOff x="29577885" y="18705494"/>
            <a:chExt cx="13414248" cy="7841474"/>
          </a:xfrm>
        </p:grpSpPr>
        <p:sp>
          <p:nvSpPr>
            <p:cNvPr id="16" name="TextBox 15"/>
            <p:cNvSpPr txBox="1"/>
            <p:nvPr/>
          </p:nvSpPr>
          <p:spPr>
            <a:xfrm>
              <a:off x="29577885" y="19437331"/>
              <a:ext cx="13414248" cy="7109637"/>
            </a:xfrm>
            <a:prstGeom prst="rect">
              <a:avLst/>
            </a:prstGeom>
            <a:noFill/>
          </p:spPr>
          <p:txBody>
            <a:bodyPr wrap="square" rtlCol="0">
              <a:spAutoFit/>
            </a:bodyPr>
            <a:lstStyle/>
            <a:p>
              <a:r>
                <a:rPr lang="en-US" sz="2400" dirty="0"/>
                <a:t>An anonymous test was given to students to gauge the effectiveness of our program. On the first day of camp, campers were given a pre-test on general computing concepts, vocabulary and actual visual program construction. They were told to answer to the best of their ability. Questions included a choice of “I don’t know.”, which allowed campers to either give us a correct answer, a guess, or truthfully say they did not know. On the last day of camp, the children took the same test again to measure what they learned since arriving at camp. There were no specific discussions on test prep throughout camp instructions. </a:t>
              </a:r>
            </a:p>
            <a:p>
              <a:r>
                <a:rPr lang="en-US" sz="2400" dirty="0"/>
                <a:t>The results showed that there was a remarkable improvement in the correctness for all test questions. In collecting data, specific campers were not tracked, so from the data we do not know how much any one camper improved, only as a whole. Figure 1 shows how much on average the campers learned. Six of the 11 questions were below 50% in the pre-test, but only two were in the post-test. Most notably, questions 10 and 11 involved reading a visual program to derive its function; post-test results showed between an 80%-100% correctness. Figure 2 shows the range of scores from pre- to post-test. Pre-test range was from 14%-78%, while post-test it was 64%-100%. Figure 3 shows the difference pre- and post-test between the low, median, and high scores. The lowest score achieved went from nearly 10% to 64% and the median went from 42% to 81%. </a:t>
              </a:r>
            </a:p>
            <a:p>
              <a:r>
                <a:rPr lang="en-US" sz="2400" dirty="0"/>
                <a:t>The result shows that the EPIC camp, designed with the “just enough” approach, was effective in introducing elementary age children to computing, and expanding their breadth of knowledge about general concepts of computing. </a:t>
              </a:r>
            </a:p>
          </p:txBody>
        </p:sp>
        <p:sp>
          <p:nvSpPr>
            <p:cNvPr id="17" name="TextBox 16"/>
            <p:cNvSpPr txBox="1"/>
            <p:nvPr/>
          </p:nvSpPr>
          <p:spPr>
            <a:xfrm>
              <a:off x="34240126" y="18705494"/>
              <a:ext cx="4089766" cy="646331"/>
            </a:xfrm>
            <a:prstGeom prst="rect">
              <a:avLst/>
            </a:prstGeom>
            <a:noFill/>
          </p:spPr>
          <p:txBody>
            <a:bodyPr wrap="square" rtlCol="0">
              <a:spAutoFit/>
            </a:bodyPr>
            <a:lstStyle/>
            <a:p>
              <a:pPr algn="ctr"/>
              <a:r>
                <a:rPr lang="en-US" sz="3600" dirty="0" smtClean="0"/>
                <a:t>Evaluation of Results</a:t>
              </a:r>
              <a:endParaRPr lang="en-US" sz="3600" dirty="0"/>
            </a:p>
          </p:txBody>
        </p:sp>
      </p:grpSp>
      <p:grpSp>
        <p:nvGrpSpPr>
          <p:cNvPr id="38" name="Group 37"/>
          <p:cNvGrpSpPr/>
          <p:nvPr/>
        </p:nvGrpSpPr>
        <p:grpSpPr>
          <a:xfrm>
            <a:off x="29730284" y="27342334"/>
            <a:ext cx="15075315" cy="3693319"/>
            <a:chOff x="29730285" y="27342334"/>
            <a:chExt cx="13414248" cy="3693319"/>
          </a:xfrm>
        </p:grpSpPr>
        <p:sp>
          <p:nvSpPr>
            <p:cNvPr id="19" name="TextBox 18"/>
            <p:cNvSpPr txBox="1"/>
            <p:nvPr/>
          </p:nvSpPr>
          <p:spPr>
            <a:xfrm>
              <a:off x="29730285" y="27988665"/>
              <a:ext cx="13414248" cy="3046988"/>
            </a:xfrm>
            <a:prstGeom prst="rect">
              <a:avLst/>
            </a:prstGeom>
            <a:noFill/>
          </p:spPr>
          <p:txBody>
            <a:bodyPr wrap="square" rtlCol="0">
              <a:spAutoFit/>
            </a:bodyPr>
            <a:lstStyle/>
            <a:p>
              <a:pPr lvl="0"/>
              <a:r>
                <a:rPr lang="en-US" sz="2400" dirty="0" smtClean="0"/>
                <a:t>[</a:t>
              </a:r>
              <a:r>
                <a:rPr lang="en-US" sz="2400" dirty="0"/>
                <a:t>1]  S. </a:t>
              </a:r>
              <a:r>
                <a:rPr lang="en-US" sz="2400" dirty="0" err="1"/>
                <a:t>Atmatzidou</a:t>
              </a:r>
              <a:r>
                <a:rPr lang="en-US" sz="2400" dirty="0"/>
                <a:t>, I. </a:t>
              </a:r>
              <a:r>
                <a:rPr lang="en-US" sz="2400" dirty="0" err="1"/>
                <a:t>Markelis</a:t>
              </a:r>
              <a:r>
                <a:rPr lang="en-US" sz="2400" dirty="0"/>
                <a:t>, and S. </a:t>
              </a:r>
              <a:r>
                <a:rPr lang="en-US" sz="2400" dirty="0" err="1"/>
                <a:t>Demetriadis</a:t>
              </a:r>
              <a:r>
                <a:rPr lang="en-US" sz="2400" dirty="0"/>
                <a:t>. The use of Lego </a:t>
              </a:r>
              <a:r>
                <a:rPr lang="en-US" sz="2400" dirty="0" err="1"/>
                <a:t>Mindstorms</a:t>
              </a:r>
              <a:r>
                <a:rPr lang="en-US" sz="2400" dirty="0"/>
                <a:t> in elementary and secondary education: Game as a way of triggering learning. In Proceedings of International Conference on Simulation, Modeling, and Programming for Autonomous Robots, 2008.  </a:t>
              </a:r>
            </a:p>
            <a:p>
              <a:pPr lvl="0"/>
              <a:r>
                <a:rPr lang="en-US" sz="2400" dirty="0"/>
                <a:t>[2]  M. Varney, A. </a:t>
              </a:r>
              <a:r>
                <a:rPr lang="en-US" sz="2400" dirty="0" err="1"/>
                <a:t>Janoudi</a:t>
              </a:r>
              <a:r>
                <a:rPr lang="en-US" sz="2400" dirty="0"/>
                <a:t>, D. </a:t>
              </a:r>
              <a:r>
                <a:rPr lang="en-US" sz="2400" dirty="0" err="1"/>
                <a:t>Aslam</a:t>
              </a:r>
              <a:r>
                <a:rPr lang="en-US" sz="2400" dirty="0"/>
                <a:t>, and D. Graham. Building young engineers: </a:t>
              </a:r>
              <a:r>
                <a:rPr lang="en-US" sz="2400" dirty="0" err="1"/>
                <a:t>Tasem</a:t>
              </a:r>
              <a:r>
                <a:rPr lang="en-US" sz="2400" dirty="0"/>
                <a:t> for third graders in </a:t>
              </a:r>
              <a:r>
                <a:rPr lang="en-US" sz="2400" dirty="0" err="1"/>
                <a:t>Woodcreek</a:t>
              </a:r>
              <a:r>
                <a:rPr lang="en-US" sz="2400" dirty="0"/>
                <a:t> Magnet Elementary School. IEEE Transactions on Education, 55(1):78–82, 2012.  </a:t>
              </a:r>
            </a:p>
            <a:p>
              <a:endParaRPr lang="en-US" sz="2400" dirty="0"/>
            </a:p>
          </p:txBody>
        </p:sp>
        <p:sp>
          <p:nvSpPr>
            <p:cNvPr id="20" name="TextBox 19"/>
            <p:cNvSpPr txBox="1"/>
            <p:nvPr/>
          </p:nvSpPr>
          <p:spPr>
            <a:xfrm>
              <a:off x="33211374" y="27342334"/>
              <a:ext cx="6133850" cy="646331"/>
            </a:xfrm>
            <a:prstGeom prst="rect">
              <a:avLst/>
            </a:prstGeom>
            <a:noFill/>
          </p:spPr>
          <p:txBody>
            <a:bodyPr wrap="square" rtlCol="0">
              <a:spAutoFit/>
            </a:bodyPr>
            <a:lstStyle/>
            <a:p>
              <a:pPr algn="ctr"/>
              <a:r>
                <a:rPr lang="en-US" sz="3600" dirty="0" smtClean="0"/>
                <a:t>References</a:t>
              </a:r>
              <a:endParaRPr lang="en-US" sz="3600" dirty="0"/>
            </a:p>
          </p:txBody>
        </p:sp>
      </p:grpSp>
      <p:sp>
        <p:nvSpPr>
          <p:cNvPr id="21" name="Rounded Rectangle 20"/>
          <p:cNvSpPr/>
          <p:nvPr/>
        </p:nvSpPr>
        <p:spPr>
          <a:xfrm>
            <a:off x="914400" y="914400"/>
            <a:ext cx="43891200" cy="5619778"/>
          </a:xfrm>
          <a:prstGeom prst="round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b="1" dirty="0"/>
              <a:t>Just Enough Programming for Eight</a:t>
            </a:r>
            <a:r>
              <a:rPr lang="en-US" b="1" dirty="0" smtClean="0"/>
              <a:t>-</a:t>
            </a:r>
            <a:r>
              <a:rPr lang="en-US" b="1" dirty="0"/>
              <a:t>Y</a:t>
            </a:r>
            <a:r>
              <a:rPr lang="en-US" b="1" dirty="0" smtClean="0"/>
              <a:t>ear Olds</a:t>
            </a:r>
          </a:p>
          <a:p>
            <a:pPr algn="ctr"/>
            <a:endParaRPr lang="en-US" b="1" dirty="0"/>
          </a:p>
          <a:p>
            <a:pPr algn="ctr"/>
            <a:endParaRPr lang="en-US" b="1" dirty="0" smtClean="0"/>
          </a:p>
          <a:p>
            <a:pPr algn="ctr"/>
            <a:endParaRPr lang="en-US" b="1" dirty="0" smtClean="0"/>
          </a:p>
        </p:txBody>
      </p:sp>
      <p:grpSp>
        <p:nvGrpSpPr>
          <p:cNvPr id="32" name="Group 31"/>
          <p:cNvGrpSpPr/>
          <p:nvPr/>
        </p:nvGrpSpPr>
        <p:grpSpPr>
          <a:xfrm>
            <a:off x="13207606" y="2132973"/>
            <a:ext cx="19304789" cy="4401205"/>
            <a:chOff x="14826996" y="2132973"/>
            <a:chExt cx="19304789" cy="4401205"/>
          </a:xfrm>
        </p:grpSpPr>
        <p:sp>
          <p:nvSpPr>
            <p:cNvPr id="22" name="TextBox 21"/>
            <p:cNvSpPr txBox="1"/>
            <p:nvPr/>
          </p:nvSpPr>
          <p:spPr>
            <a:xfrm>
              <a:off x="14826996" y="2132973"/>
              <a:ext cx="8188471" cy="3539430"/>
            </a:xfrm>
            <a:prstGeom prst="rect">
              <a:avLst/>
            </a:prstGeom>
            <a:noFill/>
          </p:spPr>
          <p:txBody>
            <a:bodyPr wrap="square" rtlCol="0">
              <a:spAutoFit/>
            </a:bodyPr>
            <a:lstStyle/>
            <a:p>
              <a:pPr algn="r"/>
              <a:r>
                <a:rPr lang="en-US" sz="5600" dirty="0" smtClean="0">
                  <a:solidFill>
                    <a:srgbClr val="FFFFFF"/>
                  </a:solidFill>
                </a:rPr>
                <a:t>Gavin Kearns</a:t>
              </a:r>
            </a:p>
            <a:p>
              <a:pPr algn="r"/>
              <a:r>
                <a:rPr lang="en-US" sz="5600" dirty="0" smtClean="0">
                  <a:solidFill>
                    <a:srgbClr val="FFFFFF"/>
                  </a:solidFill>
                </a:rPr>
                <a:t>Paul Elementary School </a:t>
              </a:r>
            </a:p>
            <a:p>
              <a:pPr algn="r"/>
              <a:r>
                <a:rPr lang="en-US" sz="5600" dirty="0" smtClean="0">
                  <a:solidFill>
                    <a:srgbClr val="FFFFFF"/>
                  </a:solidFill>
                </a:rPr>
                <a:t>Wakefield, New Hampshire </a:t>
              </a:r>
            </a:p>
            <a:p>
              <a:pPr algn="r"/>
              <a:r>
                <a:rPr lang="en-US" sz="5600" dirty="0" smtClean="0">
                  <a:solidFill>
                    <a:srgbClr val="FFFFFF"/>
                  </a:solidFill>
                </a:rPr>
                <a:t>gavin.kearns@sau64.org </a:t>
              </a:r>
              <a:endParaRPr lang="en-US" sz="5600" dirty="0">
                <a:solidFill>
                  <a:srgbClr val="FFFFFF"/>
                </a:solidFill>
              </a:endParaRPr>
            </a:p>
          </p:txBody>
        </p:sp>
        <p:sp>
          <p:nvSpPr>
            <p:cNvPr id="23" name="TextBox 22"/>
            <p:cNvSpPr txBox="1"/>
            <p:nvPr/>
          </p:nvSpPr>
          <p:spPr>
            <a:xfrm>
              <a:off x="23177579" y="2132973"/>
              <a:ext cx="10954206" cy="4401205"/>
            </a:xfrm>
            <a:prstGeom prst="rect">
              <a:avLst/>
            </a:prstGeom>
            <a:noFill/>
          </p:spPr>
          <p:txBody>
            <a:bodyPr wrap="square" rtlCol="0">
              <a:spAutoFit/>
            </a:bodyPr>
            <a:lstStyle/>
            <a:p>
              <a:r>
                <a:rPr lang="en-US" sz="5600" dirty="0" smtClean="0">
                  <a:solidFill>
                    <a:schemeClr val="bg1"/>
                  </a:solidFill>
                </a:rPr>
                <a:t>Karen H. Jin</a:t>
              </a:r>
            </a:p>
            <a:p>
              <a:r>
                <a:rPr lang="en-US" sz="5600" dirty="0" smtClean="0">
                  <a:solidFill>
                    <a:schemeClr val="bg1"/>
                  </a:solidFill>
                </a:rPr>
                <a:t>Department of Computer Science</a:t>
              </a:r>
            </a:p>
            <a:p>
              <a:r>
                <a:rPr lang="en-US" sz="5600" dirty="0" smtClean="0">
                  <a:solidFill>
                    <a:schemeClr val="bg1"/>
                  </a:solidFill>
                </a:rPr>
                <a:t>University of New Hampshire</a:t>
              </a:r>
            </a:p>
            <a:p>
              <a:r>
                <a:rPr lang="en-US" sz="5600" dirty="0" smtClean="0">
                  <a:solidFill>
                    <a:schemeClr val="bg1"/>
                  </a:solidFill>
                </a:rPr>
                <a:t>Durham, New Hampshire </a:t>
              </a:r>
            </a:p>
            <a:p>
              <a:r>
                <a:rPr lang="en-US" sz="5600" dirty="0" err="1" smtClean="0">
                  <a:solidFill>
                    <a:schemeClr val="bg1"/>
                  </a:solidFill>
                </a:rPr>
                <a:t>jin@cs.unh.edu</a:t>
              </a:r>
              <a:r>
                <a:rPr lang="en-US" sz="5600" dirty="0" smtClean="0">
                  <a:solidFill>
                    <a:schemeClr val="bg1"/>
                  </a:solidFill>
                </a:rPr>
                <a:t> </a:t>
              </a:r>
              <a:endParaRPr lang="en-US" sz="5600" dirty="0">
                <a:solidFill>
                  <a:schemeClr val="bg1"/>
                </a:solidFill>
              </a:endParaRPr>
            </a:p>
          </p:txBody>
        </p:sp>
      </p:grpSp>
      <p:graphicFrame>
        <p:nvGraphicFramePr>
          <p:cNvPr id="24" name="Chart 23"/>
          <p:cNvGraphicFramePr>
            <a:graphicFrameLocks/>
          </p:cNvGraphicFramePr>
          <p:nvPr>
            <p:extLst>
              <p:ext uri="{D42A27DB-BD31-4B8C-83A1-F6EECF244321}">
                <p14:modId xmlns:p14="http://schemas.microsoft.com/office/powerpoint/2010/main" val="916591401"/>
              </p:ext>
            </p:extLst>
          </p:nvPr>
        </p:nvGraphicFramePr>
        <p:xfrm>
          <a:off x="16163636" y="20173411"/>
          <a:ext cx="11887200" cy="614846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5" name="Chart 24"/>
          <p:cNvGraphicFramePr>
            <a:graphicFrameLocks/>
          </p:cNvGraphicFramePr>
          <p:nvPr>
            <p:extLst>
              <p:ext uri="{D42A27DB-BD31-4B8C-83A1-F6EECF244321}">
                <p14:modId xmlns:p14="http://schemas.microsoft.com/office/powerpoint/2010/main" val="1426890580"/>
              </p:ext>
            </p:extLst>
          </p:nvPr>
        </p:nvGraphicFramePr>
        <p:xfrm>
          <a:off x="16163637" y="13691607"/>
          <a:ext cx="11887200" cy="614846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Chart 25"/>
          <p:cNvGraphicFramePr>
            <a:graphicFrameLocks/>
          </p:cNvGraphicFramePr>
          <p:nvPr>
            <p:extLst>
              <p:ext uri="{D42A27DB-BD31-4B8C-83A1-F6EECF244321}">
                <p14:modId xmlns:p14="http://schemas.microsoft.com/office/powerpoint/2010/main" val="4174854071"/>
              </p:ext>
            </p:extLst>
          </p:nvPr>
        </p:nvGraphicFramePr>
        <p:xfrm>
          <a:off x="16163637" y="7209803"/>
          <a:ext cx="11887200" cy="6148462"/>
        </p:xfrm>
        <a:graphic>
          <a:graphicData uri="http://schemas.openxmlformats.org/drawingml/2006/chart">
            <c:chart xmlns:c="http://schemas.openxmlformats.org/drawingml/2006/chart" xmlns:r="http://schemas.openxmlformats.org/officeDocument/2006/relationships" r:id="rId4"/>
          </a:graphicData>
        </a:graphic>
      </p:graphicFrame>
      <p:pic>
        <p:nvPicPr>
          <p:cNvPr id="30" name="Picture 29"/>
          <p:cNvPicPr>
            <a:picLocks noChangeAspect="1"/>
          </p:cNvPicPr>
          <p:nvPr/>
        </p:nvPicPr>
        <p:blipFill>
          <a:blip r:embed="rId5"/>
          <a:stretch>
            <a:fillRect/>
          </a:stretch>
        </p:blipFill>
        <p:spPr>
          <a:xfrm>
            <a:off x="37291819" y="1679470"/>
            <a:ext cx="6920518" cy="3477345"/>
          </a:xfrm>
          <a:prstGeom prst="rect">
            <a:avLst/>
          </a:prstGeom>
        </p:spPr>
      </p:pic>
      <p:pic>
        <p:nvPicPr>
          <p:cNvPr id="31" name="Picture 30"/>
          <p:cNvPicPr>
            <a:picLocks noChangeAspect="1"/>
          </p:cNvPicPr>
          <p:nvPr/>
        </p:nvPicPr>
        <p:blipFill>
          <a:blip r:embed="rId6"/>
          <a:stretch>
            <a:fillRect/>
          </a:stretch>
        </p:blipFill>
        <p:spPr>
          <a:xfrm>
            <a:off x="1083385" y="2176716"/>
            <a:ext cx="10212339" cy="2672229"/>
          </a:xfrm>
          <a:prstGeom prst="rect">
            <a:avLst/>
          </a:prstGeom>
        </p:spPr>
      </p:pic>
      <p:grpSp>
        <p:nvGrpSpPr>
          <p:cNvPr id="27" name="Group 26"/>
          <p:cNvGrpSpPr/>
          <p:nvPr/>
        </p:nvGrpSpPr>
        <p:grpSpPr>
          <a:xfrm>
            <a:off x="11263299" y="26655215"/>
            <a:ext cx="17926430" cy="4708994"/>
            <a:chOff x="-263018" y="25723963"/>
            <a:chExt cx="14728093" cy="3764392"/>
          </a:xfrm>
        </p:grpSpPr>
        <p:grpSp>
          <p:nvGrpSpPr>
            <p:cNvPr id="18" name="Group 17"/>
            <p:cNvGrpSpPr/>
            <p:nvPr/>
          </p:nvGrpSpPr>
          <p:grpSpPr>
            <a:xfrm>
              <a:off x="-263018" y="25723963"/>
              <a:ext cx="14728093" cy="3744190"/>
              <a:chOff x="-949692" y="24206034"/>
              <a:chExt cx="27302426" cy="6940849"/>
            </a:xfrm>
          </p:grpSpPr>
          <p:sp>
            <p:nvSpPr>
              <p:cNvPr id="13" name="Rectangle 12"/>
              <p:cNvSpPr/>
              <p:nvPr/>
            </p:nvSpPr>
            <p:spPr>
              <a:xfrm>
                <a:off x="-949692" y="24206034"/>
                <a:ext cx="27302426" cy="6940849"/>
              </a:xfrm>
              <a:prstGeom prst="rect">
                <a:avLst/>
              </a:prstGeom>
              <a:gradFill flip="none" rotWithShape="1">
                <a:gsLst>
                  <a:gs pos="100000">
                    <a:schemeClr val="accent4"/>
                  </a:gs>
                  <a:gs pos="0">
                    <a:schemeClr val="bg1"/>
                  </a:gs>
                </a:gsLst>
                <a:path path="circle">
                  <a:fillToRect l="50000" t="50000" r="50000" b="50000"/>
                </a:path>
                <a:tileRec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effectLst>
                    <a:outerShdw blurRad="50800" dist="38100" dir="5400000" algn="t" rotWithShape="0">
                      <a:prstClr val="black">
                        <a:alpha val="40000"/>
                      </a:prstClr>
                    </a:outerShdw>
                  </a:effectLst>
                </a:endParaRPr>
              </a:p>
            </p:txBody>
          </p:sp>
          <p:pic>
            <p:nvPicPr>
              <p:cNvPr id="12" name="Picture 11" descr="Transparent Progra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39779" y="24586889"/>
                <a:ext cx="24206200" cy="6019800"/>
              </a:xfrm>
              <a:prstGeom prst="rect">
                <a:avLst/>
              </a:prstGeom>
            </p:spPr>
          </p:pic>
        </p:grpSp>
        <p:sp>
          <p:nvSpPr>
            <p:cNvPr id="9" name="TextBox 8"/>
            <p:cNvSpPr txBox="1"/>
            <p:nvPr/>
          </p:nvSpPr>
          <p:spPr>
            <a:xfrm>
              <a:off x="2145906" y="29119023"/>
              <a:ext cx="11061700" cy="369332"/>
            </a:xfrm>
            <a:prstGeom prst="rect">
              <a:avLst/>
            </a:prstGeom>
            <a:noFill/>
          </p:spPr>
          <p:txBody>
            <a:bodyPr wrap="square" rtlCol="0">
              <a:spAutoFit/>
            </a:bodyPr>
            <a:lstStyle/>
            <a:p>
              <a:pPr algn="ctr"/>
              <a:r>
                <a:rPr lang="en-US" sz="1800" dirty="0" smtClean="0"/>
                <a:t>Figure 4. A sample complex program written using simple to understand blocks.</a:t>
              </a:r>
              <a:endParaRPr lang="en-US" sz="1800" dirty="0"/>
            </a:p>
          </p:txBody>
        </p:sp>
      </p:grpSp>
      <p:grpSp>
        <p:nvGrpSpPr>
          <p:cNvPr id="42" name="Group 41"/>
          <p:cNvGrpSpPr/>
          <p:nvPr/>
        </p:nvGrpSpPr>
        <p:grpSpPr>
          <a:xfrm>
            <a:off x="914400" y="24657514"/>
            <a:ext cx="9822873" cy="6681424"/>
            <a:chOff x="914400" y="24354229"/>
            <a:chExt cx="9200309" cy="6103275"/>
          </a:xfrm>
        </p:grpSpPr>
        <p:grpSp>
          <p:nvGrpSpPr>
            <p:cNvPr id="34" name="Group 33"/>
            <p:cNvGrpSpPr/>
            <p:nvPr/>
          </p:nvGrpSpPr>
          <p:grpSpPr>
            <a:xfrm>
              <a:off x="914400" y="24354229"/>
              <a:ext cx="9200309" cy="6103275"/>
              <a:chOff x="5214470" y="11918749"/>
              <a:chExt cx="23432821" cy="15544800"/>
            </a:xfrm>
          </p:grpSpPr>
          <p:sp>
            <p:nvSpPr>
              <p:cNvPr id="29" name="Rectangle 28"/>
              <p:cNvSpPr>
                <a:spLocks noChangeAspect="1"/>
              </p:cNvSpPr>
              <p:nvPr/>
            </p:nvSpPr>
            <p:spPr>
              <a:xfrm>
                <a:off x="5214470" y="11918749"/>
                <a:ext cx="23432821" cy="15544800"/>
              </a:xfrm>
              <a:prstGeom prst="rect">
                <a:avLst/>
              </a:prstGeom>
              <a:gradFill flip="none" rotWithShape="1">
                <a:gsLst>
                  <a:gs pos="100000">
                    <a:schemeClr val="accent4"/>
                  </a:gs>
                  <a:gs pos="0">
                    <a:schemeClr val="bg1"/>
                  </a:gs>
                </a:gsLst>
                <a:path path="circle">
                  <a:fillToRect l="50000" t="50000" r="50000" b="50000"/>
                </a:path>
                <a:tileRec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8" name="Picture 27" descr="Challenge.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23798" y="12833149"/>
                <a:ext cx="20814164" cy="13716000"/>
              </a:xfrm>
              <a:prstGeom prst="rect">
                <a:avLst/>
              </a:prstGeom>
            </p:spPr>
          </p:pic>
        </p:grpSp>
        <p:sp>
          <p:nvSpPr>
            <p:cNvPr id="41" name="TextBox 40"/>
            <p:cNvSpPr txBox="1"/>
            <p:nvPr/>
          </p:nvSpPr>
          <p:spPr>
            <a:xfrm>
              <a:off x="3090904" y="30067767"/>
              <a:ext cx="4847301" cy="369332"/>
            </a:xfrm>
            <a:prstGeom prst="rect">
              <a:avLst/>
            </a:prstGeom>
            <a:noFill/>
          </p:spPr>
          <p:txBody>
            <a:bodyPr wrap="none" rtlCol="0">
              <a:spAutoFit/>
            </a:bodyPr>
            <a:lstStyle/>
            <a:p>
              <a:r>
                <a:rPr lang="en-US" sz="1800" dirty="0" smtClean="0"/>
                <a:t>Figure 5.  The final challenge campers were given.</a:t>
              </a:r>
              <a:endParaRPr lang="en-US" sz="1800" dirty="0"/>
            </a:p>
          </p:txBody>
        </p:sp>
      </p:grpSp>
    </p:spTree>
    <p:extLst>
      <p:ext uri="{BB962C8B-B14F-4D97-AF65-F5344CB8AC3E}">
        <p14:creationId xmlns:p14="http://schemas.microsoft.com/office/powerpoint/2010/main" val="1746036864"/>
      </p:ext>
    </p:extLst>
  </p:cSld>
  <p:clrMapOvr>
    <a:masterClrMapping/>
  </p:clrMapOvr>
</p:sld>
</file>

<file path=ppt/theme/theme1.xml><?xml version="1.0" encoding="utf-8"?>
<a:theme xmlns:a="http://schemas.openxmlformats.org/drawingml/2006/main" name="Office Theme">
  <a:themeElements>
    <a:clrScheme name="Genesis">
      <a:dk1>
        <a:sysClr val="windowText" lastClr="000000"/>
      </a:dk1>
      <a:lt1>
        <a:sysClr val="window" lastClr="FFFFFF"/>
      </a:lt1>
      <a:dk2>
        <a:srgbClr val="465466"/>
      </a:dk2>
      <a:lt2>
        <a:srgbClr val="BBD7F8"/>
      </a:lt2>
      <a:accent1>
        <a:srgbClr val="80B606"/>
      </a:accent1>
      <a:accent2>
        <a:srgbClr val="E29F1D"/>
      </a:accent2>
      <a:accent3>
        <a:srgbClr val="2397E2"/>
      </a:accent3>
      <a:accent4>
        <a:srgbClr val="35ACA2"/>
      </a:accent4>
      <a:accent5>
        <a:srgbClr val="5430BB"/>
      </a:accent5>
      <a:accent6>
        <a:srgbClr val="8D34E0"/>
      </a:accent6>
      <a:hlink>
        <a:srgbClr val="00B0F0"/>
      </a:hlink>
      <a:folHlink>
        <a:srgbClr val="0070C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150</TotalTime>
  <Words>1641</Words>
  <Application>Microsoft Macintosh PowerPoint</Application>
  <PresentationFormat>Custom</PresentationFormat>
  <Paragraphs>45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Gavin Kearns</dc:creator>
  <cp:lastModifiedBy>Karen Jin</cp:lastModifiedBy>
  <cp:revision>41</cp:revision>
  <dcterms:created xsi:type="dcterms:W3CDTF">2015-02-19T01:29:16Z</dcterms:created>
  <dcterms:modified xsi:type="dcterms:W3CDTF">2015-02-24T00:38:19Z</dcterms:modified>
</cp:coreProperties>
</file>