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93776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>
        <p:scale>
          <a:sx n="28" d="100"/>
          <a:sy n="28" d="100"/>
        </p:scale>
        <p:origin x="-88" y="1480"/>
      </p:cViewPr>
      <p:guideLst>
        <p:guide orient="horz" pos="10368"/>
        <p:guide pos="15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lindseymariecole:Dropbox:Research:Writing:Dissertation:Graph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lindseymariecole:Dropbox:Research:Writing:Dissertation:Graph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4400"/>
            </a:pPr>
            <a:r>
              <a:rPr lang="en-US" sz="4400"/>
              <a:t>Pre-deliberation Verdict Decisions</a:t>
            </a:r>
          </a:p>
        </c:rich>
      </c:tx>
      <c:layout>
        <c:manualLayout>
          <c:xMode val="edge"/>
          <c:yMode val="edge"/>
          <c:x val="0.116069434502505"/>
          <c:y val="0.0201601905740043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Not Guilty</c:v>
                </c:pt>
              </c:strCache>
            </c:strRef>
          </c:tx>
          <c:invertIfNegative val="0"/>
          <c:cat>
            <c:strRef>
              <c:f>Sheet1!$A$3:$A$6</c:f>
              <c:strCache>
                <c:ptCount val="4"/>
                <c:pt idx="0">
                  <c:v>Lay</c:v>
                </c:pt>
                <c:pt idx="1">
                  <c:v>Police</c:v>
                </c:pt>
                <c:pt idx="2">
                  <c:v>Police High Credibility</c:v>
                </c:pt>
                <c:pt idx="3">
                  <c:v>Police Low Credibility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38.0</c:v>
                </c:pt>
                <c:pt idx="1">
                  <c:v>36.0</c:v>
                </c:pt>
                <c:pt idx="2">
                  <c:v>38.0</c:v>
                </c:pt>
                <c:pt idx="3">
                  <c:v>34.0</c:v>
                </c:pt>
              </c:numCache>
            </c:numRef>
          </c:val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Guilty</c:v>
                </c:pt>
              </c:strCache>
            </c:strRef>
          </c:tx>
          <c:invertIfNegative val="0"/>
          <c:cat>
            <c:strRef>
              <c:f>Sheet1!$A$3:$A$6</c:f>
              <c:strCache>
                <c:ptCount val="4"/>
                <c:pt idx="0">
                  <c:v>Lay</c:v>
                </c:pt>
                <c:pt idx="1">
                  <c:v>Police</c:v>
                </c:pt>
                <c:pt idx="2">
                  <c:v>Police High Credibility</c:v>
                </c:pt>
                <c:pt idx="3">
                  <c:v>Police Low Credibility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40.0</c:v>
                </c:pt>
                <c:pt idx="1">
                  <c:v>42.0</c:v>
                </c:pt>
                <c:pt idx="2">
                  <c:v>50.0</c:v>
                </c:pt>
                <c:pt idx="3">
                  <c:v>50.0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9959624"/>
        <c:axId val="-2132212616"/>
      </c:barChart>
      <c:catAx>
        <c:axId val="21299596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-2132212616"/>
        <c:crosses val="autoZero"/>
        <c:auto val="1"/>
        <c:lblAlgn val="ctr"/>
        <c:lblOffset val="100"/>
        <c:noMultiLvlLbl val="0"/>
      </c:catAx>
      <c:valAx>
        <c:axId val="-2132212616"/>
        <c:scaling>
          <c:orientation val="minMax"/>
          <c:max val="70.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3200"/>
                </a:pPr>
                <a:r>
                  <a:rPr lang="en-US" sz="3200"/>
                  <a:t># of Participants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800"/>
            </a:pPr>
            <a:endParaRPr lang="en-US"/>
          </a:p>
        </c:txPr>
        <c:crossAx val="212995962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3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3600" b="1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4400"/>
            </a:pPr>
            <a:r>
              <a:rPr lang="en-US" sz="4400"/>
              <a:t>Post Deliberation Verdict Decisions</a:t>
            </a:r>
          </a:p>
        </c:rich>
      </c:tx>
      <c:layout>
        <c:manualLayout>
          <c:xMode val="edge"/>
          <c:yMode val="edge"/>
          <c:x val="0.085409766960948"/>
          <c:y val="0.0217787555967269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Sheet1!$B$9</c:f>
              <c:strCache>
                <c:ptCount val="1"/>
                <c:pt idx="0">
                  <c:v>Not Guilty</c:v>
                </c:pt>
              </c:strCache>
            </c:strRef>
          </c:tx>
          <c:invertIfNegative val="0"/>
          <c:cat>
            <c:strRef>
              <c:f>Sheet1!$A$10:$A$13</c:f>
              <c:strCache>
                <c:ptCount val="4"/>
                <c:pt idx="0">
                  <c:v>Lay</c:v>
                </c:pt>
                <c:pt idx="1">
                  <c:v>Police</c:v>
                </c:pt>
                <c:pt idx="2">
                  <c:v>Police High Credibility</c:v>
                </c:pt>
                <c:pt idx="3">
                  <c:v>Police Low Credibility</c:v>
                </c:pt>
              </c:strCache>
            </c:strRef>
          </c:cat>
          <c:val>
            <c:numRef>
              <c:f>Sheet1!$B$10:$B$13</c:f>
              <c:numCache>
                <c:formatCode>General</c:formatCode>
                <c:ptCount val="4"/>
                <c:pt idx="0">
                  <c:v>44.0</c:v>
                </c:pt>
                <c:pt idx="1">
                  <c:v>63.0</c:v>
                </c:pt>
                <c:pt idx="2">
                  <c:v>64.0</c:v>
                </c:pt>
                <c:pt idx="3">
                  <c:v>51.0</c:v>
                </c:pt>
              </c:numCache>
            </c:numRef>
          </c:val>
        </c:ser>
        <c:ser>
          <c:idx val="1"/>
          <c:order val="1"/>
          <c:tx>
            <c:strRef>
              <c:f>Sheet1!$C$9</c:f>
              <c:strCache>
                <c:ptCount val="1"/>
                <c:pt idx="0">
                  <c:v>Guilty</c:v>
                </c:pt>
              </c:strCache>
            </c:strRef>
          </c:tx>
          <c:invertIfNegative val="0"/>
          <c:cat>
            <c:strRef>
              <c:f>Sheet1!$A$10:$A$13</c:f>
              <c:strCache>
                <c:ptCount val="4"/>
                <c:pt idx="0">
                  <c:v>Lay</c:v>
                </c:pt>
                <c:pt idx="1">
                  <c:v>Police</c:v>
                </c:pt>
                <c:pt idx="2">
                  <c:v>Police High Credibility</c:v>
                </c:pt>
                <c:pt idx="3">
                  <c:v>Police Low Credibility</c:v>
                </c:pt>
              </c:strCache>
            </c:strRef>
          </c:cat>
          <c:val>
            <c:numRef>
              <c:f>Sheet1!$C$10:$C$13</c:f>
              <c:numCache>
                <c:formatCode>General</c:formatCode>
                <c:ptCount val="4"/>
                <c:pt idx="0">
                  <c:v>34.0</c:v>
                </c:pt>
                <c:pt idx="1">
                  <c:v>15.0</c:v>
                </c:pt>
                <c:pt idx="2">
                  <c:v>24.0</c:v>
                </c:pt>
                <c:pt idx="3">
                  <c:v>33.0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82071800"/>
        <c:axId val="-2134130584"/>
      </c:barChart>
      <c:catAx>
        <c:axId val="20820718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-2134130584"/>
        <c:crosses val="autoZero"/>
        <c:auto val="1"/>
        <c:lblAlgn val="ctr"/>
        <c:lblOffset val="100"/>
        <c:noMultiLvlLbl val="0"/>
      </c:catAx>
      <c:valAx>
        <c:axId val="-213413058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3200"/>
                </a:pPr>
                <a:r>
                  <a:rPr lang="en-US" sz="3200"/>
                  <a:t># of Participants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800"/>
            </a:pPr>
            <a:endParaRPr lang="en-US"/>
          </a:p>
        </c:txPr>
        <c:crossAx val="2082071800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3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3600" b="1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4036" y="10226675"/>
            <a:ext cx="41969531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284" y="18653125"/>
            <a:ext cx="3456503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87" y="21153441"/>
            <a:ext cx="4197131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87" y="13952538"/>
            <a:ext cx="4197131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168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74527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165" y="7369178"/>
            <a:ext cx="2181701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165" y="10439400"/>
            <a:ext cx="2181701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493" y="7369178"/>
            <a:ext cx="21825942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493" y="10439400"/>
            <a:ext cx="21825942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65" y="1311275"/>
            <a:ext cx="16244888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984" y="1311275"/>
            <a:ext cx="2760345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165" y="6888163"/>
            <a:ext cx="16244888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997" y="23042566"/>
            <a:ext cx="2962691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7997" y="2941638"/>
            <a:ext cx="2962691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7997" y="25763541"/>
            <a:ext cx="2962691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9119" y="1317625"/>
            <a:ext cx="1111031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166" y="1317625"/>
            <a:ext cx="33159502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8167" y="1317625"/>
            <a:ext cx="44441269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68168" y="7680326"/>
            <a:ext cx="22134909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774527" y="7680326"/>
            <a:ext cx="22134909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468168" y="18619788"/>
            <a:ext cx="22134909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774527" y="18619788"/>
            <a:ext cx="22134909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85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3869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2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Chart 3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6336262"/>
              </p:ext>
            </p:extLst>
          </p:nvPr>
        </p:nvGraphicFramePr>
        <p:xfrm>
          <a:off x="18211800" y="7848600"/>
          <a:ext cx="13106400" cy="701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3" name="Chart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4825711"/>
              </p:ext>
            </p:extLst>
          </p:nvPr>
        </p:nvGraphicFramePr>
        <p:xfrm>
          <a:off x="18288000" y="15392400"/>
          <a:ext cx="13106400" cy="655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133465"/>
              </p:ext>
            </p:extLst>
          </p:nvPr>
        </p:nvGraphicFramePr>
        <p:xfrm>
          <a:off x="17449800" y="22326600"/>
          <a:ext cx="14630401" cy="8229600"/>
        </p:xfrm>
        <a:graphic>
          <a:graphicData uri="http://schemas.openxmlformats.org/drawingml/2006/table">
            <a:tbl>
              <a:tblPr/>
              <a:tblGrid>
                <a:gridCol w="3357797"/>
                <a:gridCol w="2844223"/>
                <a:gridCol w="1113182"/>
                <a:gridCol w="1192696"/>
                <a:gridCol w="2305877"/>
                <a:gridCol w="2146852"/>
                <a:gridCol w="1669774"/>
              </a:tblGrid>
              <a:tr h="129540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Juror Decisions</a:t>
                      </a:r>
                      <a:endParaRPr lang="en-US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32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74594"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Eyewitness Condition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74594"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Lay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Police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Police: 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Credibility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Police: 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Credibility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</a:t>
                      </a:r>
                      <a:endParaRPr lang="en-US" sz="3200" b="1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5346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Pre-deliberation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Witness Trustworthiness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7.17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.21)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7.64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.21)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7.85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(.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6.06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.21)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15.27***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447800">
                <a:tc vMerge="1"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Verdict 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 Certainty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.30 </a:t>
                      </a:r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.43)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.62 </a:t>
                      </a:r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.44)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.62 </a:t>
                      </a:r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.41)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.82 </a:t>
                      </a:r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.42)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.26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0460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Post Deliberation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Witness Trustworthiness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6.32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ab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.22)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6.75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.23)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6.93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.21)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5.83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.22)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5.12**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7940">
                <a:tc vMerge="1"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Verdict 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 Certainty</a:t>
                      </a: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-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0.73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.39)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-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2.17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.40)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-1.44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ab</a:t>
                      </a:r>
                      <a:endParaRPr lang="en-US" sz="3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37)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-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0.59</a:t>
                      </a:r>
                      <a:r>
                        <a:rPr lang="en-US" sz="32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.38)</a:t>
                      </a:r>
                    </a:p>
                  </a:txBody>
                  <a:tcPr marL="12700" marR="12700" marT="127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3.47*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93776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 smtClean="0">
                <a:solidFill>
                  <a:schemeClr val="bg1"/>
                </a:solidFill>
              </a:rPr>
              <a:t>Comparing Police Eyewitnesses and Lay Eyewitnesses: </a:t>
            </a:r>
            <a:br>
              <a:rPr lang="en-US" sz="8800" dirty="0" smtClean="0">
                <a:solidFill>
                  <a:schemeClr val="bg1"/>
                </a:solidFill>
              </a:rPr>
            </a:br>
            <a:r>
              <a:rPr lang="en-US" sz="8800" dirty="0" smtClean="0">
                <a:solidFill>
                  <a:schemeClr val="bg1"/>
                </a:solidFill>
              </a:rPr>
              <a:t>The Effect of Eyewitness Credibility on Juror Verdict Decisions </a:t>
            </a:r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5400" i="1" dirty="0" smtClean="0">
                <a:solidFill>
                  <a:srgbClr val="FFFFFF"/>
                </a:solidFill>
              </a:rPr>
              <a:t>Lindsey </a:t>
            </a:r>
            <a:r>
              <a:rPr lang="en-US" sz="5400" i="1" dirty="0">
                <a:solidFill>
                  <a:srgbClr val="FFFFFF"/>
                </a:solidFill>
              </a:rPr>
              <a:t>M. Cole &amp; Ellen S. Cohn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 smtClean="0">
                <a:solidFill>
                  <a:srgbClr val="FFFFFF"/>
                </a:solidFill>
              </a:rPr>
              <a:t>Department of Psychology, University </a:t>
            </a:r>
            <a:r>
              <a:rPr lang="en-US" sz="5400" i="1" dirty="0">
                <a:solidFill>
                  <a:srgbClr val="FFFFFF"/>
                </a:solidFill>
              </a:rPr>
              <a:t>of New Hampshire</a:t>
            </a:r>
            <a:endParaRPr lang="en-US" sz="5400" i="1" dirty="0" smtClean="0">
              <a:solidFill>
                <a:srgbClr val="FFFFFF"/>
              </a:solidFill>
            </a:endParaRPr>
          </a:p>
        </p:txBody>
      </p:sp>
      <p:sp>
        <p:nvSpPr>
          <p:cNvPr id="2149" name="Text Box 154"/>
          <p:cNvSpPr txBox="1">
            <a:spLocks noChangeArrowheads="1"/>
          </p:cNvSpPr>
          <p:nvPr/>
        </p:nvSpPr>
        <p:spPr bwMode="auto">
          <a:xfrm>
            <a:off x="34137600" y="7467600"/>
            <a:ext cx="14249400" cy="19097540"/>
          </a:xfrm>
          <a:prstGeom prst="rect">
            <a:avLst/>
          </a:prstGeom>
          <a:noFill/>
          <a:ln w="127000" cmpd="dbl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Pre-deliberation 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36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Verdict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significant differences in verdict decisions or verdict/certainty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Slight to moderate inclination towards guilt in all conditions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36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Trust in the Witness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police officer witnesses with low credibility were viewed as less trustworthy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other witness types were not significantly different in level of trustworthiness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conditions</a:t>
            </a:r>
          </a:p>
          <a:p>
            <a:pPr eaLnBrk="1" hangingPunct="1">
              <a:spcBef>
                <a:spcPts val="1200"/>
              </a:spcBef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 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Deliberation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Verdict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 shift in verdict decisions for police conditions</a:t>
            </a:r>
          </a:p>
          <a:p>
            <a:pPr marL="1314450" lvl="1" indent="-5715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Particularly pronounced in police (no credibility manipulation) and police high credibility conditions</a:t>
            </a:r>
          </a:p>
          <a:p>
            <a:pPr marL="2171700" lvl="3" indent="-5715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Majority acquitted the defendant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eyewitness resulted in significantly greater certainty for not guilty verdicts than the lay or police with low credibility eyewitness conditions</a:t>
            </a:r>
          </a:p>
          <a:p>
            <a:pPr algn="l" eaLnBrk="1" hangingPunct="1">
              <a:spcBef>
                <a:spcPts val="1200"/>
              </a:spcBef>
            </a:pPr>
            <a:r>
              <a:rPr lang="en-US" sz="3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Trust in the Witness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Distinction between police and police with high credibility compared to lay and police with low credibility 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emerging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olice were viewed as more trustworthy, however the police officer and high credibility police officer eyewitness conditions resulted in the most acquittals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ts val="1200"/>
              </a:spcBef>
            </a:pP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and Future Directions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 were viewed differently than the lay witness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difference affected perceptions of the witness and verdict decisions</a:t>
            </a:r>
          </a:p>
          <a:p>
            <a:pPr marL="1314450" lvl="1" indent="-5715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Differences only emerged after group deliberation</a:t>
            </a:r>
          </a:p>
          <a:p>
            <a:pPr marL="1314450" lvl="1" indent="-5715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provided about the police officer is important</a:t>
            </a:r>
          </a:p>
          <a:p>
            <a:pPr marL="1714500" lvl="2" indent="-5715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Credibility seems to be 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 in distinguishing the police from lay 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witnesses</a:t>
            </a:r>
          </a:p>
          <a:p>
            <a:pPr marL="571500" indent="-571500" algn="l" eaLnBrk="1" hangingPunct="1">
              <a:spcBef>
                <a:spcPts val="1200"/>
              </a:spcBef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studies need to examine the acquittal effect of police officer eyewitness testimony</a:t>
            </a:r>
            <a:endParaRPr lang="en-US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44834175" y="10275888"/>
            <a:ext cx="3429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7297400" y="6096000"/>
            <a:ext cx="144018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914400" y="20497800"/>
            <a:ext cx="14097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Method</a:t>
            </a:r>
            <a:endParaRPr lang="en-US" sz="6000" dirty="0">
              <a:solidFill>
                <a:srgbClr val="CCCCCC"/>
              </a:solidFill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903194" y="6096000"/>
            <a:ext cx="13955806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7" name="Text Box 170"/>
          <p:cNvSpPr txBox="1">
            <a:spLocks noChangeArrowheads="1"/>
          </p:cNvSpPr>
          <p:nvPr/>
        </p:nvSpPr>
        <p:spPr bwMode="auto">
          <a:xfrm>
            <a:off x="1066800" y="22479000"/>
            <a:ext cx="14173200" cy="9253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 numCol="2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lvl="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US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Participants:</a:t>
            </a:r>
          </a:p>
          <a:p>
            <a:pPr marL="1200150" lvl="1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132 university students </a:t>
            </a:r>
          </a:p>
          <a:p>
            <a:pPr marL="1600200" lvl="2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62 % female</a:t>
            </a:r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1600200" lvl="2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Age (</a:t>
            </a:r>
            <a:r>
              <a:rPr lang="en-US" sz="3200" b="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M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= 19.12,</a:t>
            </a:r>
            <a:r>
              <a:rPr lang="en-US" sz="3200" b="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 SD 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=1.67)</a:t>
            </a:r>
          </a:p>
          <a:p>
            <a:pPr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US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Measures:</a:t>
            </a:r>
          </a:p>
          <a:p>
            <a:pPr marL="571500" indent="-5715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Eyewitness trustworthiness</a:t>
            </a:r>
          </a:p>
          <a:p>
            <a:pPr marL="1314450" lvl="1" indent="-5715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1 (not trustworthy at all) to 10 (very trustworthy) </a:t>
            </a:r>
          </a:p>
          <a:p>
            <a:pPr marL="571500" indent="-5715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Verdict decision</a:t>
            </a:r>
          </a:p>
          <a:p>
            <a:pPr marL="1314450" lvl="1" indent="-5715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Guilty (1), not guilty (-1)</a:t>
            </a:r>
          </a:p>
          <a:p>
            <a:pPr marL="571500" indent="-5715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Certainty for verdict</a:t>
            </a:r>
          </a:p>
          <a:p>
            <a:pPr marL="1314450" lvl="1" indent="-5715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1 (not very certain) to 5 (very certain)</a:t>
            </a:r>
            <a:endParaRPr lang="en-US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endParaRPr lang="en-US" sz="32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endParaRPr lang="en-US" sz="32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US" sz="3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Procedure:</a:t>
            </a:r>
          </a:p>
          <a:p>
            <a:pPr marL="457200" lvl="0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T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rial video with jury instructions</a:t>
            </a:r>
          </a:p>
          <a:p>
            <a:pPr marL="1200150" lvl="1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Convenience </a:t>
            </a:r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store 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robbery</a:t>
            </a:r>
          </a:p>
          <a:p>
            <a:pPr marL="1200150" lvl="1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Four versions</a:t>
            </a:r>
          </a:p>
          <a:p>
            <a:pPr marL="1600200" lvl="2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Lay eyewitness or police </a:t>
            </a:r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officer 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eyewitness </a:t>
            </a:r>
          </a:p>
          <a:p>
            <a:pPr marL="1600200" lvl="2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Police officer eyewitness credibility (</a:t>
            </a:r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low, high, 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neutral)</a:t>
            </a:r>
          </a:p>
          <a:p>
            <a:pPr marL="457200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Pre-deliberation questionnaire</a:t>
            </a:r>
          </a:p>
          <a:p>
            <a:pPr marL="1200150" lvl="1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Eyewitness trustworthiness, verdict, and certainty for verdict</a:t>
            </a:r>
          </a:p>
          <a:p>
            <a:pPr marL="457200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Group deliberation</a:t>
            </a:r>
          </a:p>
          <a:p>
            <a:pPr marL="1200150" lvl="1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Groups of 6 participants</a:t>
            </a:r>
          </a:p>
          <a:p>
            <a:pPr marL="457200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q"/>
            </a:pP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Post deliberation questionnaire</a:t>
            </a:r>
          </a:p>
          <a:p>
            <a:pPr marL="1200150" lvl="1" indent="-457200" algn="l" defTabSz="914400"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Wingdings" charset="2"/>
              <a:buChar char="§"/>
            </a:pPr>
            <a:r>
              <a:rPr lang="en-US" sz="3200" b="0" dirty="0">
                <a:solidFill>
                  <a:schemeClr val="tx1"/>
                </a:solidFill>
                <a:latin typeface="Times New Roman"/>
                <a:cs typeface="Times New Roman"/>
              </a:rPr>
              <a:t>Eyewitness trustworthiness, verdict, and </a:t>
            </a:r>
            <a:r>
              <a:rPr lang="en-US" sz="3200" b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certainty for verdict </a:t>
            </a:r>
            <a:endParaRPr lang="en-US" sz="3200" b="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3756600" y="26670000"/>
            <a:ext cx="14697075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756600" y="28270200"/>
            <a:ext cx="14630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Kassin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 M., Williams, L. N., &amp; Saunders, C. L. (1990). Dirty tricks of cross-examination: The influence </a:t>
            </a: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	conjectural 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evidence on the jury</a:t>
            </a:r>
            <a:r>
              <a:rPr lang="en-US" sz="2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Law and Human Behavior, 14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373-384. doi:10.1007</a:t>
            </a: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	BF01068162</a:t>
            </a:r>
          </a:p>
          <a:p>
            <a:pPr indent="-457200" algn="l">
              <a:spcBef>
                <a:spcPts val="1200"/>
              </a:spcBef>
            </a:pPr>
            <a:r>
              <a:rPr lang="en-US" sz="26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Tanford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&amp; Cox, M. (1988). The effects of impeachment evidence and limiting instructions on individual </a:t>
            </a: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and 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 making</a:t>
            </a:r>
            <a:r>
              <a:rPr lang="en-US" sz="2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Law and Human Behavior, 12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477– 497.</a:t>
            </a:r>
          </a:p>
          <a:p>
            <a:pPr indent="-457200" algn="l">
              <a:spcBef>
                <a:spcPts val="1200"/>
              </a:spcBef>
            </a:pP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Wells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G. L., Lindsay, R. C. L., &amp; Ferguson, T. J. (1979).  Accuracy, confidence, and juror perceptions in 	eyewitness identifications</a:t>
            </a:r>
            <a:r>
              <a:rPr lang="en-US" sz="2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Journal of Applied Psychology, 64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440-448.</a:t>
            </a:r>
          </a:p>
          <a:p>
            <a:pPr indent="-457200" algn="l">
              <a:spcBef>
                <a:spcPts val="1200"/>
              </a:spcBef>
            </a:pPr>
            <a:r>
              <a:rPr lang="en-US" sz="26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Yarmey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D. (1986).  Perceived expertness and credibility of police officer as eyewitnesses</a:t>
            </a:r>
            <a:r>
              <a:rPr lang="en-US" sz="2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Canadian </a:t>
            </a:r>
            <a:r>
              <a:rPr lang="en-US" sz="26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Police </a:t>
            </a:r>
            <a:r>
              <a:rPr lang="en-US" sz="26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College Journal, 10</a:t>
            </a: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31-51</a:t>
            </a: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9400" y="1143000"/>
            <a:ext cx="14478000" cy="385137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15739879" y="31880173"/>
            <a:ext cx="17145000" cy="986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 more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information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lindsey.cole@unh.edu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346400" y="12801600"/>
            <a:ext cx="30480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i="1" dirty="0" smtClean="0">
                <a:solidFill>
                  <a:schemeClr val="tx1"/>
                </a:solidFill>
              </a:rPr>
              <a:t>Χ</a:t>
            </a:r>
            <a:r>
              <a:rPr lang="en-US" sz="3200" i="1" baseline="30000" dirty="0" smtClean="0">
                <a:solidFill>
                  <a:schemeClr val="tx1"/>
                </a:solidFill>
              </a:rPr>
              <a:t>2</a:t>
            </a:r>
            <a:r>
              <a:rPr lang="en-US" sz="3200" dirty="0" smtClean="0">
                <a:solidFill>
                  <a:schemeClr val="tx1"/>
                </a:solidFill>
              </a:rPr>
              <a:t>(3) = 1.06</a:t>
            </a:r>
            <a:endParaRPr lang="en-US" sz="3200" i="1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956000" y="20193000"/>
            <a:ext cx="2895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i="1" dirty="0" smtClean="0">
                <a:solidFill>
                  <a:schemeClr val="tx1"/>
                </a:solidFill>
              </a:rPr>
              <a:t>Χ</a:t>
            </a:r>
            <a:r>
              <a:rPr lang="en-US" sz="3200" i="1" baseline="30000" dirty="0" smtClean="0">
                <a:solidFill>
                  <a:schemeClr val="tx1"/>
                </a:solidFill>
              </a:rPr>
              <a:t>2</a:t>
            </a:r>
            <a:r>
              <a:rPr lang="en-US" sz="3200" dirty="0" smtClean="0">
                <a:solidFill>
                  <a:schemeClr val="tx1"/>
                </a:solidFill>
              </a:rPr>
              <a:t>(3) = 13.71**</a:t>
            </a:r>
            <a:endParaRPr lang="en-US" sz="3200" i="1" dirty="0">
              <a:solidFill>
                <a:schemeClr val="tx1"/>
              </a:solidFill>
            </a:endParaRPr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3756600" y="6096000"/>
            <a:ext cx="14478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914400" y="7924800"/>
            <a:ext cx="14325600" cy="12311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3200" b="0" dirty="0">
                <a:latin typeface="Times New Roman" charset="0"/>
                <a:cs typeface="Times New Roman" charset="0"/>
              </a:rPr>
              <a:t>W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itness testimony is one of most influential factors in  juror decisions (Wells et al., 1979)</a:t>
            </a:r>
          </a:p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The majority of researchers have focused on lay eyewitnesses or expert witnesses (</a:t>
            </a:r>
            <a:r>
              <a:rPr lang="en-US" sz="3200" b="0" dirty="0" err="1" smtClean="0">
                <a:latin typeface="Times New Roman" charset="0"/>
                <a:cs typeface="Times New Roman" charset="0"/>
              </a:rPr>
              <a:t>Kassin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 et al., 1990; Wells et al., 1979)</a:t>
            </a:r>
          </a:p>
          <a:p>
            <a:pPr lvl="1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latin typeface="Times New Roman" charset="0"/>
                <a:cs typeface="Times New Roman" charset="0"/>
              </a:rPr>
              <a:t>F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ew researchers have examined police officers as witnesses despite </a:t>
            </a:r>
            <a:r>
              <a:rPr lang="en-US" sz="3200" b="0" dirty="0">
                <a:latin typeface="Times New Roman" charset="0"/>
                <a:cs typeface="Times New Roman" charset="0"/>
              </a:rPr>
              <a:t>the unique role they have in the 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courtroom (</a:t>
            </a:r>
            <a:r>
              <a:rPr lang="en-US" sz="3200" b="0" dirty="0" err="1" smtClean="0">
                <a:latin typeface="Times New Roman" charset="0"/>
                <a:cs typeface="Times New Roman" charset="0"/>
              </a:rPr>
              <a:t>Yarmey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, 1986)</a:t>
            </a:r>
          </a:p>
          <a:p>
            <a:pPr marL="1828800" lvl="3" indent="-4572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Police may be viewed as legal experts even when testifying in an eyewitness capacity</a:t>
            </a:r>
          </a:p>
          <a:p>
            <a:pPr marL="1828800" lvl="3" indent="-457200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Previous researchers have yet to compare the effect of lay eyewitnesses with police officers as eyewitnesses</a:t>
            </a:r>
          </a:p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Juror perceptions of credibility and trust in the witness are important in juror verdict decisions</a:t>
            </a:r>
            <a:endParaRPr lang="en-US" sz="3200" b="0" dirty="0">
              <a:latin typeface="Times New Roman" charset="0"/>
              <a:cs typeface="Times New Roman" charset="0"/>
            </a:endParaRPr>
          </a:p>
          <a:p>
            <a:pPr lvl="1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>
                <a:latin typeface="Times New Roman" charset="0"/>
                <a:cs typeface="Times New Roman" charset="0"/>
              </a:rPr>
              <a:t>Witnesses who 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have low credibility have </a:t>
            </a:r>
            <a:r>
              <a:rPr lang="en-US" sz="3200" b="0" dirty="0">
                <a:latin typeface="Times New Roman" charset="0"/>
                <a:cs typeface="Times New Roman" charset="0"/>
              </a:rPr>
              <a:t>been shown to produce more not guilty verdicts when testifying for the prosecution than 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witnesses with high credibility </a:t>
            </a:r>
            <a:r>
              <a:rPr lang="en-US" sz="3200" b="0" dirty="0">
                <a:latin typeface="Times New Roman" charset="0"/>
                <a:cs typeface="Times New Roman" charset="0"/>
              </a:rPr>
              <a:t>(</a:t>
            </a:r>
            <a:r>
              <a:rPr lang="en-US" sz="3200" b="0" dirty="0" err="1">
                <a:latin typeface="Times New Roman" charset="0"/>
                <a:cs typeface="Times New Roman" charset="0"/>
              </a:rPr>
              <a:t>Kassin</a:t>
            </a:r>
            <a:r>
              <a:rPr lang="en-US" sz="3200" b="0" dirty="0">
                <a:latin typeface="Times New Roman" charset="0"/>
                <a:cs typeface="Times New Roman" charset="0"/>
              </a:rPr>
              <a:t> et al., 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1990; </a:t>
            </a:r>
            <a:r>
              <a:rPr lang="en-US" sz="3200" b="0" dirty="0" err="1" smtClean="0">
                <a:latin typeface="Times New Roman" charset="0"/>
                <a:cs typeface="Times New Roman" charset="0"/>
              </a:rPr>
              <a:t>Tanford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 &amp; Cox, 1988)</a:t>
            </a:r>
            <a:r>
              <a:rPr lang="en-US" sz="3200" b="0" dirty="0">
                <a:latin typeface="Times New Roman" charset="0"/>
                <a:cs typeface="Times New Roman" charset="0"/>
              </a:rPr>
              <a:t>. </a:t>
            </a:r>
            <a:endParaRPr lang="en-US" sz="3200" b="0" dirty="0" smtClean="0">
              <a:latin typeface="Times New Roman" charset="0"/>
              <a:cs typeface="Times New Roman" charset="0"/>
            </a:endParaRPr>
          </a:p>
          <a:p>
            <a:pPr lvl="1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Jurors may find the credibility and trustworthiness of a lay eyewitness to be different from that of a police officer eyewitness</a:t>
            </a:r>
          </a:p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The </a:t>
            </a:r>
            <a:r>
              <a:rPr lang="en-US" sz="3200" b="0" dirty="0">
                <a:latin typeface="Times New Roman" charset="0"/>
                <a:cs typeface="Times New Roman" charset="0"/>
              </a:rPr>
              <a:t>purpose of the current study was to determine if 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juror perceptions of eyewitness trustworthiness and verdict decisions differed pre-deliberation and post deliberation when presented with one of four eyewitness conditions:</a:t>
            </a:r>
          </a:p>
          <a:p>
            <a:pPr lvl="1" algn="l" eaLnBrk="1" hangingPunct="1">
              <a:spcBef>
                <a:spcPts val="1200"/>
              </a:spcBef>
              <a:buFont typeface="Wingdings" charset="2"/>
              <a:buChar char="§"/>
            </a:pPr>
            <a:r>
              <a:rPr lang="en-US" sz="3200" b="0" dirty="0" smtClean="0">
                <a:latin typeface="Times New Roman" charset="0"/>
                <a:cs typeface="Times New Roman" charset="0"/>
              </a:rPr>
              <a:t>Lay eyewitness or police </a:t>
            </a:r>
            <a:r>
              <a:rPr lang="en-US" sz="3200" b="0" dirty="0">
                <a:latin typeface="Times New Roman" charset="0"/>
                <a:cs typeface="Times New Roman" charset="0"/>
              </a:rPr>
              <a:t>officer </a:t>
            </a:r>
            <a:r>
              <a:rPr lang="en-US" sz="3200" b="0" dirty="0" smtClean="0">
                <a:latin typeface="Times New Roman" charset="0"/>
                <a:cs typeface="Times New Roman" charset="0"/>
              </a:rPr>
              <a:t>eyewitness (high credibility, low credibility, or neutral</a:t>
            </a:r>
            <a:r>
              <a:rPr lang="en-US" sz="3200" b="0" dirty="0">
                <a:latin typeface="Times New Roman" charset="0"/>
                <a:cs typeface="Times New Roman" charset="0"/>
              </a:rPr>
              <a:t>) </a:t>
            </a:r>
            <a:endParaRPr lang="en-US" sz="3200" b="0" dirty="0" smtClean="0">
              <a:latin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297400" y="30708600"/>
            <a:ext cx="1493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dirty="0">
                <a:solidFill>
                  <a:schemeClr val="tx1"/>
                </a:solidFill>
              </a:rPr>
              <a:t>Note:  The letters refer to the results of </a:t>
            </a:r>
            <a:r>
              <a:rPr lang="en-US" sz="2400" dirty="0" err="1" smtClean="0">
                <a:solidFill>
                  <a:schemeClr val="tx1"/>
                </a:solidFill>
              </a:rPr>
              <a:t>Tukey</a:t>
            </a:r>
            <a:r>
              <a:rPr lang="en-US" sz="2400" dirty="0" smtClean="0">
                <a:solidFill>
                  <a:schemeClr val="tx1"/>
                </a:solidFill>
              </a:rPr>
              <a:t> HSD </a:t>
            </a:r>
            <a:r>
              <a:rPr lang="en-US" sz="2400" dirty="0">
                <a:solidFill>
                  <a:schemeClr val="tx1"/>
                </a:solidFill>
              </a:rPr>
              <a:t>post hoc tests.  a is the largest mean, </a:t>
            </a:r>
            <a:r>
              <a:rPr lang="en-US" sz="2400" dirty="0" smtClean="0">
                <a:solidFill>
                  <a:schemeClr val="tx1"/>
                </a:solidFill>
              </a:rPr>
              <a:t>b </a:t>
            </a:r>
            <a:r>
              <a:rPr lang="en-US" sz="2400" dirty="0">
                <a:solidFill>
                  <a:schemeClr val="tx1"/>
                </a:solidFill>
              </a:rPr>
              <a:t>is the smallest mean</a:t>
            </a:r>
            <a:r>
              <a:rPr lang="en-US" sz="2400" dirty="0" smtClean="0">
                <a:solidFill>
                  <a:schemeClr val="tx1"/>
                </a:solidFill>
              </a:rPr>
              <a:t>.   </a:t>
            </a:r>
            <a:r>
              <a:rPr lang="en-US" sz="2400" dirty="0" smtClean="0">
                <a:solidFill>
                  <a:srgbClr val="000000"/>
                </a:solidFill>
              </a:rPr>
              <a:t>*</a:t>
            </a:r>
            <a:r>
              <a:rPr lang="en-US" sz="2400" i="1" dirty="0">
                <a:solidFill>
                  <a:srgbClr val="000000"/>
                </a:solidFill>
              </a:rPr>
              <a:t>p</a:t>
            </a:r>
            <a:r>
              <a:rPr lang="en-US" sz="2400" dirty="0">
                <a:solidFill>
                  <a:srgbClr val="000000"/>
                </a:solidFill>
              </a:rPr>
              <a:t>&lt;.05, ** </a:t>
            </a:r>
            <a:r>
              <a:rPr lang="en-US" sz="2400" i="1" dirty="0">
                <a:solidFill>
                  <a:srgbClr val="000000"/>
                </a:solidFill>
              </a:rPr>
              <a:t>p</a:t>
            </a:r>
            <a:r>
              <a:rPr lang="en-US" sz="2400" dirty="0">
                <a:solidFill>
                  <a:srgbClr val="000000"/>
                </a:solidFill>
              </a:rPr>
              <a:t>&lt;.01; *** </a:t>
            </a:r>
            <a:r>
              <a:rPr lang="en-US" sz="2400" i="1" dirty="0">
                <a:solidFill>
                  <a:srgbClr val="000000"/>
                </a:solidFill>
              </a:rPr>
              <a:t>p</a:t>
            </a:r>
            <a:r>
              <a:rPr lang="en-US" sz="2400" dirty="0">
                <a:solidFill>
                  <a:srgbClr val="000000"/>
                </a:solidFill>
              </a:rPr>
              <a:t>&lt;.</a:t>
            </a:r>
            <a:r>
              <a:rPr lang="en-US" sz="2400" dirty="0" smtClean="0">
                <a:solidFill>
                  <a:srgbClr val="000000"/>
                </a:solidFill>
              </a:rPr>
              <a:t>001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6783</TotalTime>
  <Words>819</Words>
  <Application>Microsoft Macintosh PowerPoint</Application>
  <PresentationFormat>Custom</PresentationFormat>
  <Paragraphs>125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Comparing Police Eyewitnesses and Lay Eyewitnesses:  The Effect of Eyewitness Credibility on Juror Verdict Decisions   Lindsey M. Cole &amp; Ellen S. Cohn Department of Psychology, University of New Hampshire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Lindsey Cole</cp:lastModifiedBy>
  <cp:revision>276</cp:revision>
  <cp:lastPrinted>2014-02-24T14:53:09Z</cp:lastPrinted>
  <dcterms:created xsi:type="dcterms:W3CDTF">2004-07-26T21:45:23Z</dcterms:created>
  <dcterms:modified xsi:type="dcterms:W3CDTF">2015-02-24T20:15:32Z</dcterms:modified>
  <cp:category>science research poster</cp:category>
</cp:coreProperties>
</file>