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8CE"/>
    <a:srgbClr val="CFE8CE"/>
    <a:srgbClr val="BDDFBB"/>
    <a:srgbClr val="E2EAC8"/>
    <a:srgbClr val="DBE5BD"/>
    <a:srgbClr val="800000"/>
    <a:srgbClr val="000066"/>
    <a:srgbClr val="CFDC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32787"/>
    <p:restoredTop sz="99821" autoAdjust="0"/>
  </p:normalViewPr>
  <p:slideViewPr>
    <p:cSldViewPr>
      <p:cViewPr>
        <p:scale>
          <a:sx n="20" d="100"/>
          <a:sy n="20" d="100"/>
        </p:scale>
        <p:origin x="-72" y="600"/>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F5097CF-7EC4-47E3-B845-74C401577D61}" type="datetimeFigureOut">
              <a:rPr lang="en-US"/>
              <a:pPr>
                <a:defRPr/>
              </a:pPr>
              <a:t>3/5/2015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F465A8E-B9FD-4046-B4B0-D5A15C9184AB}" type="slidenum">
              <a:rPr lang="en-US"/>
              <a:pPr>
                <a:defRPr/>
              </a:pPr>
              <a:t>‹#›</a:t>
            </a:fld>
            <a:endParaRPr lang="en-US"/>
          </a:p>
        </p:txBody>
      </p:sp>
    </p:spTree>
    <p:extLst>
      <p:ext uri="{BB962C8B-B14F-4D97-AF65-F5344CB8AC3E}">
        <p14:creationId xmlns:p14="http://schemas.microsoft.com/office/powerpoint/2010/main" val="24861057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p:spPr>
      </p:sp>
      <p:sp>
        <p:nvSpPr>
          <p:cNvPr id="409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ltLang="en-US" smtClean="0"/>
          </a:p>
        </p:txBody>
      </p:sp>
      <p:sp>
        <p:nvSpPr>
          <p:cNvPr id="41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001DA25-A4F6-4784-96BC-04AE0F3EAA1D}" type="slidenum">
              <a:rPr lang="en-US" altLang="en-US" smtClean="0"/>
              <a:pPr/>
              <a:t>1</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585"/>
            <a:ext cx="37307520" cy="7055575"/>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0FA9E-A4C9-4D8A-9563-15FB3641F14E}"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D07A33-FDF6-491B-BABE-00F0B6473CC2}"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0" y="21153665"/>
            <a:ext cx="37307520" cy="653796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0" y="13952765"/>
            <a:ext cx="37307520"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7C943E-56E9-47AE-9B3C-FCF01CDDDD0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760"/>
            <a:ext cx="18580608" cy="19751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018752" y="9509760"/>
            <a:ext cx="18580608" cy="19751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2EB687B-8F2F-4395-B82A-7EA229A2D588}"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7716"/>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9085"/>
            <a:ext cx="19392900" cy="30697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194560" y="10438856"/>
            <a:ext cx="19392900" cy="18967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0" y="7369085"/>
            <a:ext cx="19400520" cy="306977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22296120" y="10438856"/>
            <a:ext cx="19400520" cy="1896726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49FC543-275B-4ACA-BC05-A21F00201099}"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596A1A8-A05E-425A-B06A-9428659E2E3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83E112B-163E-48E3-B5F7-1623BAF23B1C}"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1" y="1311185"/>
            <a:ext cx="14439900" cy="557784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7160240" y="1311185"/>
            <a:ext cx="24536400" cy="280949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1" y="6889025"/>
            <a:ext cx="14439900"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36EEA0C-1D48-4AB8-8796-B9C07C2033C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0" y="23042881"/>
            <a:ext cx="26334720" cy="272034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8602980" y="2940776"/>
            <a:ext cx="26334720" cy="19751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8602980" y="25763221"/>
            <a:ext cx="26334720" cy="386334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39028-9269-4ABA-9075-C8B2A7A5114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8BB950B-D33E-4D16-8C3C-F3086C06C9F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6080"/>
            <a:ext cx="9326880" cy="263347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6080"/>
            <a:ext cx="27834336" cy="2633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0A64AF1-BB19-4E90-90ED-5374C970DDA2}"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w="9525">
            <a:noFill/>
            <a:miter lim="800000"/>
            <a:headEnd/>
            <a:tailEnd/>
          </a:ln>
        </p:spPr>
        <p:txBody>
          <a:bodyPr vert="horz" wrap="square" lIns="444133" tIns="222067" rIns="444133" bIns="222067"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w="9525">
            <a:noFill/>
            <a:miter lim="800000"/>
            <a:headEnd/>
            <a:tailEnd/>
          </a:ln>
        </p:spPr>
        <p:txBody>
          <a:bodyPr vert="horz" wrap="square" lIns="444133" tIns="222067" rIns="444133" bIns="222067"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defRPr sz="6800"/>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ctr">
              <a:defRPr sz="6800"/>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w="9525">
            <a:noFill/>
            <a:miter lim="800000"/>
            <a:headEnd/>
            <a:tailEnd/>
          </a:ln>
          <a:effectLst/>
        </p:spPr>
        <p:txBody>
          <a:bodyPr vert="horz" wrap="square" lIns="444133" tIns="222067" rIns="444133" bIns="222067" numCol="1" anchor="t" anchorCtr="0" compatLnSpc="1">
            <a:prstTxWarp prst="textNoShape">
              <a:avLst/>
            </a:prstTxWarp>
          </a:bodyPr>
          <a:lstStyle>
            <a:lvl1pPr algn="r">
              <a:defRPr sz="6800"/>
            </a:lvl1pPr>
          </a:lstStyle>
          <a:p>
            <a:pPr>
              <a:defRPr/>
            </a:pPr>
            <a:fld id="{511BAA01-F7F4-4373-8085-6CF910C35DFE}"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41825" rtl="0" eaLnBrk="0" fontAlgn="base" hangingPunct="0">
        <a:spcBef>
          <a:spcPct val="0"/>
        </a:spcBef>
        <a:spcAft>
          <a:spcPct val="0"/>
        </a:spcAft>
        <a:defRPr sz="21400">
          <a:solidFill>
            <a:schemeClr val="tx2"/>
          </a:solidFill>
          <a:latin typeface="+mj-lt"/>
          <a:ea typeface="+mj-ea"/>
          <a:cs typeface="+mj-cs"/>
        </a:defRPr>
      </a:lvl1pPr>
      <a:lvl2pPr algn="ctr" defTabSz="4441825" rtl="0" eaLnBrk="0" fontAlgn="base" hangingPunct="0">
        <a:spcBef>
          <a:spcPct val="0"/>
        </a:spcBef>
        <a:spcAft>
          <a:spcPct val="0"/>
        </a:spcAft>
        <a:defRPr sz="21400">
          <a:solidFill>
            <a:schemeClr val="tx2"/>
          </a:solidFill>
          <a:latin typeface="Times New Roman" pitchFamily="18" charset="0"/>
        </a:defRPr>
      </a:lvl2pPr>
      <a:lvl3pPr algn="ctr" defTabSz="4441825" rtl="0" eaLnBrk="0" fontAlgn="base" hangingPunct="0">
        <a:spcBef>
          <a:spcPct val="0"/>
        </a:spcBef>
        <a:spcAft>
          <a:spcPct val="0"/>
        </a:spcAft>
        <a:defRPr sz="21400">
          <a:solidFill>
            <a:schemeClr val="tx2"/>
          </a:solidFill>
          <a:latin typeface="Times New Roman" pitchFamily="18" charset="0"/>
        </a:defRPr>
      </a:lvl3pPr>
      <a:lvl4pPr algn="ctr" defTabSz="4441825" rtl="0" eaLnBrk="0" fontAlgn="base" hangingPunct="0">
        <a:spcBef>
          <a:spcPct val="0"/>
        </a:spcBef>
        <a:spcAft>
          <a:spcPct val="0"/>
        </a:spcAft>
        <a:defRPr sz="21400">
          <a:solidFill>
            <a:schemeClr val="tx2"/>
          </a:solidFill>
          <a:latin typeface="Times New Roman" pitchFamily="18" charset="0"/>
        </a:defRPr>
      </a:lvl4pPr>
      <a:lvl5pPr algn="ctr" defTabSz="4441825" rtl="0" eaLnBrk="0" fontAlgn="base" hangingPunct="0">
        <a:spcBef>
          <a:spcPct val="0"/>
        </a:spcBef>
        <a:spcAft>
          <a:spcPct val="0"/>
        </a:spcAft>
        <a:defRPr sz="21400">
          <a:solidFill>
            <a:schemeClr val="tx2"/>
          </a:solidFill>
          <a:latin typeface="Times New Roman" pitchFamily="18" charset="0"/>
        </a:defRPr>
      </a:lvl5pPr>
      <a:lvl6pPr marL="457200" algn="ctr" defTabSz="4441825" rtl="0" fontAlgn="base">
        <a:spcBef>
          <a:spcPct val="0"/>
        </a:spcBef>
        <a:spcAft>
          <a:spcPct val="0"/>
        </a:spcAft>
        <a:defRPr sz="21400">
          <a:solidFill>
            <a:schemeClr val="tx2"/>
          </a:solidFill>
          <a:latin typeface="Times New Roman" pitchFamily="18" charset="0"/>
        </a:defRPr>
      </a:lvl6pPr>
      <a:lvl7pPr marL="914400" algn="ctr" defTabSz="4441825" rtl="0" fontAlgn="base">
        <a:spcBef>
          <a:spcPct val="0"/>
        </a:spcBef>
        <a:spcAft>
          <a:spcPct val="0"/>
        </a:spcAft>
        <a:defRPr sz="21400">
          <a:solidFill>
            <a:schemeClr val="tx2"/>
          </a:solidFill>
          <a:latin typeface="Times New Roman" pitchFamily="18" charset="0"/>
        </a:defRPr>
      </a:lvl7pPr>
      <a:lvl8pPr marL="1371600" algn="ctr" defTabSz="4441825" rtl="0" fontAlgn="base">
        <a:spcBef>
          <a:spcPct val="0"/>
        </a:spcBef>
        <a:spcAft>
          <a:spcPct val="0"/>
        </a:spcAft>
        <a:defRPr sz="21400">
          <a:solidFill>
            <a:schemeClr val="tx2"/>
          </a:solidFill>
          <a:latin typeface="Times New Roman" pitchFamily="18" charset="0"/>
        </a:defRPr>
      </a:lvl8pPr>
      <a:lvl9pPr marL="1828800" algn="ctr" defTabSz="4441825" rtl="0" fontAlgn="base">
        <a:spcBef>
          <a:spcPct val="0"/>
        </a:spcBef>
        <a:spcAft>
          <a:spcPct val="0"/>
        </a:spcAft>
        <a:defRPr sz="21400">
          <a:solidFill>
            <a:schemeClr val="tx2"/>
          </a:solidFill>
          <a:latin typeface="Times New Roman" pitchFamily="18" charset="0"/>
        </a:defRPr>
      </a:lvl9pPr>
    </p:titleStyle>
    <p:bodyStyle>
      <a:lvl1pPr marL="1665288" indent="-1665288" algn="l" defTabSz="4441825" rtl="0" eaLnBrk="0" fontAlgn="base" hangingPunct="0">
        <a:spcBef>
          <a:spcPct val="20000"/>
        </a:spcBef>
        <a:spcAft>
          <a:spcPct val="0"/>
        </a:spcAft>
        <a:buChar char="•"/>
        <a:defRPr sz="15500">
          <a:solidFill>
            <a:schemeClr val="tx1"/>
          </a:solidFill>
          <a:latin typeface="+mn-lt"/>
          <a:ea typeface="+mn-ea"/>
          <a:cs typeface="+mn-cs"/>
        </a:defRPr>
      </a:lvl1pPr>
      <a:lvl2pPr marL="3608388" indent="-1387475" algn="l" defTabSz="4441825" rtl="0" eaLnBrk="0" fontAlgn="base" hangingPunct="0">
        <a:spcBef>
          <a:spcPct val="20000"/>
        </a:spcBef>
        <a:spcAft>
          <a:spcPct val="0"/>
        </a:spcAft>
        <a:buChar char="–"/>
        <a:defRPr sz="13600">
          <a:solidFill>
            <a:schemeClr val="tx1"/>
          </a:solidFill>
          <a:latin typeface="+mn-lt"/>
        </a:defRPr>
      </a:lvl2pPr>
      <a:lvl3pPr marL="5551488" indent="-1109663" algn="l" defTabSz="4441825" rtl="0" eaLnBrk="0" fontAlgn="base" hangingPunct="0">
        <a:spcBef>
          <a:spcPct val="20000"/>
        </a:spcBef>
        <a:spcAft>
          <a:spcPct val="0"/>
        </a:spcAft>
        <a:buChar char="•"/>
        <a:defRPr sz="11700">
          <a:solidFill>
            <a:schemeClr val="tx1"/>
          </a:solidFill>
          <a:latin typeface="+mn-lt"/>
        </a:defRPr>
      </a:lvl3pPr>
      <a:lvl4pPr marL="7772400" indent="-1109663" algn="l" defTabSz="4441825" rtl="0" eaLnBrk="0" fontAlgn="base" hangingPunct="0">
        <a:spcBef>
          <a:spcPct val="20000"/>
        </a:spcBef>
        <a:spcAft>
          <a:spcPct val="0"/>
        </a:spcAft>
        <a:buChar char="–"/>
        <a:defRPr sz="9700">
          <a:solidFill>
            <a:schemeClr val="tx1"/>
          </a:solidFill>
          <a:latin typeface="+mn-lt"/>
        </a:defRPr>
      </a:lvl4pPr>
      <a:lvl5pPr marL="9993313" indent="-1111250" algn="l" defTabSz="4441825" rtl="0" eaLnBrk="0" fontAlgn="base" hangingPunct="0">
        <a:spcBef>
          <a:spcPct val="20000"/>
        </a:spcBef>
        <a:spcAft>
          <a:spcPct val="0"/>
        </a:spcAft>
        <a:buChar char="»"/>
        <a:defRPr sz="9700">
          <a:solidFill>
            <a:schemeClr val="tx1"/>
          </a:solidFill>
          <a:latin typeface="+mn-lt"/>
        </a:defRPr>
      </a:lvl5pPr>
      <a:lvl6pPr marL="10450513" indent="-1111250" algn="l" defTabSz="4441825" rtl="0" fontAlgn="base">
        <a:spcBef>
          <a:spcPct val="20000"/>
        </a:spcBef>
        <a:spcAft>
          <a:spcPct val="0"/>
        </a:spcAft>
        <a:buChar char="»"/>
        <a:defRPr sz="9700">
          <a:solidFill>
            <a:schemeClr val="tx1"/>
          </a:solidFill>
          <a:latin typeface="+mn-lt"/>
        </a:defRPr>
      </a:lvl6pPr>
      <a:lvl7pPr marL="10907713" indent="-1111250" algn="l" defTabSz="4441825" rtl="0" fontAlgn="base">
        <a:spcBef>
          <a:spcPct val="20000"/>
        </a:spcBef>
        <a:spcAft>
          <a:spcPct val="0"/>
        </a:spcAft>
        <a:buChar char="»"/>
        <a:defRPr sz="9700">
          <a:solidFill>
            <a:schemeClr val="tx1"/>
          </a:solidFill>
          <a:latin typeface="+mn-lt"/>
        </a:defRPr>
      </a:lvl7pPr>
      <a:lvl8pPr marL="11364913" indent="-1111250" algn="l" defTabSz="4441825" rtl="0" fontAlgn="base">
        <a:spcBef>
          <a:spcPct val="20000"/>
        </a:spcBef>
        <a:spcAft>
          <a:spcPct val="0"/>
        </a:spcAft>
        <a:buChar char="»"/>
        <a:defRPr sz="9700">
          <a:solidFill>
            <a:schemeClr val="tx1"/>
          </a:solidFill>
          <a:latin typeface="+mn-lt"/>
        </a:defRPr>
      </a:lvl8pPr>
      <a:lvl9pPr marL="11822113" indent="-1111250" algn="l" defTabSz="4441825" rtl="0" fontAlgn="base">
        <a:spcBef>
          <a:spcPct val="20000"/>
        </a:spcBef>
        <a:spcAft>
          <a:spcPct val="0"/>
        </a:spcAft>
        <a:buChar char="»"/>
        <a:defRPr sz="97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3" Type="http://schemas.openxmlformats.org/officeDocument/2006/relationships/image" Target="../media/image11.jpeg"/><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png"/><Relationship Id="rId2" Type="http://schemas.openxmlformats.org/officeDocument/2006/relationships/notesSlide" Target="../notesSlides/notesSlide1.xml"/><Relationship Id="rId16"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4.jpeg"/><Relationship Id="rId11" Type="http://schemas.openxmlformats.org/officeDocument/2006/relationships/image" Target="../media/image9.png"/><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gif"/><Relationship Id="rId9" Type="http://schemas.openxmlformats.org/officeDocument/2006/relationships/image" Target="../media/image7.jpe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5000">
              <a:schemeClr val="bg1"/>
            </a:gs>
            <a:gs pos="84000">
              <a:schemeClr val="accent6">
                <a:lumMod val="40000"/>
                <a:lumOff val="60000"/>
              </a:schemeClr>
            </a:gs>
            <a:gs pos="97000">
              <a:srgbClr val="0087E6"/>
            </a:gs>
            <a:gs pos="100000">
              <a:srgbClr val="005CBF"/>
            </a:gs>
          </a:gsLst>
          <a:lin ang="5400000" scaled="0"/>
        </a:gradFill>
        <a:effectLst/>
      </p:bgPr>
    </p:bg>
    <p:spTree>
      <p:nvGrpSpPr>
        <p:cNvPr id="1" name=""/>
        <p:cNvGrpSpPr/>
        <p:nvPr/>
      </p:nvGrpSpPr>
      <p:grpSpPr>
        <a:xfrm>
          <a:off x="0" y="0"/>
          <a:ext cx="0" cy="0"/>
          <a:chOff x="0" y="0"/>
          <a:chExt cx="0" cy="0"/>
        </a:xfrm>
      </p:grpSpPr>
      <p:sp>
        <p:nvSpPr>
          <p:cNvPr id="2056" name="TextBox 24"/>
          <p:cNvSpPr txBox="1">
            <a:spLocks noChangeArrowheads="1"/>
          </p:cNvSpPr>
          <p:nvPr/>
        </p:nvSpPr>
        <p:spPr bwMode="auto">
          <a:xfrm>
            <a:off x="15934577" y="31205379"/>
            <a:ext cx="27194623" cy="1261884"/>
          </a:xfrm>
          <a:prstGeom prst="rect">
            <a:avLst/>
          </a:prstGeom>
          <a:noFill/>
          <a:ln w="9525">
            <a:noFill/>
            <a:miter lim="800000"/>
            <a:headEnd/>
            <a:tailEnd/>
          </a:ln>
        </p:spPr>
        <p:txBody>
          <a:bodyPr wrap="square">
            <a:spAutoFit/>
          </a:bodyPr>
          <a:lstStyle/>
          <a:p>
            <a:r>
              <a:rPr lang="en-US" altLang="en-US" sz="4000" b="1" dirty="0"/>
              <a:t>Literature </a:t>
            </a:r>
            <a:r>
              <a:rPr lang="en-US" altLang="en-US" sz="4000" b="1" dirty="0" smtClean="0"/>
              <a:t>Cited</a:t>
            </a:r>
            <a:r>
              <a:rPr lang="en-US" altLang="en-US" sz="3600" b="1" dirty="0" smtClean="0"/>
              <a:t>: </a:t>
            </a:r>
            <a:r>
              <a:rPr lang="en-US" altLang="en-US" sz="3600" dirty="0" err="1" smtClean="0"/>
              <a:t>Nisbet</a:t>
            </a:r>
            <a:r>
              <a:rPr lang="en-US" altLang="en-US" sz="3600" dirty="0"/>
              <a:t>, J., K. Gardner, C. Wake, W. McDowell, R. </a:t>
            </a:r>
            <a:r>
              <a:rPr lang="en-US" altLang="en-US" sz="3600" dirty="0" err="1"/>
              <a:t>Howarth</a:t>
            </a:r>
            <a:r>
              <a:rPr lang="en-US" altLang="en-US" sz="3600" dirty="0"/>
              <a:t>. 2013. Partnerships for Research and Education.  A Strategic Plan for: Interactions Among Climate, Land Use, Ecosystems Services and Society.  NH </a:t>
            </a:r>
            <a:r>
              <a:rPr lang="en-US" altLang="en-US" sz="3600" dirty="0" err="1"/>
              <a:t>EPSCoR</a:t>
            </a:r>
            <a:r>
              <a:rPr lang="en-US" altLang="en-US" sz="3600" dirty="0"/>
              <a:t> Internal Document.</a:t>
            </a: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22391" y="29173640"/>
            <a:ext cx="9311740" cy="3293623"/>
          </a:xfrm>
          <a:prstGeom prst="rect">
            <a:avLst/>
          </a:prstGeom>
          <a:ln>
            <a:solidFill>
              <a:schemeClr val="tx1"/>
            </a:solidFill>
          </a:ln>
        </p:spPr>
      </p:pic>
      <p:grpSp>
        <p:nvGrpSpPr>
          <p:cNvPr id="16" name="Group 15"/>
          <p:cNvGrpSpPr/>
          <p:nvPr/>
        </p:nvGrpSpPr>
        <p:grpSpPr>
          <a:xfrm>
            <a:off x="535524" y="4352490"/>
            <a:ext cx="14685474" cy="24305015"/>
            <a:chOff x="838200" y="764323"/>
            <a:chExt cx="16914418" cy="30658400"/>
          </a:xfrm>
        </p:grpSpPr>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0" y="764323"/>
              <a:ext cx="16914418" cy="30658400"/>
            </a:xfrm>
            <a:prstGeom prst="rect">
              <a:avLst/>
            </a:prstGeom>
            <a:ln w="180975">
              <a:solidFill>
                <a:schemeClr val="accent2">
                  <a:lumMod val="75000"/>
                </a:schemeClr>
              </a:solidFill>
            </a:ln>
          </p:spPr>
        </p:pic>
        <p:pic>
          <p:nvPicPr>
            <p:cNvPr id="54" name="Picture 53" descr="https://fbcdn-profile-a.akamaihd.net/hprofile-ak-prn1/t1/p160x160/533336_10150647470319685_1281549040_n.jpg"/>
            <p:cNvPicPr>
              <a:picLocks noChangeAspect="1" noChangeArrowheads="1"/>
            </p:cNvPicPr>
            <p:nvPr/>
          </p:nvPicPr>
          <p:blipFill>
            <a:blip r:embed="rId5" cstate="print"/>
            <a:srcRect/>
            <a:stretch>
              <a:fillRect/>
            </a:stretch>
          </p:blipFill>
          <p:spPr bwMode="auto">
            <a:xfrm>
              <a:off x="12085139" y="11499949"/>
              <a:ext cx="2440042" cy="2528103"/>
            </a:xfrm>
            <a:prstGeom prst="rect">
              <a:avLst/>
            </a:prstGeom>
            <a:noFill/>
            <a:ln>
              <a:solidFill>
                <a:schemeClr val="accent6"/>
              </a:solidFill>
            </a:ln>
          </p:spPr>
        </p:pic>
        <p:pic>
          <p:nvPicPr>
            <p:cNvPr id="56" name="Picture 55" descr="http://www.mv.com/ipusers/bobcat/images/index2_r4_c3.jpg"/>
            <p:cNvPicPr>
              <a:picLocks noChangeAspect="1" noChangeArrowheads="1"/>
            </p:cNvPicPr>
            <p:nvPr/>
          </p:nvPicPr>
          <p:blipFill>
            <a:blip r:embed="rId6" cstate="print"/>
            <a:srcRect/>
            <a:stretch>
              <a:fillRect/>
            </a:stretch>
          </p:blipFill>
          <p:spPr bwMode="auto">
            <a:xfrm>
              <a:off x="3483583" y="27139791"/>
              <a:ext cx="2475036" cy="1681887"/>
            </a:xfrm>
            <a:prstGeom prst="rect">
              <a:avLst/>
            </a:prstGeom>
            <a:noFill/>
            <a:ln>
              <a:solidFill>
                <a:srgbClr val="FFFF00"/>
              </a:solidFill>
            </a:ln>
          </p:spPr>
        </p:pic>
        <p:pic>
          <p:nvPicPr>
            <p:cNvPr id="57" name="Picture 56" descr="http://www.amoskeagfishways.org/images/fishways_r1_c1.gif"/>
            <p:cNvPicPr>
              <a:picLocks noChangeAspect="1" noChangeArrowheads="1"/>
            </p:cNvPicPr>
            <p:nvPr/>
          </p:nvPicPr>
          <p:blipFill>
            <a:blip r:embed="rId7" cstate="print"/>
            <a:srcRect/>
            <a:stretch>
              <a:fillRect/>
            </a:stretch>
          </p:blipFill>
          <p:spPr bwMode="auto">
            <a:xfrm>
              <a:off x="5958619" y="25212599"/>
              <a:ext cx="5912030" cy="1318517"/>
            </a:xfrm>
            <a:prstGeom prst="rect">
              <a:avLst/>
            </a:prstGeom>
            <a:noFill/>
            <a:ln>
              <a:solidFill>
                <a:schemeClr val="tx1"/>
              </a:solidFill>
            </a:ln>
          </p:spPr>
        </p:pic>
        <p:pic>
          <p:nvPicPr>
            <p:cNvPr id="58" name="Picture 57" descr="http://www.wildlife.state.nh.us/Logos/GBNERR_logo_small.jpg"/>
            <p:cNvPicPr>
              <a:picLocks noChangeAspect="1" noChangeArrowheads="1"/>
            </p:cNvPicPr>
            <p:nvPr/>
          </p:nvPicPr>
          <p:blipFill>
            <a:blip r:embed="rId8" cstate="print"/>
            <a:srcRect/>
            <a:stretch>
              <a:fillRect/>
            </a:stretch>
          </p:blipFill>
          <p:spPr bwMode="auto">
            <a:xfrm>
              <a:off x="14866746" y="24565799"/>
              <a:ext cx="2244567" cy="1220925"/>
            </a:xfrm>
            <a:prstGeom prst="rect">
              <a:avLst/>
            </a:prstGeom>
            <a:noFill/>
            <a:ln>
              <a:solidFill>
                <a:srgbClr val="0070C0"/>
              </a:solidFill>
            </a:ln>
          </p:spPr>
        </p:pic>
        <p:pic>
          <p:nvPicPr>
            <p:cNvPr id="60" name="Picture 59" descr="http://www.revisionenergy.com/graphics/seacoast-science-center.jpg"/>
            <p:cNvPicPr>
              <a:picLocks noChangeAspect="1" noChangeArrowheads="1"/>
            </p:cNvPicPr>
            <p:nvPr/>
          </p:nvPicPr>
          <p:blipFill>
            <a:blip r:embed="rId9" cstate="print"/>
            <a:srcRect/>
            <a:stretch>
              <a:fillRect/>
            </a:stretch>
          </p:blipFill>
          <p:spPr bwMode="auto">
            <a:xfrm>
              <a:off x="14321396" y="26382650"/>
              <a:ext cx="3267518" cy="1038201"/>
            </a:xfrm>
            <a:prstGeom prst="rect">
              <a:avLst/>
            </a:prstGeom>
            <a:noFill/>
            <a:ln>
              <a:solidFill>
                <a:srgbClr val="00B0F0"/>
              </a:solidFill>
            </a:ln>
          </p:spPr>
        </p:pic>
        <p:pic>
          <p:nvPicPr>
            <p:cNvPr id="1026" name="Picture 2"/>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914634" y="12808831"/>
              <a:ext cx="2812264" cy="3142927"/>
            </a:xfrm>
            <a:prstGeom prst="rect">
              <a:avLst/>
            </a:prstGeom>
            <a:noFill/>
            <a:ln w="9525">
              <a:solidFill>
                <a:srgbClr val="00B050"/>
              </a:solidFill>
              <a:miter lim="800000"/>
              <a:headEnd/>
              <a:tailEnd/>
            </a:ln>
            <a:extLst>
              <a:ext uri="{909E8E84-426E-40DD-AFC4-6F175D3DCCD1}">
                <a14:hiddenFill xmlns:a14="http://schemas.microsoft.com/office/drawing/2010/main">
                  <a:solidFill>
                    <a:schemeClr val="accent1"/>
                  </a:solidFill>
                </a14:hiddenFill>
              </a:ext>
            </a:extLst>
          </p:spPr>
        </p:pic>
        <p:pic>
          <p:nvPicPr>
            <p:cNvPr id="1028" name="Picture 4"/>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355249" y="16304001"/>
              <a:ext cx="3143845" cy="1936286"/>
            </a:xfrm>
            <a:prstGeom prst="rect">
              <a:avLst/>
            </a:prstGeom>
            <a:noFill/>
            <a:ln w="9525">
              <a:solidFill>
                <a:srgbClr val="FFC000"/>
              </a:solidFill>
              <a:miter lim="800000"/>
              <a:headEnd/>
              <a:tailEnd/>
            </a:ln>
            <a:extLst>
              <a:ext uri="{909E8E84-426E-40DD-AFC4-6F175D3DCCD1}">
                <a14:hiddenFill xmlns:a14="http://schemas.microsoft.com/office/drawing/2010/main">
                  <a:solidFill>
                    <a:schemeClr val="accent1"/>
                  </a:solidFill>
                </a14:hiddenFill>
              </a:ext>
            </a:extLst>
          </p:spPr>
        </p:pic>
        <p:pic>
          <p:nvPicPr>
            <p:cNvPr id="1029" name="Picture 5"/>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060061" y="22697035"/>
              <a:ext cx="5681561" cy="1173168"/>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65" name="Picture 64" descr="http://www.lincolnwoodstock.com/resources/images/logos/logo_slnsc.jpg"/>
            <p:cNvPicPr>
              <a:picLocks noChangeAspect="1" noChangeArrowheads="1"/>
            </p:cNvPicPr>
            <p:nvPr/>
          </p:nvPicPr>
          <p:blipFill>
            <a:blip r:embed="rId13" cstate="print"/>
            <a:srcRect/>
            <a:stretch>
              <a:fillRect/>
            </a:stretch>
          </p:blipFill>
          <p:spPr bwMode="auto">
            <a:xfrm>
              <a:off x="8416892" y="18645434"/>
              <a:ext cx="2164404" cy="1704312"/>
            </a:xfrm>
            <a:prstGeom prst="rect">
              <a:avLst/>
            </a:prstGeom>
            <a:noFill/>
            <a:ln>
              <a:solidFill>
                <a:srgbClr val="00B0F0"/>
              </a:solidFill>
            </a:ln>
          </p:spPr>
        </p:pic>
        <p:pic>
          <p:nvPicPr>
            <p:cNvPr id="66" name="Picture 65" descr="http://www.horsefeathers.com/blog/wp-content/uploads/2013/10/tin-mtn1.png"/>
            <p:cNvPicPr>
              <a:picLocks noChangeAspect="1" noChangeArrowheads="1"/>
            </p:cNvPicPr>
            <p:nvPr/>
          </p:nvPicPr>
          <p:blipFill>
            <a:blip r:embed="rId14" cstate="print"/>
            <a:srcRect/>
            <a:stretch>
              <a:fillRect/>
            </a:stretch>
          </p:blipFill>
          <p:spPr bwMode="auto">
            <a:xfrm>
              <a:off x="12085139" y="14372330"/>
              <a:ext cx="2134343" cy="1931672"/>
            </a:xfrm>
            <a:prstGeom prst="rect">
              <a:avLst/>
            </a:prstGeom>
            <a:noFill/>
            <a:ln>
              <a:solidFill>
                <a:srgbClr val="002060"/>
              </a:solidFill>
            </a:ln>
          </p:spPr>
        </p:pic>
      </p:grpSp>
      <p:sp>
        <p:nvSpPr>
          <p:cNvPr id="2050" name="Text Box 6"/>
          <p:cNvSpPr txBox="1">
            <a:spLocks noChangeArrowheads="1"/>
          </p:cNvSpPr>
          <p:nvPr/>
        </p:nvSpPr>
        <p:spPr bwMode="auto">
          <a:xfrm>
            <a:off x="0" y="762000"/>
            <a:ext cx="42367200" cy="320857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a:defRPr/>
            </a:pPr>
            <a:r>
              <a:rPr lang="en-US" sz="8000" b="1" dirty="0" smtClean="0">
                <a:solidFill>
                  <a:schemeClr val="accent2">
                    <a:lumMod val="75000"/>
                  </a:schemeClr>
                </a:solidFill>
                <a:effectLst>
                  <a:outerShdw blurRad="38100" dist="38100" dir="2700000" algn="tl">
                    <a:srgbClr val="000000">
                      <a:alpha val="43137"/>
                    </a:srgbClr>
                  </a:outerShdw>
                </a:effectLst>
              </a:rPr>
              <a:t>It’s “NHISE” to Connect: How do you communicate your science to a broader audience? </a:t>
            </a:r>
          </a:p>
          <a:p>
            <a:pPr algn="ctr" eaLnBrk="1" hangingPunct="1">
              <a:spcBef>
                <a:spcPct val="25000"/>
              </a:spcBef>
              <a:defRPr/>
            </a:pPr>
            <a:r>
              <a:rPr lang="en-US" altLang="en-US" sz="5400" b="1" dirty="0" smtClean="0">
                <a:solidFill>
                  <a:srgbClr val="993300"/>
                </a:solidFill>
                <a:latin typeface="Verdana" pitchFamily="34" charset="0"/>
              </a:rPr>
              <a:t>Kate Leavitt</a:t>
            </a:r>
            <a:r>
              <a:rPr lang="en-US" altLang="en-US" sz="5400" b="1" baseline="30000" dirty="0" smtClean="0">
                <a:solidFill>
                  <a:srgbClr val="993300"/>
                </a:solidFill>
                <a:latin typeface="Verdana" pitchFamily="34" charset="0"/>
              </a:rPr>
              <a:t>1</a:t>
            </a:r>
            <a:r>
              <a:rPr lang="en-US" altLang="en-US" sz="5400" b="1" dirty="0" smtClean="0">
                <a:solidFill>
                  <a:srgbClr val="993300"/>
                </a:solidFill>
                <a:latin typeface="Verdana" pitchFamily="34" charset="0"/>
              </a:rPr>
              <a:t> and Will Broussard</a:t>
            </a:r>
            <a:r>
              <a:rPr lang="en-US" altLang="en-US" sz="5400" b="1" baseline="30000" dirty="0" smtClean="0">
                <a:solidFill>
                  <a:srgbClr val="993300"/>
                </a:solidFill>
                <a:latin typeface="Verdana" pitchFamily="34" charset="0"/>
              </a:rPr>
              <a:t>2 </a:t>
            </a:r>
          </a:p>
          <a:p>
            <a:pPr algn="ctr" eaLnBrk="1" hangingPunct="1">
              <a:spcBef>
                <a:spcPct val="25000"/>
              </a:spcBef>
              <a:defRPr/>
            </a:pPr>
            <a:r>
              <a:rPr lang="en-US" altLang="en-US" sz="4400" b="1" baseline="30000" dirty="0" smtClean="0">
                <a:solidFill>
                  <a:srgbClr val="993300"/>
                </a:solidFill>
                <a:latin typeface="Verdana" pitchFamily="34" charset="0"/>
              </a:rPr>
              <a:t>1</a:t>
            </a:r>
            <a:r>
              <a:rPr lang="en-US" altLang="en-US" sz="4400" b="1" dirty="0" smtClean="0">
                <a:solidFill>
                  <a:srgbClr val="993300"/>
                </a:solidFill>
                <a:latin typeface="Verdana" pitchFamily="34" charset="0"/>
              </a:rPr>
              <a:t>Seacoast Science Center, Rye, NH </a:t>
            </a:r>
            <a:r>
              <a:rPr lang="en-US" altLang="en-US" sz="4400" b="1" baseline="30000" dirty="0" smtClean="0">
                <a:solidFill>
                  <a:srgbClr val="993300"/>
                </a:solidFill>
                <a:latin typeface="Verdana" pitchFamily="34" charset="0"/>
              </a:rPr>
              <a:t>2</a:t>
            </a:r>
            <a:r>
              <a:rPr lang="en-US" altLang="en-US" sz="4400" b="1" dirty="0" smtClean="0">
                <a:solidFill>
                  <a:srgbClr val="993300"/>
                </a:solidFill>
                <a:latin typeface="Verdana" pitchFamily="34" charset="0"/>
              </a:rPr>
              <a:t>Mount Washington Observatory, North Conway, NH</a:t>
            </a:r>
            <a:endParaRPr lang="en-US" altLang="en-US" sz="4400" dirty="0" smtClean="0">
              <a:solidFill>
                <a:srgbClr val="993300"/>
              </a:solidFill>
              <a:latin typeface="Verdana" pitchFamily="34" charset="0"/>
            </a:endParaRPr>
          </a:p>
        </p:txBody>
      </p:sp>
      <p:sp>
        <p:nvSpPr>
          <p:cNvPr id="19" name="Rectangle 18"/>
          <p:cNvSpPr/>
          <p:nvPr/>
        </p:nvSpPr>
        <p:spPr>
          <a:xfrm>
            <a:off x="15898276" y="4541306"/>
            <a:ext cx="27198084" cy="5509200"/>
          </a:xfrm>
          <a:prstGeom prst="rect">
            <a:avLst/>
          </a:prstGeom>
        </p:spPr>
        <p:txBody>
          <a:bodyPr wrap="square">
            <a:spAutoFit/>
          </a:bodyPr>
          <a:lstStyle/>
          <a:p>
            <a:r>
              <a:rPr lang="en-US" sz="3200" dirty="0"/>
              <a:t>NH EPSCoR’s Ecosystems and Society Project is a collaborative effort to study and broaden public understanding and appreciation for the complex interactions linking New Hampshire’s Climate, Land Use, Ecosystems and Society. Participating research scientists throughout the state are strengthening our understanding of the complex interactions among climate, land use, ecosystem function, and society through their projects and collaborations.  Full realization of this work and its big-picture relevance requires public understanding of the research and an appreciation for its application in everyday lives. The New Hampshire Informal Science Educators (NHISE) Network attempts to bridge the gap between research scientists and the general public by better connecting scientists with informal educators who are themselves best equipped to engage large and diverse audiences statewide. The NHISE Network is comprised of ten non-academic, informal science education institutions of varying size, audience, and topic areas of interest with a common mission to advance environmental literacy throughout the state of New Hampshire. This Network builds informal educator capacity through the development of best practices for translating and disseminating ecosystems-based concepts and research. Facilitated match-making workshops provide opportunities for research scientists and educators to learn about each other’s work, target audiences, missions, project goals, and timelines to determine the best possible mutual benefit. Network member institutions work with scientists to explore a variety of public engagement strategies including visitor and outreach programs, social media, exhibits, newsletters and blogs. </a:t>
            </a:r>
            <a:endParaRPr lang="en-US" sz="3200" dirty="0" smtClean="0"/>
          </a:p>
        </p:txBody>
      </p:sp>
      <p:grpSp>
        <p:nvGrpSpPr>
          <p:cNvPr id="13" name="Group 12"/>
          <p:cNvGrpSpPr/>
          <p:nvPr/>
        </p:nvGrpSpPr>
        <p:grpSpPr>
          <a:xfrm>
            <a:off x="36411563" y="11784888"/>
            <a:ext cx="7086603" cy="19184212"/>
            <a:chOff x="36423600" y="12216723"/>
            <a:chExt cx="7085580" cy="18009293"/>
          </a:xfrm>
        </p:grpSpPr>
        <p:pic>
          <p:nvPicPr>
            <p:cNvPr id="24" name="Picture 23"/>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36423601" y="12216723"/>
              <a:ext cx="7085579" cy="8979404"/>
            </a:xfrm>
            <a:prstGeom prst="rect">
              <a:avLst/>
            </a:prstGeom>
          </p:spPr>
        </p:pic>
        <p:pic>
          <p:nvPicPr>
            <p:cNvPr id="25" name="Picture 24"/>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6423600" y="21347593"/>
              <a:ext cx="7085579" cy="8878423"/>
            </a:xfrm>
            <a:prstGeom prst="rect">
              <a:avLst/>
            </a:prstGeom>
          </p:spPr>
        </p:pic>
      </p:grpSp>
      <p:sp>
        <p:nvSpPr>
          <p:cNvPr id="2" name="TextBox 1"/>
          <p:cNvSpPr txBox="1"/>
          <p:nvPr/>
        </p:nvSpPr>
        <p:spPr>
          <a:xfrm>
            <a:off x="15925800" y="9917330"/>
            <a:ext cx="23208344" cy="1477328"/>
          </a:xfrm>
          <a:prstGeom prst="rect">
            <a:avLst/>
          </a:prstGeom>
          <a:noFill/>
        </p:spPr>
        <p:txBody>
          <a:bodyPr wrap="square" rtlCol="0">
            <a:spAutoFit/>
          </a:bodyPr>
          <a:lstStyle/>
          <a:p>
            <a:endParaRPr lang="en-US" sz="3600" dirty="0"/>
          </a:p>
          <a:p>
            <a:r>
              <a:rPr lang="en-US" sz="5400" b="1" dirty="0" smtClean="0"/>
              <a:t>Who </a:t>
            </a:r>
            <a:r>
              <a:rPr lang="en-US" sz="5400" b="1" dirty="0"/>
              <a:t>is the Network, and What is the Scale of Impact?</a:t>
            </a:r>
          </a:p>
        </p:txBody>
      </p:sp>
      <p:graphicFrame>
        <p:nvGraphicFramePr>
          <p:cNvPr id="10" name="Table 9"/>
          <p:cNvGraphicFramePr>
            <a:graphicFrameLocks noGrp="1"/>
          </p:cNvGraphicFramePr>
          <p:nvPr>
            <p:extLst>
              <p:ext uri="{D42A27DB-BD31-4B8C-83A1-F6EECF244321}">
                <p14:modId xmlns:p14="http://schemas.microsoft.com/office/powerpoint/2010/main" val="1710879078"/>
              </p:ext>
            </p:extLst>
          </p:nvPr>
        </p:nvGraphicFramePr>
        <p:xfrm>
          <a:off x="15925800" y="11696779"/>
          <a:ext cx="20040600" cy="19145088"/>
        </p:xfrm>
        <a:graphic>
          <a:graphicData uri="http://schemas.openxmlformats.org/drawingml/2006/table">
            <a:tbl>
              <a:tblPr firstRow="1" bandRow="1">
                <a:tableStyleId>{5C22544A-7EE6-4342-B048-85BDC9FD1C3A}</a:tableStyleId>
              </a:tblPr>
              <a:tblGrid>
                <a:gridCol w="5781491"/>
                <a:gridCol w="9050100"/>
                <a:gridCol w="2207092"/>
                <a:gridCol w="3001917"/>
              </a:tblGrid>
              <a:tr h="1088982">
                <a:tc>
                  <a:txBody>
                    <a:bodyPr/>
                    <a:lstStyle/>
                    <a:p>
                      <a:pPr marL="0" marR="0">
                        <a:lnSpc>
                          <a:spcPct val="115000"/>
                        </a:lnSpc>
                        <a:spcBef>
                          <a:spcPts val="0"/>
                        </a:spcBef>
                        <a:spcAft>
                          <a:spcPts val="0"/>
                        </a:spcAft>
                      </a:pPr>
                      <a:r>
                        <a:rPr lang="en-US" sz="4000" b="1" dirty="0">
                          <a:solidFill>
                            <a:schemeClr val="tx1"/>
                          </a:solidFill>
                          <a:effectLst/>
                          <a:latin typeface="Calibri"/>
                          <a:ea typeface="Calibri"/>
                          <a:cs typeface="Times New Roman"/>
                        </a:rPr>
                        <a:t>Name</a:t>
                      </a:r>
                      <a:endParaRPr lang="en-US" sz="4000" dirty="0">
                        <a:solidFill>
                          <a:schemeClr val="tx1"/>
                        </a:solidFill>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4000" b="1" dirty="0">
                          <a:solidFill>
                            <a:schemeClr val="tx1"/>
                          </a:solidFill>
                          <a:effectLst/>
                          <a:latin typeface="Calibri"/>
                          <a:ea typeface="Calibri"/>
                          <a:cs typeface="Times New Roman"/>
                        </a:rPr>
                        <a:t>Focus</a:t>
                      </a:r>
                      <a:endParaRPr lang="en-US" sz="4000" dirty="0">
                        <a:solidFill>
                          <a:schemeClr val="tx1"/>
                        </a:solidFill>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4000" b="1" dirty="0">
                          <a:solidFill>
                            <a:schemeClr val="tx1"/>
                          </a:solidFill>
                          <a:effectLst/>
                          <a:latin typeface="Calibri"/>
                          <a:ea typeface="Calibri"/>
                          <a:cs typeface="Times New Roman"/>
                        </a:rPr>
                        <a:t>Visitation</a:t>
                      </a:r>
                      <a:endParaRPr lang="en-US" sz="4000" dirty="0">
                        <a:solidFill>
                          <a:schemeClr val="tx1"/>
                        </a:solidFill>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4000" b="1" dirty="0" smtClean="0">
                          <a:solidFill>
                            <a:schemeClr val="tx1"/>
                          </a:solidFill>
                          <a:effectLst/>
                          <a:latin typeface="Calibri"/>
                          <a:ea typeface="Calibri"/>
                          <a:cs typeface="Times New Roman"/>
                        </a:rPr>
                        <a:t>Programming</a:t>
                      </a:r>
                      <a:endParaRPr lang="en-US" sz="4000" dirty="0">
                        <a:solidFill>
                          <a:schemeClr val="tx1"/>
                        </a:solidFill>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1259425">
                <a:tc>
                  <a:txBody>
                    <a:bodyPr/>
                    <a:lstStyle/>
                    <a:p>
                      <a:pPr marL="0" marR="0">
                        <a:lnSpc>
                          <a:spcPct val="115000"/>
                        </a:lnSpc>
                        <a:spcBef>
                          <a:spcPts val="0"/>
                        </a:spcBef>
                        <a:spcAft>
                          <a:spcPts val="0"/>
                        </a:spcAft>
                      </a:pPr>
                      <a:r>
                        <a:rPr lang="en-US" sz="3600" b="1" dirty="0" err="1">
                          <a:effectLst/>
                          <a:latin typeface="Calibri"/>
                          <a:ea typeface="Calibri"/>
                          <a:cs typeface="Times New Roman"/>
                        </a:rPr>
                        <a:t>Amoskeag</a:t>
                      </a:r>
                      <a:r>
                        <a:rPr lang="en-US" sz="3600" b="1" dirty="0">
                          <a:effectLst/>
                          <a:latin typeface="Calibri"/>
                          <a:ea typeface="Calibri"/>
                          <a:cs typeface="Times New Roman"/>
                        </a:rPr>
                        <a:t> </a:t>
                      </a:r>
                      <a:r>
                        <a:rPr lang="en-US" sz="3600" b="1" dirty="0" err="1">
                          <a:effectLst/>
                          <a:latin typeface="Calibri"/>
                          <a:ea typeface="Calibri"/>
                          <a:cs typeface="Times New Roman"/>
                        </a:rPr>
                        <a:t>Fishways</a:t>
                      </a:r>
                      <a:endParaRPr lang="en-US" sz="3600" dirty="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Rivers, Fish passage, River Ecology, Watershed Ecology, Urban Wildlife</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6,500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28,000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1633472">
                <a:tc>
                  <a:txBody>
                    <a:bodyPr/>
                    <a:lstStyle/>
                    <a:p>
                      <a:pPr marL="0" marR="0">
                        <a:lnSpc>
                          <a:spcPct val="115000"/>
                        </a:lnSpc>
                        <a:spcBef>
                          <a:spcPts val="0"/>
                        </a:spcBef>
                        <a:spcAft>
                          <a:spcPts val="0"/>
                        </a:spcAft>
                      </a:pPr>
                      <a:r>
                        <a:rPr lang="en-US" sz="3600" b="1">
                          <a:effectLst/>
                          <a:latin typeface="Calibri"/>
                          <a:ea typeface="Calibri"/>
                          <a:cs typeface="Times New Roman"/>
                        </a:rPr>
                        <a:t>Appalachian Mountain Club</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Alpine ecology, Weather, Place-based Environmental Education, Cultural History</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3,000,000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164,000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1978777">
                <a:tc>
                  <a:txBody>
                    <a:bodyPr/>
                    <a:lstStyle/>
                    <a:p>
                      <a:pPr marL="0" marR="0">
                        <a:lnSpc>
                          <a:spcPct val="115000"/>
                        </a:lnSpc>
                        <a:spcBef>
                          <a:spcPts val="0"/>
                        </a:spcBef>
                        <a:spcAft>
                          <a:spcPts val="0"/>
                        </a:spcAft>
                      </a:pPr>
                      <a:r>
                        <a:rPr lang="en-US" sz="3600" b="1">
                          <a:effectLst/>
                          <a:latin typeface="Calibri"/>
                          <a:ea typeface="Calibri"/>
                          <a:cs typeface="Times New Roman"/>
                        </a:rPr>
                        <a:t>Great Bay National Estuarine Research Reserve</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Estuarine Ecology, Ecosystem Services, Watershed Ecology, Place-based Environmental Education</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5,000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5,000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2177963">
                <a:tc>
                  <a:txBody>
                    <a:bodyPr/>
                    <a:lstStyle/>
                    <a:p>
                      <a:pPr marL="0" marR="0">
                        <a:lnSpc>
                          <a:spcPct val="115000"/>
                        </a:lnSpc>
                        <a:spcBef>
                          <a:spcPts val="0"/>
                        </a:spcBef>
                        <a:spcAft>
                          <a:spcPts val="0"/>
                        </a:spcAft>
                      </a:pPr>
                      <a:r>
                        <a:rPr lang="en-US" sz="3600" b="1">
                          <a:effectLst/>
                          <a:latin typeface="Calibri"/>
                          <a:ea typeface="Calibri"/>
                          <a:cs typeface="Times New Roman"/>
                        </a:rPr>
                        <a:t>Harris Center for Conservation Education</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Place-based Environmental Education, Wildlife Ecology, Watershed Ecology, Botany, Cultural History, Citizen Science</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2,200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7,000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2177963">
                <a:tc>
                  <a:txBody>
                    <a:bodyPr/>
                    <a:lstStyle/>
                    <a:p>
                      <a:pPr marL="0" marR="0">
                        <a:lnSpc>
                          <a:spcPct val="115000"/>
                        </a:lnSpc>
                        <a:spcBef>
                          <a:spcPts val="0"/>
                        </a:spcBef>
                        <a:spcAft>
                          <a:spcPts val="0"/>
                        </a:spcAft>
                      </a:pPr>
                      <a:r>
                        <a:rPr lang="en-US" sz="3600" b="1">
                          <a:effectLst/>
                          <a:latin typeface="Calibri"/>
                          <a:ea typeface="Calibri"/>
                          <a:cs typeface="Times New Roman"/>
                        </a:rPr>
                        <a:t>Margret &amp; H.A. Rey Center</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Place-based Earth and Environmental Science; Experiential learning through Art, Science and Nature</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5,400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11,200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1259425">
                <a:tc>
                  <a:txBody>
                    <a:bodyPr/>
                    <a:lstStyle/>
                    <a:p>
                      <a:pPr marL="0" marR="0">
                        <a:lnSpc>
                          <a:spcPct val="115000"/>
                        </a:lnSpc>
                        <a:spcBef>
                          <a:spcPts val="0"/>
                        </a:spcBef>
                        <a:spcAft>
                          <a:spcPts val="0"/>
                        </a:spcAft>
                      </a:pPr>
                      <a:r>
                        <a:rPr lang="en-US" sz="3600" b="1">
                          <a:effectLst/>
                          <a:latin typeface="Calibri"/>
                          <a:ea typeface="Calibri"/>
                          <a:cs typeface="Times New Roman"/>
                        </a:rPr>
                        <a:t>McAuliffe-Shepard Discovery Center</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Astronomy, Earth Science, Aviation, Space Science</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50,000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a:effectLst/>
                          <a:latin typeface="Calibri"/>
                          <a:ea typeface="Calibri"/>
                          <a:cs typeface="Times New Roman"/>
                        </a:rPr>
                        <a:t>60,000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1259425">
                <a:tc>
                  <a:txBody>
                    <a:bodyPr/>
                    <a:lstStyle/>
                    <a:p>
                      <a:pPr marL="0" marR="0">
                        <a:lnSpc>
                          <a:spcPct val="115000"/>
                        </a:lnSpc>
                        <a:spcBef>
                          <a:spcPts val="0"/>
                        </a:spcBef>
                        <a:spcAft>
                          <a:spcPts val="0"/>
                        </a:spcAft>
                      </a:pPr>
                      <a:r>
                        <a:rPr lang="en-US" sz="3600" b="1">
                          <a:effectLst/>
                          <a:latin typeface="Calibri"/>
                          <a:ea typeface="Calibri"/>
                          <a:cs typeface="Times New Roman"/>
                        </a:rPr>
                        <a:t>Mount Washington Observatory</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 </a:t>
                      </a:r>
                      <a:r>
                        <a:rPr lang="en-US" sz="3600" dirty="0" smtClean="0">
                          <a:effectLst/>
                          <a:latin typeface="Calibri"/>
                          <a:ea typeface="Calibri"/>
                          <a:cs typeface="Times New Roman"/>
                        </a:rPr>
                        <a:t>Mount Washington, Meteorology, Climate</a:t>
                      </a:r>
                      <a:endParaRPr lang="en-US" sz="3600" dirty="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smtClean="0">
                          <a:effectLst/>
                          <a:latin typeface="Calibri"/>
                          <a:ea typeface="Calibri"/>
                          <a:cs typeface="Times New Roman"/>
                        </a:rPr>
                        <a:t>300,000</a:t>
                      </a:r>
                      <a:endParaRPr lang="en-US" sz="3600" dirty="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smtClean="0">
                          <a:effectLst/>
                          <a:latin typeface="Calibri"/>
                          <a:ea typeface="Calibri"/>
                          <a:cs typeface="Times New Roman"/>
                        </a:rPr>
                        <a:t>5,000</a:t>
                      </a:r>
                      <a:endParaRPr lang="en-US" sz="3600" dirty="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2216182">
                <a:tc>
                  <a:txBody>
                    <a:bodyPr/>
                    <a:lstStyle/>
                    <a:p>
                      <a:pPr marL="0" marR="0">
                        <a:lnSpc>
                          <a:spcPct val="115000"/>
                        </a:lnSpc>
                        <a:spcBef>
                          <a:spcPts val="0"/>
                        </a:spcBef>
                        <a:spcAft>
                          <a:spcPts val="0"/>
                        </a:spcAft>
                      </a:pPr>
                      <a:r>
                        <a:rPr lang="en-US" sz="3600" b="1">
                          <a:effectLst/>
                          <a:latin typeface="Calibri"/>
                          <a:ea typeface="Calibri"/>
                          <a:cs typeface="Times New Roman"/>
                        </a:rPr>
                        <a:t>Seacoast Science Center</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Rocky Shore Ecology, Saltmarsh Ecology, Ocean Acidification, STEM Careers Development, Place-based Environmental Education</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dirty="0">
                          <a:effectLst/>
                          <a:latin typeface="Calibri"/>
                          <a:ea typeface="Calibri"/>
                          <a:cs typeface="Times New Roman"/>
                        </a:rPr>
                        <a:t>70,000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20,000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1908170">
                <a:tc>
                  <a:txBody>
                    <a:bodyPr/>
                    <a:lstStyle/>
                    <a:p>
                      <a:pPr marL="0" marR="0">
                        <a:lnSpc>
                          <a:spcPct val="115000"/>
                        </a:lnSpc>
                        <a:spcBef>
                          <a:spcPts val="0"/>
                        </a:spcBef>
                        <a:spcAft>
                          <a:spcPts val="0"/>
                        </a:spcAft>
                      </a:pPr>
                      <a:r>
                        <a:rPr lang="en-US" sz="3600" b="1">
                          <a:effectLst/>
                          <a:latin typeface="Calibri"/>
                          <a:ea typeface="Calibri"/>
                          <a:cs typeface="Times New Roman"/>
                        </a:rPr>
                        <a:t>Squam Lake Natural Science Center</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Lakes Ecology, Habitats, Scientific Data Collection, Place-based Environmental Education</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85,000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38,000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r h="2177963">
                <a:tc>
                  <a:txBody>
                    <a:bodyPr/>
                    <a:lstStyle/>
                    <a:p>
                      <a:pPr marL="0" marR="0">
                        <a:lnSpc>
                          <a:spcPct val="115000"/>
                        </a:lnSpc>
                        <a:spcBef>
                          <a:spcPts val="0"/>
                        </a:spcBef>
                        <a:spcAft>
                          <a:spcPts val="0"/>
                        </a:spcAft>
                      </a:pPr>
                      <a:r>
                        <a:rPr lang="en-US" sz="3600" b="1">
                          <a:effectLst/>
                          <a:latin typeface="Calibri"/>
                          <a:ea typeface="Calibri"/>
                          <a:cs typeface="Times New Roman"/>
                        </a:rPr>
                        <a:t>Tin Mountain Conservation Center</a:t>
                      </a:r>
                      <a:endParaRPr lang="en-US" sz="3600">
                        <a:effectLst/>
                        <a:latin typeface="Calibri"/>
                        <a:ea typeface="Calibri"/>
                        <a:cs typeface="Times New Roman"/>
                      </a:endParaRP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Solar/renewable energy, Avian Ecology, Forest Ecology, Wildlife Tracking, Mt Washington Valley Ecosystems, Watershed Ecology</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nSpc>
                          <a:spcPct val="115000"/>
                        </a:lnSpc>
                        <a:spcBef>
                          <a:spcPts val="0"/>
                        </a:spcBef>
                        <a:spcAft>
                          <a:spcPts val="0"/>
                        </a:spcAft>
                      </a:pPr>
                      <a:r>
                        <a:rPr lang="en-US" sz="3600">
                          <a:effectLst/>
                          <a:latin typeface="Calibri"/>
                          <a:ea typeface="Calibri"/>
                          <a:cs typeface="Times New Roman"/>
                        </a:rPr>
                        <a:t>2,000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c>
                  <a:txBody>
                    <a:bodyPr/>
                    <a:lstStyle/>
                    <a:p>
                      <a:pPr marL="0" marR="0" algn="l">
                        <a:lnSpc>
                          <a:spcPct val="115000"/>
                        </a:lnSpc>
                        <a:spcBef>
                          <a:spcPts val="0"/>
                        </a:spcBef>
                        <a:spcAft>
                          <a:spcPts val="0"/>
                        </a:spcAft>
                      </a:pPr>
                      <a:r>
                        <a:rPr lang="en-US" sz="3600" dirty="0">
                          <a:effectLst/>
                          <a:latin typeface="Calibri"/>
                          <a:ea typeface="Calibri"/>
                          <a:cs typeface="Times New Roman"/>
                        </a:rPr>
                        <a:t>2,500</a:t>
                      </a:r>
                    </a:p>
                  </a:txBody>
                  <a:tcPr marL="68580" marR="68580" marT="0" marB="0">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2700000" scaled="1"/>
                      <a:tileRect/>
                    </a:grad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9402</TotalTime>
  <Words>358</Words>
  <Application>Microsoft Office PowerPoint</Application>
  <PresentationFormat>Custom</PresentationFormat>
  <Paragraphs>52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Ruth</dc:creator>
  <cp:lastModifiedBy>Coit, Sandra</cp:lastModifiedBy>
  <cp:revision>254</cp:revision>
  <dcterms:created xsi:type="dcterms:W3CDTF">2007-12-07T15:49:51Z</dcterms:created>
  <dcterms:modified xsi:type="dcterms:W3CDTF">2015-03-05T14:58:02Z</dcterms:modified>
</cp:coreProperties>
</file>