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6858000" cy="9144000"/>
  <p:defaultText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961" autoAdjust="0"/>
  </p:normalViewPr>
  <p:slideViewPr>
    <p:cSldViewPr showGuides="1">
      <p:cViewPr>
        <p:scale>
          <a:sx n="16" d="100"/>
          <a:sy n="16" d="100"/>
        </p:scale>
        <p:origin x="-1590" y="-72"/>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4560" indent="0" algn="ctr">
              <a:buNone/>
              <a:defRPr>
                <a:solidFill>
                  <a:schemeClr val="tx1">
                    <a:tint val="75000"/>
                  </a:schemeClr>
                </a:solidFill>
              </a:defRPr>
            </a:lvl2pPr>
            <a:lvl3pPr marL="4389120" indent="0" algn="ctr">
              <a:buNone/>
              <a:defRPr>
                <a:solidFill>
                  <a:schemeClr val="tx1">
                    <a:tint val="75000"/>
                  </a:schemeClr>
                </a:solidFill>
              </a:defRPr>
            </a:lvl3pPr>
            <a:lvl4pPr marL="6583680" indent="0" algn="ctr">
              <a:buNone/>
              <a:defRPr>
                <a:solidFill>
                  <a:schemeClr val="tx1">
                    <a:tint val="75000"/>
                  </a:schemeClr>
                </a:solidFill>
              </a:defRPr>
            </a:lvl4pPr>
            <a:lvl5pPr marL="8778240" indent="0" algn="ctr">
              <a:buNone/>
              <a:defRPr>
                <a:solidFill>
                  <a:schemeClr val="tx1">
                    <a:tint val="75000"/>
                  </a:schemeClr>
                </a:solidFill>
              </a:defRPr>
            </a:lvl5pPr>
            <a:lvl6pPr marL="10972800" indent="0" algn="ctr">
              <a:buNone/>
              <a:defRPr>
                <a:solidFill>
                  <a:schemeClr val="tx1">
                    <a:tint val="75000"/>
                  </a:schemeClr>
                </a:solidFill>
              </a:defRPr>
            </a:lvl6pPr>
            <a:lvl7pPr marL="13167360" indent="0" algn="ctr">
              <a:buNone/>
              <a:defRPr>
                <a:solidFill>
                  <a:schemeClr val="tx1">
                    <a:tint val="75000"/>
                  </a:schemeClr>
                </a:solidFill>
              </a:defRPr>
            </a:lvl7pPr>
            <a:lvl8pPr marL="15361920" indent="0" algn="ctr">
              <a:buNone/>
              <a:defRPr>
                <a:solidFill>
                  <a:schemeClr val="tx1">
                    <a:tint val="75000"/>
                  </a:schemeClr>
                </a:solidFill>
              </a:defRPr>
            </a:lvl8pPr>
            <a:lvl9pPr marL="1755648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9E2B7AB-842B-48F3-A877-18BDC54B65F8}" type="datetimeFigureOut">
              <a:rPr lang="en-US" smtClean="0"/>
              <a:pPr/>
              <a:t>3/11/2015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90BFA0-9D0B-4BA1-BEC5-F789304FC96A}" type="slidenum">
              <a:rPr lang="en-US" smtClean="0"/>
              <a:pPr/>
              <a:t>‹#›</a:t>
            </a:fld>
            <a:endParaRPr lang="en-US"/>
          </a:p>
        </p:txBody>
      </p:sp>
    </p:spTree>
    <p:extLst>
      <p:ext uri="{BB962C8B-B14F-4D97-AF65-F5344CB8AC3E}">
        <p14:creationId xmlns:p14="http://schemas.microsoft.com/office/powerpoint/2010/main" val="481465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E2B7AB-842B-48F3-A877-18BDC54B65F8}" type="datetimeFigureOut">
              <a:rPr lang="en-US" smtClean="0"/>
              <a:pPr/>
              <a:t>3/11/2015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90BFA0-9D0B-4BA1-BEC5-F789304FC96A}" type="slidenum">
              <a:rPr lang="en-US" smtClean="0"/>
              <a:pPr/>
              <a:t>‹#›</a:t>
            </a:fld>
            <a:endParaRPr lang="en-US"/>
          </a:p>
        </p:txBody>
      </p:sp>
    </p:spTree>
    <p:extLst>
      <p:ext uri="{BB962C8B-B14F-4D97-AF65-F5344CB8AC3E}">
        <p14:creationId xmlns:p14="http://schemas.microsoft.com/office/powerpoint/2010/main" val="37041791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solidFill>
                  <a:schemeClr val="tx1">
                    <a:tint val="75000"/>
                  </a:schemeClr>
                </a:solidFill>
              </a:defRPr>
            </a:lvl1pPr>
            <a:lvl2pPr marL="2194560" indent="0">
              <a:buNone/>
              <a:defRPr sz="8600">
                <a:solidFill>
                  <a:schemeClr val="tx1">
                    <a:tint val="75000"/>
                  </a:schemeClr>
                </a:solidFill>
              </a:defRPr>
            </a:lvl2pPr>
            <a:lvl3pPr marL="4389120" indent="0">
              <a:buNone/>
              <a:defRPr sz="7700">
                <a:solidFill>
                  <a:schemeClr val="tx1">
                    <a:tint val="75000"/>
                  </a:schemeClr>
                </a:solidFill>
              </a:defRPr>
            </a:lvl3pPr>
            <a:lvl4pPr marL="6583680" indent="0">
              <a:buNone/>
              <a:defRPr sz="6700">
                <a:solidFill>
                  <a:schemeClr val="tx1">
                    <a:tint val="75000"/>
                  </a:schemeClr>
                </a:solidFill>
              </a:defRPr>
            </a:lvl4pPr>
            <a:lvl5pPr marL="8778240" indent="0">
              <a:buNone/>
              <a:defRPr sz="6700">
                <a:solidFill>
                  <a:schemeClr val="tx1">
                    <a:tint val="75000"/>
                  </a:schemeClr>
                </a:solidFill>
              </a:defRPr>
            </a:lvl5pPr>
            <a:lvl6pPr marL="10972800" indent="0">
              <a:buNone/>
              <a:defRPr sz="6700">
                <a:solidFill>
                  <a:schemeClr val="tx1">
                    <a:tint val="75000"/>
                  </a:schemeClr>
                </a:solidFill>
              </a:defRPr>
            </a:lvl6pPr>
            <a:lvl7pPr marL="13167360" indent="0">
              <a:buNone/>
              <a:defRPr sz="6700">
                <a:solidFill>
                  <a:schemeClr val="tx1">
                    <a:tint val="75000"/>
                  </a:schemeClr>
                </a:solidFill>
              </a:defRPr>
            </a:lvl7pPr>
            <a:lvl8pPr marL="15361920" indent="0">
              <a:buNone/>
              <a:defRPr sz="6700">
                <a:solidFill>
                  <a:schemeClr val="tx1">
                    <a:tint val="75000"/>
                  </a:schemeClr>
                </a:solidFill>
              </a:defRPr>
            </a:lvl8pPr>
            <a:lvl9pPr marL="17556480"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E2B7AB-842B-48F3-A877-18BDC54B65F8}" type="datetimeFigureOut">
              <a:rPr lang="en-US" smtClean="0"/>
              <a:pPr/>
              <a:t>3/11/2015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90BFA0-9D0B-4BA1-BEC5-F789304FC96A}" type="slidenum">
              <a:rPr lang="en-US" smtClean="0"/>
              <a:pPr/>
              <a:t>‹#›</a:t>
            </a:fld>
            <a:endParaRPr lang="en-US"/>
          </a:p>
        </p:txBody>
      </p:sp>
    </p:spTree>
    <p:extLst>
      <p:ext uri="{BB962C8B-B14F-4D97-AF65-F5344CB8AC3E}">
        <p14:creationId xmlns:p14="http://schemas.microsoft.com/office/powerpoint/2010/main" val="13645216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5308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05704642" y="36865560"/>
            <a:ext cx="94442280" cy="10427970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9E2B7AB-842B-48F3-A877-18BDC54B65F8}" type="datetimeFigureOut">
              <a:rPr lang="en-US" smtClean="0"/>
              <a:pPr/>
              <a:t>3/11/2015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90BFA0-9D0B-4BA1-BEC5-F789304FC96A}" type="slidenum">
              <a:rPr lang="en-US" smtClean="0"/>
              <a:pPr/>
              <a:t>‹#›</a:t>
            </a:fld>
            <a:endParaRPr lang="en-US"/>
          </a:p>
        </p:txBody>
      </p:sp>
    </p:spTree>
    <p:extLst>
      <p:ext uri="{BB962C8B-B14F-4D97-AF65-F5344CB8AC3E}">
        <p14:creationId xmlns:p14="http://schemas.microsoft.com/office/powerpoint/2010/main" val="11748331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9E2B7AB-842B-48F3-A877-18BDC54B65F8}" type="datetimeFigureOut">
              <a:rPr lang="en-US" smtClean="0"/>
              <a:pPr/>
              <a:t>3/11/2015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90BFA0-9D0B-4BA1-BEC5-F789304FC96A}" type="slidenum">
              <a:rPr lang="en-US" smtClean="0"/>
              <a:pPr/>
              <a:t>‹#›</a:t>
            </a:fld>
            <a:endParaRPr lang="en-US"/>
          </a:p>
        </p:txBody>
      </p:sp>
    </p:spTree>
    <p:extLst>
      <p:ext uri="{BB962C8B-B14F-4D97-AF65-F5344CB8AC3E}">
        <p14:creationId xmlns:p14="http://schemas.microsoft.com/office/powerpoint/2010/main" val="1067728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9E2B7AB-842B-48F3-A877-18BDC54B65F8}" type="datetimeFigureOut">
              <a:rPr lang="en-US" smtClean="0"/>
              <a:pPr/>
              <a:t>3/11/2015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590BFA0-9D0B-4BA1-BEC5-F789304FC96A}" type="slidenum">
              <a:rPr lang="en-US" smtClean="0"/>
              <a:pPr/>
              <a:t>‹#›</a:t>
            </a:fld>
            <a:endParaRPr lang="en-US"/>
          </a:p>
        </p:txBody>
      </p:sp>
    </p:spTree>
    <p:extLst>
      <p:ext uri="{BB962C8B-B14F-4D97-AF65-F5344CB8AC3E}">
        <p14:creationId xmlns:p14="http://schemas.microsoft.com/office/powerpoint/2010/main" val="32134883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E2B7AB-842B-48F3-A877-18BDC54B65F8}" type="datetimeFigureOut">
              <a:rPr lang="en-US" smtClean="0"/>
              <a:pPr/>
              <a:t>3/11/2015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590BFA0-9D0B-4BA1-BEC5-F789304FC96A}" type="slidenum">
              <a:rPr lang="en-US" smtClean="0"/>
              <a:pPr/>
              <a:t>‹#›</a:t>
            </a:fld>
            <a:endParaRPr lang="en-US"/>
          </a:p>
        </p:txBody>
      </p:sp>
    </p:spTree>
    <p:extLst>
      <p:ext uri="{BB962C8B-B14F-4D97-AF65-F5344CB8AC3E}">
        <p14:creationId xmlns:p14="http://schemas.microsoft.com/office/powerpoint/2010/main" val="25040763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E2B7AB-842B-48F3-A877-18BDC54B65F8}" type="datetimeFigureOut">
              <a:rPr lang="en-US" smtClean="0"/>
              <a:pPr/>
              <a:t>3/11/2015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90BFA0-9D0B-4BA1-BEC5-F789304FC96A}" type="slidenum">
              <a:rPr lang="en-US" smtClean="0"/>
              <a:pPr/>
              <a:t>‹#›</a:t>
            </a:fld>
            <a:endParaRPr lang="en-US"/>
          </a:p>
        </p:txBody>
      </p:sp>
    </p:spTree>
    <p:extLst>
      <p:ext uri="{BB962C8B-B14F-4D97-AF65-F5344CB8AC3E}">
        <p14:creationId xmlns:p14="http://schemas.microsoft.com/office/powerpoint/2010/main" val="3978875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E2B7AB-842B-48F3-A877-18BDC54B65F8}" type="datetimeFigureOut">
              <a:rPr lang="en-US" smtClean="0"/>
              <a:pPr/>
              <a:t>3/11/2015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590BFA0-9D0B-4BA1-BEC5-F789304FC96A}" type="slidenum">
              <a:rPr lang="en-US" smtClean="0"/>
              <a:pPr/>
              <a:t>‹#›</a:t>
            </a:fld>
            <a:endParaRPr lang="en-US"/>
          </a:p>
        </p:txBody>
      </p:sp>
    </p:spTree>
    <p:extLst>
      <p:ext uri="{BB962C8B-B14F-4D97-AF65-F5344CB8AC3E}">
        <p14:creationId xmlns:p14="http://schemas.microsoft.com/office/powerpoint/2010/main" val="901008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E2B7AB-842B-48F3-A877-18BDC54B65F8}" type="datetimeFigureOut">
              <a:rPr lang="en-US" smtClean="0"/>
              <a:pPr/>
              <a:t>3/11/2015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90BFA0-9D0B-4BA1-BEC5-F789304FC96A}" type="slidenum">
              <a:rPr lang="en-US" smtClean="0"/>
              <a:pPr/>
              <a:t>‹#›</a:t>
            </a:fld>
            <a:endParaRPr lang="en-US"/>
          </a:p>
        </p:txBody>
      </p:sp>
    </p:spTree>
    <p:extLst>
      <p:ext uri="{BB962C8B-B14F-4D97-AF65-F5344CB8AC3E}">
        <p14:creationId xmlns:p14="http://schemas.microsoft.com/office/powerpoint/2010/main" val="23865557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2742905" y="6324600"/>
            <a:ext cx="47404018" cy="13482066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530843" y="6324600"/>
            <a:ext cx="141480542" cy="1348206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E2B7AB-842B-48F3-A877-18BDC54B65F8}" type="datetimeFigureOut">
              <a:rPr lang="en-US" smtClean="0"/>
              <a:pPr/>
              <a:t>3/11/2015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90BFA0-9D0B-4BA1-BEC5-F789304FC96A}" type="slidenum">
              <a:rPr lang="en-US" smtClean="0"/>
              <a:pPr/>
              <a:t>‹#›</a:t>
            </a:fld>
            <a:endParaRPr lang="en-US"/>
          </a:p>
        </p:txBody>
      </p:sp>
    </p:spTree>
    <p:extLst>
      <p:ext uri="{BB962C8B-B14F-4D97-AF65-F5344CB8AC3E}">
        <p14:creationId xmlns:p14="http://schemas.microsoft.com/office/powerpoint/2010/main" val="19923402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912" tIns="219456" rIns="438912" bIns="219456"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3"/>
            <a:ext cx="39502080" cy="21724622"/>
          </a:xfrm>
          <a:prstGeom prst="rect">
            <a:avLst/>
          </a:prstGeom>
        </p:spPr>
        <p:txBody>
          <a:bodyPr vert="horz" lIns="438912" tIns="219456" rIns="438912" bIns="219456"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912" tIns="219456" rIns="438912" bIns="219456" rtlCol="0" anchor="ctr"/>
          <a:lstStyle>
            <a:lvl1pPr algn="l">
              <a:defRPr sz="5800">
                <a:solidFill>
                  <a:schemeClr val="tx1">
                    <a:tint val="75000"/>
                  </a:schemeClr>
                </a:solidFill>
              </a:defRPr>
            </a:lvl1pPr>
          </a:lstStyle>
          <a:p>
            <a:fld id="{F9E2B7AB-842B-48F3-A877-18BDC54B65F8}" type="datetimeFigureOut">
              <a:rPr lang="en-US" smtClean="0"/>
              <a:pPr/>
              <a:t>3/11/2015</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912" tIns="219456" rIns="438912" bIns="219456"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912" tIns="219456" rIns="438912" bIns="219456" rtlCol="0" anchor="ctr"/>
          <a:lstStyle>
            <a:lvl1pPr algn="r">
              <a:defRPr sz="5800">
                <a:solidFill>
                  <a:schemeClr val="tx1">
                    <a:tint val="75000"/>
                  </a:schemeClr>
                </a:solidFill>
              </a:defRPr>
            </a:lvl1pPr>
          </a:lstStyle>
          <a:p>
            <a:fld id="{F590BFA0-9D0B-4BA1-BEC5-F789304FC96A}" type="slidenum">
              <a:rPr lang="en-US" smtClean="0"/>
              <a:pPr/>
              <a:t>‹#›</a:t>
            </a:fld>
            <a:endParaRPr lang="en-US"/>
          </a:p>
        </p:txBody>
      </p:sp>
    </p:spTree>
    <p:extLst>
      <p:ext uri="{BB962C8B-B14F-4D97-AF65-F5344CB8AC3E}">
        <p14:creationId xmlns:p14="http://schemas.microsoft.com/office/powerpoint/2010/main" val="30946071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9120" rtl="0" eaLnBrk="1" latinLnBrk="0" hangingPunct="1">
        <a:spcBef>
          <a:spcPct val="0"/>
        </a:spcBef>
        <a:buNone/>
        <a:defRPr sz="21100" kern="1200">
          <a:solidFill>
            <a:schemeClr val="tx1"/>
          </a:solidFill>
          <a:latin typeface="+mj-lt"/>
          <a:ea typeface="+mj-ea"/>
          <a:cs typeface="+mj-cs"/>
        </a:defRPr>
      </a:lvl1pPr>
    </p:titleStyle>
    <p:bodyStyle>
      <a:lvl1pPr marL="1645920" indent="-1645920" algn="l" defTabSz="4389120" rtl="0" eaLnBrk="1" latinLnBrk="0" hangingPunct="1">
        <a:spcBef>
          <a:spcPct val="20000"/>
        </a:spcBef>
        <a:buFont typeface="Arial" panose="020B0604020202020204" pitchFamily="34" charset="0"/>
        <a:buChar char="•"/>
        <a:defRPr sz="15400" kern="1200">
          <a:solidFill>
            <a:schemeClr val="tx1"/>
          </a:solidFill>
          <a:latin typeface="+mn-lt"/>
          <a:ea typeface="+mn-ea"/>
          <a:cs typeface="+mn-cs"/>
        </a:defRPr>
      </a:lvl1pPr>
      <a:lvl2pPr marL="3566160" indent="-1371600" algn="l" defTabSz="4389120" rtl="0" eaLnBrk="1" latinLnBrk="0" hangingPunct="1">
        <a:spcBef>
          <a:spcPct val="20000"/>
        </a:spcBef>
        <a:buFont typeface="Arial" panose="020B0604020202020204" pitchFamily="34" charset="0"/>
        <a:buChar char="–"/>
        <a:defRPr sz="13400" kern="1200">
          <a:solidFill>
            <a:schemeClr val="tx1"/>
          </a:solidFill>
          <a:latin typeface="+mn-lt"/>
          <a:ea typeface="+mn-ea"/>
          <a:cs typeface="+mn-cs"/>
        </a:defRPr>
      </a:lvl2pPr>
      <a:lvl3pPr marL="5486400" indent="-1097280" algn="l" defTabSz="4389120" rtl="0" eaLnBrk="1" latinLnBrk="0" hangingPunct="1">
        <a:spcBef>
          <a:spcPct val="20000"/>
        </a:spcBef>
        <a:buFont typeface="Arial" panose="020B0604020202020204" pitchFamily="34" charset="0"/>
        <a:buChar char="•"/>
        <a:defRPr sz="11500" kern="1200">
          <a:solidFill>
            <a:schemeClr val="tx1"/>
          </a:solidFill>
          <a:latin typeface="+mn-lt"/>
          <a:ea typeface="+mn-ea"/>
          <a:cs typeface="+mn-cs"/>
        </a:defRPr>
      </a:lvl3pPr>
      <a:lvl4pPr marL="76809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4pPr>
      <a:lvl5pPr marL="987552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5pPr>
      <a:lvl6pPr marL="1207008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6pPr>
      <a:lvl7pPr marL="1426464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7pPr>
      <a:lvl8pPr marL="1645920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8pPr>
      <a:lvl9pPr marL="18653760" indent="-1097280" algn="l" defTabSz="43891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p:cNvSpPr/>
          <p:nvPr/>
        </p:nvSpPr>
        <p:spPr>
          <a:xfrm>
            <a:off x="914400" y="11080492"/>
            <a:ext cx="41757600" cy="4441984"/>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p:cNvGrpSpPr/>
          <p:nvPr/>
        </p:nvGrpSpPr>
        <p:grpSpPr>
          <a:xfrm>
            <a:off x="36763119" y="1600200"/>
            <a:ext cx="4863272" cy="3124201"/>
            <a:chOff x="34554214" y="22936200"/>
            <a:chExt cx="4863272" cy="3124201"/>
          </a:xfrm>
        </p:grpSpPr>
        <p:pic>
          <p:nvPicPr>
            <p:cNvPr id="14" name="Picture 13"/>
            <p:cNvPicPr>
              <a:picLocks noChangeAspect="1"/>
            </p:cNvPicPr>
            <p:nvPr/>
          </p:nvPicPr>
          <p:blipFill rotWithShape="1">
            <a:blip r:embed="rId2">
              <a:extLst>
                <a:ext uri="{28A0092B-C50C-407E-A947-70E740481C1C}">
                  <a14:useLocalDpi xmlns:a14="http://schemas.microsoft.com/office/drawing/2010/main" val="0"/>
                </a:ext>
              </a:extLst>
            </a:blip>
            <a:srcRect t="15240" r="3160" b="19979"/>
            <a:stretch/>
          </p:blipFill>
          <p:spPr bwMode="auto">
            <a:xfrm>
              <a:off x="34747200" y="22936200"/>
              <a:ext cx="4670286" cy="3124201"/>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5" name="Rectangle 14"/>
            <p:cNvSpPr/>
            <p:nvPr/>
          </p:nvSpPr>
          <p:spPr>
            <a:xfrm>
              <a:off x="34554214" y="22936200"/>
              <a:ext cx="340415" cy="304800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p:cNvSpPr>
            <a:spLocks noGrp="1"/>
          </p:cNvSpPr>
          <p:nvPr>
            <p:ph type="ctrTitle"/>
          </p:nvPr>
        </p:nvSpPr>
        <p:spPr>
          <a:xfrm>
            <a:off x="3291840" y="381000"/>
            <a:ext cx="37307520" cy="3733800"/>
          </a:xfrm>
        </p:spPr>
        <p:txBody>
          <a:bodyPr>
            <a:noAutofit/>
          </a:bodyPr>
          <a:lstStyle/>
          <a:p>
            <a:r>
              <a:rPr lang="en-US" sz="8800" dirty="0" smtClean="0"/>
              <a:t>Formative Survey Results for NH </a:t>
            </a:r>
            <a:r>
              <a:rPr lang="en-US" sz="8800" dirty="0" err="1" smtClean="0"/>
              <a:t>EPSCoR</a:t>
            </a:r>
            <a:r>
              <a:rPr lang="en-US" sz="8800" dirty="0" smtClean="0"/>
              <a:t> Teacher Engagement Programs in Research and Citizen Science</a:t>
            </a:r>
            <a:endParaRPr lang="en-US" sz="8800" dirty="0"/>
          </a:p>
        </p:txBody>
      </p:sp>
      <p:sp>
        <p:nvSpPr>
          <p:cNvPr id="5" name="TextBox 4"/>
          <p:cNvSpPr txBox="1"/>
          <p:nvPr/>
        </p:nvSpPr>
        <p:spPr>
          <a:xfrm>
            <a:off x="4267200" y="4838700"/>
            <a:ext cx="35356800" cy="1446550"/>
          </a:xfrm>
          <a:prstGeom prst="rect">
            <a:avLst/>
          </a:prstGeom>
          <a:noFill/>
        </p:spPr>
        <p:txBody>
          <a:bodyPr wrap="square" rtlCol="0">
            <a:spAutoFit/>
          </a:bodyPr>
          <a:lstStyle/>
          <a:p>
            <a:r>
              <a:rPr lang="en-US" sz="4400" baseline="30000" dirty="0" smtClean="0"/>
              <a:t>1</a:t>
            </a:r>
            <a:r>
              <a:rPr lang="en-US" sz="4400" dirty="0" smtClean="0"/>
              <a:t>UNH Dept. of Earth Science; </a:t>
            </a:r>
            <a:r>
              <a:rPr lang="en-US" sz="4400" baseline="30000" dirty="0" smtClean="0"/>
              <a:t>2</a:t>
            </a:r>
            <a:r>
              <a:rPr lang="en-US" sz="4400" dirty="0" smtClean="0"/>
              <a:t>UNH </a:t>
            </a:r>
            <a:r>
              <a:rPr lang="en-US" sz="4400" dirty="0" err="1" smtClean="0"/>
              <a:t>Leitzel</a:t>
            </a:r>
            <a:r>
              <a:rPr lang="en-US" sz="4400" dirty="0" smtClean="0"/>
              <a:t> Center; </a:t>
            </a:r>
            <a:r>
              <a:rPr lang="en-US" sz="4400" baseline="30000" dirty="0" smtClean="0"/>
              <a:t>3</a:t>
            </a:r>
            <a:r>
              <a:rPr lang="en-US" sz="4400" dirty="0" smtClean="0"/>
              <a:t>UNH Earth Systems Research Center; </a:t>
            </a:r>
            <a:r>
              <a:rPr lang="en-US" sz="4400" baseline="30000" dirty="0" smtClean="0"/>
              <a:t>4</a:t>
            </a:r>
            <a:r>
              <a:rPr lang="en-US" sz="4400" dirty="0" smtClean="0"/>
              <a:t>PSU Center for the Environment; </a:t>
            </a:r>
            <a:r>
              <a:rPr lang="en-US" sz="4400" baseline="30000" dirty="0" smtClean="0"/>
              <a:t>5</a:t>
            </a:r>
            <a:r>
              <a:rPr lang="en-US" sz="4400" dirty="0" smtClean="0"/>
              <a:t>KSC – Dept. of General Science; </a:t>
            </a:r>
            <a:r>
              <a:rPr lang="en-US" sz="4400" baseline="30000" dirty="0" smtClean="0"/>
              <a:t>6</a:t>
            </a:r>
            <a:r>
              <a:rPr lang="en-US" sz="4400" dirty="0" smtClean="0"/>
              <a:t>UNH Cooperative Extension</a:t>
            </a:r>
            <a:endParaRPr lang="en-US" sz="4400" dirty="0"/>
          </a:p>
        </p:txBody>
      </p:sp>
      <p:sp>
        <p:nvSpPr>
          <p:cNvPr id="6" name="TextBox 5"/>
          <p:cNvSpPr txBox="1"/>
          <p:nvPr/>
        </p:nvSpPr>
        <p:spPr>
          <a:xfrm>
            <a:off x="914400" y="6248400"/>
            <a:ext cx="41757600" cy="4832092"/>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1"/>
            <a:tileRect/>
          </a:gradFill>
          <a:ln>
            <a:noFill/>
          </a:ln>
        </p:spPr>
        <p:txBody>
          <a:bodyPr wrap="square" rtlCol="0">
            <a:spAutoFit/>
          </a:bodyPr>
          <a:lstStyle/>
          <a:p>
            <a:r>
              <a:rPr lang="en-US" sz="4400" dirty="0" smtClean="0"/>
              <a:t>Abstract: </a:t>
            </a:r>
            <a:r>
              <a:rPr lang="en-US" sz="4400" dirty="0"/>
              <a:t>NH </a:t>
            </a:r>
            <a:r>
              <a:rPr lang="en-US" sz="4400" dirty="0" err="1"/>
              <a:t>EPSCoR</a:t>
            </a:r>
            <a:r>
              <a:rPr lang="en-US" sz="4400" dirty="0"/>
              <a:t> workforce development programs have engaged NH educator’s over a wide range of formal grade-levels and in post-secondary education.  In alignment with the NH </a:t>
            </a:r>
            <a:r>
              <a:rPr lang="en-US" sz="4400" dirty="0" err="1"/>
              <a:t>EPSCoR</a:t>
            </a:r>
            <a:r>
              <a:rPr lang="en-US" sz="4400" dirty="0"/>
              <a:t> Ecosystems &amp; Society program’s strategic objective to “Strengthen and diversify the STEM workforce pipeline in NH” teachers have been engaged in science research and practice related to the project.  Three specific NH </a:t>
            </a:r>
            <a:r>
              <a:rPr lang="en-US" sz="4400" dirty="0" err="1"/>
              <a:t>EPSCoR</a:t>
            </a:r>
            <a:r>
              <a:rPr lang="en-US" sz="4400" dirty="0"/>
              <a:t> workforce development programs were evaluated to determine, after two years of implementation, the impacts on teacher participants – Research Experience for Teachers (RET), </a:t>
            </a:r>
            <a:r>
              <a:rPr lang="en-US" sz="4400" dirty="0" err="1"/>
              <a:t>CoCoRaHS</a:t>
            </a:r>
            <a:r>
              <a:rPr lang="en-US" sz="4400" dirty="0"/>
              <a:t>, and </a:t>
            </a:r>
            <a:r>
              <a:rPr lang="en-US" sz="4400" dirty="0" err="1"/>
              <a:t>LoVoTECS</a:t>
            </a:r>
            <a:r>
              <a:rPr lang="en-US" sz="4400" dirty="0"/>
              <a:t>.  The majority of participants were from K-12 formal settings and the grade-levels most represented were 9</a:t>
            </a:r>
            <a:r>
              <a:rPr lang="en-US" sz="4400" baseline="30000" dirty="0"/>
              <a:t>th</a:t>
            </a:r>
            <a:r>
              <a:rPr lang="en-US" sz="4400" dirty="0"/>
              <a:t> – 11</a:t>
            </a:r>
            <a:r>
              <a:rPr lang="en-US" sz="4400" baseline="30000" dirty="0"/>
              <a:t>th</a:t>
            </a:r>
            <a:r>
              <a:rPr lang="en-US" sz="4400" dirty="0"/>
              <a:t> grade.  The </a:t>
            </a:r>
            <a:r>
              <a:rPr lang="en-US" sz="4400" dirty="0" err="1"/>
              <a:t>CoCoRaHS</a:t>
            </a:r>
            <a:r>
              <a:rPr lang="en-US" sz="4400" dirty="0"/>
              <a:t> program reached the youngest students (3</a:t>
            </a:r>
            <a:r>
              <a:rPr lang="en-US" sz="4400" baseline="30000" dirty="0"/>
              <a:t>rd</a:t>
            </a:r>
            <a:r>
              <a:rPr lang="en-US" sz="4400" dirty="0"/>
              <a:t> and 5</a:t>
            </a:r>
            <a:r>
              <a:rPr lang="en-US" sz="4400" baseline="30000" dirty="0"/>
              <a:t>th</a:t>
            </a:r>
            <a:r>
              <a:rPr lang="en-US" sz="4400" dirty="0"/>
              <a:t> grades).  High numbers of </a:t>
            </a:r>
            <a:r>
              <a:rPr lang="en-US" sz="4400" dirty="0" smtClean="0"/>
              <a:t>teacher </a:t>
            </a:r>
            <a:r>
              <a:rPr lang="en-US" sz="4400" dirty="0"/>
              <a:t>respondents in the RET (92%) and </a:t>
            </a:r>
            <a:r>
              <a:rPr lang="en-US" sz="4400" dirty="0" err="1"/>
              <a:t>LoVoTECS</a:t>
            </a:r>
            <a:r>
              <a:rPr lang="en-US" sz="4400" dirty="0"/>
              <a:t> (78%) programs reported utilizing their experience in their teaching, and 58% reported the same for </a:t>
            </a:r>
            <a:r>
              <a:rPr lang="en-US" sz="4400" dirty="0" err="1"/>
              <a:t>CoCoRaHS</a:t>
            </a:r>
            <a:r>
              <a:rPr lang="en-US" sz="4400" dirty="0"/>
              <a:t>.  Across all three programs, and including only respondent teachers, in the past two years over 1,500 students have been reached by aspects of research and citizen science supported by the NH </a:t>
            </a:r>
            <a:r>
              <a:rPr lang="en-US" sz="4400" dirty="0" err="1"/>
              <a:t>EPSCoR</a:t>
            </a:r>
            <a:r>
              <a:rPr lang="en-US" sz="4400" dirty="0"/>
              <a:t> Ecosystems &amp; Society Project</a:t>
            </a:r>
            <a:r>
              <a:rPr lang="en-US" sz="4400" dirty="0" smtClean="0"/>
              <a:t>.</a:t>
            </a:r>
            <a:endParaRPr lang="en-US" sz="4400" dirty="0"/>
          </a:p>
        </p:txBody>
      </p:sp>
      <p:cxnSp>
        <p:nvCxnSpPr>
          <p:cNvPr id="8" name="Straight Connector 7"/>
          <p:cNvCxnSpPr/>
          <p:nvPr/>
        </p:nvCxnSpPr>
        <p:spPr>
          <a:xfrm>
            <a:off x="13868400" y="16459200"/>
            <a:ext cx="0" cy="1556712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29718000" y="16459200"/>
            <a:ext cx="0" cy="1529411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1219200" y="14106704"/>
            <a:ext cx="4572000" cy="1415772"/>
          </a:xfrm>
          <a:prstGeom prst="rect">
            <a:avLst/>
          </a:prstGeom>
          <a:noFill/>
        </p:spPr>
        <p:txBody>
          <a:bodyPr wrap="square" rtlCol="0">
            <a:spAutoFit/>
          </a:bodyPr>
          <a:lstStyle/>
          <a:p>
            <a:r>
              <a:rPr lang="en-US" b="1" dirty="0" smtClean="0">
                <a:effectLst>
                  <a:outerShdw blurRad="38100" dist="38100" dir="2700000" algn="tl">
                    <a:srgbClr val="000000">
                      <a:alpha val="43137"/>
                    </a:srgbClr>
                  </a:outerShdw>
                </a:effectLst>
              </a:rPr>
              <a:t>RET</a:t>
            </a:r>
            <a:endParaRPr lang="en-US" b="1" dirty="0">
              <a:effectLst>
                <a:outerShdw blurRad="38100" dist="38100" dir="2700000" algn="tl">
                  <a:srgbClr val="000000">
                    <a:alpha val="43137"/>
                  </a:srgbClr>
                </a:outerShdw>
              </a:effectLst>
            </a:endParaRPr>
          </a:p>
        </p:txBody>
      </p:sp>
      <p:sp>
        <p:nvSpPr>
          <p:cNvPr id="11" name="TextBox 10"/>
          <p:cNvSpPr txBox="1"/>
          <p:nvPr/>
        </p:nvSpPr>
        <p:spPr>
          <a:xfrm>
            <a:off x="14782800" y="13868400"/>
            <a:ext cx="9144000" cy="1415772"/>
          </a:xfrm>
          <a:prstGeom prst="rect">
            <a:avLst/>
          </a:prstGeom>
          <a:noFill/>
        </p:spPr>
        <p:txBody>
          <a:bodyPr wrap="square" rtlCol="0">
            <a:spAutoFit/>
          </a:bodyPr>
          <a:lstStyle/>
          <a:p>
            <a:r>
              <a:rPr lang="en-US" b="1" dirty="0" err="1" smtClean="0">
                <a:effectLst>
                  <a:outerShdw blurRad="38100" dist="38100" dir="2700000" algn="tl">
                    <a:srgbClr val="000000">
                      <a:alpha val="43137"/>
                    </a:srgbClr>
                  </a:outerShdw>
                </a:effectLst>
              </a:rPr>
              <a:t>CoCoRaHS</a:t>
            </a:r>
            <a:endParaRPr lang="en-US" b="1" dirty="0">
              <a:effectLst>
                <a:outerShdw blurRad="38100" dist="38100" dir="2700000" algn="tl">
                  <a:srgbClr val="000000">
                    <a:alpha val="43137"/>
                  </a:srgbClr>
                </a:outerShdw>
              </a:effectLst>
            </a:endParaRPr>
          </a:p>
        </p:txBody>
      </p:sp>
      <p:sp>
        <p:nvSpPr>
          <p:cNvPr id="12" name="TextBox 11"/>
          <p:cNvSpPr txBox="1"/>
          <p:nvPr/>
        </p:nvSpPr>
        <p:spPr>
          <a:xfrm>
            <a:off x="30403800" y="13976628"/>
            <a:ext cx="9144000" cy="1415772"/>
          </a:xfrm>
          <a:prstGeom prst="rect">
            <a:avLst/>
          </a:prstGeom>
          <a:noFill/>
        </p:spPr>
        <p:txBody>
          <a:bodyPr wrap="square" rtlCol="0">
            <a:spAutoFit/>
          </a:bodyPr>
          <a:lstStyle/>
          <a:p>
            <a:r>
              <a:rPr lang="en-US" b="1" dirty="0" err="1" smtClean="0">
                <a:effectLst>
                  <a:outerShdw blurRad="38100" dist="38100" dir="2700000" algn="tl">
                    <a:srgbClr val="000000">
                      <a:alpha val="43137"/>
                    </a:srgbClr>
                  </a:outerShdw>
                </a:effectLst>
              </a:rPr>
              <a:t>LoVoTECS</a:t>
            </a:r>
            <a:endParaRPr lang="en-US" b="1" dirty="0">
              <a:effectLst>
                <a:outerShdw blurRad="38100" dist="38100" dir="2700000" algn="tl">
                  <a:srgbClr val="000000">
                    <a:alpha val="43137"/>
                  </a:srgbClr>
                </a:outerShdw>
              </a:effectLst>
            </a:endParaRPr>
          </a:p>
        </p:txBody>
      </p:sp>
      <p:pic>
        <p:nvPicPr>
          <p:cNvPr id="13" name="Picture 12" descr="NSF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4400" y="1181100"/>
            <a:ext cx="3657600" cy="365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914400" y="16209853"/>
            <a:ext cx="12954000" cy="2308324"/>
          </a:xfrm>
          <a:prstGeom prst="rect">
            <a:avLst/>
          </a:prstGeom>
          <a:noFill/>
        </p:spPr>
        <p:txBody>
          <a:bodyPr wrap="square" rtlCol="0">
            <a:spAutoFit/>
          </a:bodyPr>
          <a:lstStyle/>
          <a:p>
            <a:r>
              <a:rPr lang="en-US" sz="4800" b="1" dirty="0" smtClean="0"/>
              <a:t>Demographic</a:t>
            </a:r>
            <a:r>
              <a:rPr lang="en-US" sz="4800" dirty="0" smtClean="0"/>
              <a:t>s: 75% from K12 formal setting</a:t>
            </a:r>
          </a:p>
          <a:p>
            <a:r>
              <a:rPr lang="en-US" sz="4800" dirty="0" smtClean="0"/>
              <a:t>56% teach 9</a:t>
            </a:r>
            <a:r>
              <a:rPr lang="en-US" sz="4800" baseline="30000" dirty="0" smtClean="0"/>
              <a:t>th</a:t>
            </a:r>
            <a:r>
              <a:rPr lang="en-US" sz="4800" dirty="0" smtClean="0"/>
              <a:t>/10</a:t>
            </a:r>
            <a:r>
              <a:rPr lang="en-US" sz="4800" baseline="30000" dirty="0" smtClean="0"/>
              <a:t>th</a:t>
            </a:r>
            <a:r>
              <a:rPr lang="en-US" sz="4800" dirty="0" smtClean="0"/>
              <a:t> grade</a:t>
            </a:r>
          </a:p>
          <a:p>
            <a:r>
              <a:rPr lang="en-US" sz="4800" dirty="0" smtClean="0"/>
              <a:t>89% teach physical science; 56% teach life science</a:t>
            </a:r>
            <a:endParaRPr lang="en-US" sz="4800" dirty="0"/>
          </a:p>
        </p:txBody>
      </p:sp>
      <p:sp>
        <p:nvSpPr>
          <p:cNvPr id="20" name="TextBox 19"/>
          <p:cNvSpPr txBox="1"/>
          <p:nvPr/>
        </p:nvSpPr>
        <p:spPr>
          <a:xfrm>
            <a:off x="914400" y="19029253"/>
            <a:ext cx="12954000" cy="2308324"/>
          </a:xfrm>
          <a:prstGeom prst="rect">
            <a:avLst/>
          </a:prstGeom>
          <a:noFill/>
        </p:spPr>
        <p:txBody>
          <a:bodyPr wrap="square" rtlCol="0">
            <a:spAutoFit/>
          </a:bodyPr>
          <a:lstStyle/>
          <a:p>
            <a:r>
              <a:rPr lang="en-US" sz="4800" b="1" dirty="0" smtClean="0"/>
              <a:t>Reach</a:t>
            </a:r>
            <a:r>
              <a:rPr lang="en-US" sz="4800" dirty="0" smtClean="0"/>
              <a:t>: 330 male and 304 female students impacted by teachers’ RET experiences in 33 classes</a:t>
            </a:r>
            <a:endParaRPr lang="en-US" sz="4800" dirty="0"/>
          </a:p>
        </p:txBody>
      </p:sp>
      <p:sp>
        <p:nvSpPr>
          <p:cNvPr id="21" name="TextBox 20"/>
          <p:cNvSpPr txBox="1"/>
          <p:nvPr/>
        </p:nvSpPr>
        <p:spPr>
          <a:xfrm>
            <a:off x="914400" y="24165193"/>
            <a:ext cx="12954000" cy="4524315"/>
          </a:xfrm>
          <a:prstGeom prst="rect">
            <a:avLst/>
          </a:prstGeom>
          <a:noFill/>
        </p:spPr>
        <p:txBody>
          <a:bodyPr wrap="square" rtlCol="0">
            <a:spAutoFit/>
          </a:bodyPr>
          <a:lstStyle/>
          <a:p>
            <a:r>
              <a:rPr lang="en-US" sz="4800" b="1" dirty="0" smtClean="0"/>
              <a:t>Challenges</a:t>
            </a:r>
            <a:r>
              <a:rPr lang="en-US" sz="4800" dirty="0" smtClean="0"/>
              <a:t>: Availability of research materials, tools, and supplies; appropriateness of content matter</a:t>
            </a:r>
          </a:p>
          <a:p>
            <a:endParaRPr lang="en-US" sz="4800" dirty="0"/>
          </a:p>
          <a:p>
            <a:r>
              <a:rPr lang="en-US" sz="4800" b="1" dirty="0" smtClean="0"/>
              <a:t>Further Support</a:t>
            </a:r>
            <a:r>
              <a:rPr lang="en-US" sz="4800" dirty="0" smtClean="0"/>
              <a:t>: 73% would utilize professional development time for developing curriculum; 64% would benefit from more materials and supplies</a:t>
            </a:r>
            <a:endParaRPr lang="en-US" sz="4800" dirty="0"/>
          </a:p>
        </p:txBody>
      </p:sp>
      <p:sp>
        <p:nvSpPr>
          <p:cNvPr id="22" name="TextBox 21"/>
          <p:cNvSpPr txBox="1"/>
          <p:nvPr/>
        </p:nvSpPr>
        <p:spPr>
          <a:xfrm>
            <a:off x="914400" y="21467653"/>
            <a:ext cx="12954000" cy="2308324"/>
          </a:xfrm>
          <a:prstGeom prst="rect">
            <a:avLst/>
          </a:prstGeom>
          <a:noFill/>
        </p:spPr>
        <p:txBody>
          <a:bodyPr wrap="square" rtlCol="0">
            <a:spAutoFit/>
          </a:bodyPr>
          <a:lstStyle/>
          <a:p>
            <a:r>
              <a:rPr lang="en-US" sz="4800" b="1" dirty="0" smtClean="0"/>
              <a:t>Successes</a:t>
            </a:r>
            <a:r>
              <a:rPr lang="en-US" sz="4800" dirty="0" smtClean="0"/>
              <a:t>: 91% have utilized specific content from RET in their teaching; 91% would recommend program to peers</a:t>
            </a:r>
            <a:endParaRPr lang="en-US" sz="4800" dirty="0"/>
          </a:p>
        </p:txBody>
      </p:sp>
      <p:sp>
        <p:nvSpPr>
          <p:cNvPr id="7" name="TextBox 6"/>
          <p:cNvSpPr txBox="1"/>
          <p:nvPr/>
        </p:nvSpPr>
        <p:spPr>
          <a:xfrm>
            <a:off x="914400" y="28879800"/>
            <a:ext cx="12268200" cy="3416320"/>
          </a:xfrm>
          <a:prstGeom prst="rect">
            <a:avLst/>
          </a:prstGeom>
          <a:noFill/>
        </p:spPr>
        <p:txBody>
          <a:bodyPr wrap="square" rtlCol="0">
            <a:spAutoFit/>
          </a:bodyPr>
          <a:lstStyle/>
          <a:p>
            <a:r>
              <a:rPr lang="en-US" sz="7200" b="1" dirty="0" smtClean="0">
                <a:effectLst>
                  <a:outerShdw blurRad="38100" dist="38100" dir="2700000" algn="tl">
                    <a:srgbClr val="000000">
                      <a:alpha val="43137"/>
                    </a:srgbClr>
                  </a:outerShdw>
                </a:effectLst>
              </a:rPr>
              <a:t>“… </a:t>
            </a:r>
            <a:r>
              <a:rPr lang="en-US" sz="7200" b="1" i="1" dirty="0" smtClean="0">
                <a:effectLst>
                  <a:outerShdw blurRad="38100" dist="38100" dir="2700000" algn="tl">
                    <a:srgbClr val="000000">
                      <a:alpha val="43137"/>
                    </a:srgbClr>
                  </a:outerShdw>
                </a:effectLst>
              </a:rPr>
              <a:t>a very refreshing program to remind me of why I love my subject matter.”</a:t>
            </a:r>
            <a:endParaRPr lang="en-US" sz="7200" b="1" i="1" dirty="0">
              <a:effectLst>
                <a:outerShdw blurRad="38100" dist="38100" dir="2700000" algn="tl">
                  <a:srgbClr val="000000">
                    <a:alpha val="43137"/>
                  </a:srgbClr>
                </a:outerShdw>
              </a:effectLst>
            </a:endParaRPr>
          </a:p>
        </p:txBody>
      </p:sp>
      <p:sp>
        <p:nvSpPr>
          <p:cNvPr id="23" name="TextBox 22"/>
          <p:cNvSpPr txBox="1"/>
          <p:nvPr/>
        </p:nvSpPr>
        <p:spPr>
          <a:xfrm>
            <a:off x="14706600" y="16078200"/>
            <a:ext cx="15011400" cy="2308324"/>
          </a:xfrm>
          <a:prstGeom prst="rect">
            <a:avLst/>
          </a:prstGeom>
          <a:noFill/>
        </p:spPr>
        <p:txBody>
          <a:bodyPr wrap="square" rtlCol="0">
            <a:spAutoFit/>
          </a:bodyPr>
          <a:lstStyle/>
          <a:p>
            <a:r>
              <a:rPr lang="en-US" sz="4800" b="1" dirty="0" smtClean="0"/>
              <a:t>Demographics: </a:t>
            </a:r>
            <a:r>
              <a:rPr lang="en-US" sz="4800" dirty="0" smtClean="0"/>
              <a:t>89% from K12 formal setting</a:t>
            </a:r>
          </a:p>
          <a:p>
            <a:r>
              <a:rPr lang="en-US" sz="4800" dirty="0" smtClean="0"/>
              <a:t>53% teach 9</a:t>
            </a:r>
            <a:r>
              <a:rPr lang="en-US" sz="4800" baseline="30000" dirty="0" smtClean="0"/>
              <a:t>th</a:t>
            </a:r>
            <a:r>
              <a:rPr lang="en-US" sz="4800" dirty="0" smtClean="0"/>
              <a:t>/10</a:t>
            </a:r>
            <a:r>
              <a:rPr lang="en-US" sz="4800" baseline="30000" dirty="0" smtClean="0"/>
              <a:t>th</a:t>
            </a:r>
            <a:r>
              <a:rPr lang="en-US" sz="4800" dirty="0" smtClean="0"/>
              <a:t> grade; 6% elementary-level</a:t>
            </a:r>
          </a:p>
          <a:p>
            <a:r>
              <a:rPr lang="en-US" sz="4800" dirty="0" smtClean="0"/>
              <a:t>Balanced teaching across physical, earth, and life science</a:t>
            </a:r>
            <a:endParaRPr lang="en-US" sz="4800" dirty="0"/>
          </a:p>
        </p:txBody>
      </p:sp>
      <p:sp>
        <p:nvSpPr>
          <p:cNvPr id="24" name="TextBox 23"/>
          <p:cNvSpPr txBox="1"/>
          <p:nvPr/>
        </p:nvSpPr>
        <p:spPr>
          <a:xfrm>
            <a:off x="14706600" y="18973800"/>
            <a:ext cx="15011400" cy="1569660"/>
          </a:xfrm>
          <a:prstGeom prst="rect">
            <a:avLst/>
          </a:prstGeom>
          <a:noFill/>
        </p:spPr>
        <p:txBody>
          <a:bodyPr wrap="square" rtlCol="0">
            <a:spAutoFit/>
          </a:bodyPr>
          <a:lstStyle/>
          <a:p>
            <a:r>
              <a:rPr lang="en-US" sz="4800" b="1" dirty="0" smtClean="0"/>
              <a:t>Reach</a:t>
            </a:r>
            <a:r>
              <a:rPr lang="en-US" sz="4800" dirty="0" smtClean="0"/>
              <a:t>: 128 male and 152 female students impacted by </a:t>
            </a:r>
            <a:r>
              <a:rPr lang="en-US" sz="4800" dirty="0" err="1" smtClean="0"/>
              <a:t>CoCoRaHS</a:t>
            </a:r>
            <a:r>
              <a:rPr lang="en-US" sz="4800" dirty="0" smtClean="0"/>
              <a:t> teachers  in 13 classes</a:t>
            </a:r>
            <a:endParaRPr lang="en-US" sz="4800" dirty="0"/>
          </a:p>
        </p:txBody>
      </p:sp>
      <p:sp>
        <p:nvSpPr>
          <p:cNvPr id="25" name="TextBox 24"/>
          <p:cNvSpPr txBox="1"/>
          <p:nvPr/>
        </p:nvSpPr>
        <p:spPr>
          <a:xfrm>
            <a:off x="14706600" y="26717685"/>
            <a:ext cx="15011400" cy="4524315"/>
          </a:xfrm>
          <a:prstGeom prst="rect">
            <a:avLst/>
          </a:prstGeom>
          <a:noFill/>
        </p:spPr>
        <p:txBody>
          <a:bodyPr wrap="square" rtlCol="0">
            <a:spAutoFit/>
          </a:bodyPr>
          <a:lstStyle/>
          <a:p>
            <a:r>
              <a:rPr lang="en-US" sz="4800" b="1" dirty="0" smtClean="0"/>
              <a:t>Challenges</a:t>
            </a:r>
            <a:r>
              <a:rPr lang="en-US" sz="4800" dirty="0" smtClean="0"/>
              <a:t>: Time requirements and lack of student interest</a:t>
            </a:r>
          </a:p>
          <a:p>
            <a:endParaRPr lang="en-US" sz="4800" dirty="0"/>
          </a:p>
          <a:p>
            <a:r>
              <a:rPr lang="en-US" sz="4800" b="1" dirty="0" smtClean="0"/>
              <a:t>Further Support</a:t>
            </a:r>
            <a:r>
              <a:rPr lang="en-US" sz="4800" dirty="0" smtClean="0"/>
              <a:t>: 75% would utilize example activities or lesson plans; 69% would like to collaborate to develop a learning unit; 69% would like a </a:t>
            </a:r>
            <a:r>
              <a:rPr lang="en-US" sz="4800" dirty="0" err="1" smtClean="0"/>
              <a:t>CoCoRaHS</a:t>
            </a:r>
            <a:r>
              <a:rPr lang="en-US" sz="4800" dirty="0" smtClean="0"/>
              <a:t> pedagogy workshop</a:t>
            </a:r>
            <a:endParaRPr lang="en-US" sz="4800" dirty="0"/>
          </a:p>
        </p:txBody>
      </p:sp>
      <p:sp>
        <p:nvSpPr>
          <p:cNvPr id="26" name="TextBox 25"/>
          <p:cNvSpPr txBox="1"/>
          <p:nvPr/>
        </p:nvSpPr>
        <p:spPr>
          <a:xfrm>
            <a:off x="14706600" y="21183600"/>
            <a:ext cx="15011400" cy="2308324"/>
          </a:xfrm>
          <a:prstGeom prst="rect">
            <a:avLst/>
          </a:prstGeom>
          <a:noFill/>
        </p:spPr>
        <p:txBody>
          <a:bodyPr wrap="square" rtlCol="0">
            <a:spAutoFit/>
          </a:bodyPr>
          <a:lstStyle/>
          <a:p>
            <a:r>
              <a:rPr lang="en-US" sz="4800" b="1" dirty="0" smtClean="0"/>
              <a:t>Successes</a:t>
            </a:r>
            <a:r>
              <a:rPr lang="en-US" sz="4800" dirty="0" smtClean="0"/>
              <a:t>: 58% of respondents have begun or completed integration of </a:t>
            </a:r>
            <a:r>
              <a:rPr lang="en-US" sz="4800" dirty="0" err="1" smtClean="0"/>
              <a:t>CoCoRaHS</a:t>
            </a:r>
            <a:r>
              <a:rPr lang="en-US" sz="4800" dirty="0" smtClean="0"/>
              <a:t> in teaching; 81% of observations made by students</a:t>
            </a:r>
            <a:endParaRPr lang="en-US" sz="4800" dirty="0"/>
          </a:p>
        </p:txBody>
      </p:sp>
      <p:sp>
        <p:nvSpPr>
          <p:cNvPr id="28" name="TextBox 27"/>
          <p:cNvSpPr txBox="1"/>
          <p:nvPr/>
        </p:nvSpPr>
        <p:spPr>
          <a:xfrm>
            <a:off x="14706600" y="23850600"/>
            <a:ext cx="15011400" cy="2308324"/>
          </a:xfrm>
          <a:prstGeom prst="rect">
            <a:avLst/>
          </a:prstGeom>
          <a:noFill/>
        </p:spPr>
        <p:txBody>
          <a:bodyPr wrap="square" rtlCol="0">
            <a:spAutoFit/>
          </a:bodyPr>
          <a:lstStyle/>
          <a:p>
            <a:r>
              <a:rPr lang="en-US" sz="4800" b="1" dirty="0" smtClean="0"/>
              <a:t>Data Discovery Center</a:t>
            </a:r>
            <a:r>
              <a:rPr lang="en-US" sz="4800" dirty="0" smtClean="0"/>
              <a:t>: 38% of respondents have used the DDC outside of the </a:t>
            </a:r>
            <a:r>
              <a:rPr lang="en-US" sz="4800" smtClean="0"/>
              <a:t>workshop activity; </a:t>
            </a:r>
            <a:r>
              <a:rPr lang="en-US" sz="4800" dirty="0" smtClean="0"/>
              <a:t>19% were not familiar with the DDC</a:t>
            </a:r>
            <a:endParaRPr lang="en-US" sz="4800" dirty="0"/>
          </a:p>
        </p:txBody>
      </p:sp>
      <p:sp>
        <p:nvSpPr>
          <p:cNvPr id="29" name="TextBox 28"/>
          <p:cNvSpPr txBox="1"/>
          <p:nvPr/>
        </p:nvSpPr>
        <p:spPr>
          <a:xfrm>
            <a:off x="30480001" y="16132076"/>
            <a:ext cx="12566236" cy="2308324"/>
          </a:xfrm>
          <a:prstGeom prst="rect">
            <a:avLst/>
          </a:prstGeom>
          <a:noFill/>
        </p:spPr>
        <p:txBody>
          <a:bodyPr wrap="square" rtlCol="0">
            <a:spAutoFit/>
          </a:bodyPr>
          <a:lstStyle/>
          <a:p>
            <a:r>
              <a:rPr lang="en-US" sz="4800" b="1" dirty="0" smtClean="0"/>
              <a:t>Demographics</a:t>
            </a:r>
            <a:r>
              <a:rPr lang="en-US" sz="4800" dirty="0" smtClean="0"/>
              <a:t>: 68% from K12 formal setting; 21% from post-secondary; over half taught 11</a:t>
            </a:r>
            <a:r>
              <a:rPr lang="en-US" sz="4800" baseline="30000" dirty="0" smtClean="0"/>
              <a:t>th</a:t>
            </a:r>
            <a:r>
              <a:rPr lang="en-US" sz="4800" dirty="0" smtClean="0"/>
              <a:t> grade</a:t>
            </a:r>
          </a:p>
          <a:p>
            <a:r>
              <a:rPr lang="en-US" sz="4800" dirty="0" smtClean="0"/>
              <a:t>Earth, and life science were most taught subjects</a:t>
            </a:r>
            <a:endParaRPr lang="en-US" sz="4800" dirty="0"/>
          </a:p>
        </p:txBody>
      </p:sp>
      <p:sp>
        <p:nvSpPr>
          <p:cNvPr id="30" name="TextBox 29"/>
          <p:cNvSpPr txBox="1"/>
          <p:nvPr/>
        </p:nvSpPr>
        <p:spPr>
          <a:xfrm>
            <a:off x="30480001" y="18623340"/>
            <a:ext cx="12566236" cy="1569660"/>
          </a:xfrm>
          <a:prstGeom prst="rect">
            <a:avLst/>
          </a:prstGeom>
          <a:noFill/>
        </p:spPr>
        <p:txBody>
          <a:bodyPr wrap="square" rtlCol="0">
            <a:spAutoFit/>
          </a:bodyPr>
          <a:lstStyle/>
          <a:p>
            <a:r>
              <a:rPr lang="en-US" sz="4800" b="1" dirty="0" smtClean="0"/>
              <a:t>Reach</a:t>
            </a:r>
            <a:r>
              <a:rPr lang="en-US" sz="4800" dirty="0" smtClean="0"/>
              <a:t>: 342 male and 372 female students impacted by </a:t>
            </a:r>
            <a:r>
              <a:rPr lang="en-US" sz="4800" dirty="0" err="1" smtClean="0"/>
              <a:t>LoVoTECS</a:t>
            </a:r>
            <a:r>
              <a:rPr lang="en-US" sz="4800" dirty="0" smtClean="0"/>
              <a:t> teachers  in 70 classes</a:t>
            </a:r>
            <a:endParaRPr lang="en-US" sz="4800" dirty="0"/>
          </a:p>
        </p:txBody>
      </p:sp>
      <p:sp>
        <p:nvSpPr>
          <p:cNvPr id="31" name="TextBox 30"/>
          <p:cNvSpPr txBox="1"/>
          <p:nvPr/>
        </p:nvSpPr>
        <p:spPr>
          <a:xfrm>
            <a:off x="30480001" y="24865548"/>
            <a:ext cx="12566236" cy="3785652"/>
          </a:xfrm>
          <a:prstGeom prst="rect">
            <a:avLst/>
          </a:prstGeom>
          <a:noFill/>
        </p:spPr>
        <p:txBody>
          <a:bodyPr wrap="square" rtlCol="0">
            <a:spAutoFit/>
          </a:bodyPr>
          <a:lstStyle/>
          <a:p>
            <a:r>
              <a:rPr lang="en-US" sz="4800" b="1" dirty="0" smtClean="0"/>
              <a:t>Challenges</a:t>
            </a:r>
            <a:r>
              <a:rPr lang="en-US" sz="4800" dirty="0" smtClean="0"/>
              <a:t>: Time constraints; statistics</a:t>
            </a:r>
          </a:p>
          <a:p>
            <a:endParaRPr lang="en-US" sz="4800" b="1" dirty="0"/>
          </a:p>
          <a:p>
            <a:r>
              <a:rPr lang="en-US" sz="4800" b="1" dirty="0" smtClean="0"/>
              <a:t>Further Support</a:t>
            </a:r>
            <a:r>
              <a:rPr lang="en-US" sz="4800" dirty="0" smtClean="0"/>
              <a:t>: 75% would utilize example activities or lesson plans; 56% would like more science content workshops with scientists</a:t>
            </a:r>
            <a:endParaRPr lang="en-US" sz="4800" dirty="0"/>
          </a:p>
        </p:txBody>
      </p:sp>
      <p:sp>
        <p:nvSpPr>
          <p:cNvPr id="32" name="TextBox 31"/>
          <p:cNvSpPr txBox="1"/>
          <p:nvPr/>
        </p:nvSpPr>
        <p:spPr>
          <a:xfrm>
            <a:off x="30480001" y="20452140"/>
            <a:ext cx="12566236" cy="1569660"/>
          </a:xfrm>
          <a:prstGeom prst="rect">
            <a:avLst/>
          </a:prstGeom>
          <a:noFill/>
        </p:spPr>
        <p:txBody>
          <a:bodyPr wrap="square" rtlCol="0">
            <a:spAutoFit/>
          </a:bodyPr>
          <a:lstStyle/>
          <a:p>
            <a:r>
              <a:rPr lang="en-US" sz="4800" b="1" dirty="0" smtClean="0"/>
              <a:t>Successes</a:t>
            </a:r>
            <a:r>
              <a:rPr lang="en-US" sz="4800" dirty="0" smtClean="0"/>
              <a:t>: 76% of respondents have begun or completed integration of </a:t>
            </a:r>
            <a:r>
              <a:rPr lang="en-US" sz="4800" dirty="0" err="1" smtClean="0"/>
              <a:t>CoCoRaHS</a:t>
            </a:r>
            <a:r>
              <a:rPr lang="en-US" sz="4800" dirty="0" smtClean="0"/>
              <a:t> in teaching</a:t>
            </a:r>
            <a:endParaRPr lang="en-US" sz="4800" dirty="0"/>
          </a:p>
        </p:txBody>
      </p:sp>
      <p:sp>
        <p:nvSpPr>
          <p:cNvPr id="33" name="TextBox 32"/>
          <p:cNvSpPr txBox="1"/>
          <p:nvPr/>
        </p:nvSpPr>
        <p:spPr>
          <a:xfrm>
            <a:off x="30480001" y="22228076"/>
            <a:ext cx="12566236" cy="2308324"/>
          </a:xfrm>
          <a:prstGeom prst="rect">
            <a:avLst/>
          </a:prstGeom>
          <a:noFill/>
        </p:spPr>
        <p:txBody>
          <a:bodyPr wrap="square" rtlCol="0">
            <a:spAutoFit/>
          </a:bodyPr>
          <a:lstStyle/>
          <a:p>
            <a:r>
              <a:rPr lang="en-US" sz="4800" b="1" dirty="0" smtClean="0"/>
              <a:t>Data Discovery Center: </a:t>
            </a:r>
            <a:r>
              <a:rPr lang="en-US" sz="4800" dirty="0" smtClean="0"/>
              <a:t>53% of respondents have used the DDC outside of the workshop activity; No teacher was unfamiliar with the DDC</a:t>
            </a:r>
            <a:endParaRPr lang="en-US" sz="4800" dirty="0"/>
          </a:p>
        </p:txBody>
      </p:sp>
      <p:sp>
        <p:nvSpPr>
          <p:cNvPr id="34" name="TextBox 33"/>
          <p:cNvSpPr txBox="1"/>
          <p:nvPr/>
        </p:nvSpPr>
        <p:spPr>
          <a:xfrm>
            <a:off x="30403800" y="28968680"/>
            <a:ext cx="12268200" cy="3416320"/>
          </a:xfrm>
          <a:prstGeom prst="rect">
            <a:avLst/>
          </a:prstGeom>
          <a:noFill/>
        </p:spPr>
        <p:txBody>
          <a:bodyPr wrap="square" rtlCol="0">
            <a:spAutoFit/>
          </a:bodyPr>
          <a:lstStyle/>
          <a:p>
            <a:r>
              <a:rPr lang="en-US" sz="7200" b="1" i="1" dirty="0" smtClean="0">
                <a:effectLst>
                  <a:outerShdw blurRad="38100" dist="38100" dir="2700000" algn="tl">
                    <a:srgbClr val="000000">
                      <a:alpha val="43137"/>
                    </a:srgbClr>
                  </a:outerShdw>
                </a:effectLst>
              </a:rPr>
              <a:t>“With changes in the river and weather, it was hard to include site visits in the class.”</a:t>
            </a:r>
            <a:endParaRPr lang="en-US" sz="7200" b="1" i="1" dirty="0">
              <a:effectLst>
                <a:outerShdw blurRad="38100" dist="38100" dir="2700000" algn="tl">
                  <a:srgbClr val="000000">
                    <a:alpha val="43137"/>
                  </a:srgbClr>
                </a:outerShdw>
              </a:effectLst>
            </a:endParaRPr>
          </a:p>
        </p:txBody>
      </p:sp>
      <p:pic>
        <p:nvPicPr>
          <p:cNvPr id="35" name="Picture 3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72200" y="11435832"/>
            <a:ext cx="6088886" cy="3956568"/>
          </a:xfrm>
          <a:prstGeom prst="rect">
            <a:avLst/>
          </a:prstGeom>
          <a:ln w="228600" cap="sq" cmpd="thickThin">
            <a:solidFill>
              <a:srgbClr val="000000"/>
            </a:solidFill>
            <a:prstDash val="solid"/>
            <a:miter lim="800000"/>
          </a:ln>
          <a:effectLst>
            <a:innerShdw blurRad="76200">
              <a:srgbClr val="000000"/>
            </a:innerShdw>
          </a:effectLst>
        </p:spPr>
      </p:pic>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0392144">
            <a:off x="20102070" y="10779605"/>
            <a:ext cx="6078321" cy="54214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7" name="Picture 3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389108" y="11696461"/>
            <a:ext cx="3587711" cy="3587711"/>
          </a:xfrm>
          <a:prstGeom prst="rect">
            <a:avLst/>
          </a:prstGeom>
          <a:ln w="228600" cap="sq" cmpd="thickThin">
            <a:solidFill>
              <a:srgbClr val="000000"/>
            </a:solidFill>
            <a:prstDash val="solid"/>
            <a:miter lim="800000"/>
          </a:ln>
          <a:effectLst>
            <a:innerShdw blurRad="76200">
              <a:srgbClr val="000000"/>
            </a:innerShdw>
          </a:effectLst>
        </p:spPr>
      </p:pic>
      <p:sp>
        <p:nvSpPr>
          <p:cNvPr id="36" name="TextBox 35"/>
          <p:cNvSpPr txBox="1"/>
          <p:nvPr/>
        </p:nvSpPr>
        <p:spPr>
          <a:xfrm>
            <a:off x="14859000" y="31426159"/>
            <a:ext cx="14173200" cy="1200329"/>
          </a:xfrm>
          <a:prstGeom prst="rect">
            <a:avLst/>
          </a:prstGeom>
          <a:noFill/>
          <a:ln>
            <a:solidFill>
              <a:schemeClr val="tx1"/>
            </a:solidFill>
          </a:ln>
        </p:spPr>
        <p:txBody>
          <a:bodyPr wrap="square" rtlCol="0">
            <a:spAutoFit/>
          </a:bodyPr>
          <a:lstStyle/>
          <a:p>
            <a:r>
              <a:rPr lang="en-US" sz="3600" dirty="0" smtClean="0"/>
              <a:t>This project evaluation was possible through NSF grant #1101245 to the NH </a:t>
            </a:r>
            <a:r>
              <a:rPr lang="en-US" sz="3600" dirty="0" err="1" smtClean="0"/>
              <a:t>EPSCoR</a:t>
            </a:r>
            <a:r>
              <a:rPr lang="en-US" sz="3600" dirty="0" smtClean="0"/>
              <a:t> program.</a:t>
            </a:r>
            <a:endParaRPr lang="en-US" sz="3600" dirty="0"/>
          </a:p>
        </p:txBody>
      </p:sp>
      <p:sp>
        <p:nvSpPr>
          <p:cNvPr id="4" name="TextBox 3"/>
          <p:cNvSpPr txBox="1"/>
          <p:nvPr/>
        </p:nvSpPr>
        <p:spPr>
          <a:xfrm>
            <a:off x="4267200" y="3514635"/>
            <a:ext cx="36347400" cy="1200329"/>
          </a:xfrm>
          <a:prstGeom prst="rect">
            <a:avLst/>
          </a:prstGeom>
          <a:noFill/>
        </p:spPr>
        <p:txBody>
          <a:bodyPr wrap="square" rtlCol="0">
            <a:spAutoFit/>
          </a:bodyPr>
          <a:lstStyle/>
          <a:p>
            <a:r>
              <a:rPr lang="en-US" sz="7200" dirty="0" err="1" smtClean="0"/>
              <a:t>Remiszewski</a:t>
            </a:r>
            <a:r>
              <a:rPr lang="en-US" sz="7200" dirty="0" smtClean="0"/>
              <a:t>, K.</a:t>
            </a:r>
            <a:r>
              <a:rPr lang="en-US" sz="7200" baseline="30000" dirty="0" smtClean="0"/>
              <a:t>1</a:t>
            </a:r>
            <a:r>
              <a:rPr lang="en-US" sz="7200" dirty="0" smtClean="0"/>
              <a:t>, A. Schloss</a:t>
            </a:r>
            <a:r>
              <a:rPr lang="en-US" sz="7200" baseline="30000" dirty="0" smtClean="0"/>
              <a:t>2,3</a:t>
            </a:r>
            <a:r>
              <a:rPr lang="en-US" sz="7200" dirty="0" smtClean="0"/>
              <a:t>, S. Hale</a:t>
            </a:r>
            <a:r>
              <a:rPr lang="en-US" sz="7200" baseline="30000" dirty="0" smtClean="0"/>
              <a:t>2</a:t>
            </a:r>
            <a:r>
              <a:rPr lang="en-US" sz="7200" dirty="0" smtClean="0"/>
              <a:t>, D. Earick</a:t>
            </a:r>
            <a:r>
              <a:rPr lang="en-US" sz="7200" baseline="30000" dirty="0" smtClean="0"/>
              <a:t>4</a:t>
            </a:r>
            <a:r>
              <a:rPr lang="en-US" sz="7200" dirty="0" smtClean="0"/>
              <a:t>, S. Jean</a:t>
            </a:r>
            <a:r>
              <a:rPr lang="en-US" sz="7200" baseline="30000" dirty="0" smtClean="0"/>
              <a:t>5</a:t>
            </a:r>
            <a:r>
              <a:rPr lang="en-US" sz="7200" dirty="0" smtClean="0"/>
              <a:t>, E. Froburg</a:t>
            </a:r>
            <a:r>
              <a:rPr lang="en-US" sz="7200" baseline="30000" dirty="0" smtClean="0"/>
              <a:t>2</a:t>
            </a:r>
            <a:r>
              <a:rPr lang="en-US" sz="7200" dirty="0" smtClean="0"/>
              <a:t>, S. Bradt</a:t>
            </a:r>
            <a:r>
              <a:rPr lang="en-US" sz="7200" baseline="30000" dirty="0" smtClean="0"/>
              <a:t>6</a:t>
            </a:r>
            <a:endParaRPr lang="en-US" sz="7200" baseline="30000" dirty="0"/>
          </a:p>
        </p:txBody>
      </p:sp>
    </p:spTree>
    <p:extLst>
      <p:ext uri="{BB962C8B-B14F-4D97-AF65-F5344CB8AC3E}">
        <p14:creationId xmlns:p14="http://schemas.microsoft.com/office/powerpoint/2010/main" val="352806340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389</TotalTime>
  <Words>679</Words>
  <Application>Microsoft Office PowerPoint</Application>
  <PresentationFormat>Custom</PresentationFormat>
  <Paragraphs>35</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Formative Survey Results for NH EPSCoR Teacher Engagement Programs in Research and Citizen Science</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Formative Survey Results for NH EPSCoR Teacher Engagement Programs in Research and Citizen Science</dc:title>
  <dc:creator>Stephen Hale</dc:creator>
  <cp:lastModifiedBy>Coit, Sandra</cp:lastModifiedBy>
  <cp:revision>16</cp:revision>
  <dcterms:created xsi:type="dcterms:W3CDTF">2015-03-10T21:21:26Z</dcterms:created>
  <dcterms:modified xsi:type="dcterms:W3CDTF">2015-03-11T12:50:26Z</dcterms:modified>
</cp:coreProperties>
</file>