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EDFD"/>
    <a:srgbClr val="D7F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8195" autoAdjust="0"/>
  </p:normalViewPr>
  <p:slideViewPr>
    <p:cSldViewPr snapToObjects="1">
      <p:cViewPr>
        <p:scale>
          <a:sx n="30" d="100"/>
          <a:sy n="30" d="100"/>
        </p:scale>
        <p:origin x="-1013" y="115"/>
      </p:cViewPr>
      <p:guideLst>
        <p:guide orient="horz" pos="9216"/>
        <p:guide pos="11520"/>
        <p:guide pos="16560"/>
        <p:guide pos="64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34AFF5-8B77-466A-A002-886B44407C01}" type="datetimeFigureOut">
              <a:rPr lang="en-US" smtClean="0"/>
              <a:t>3/10/2015</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B30BEC-F9AF-4A01-9C8E-B5B9187F0AF7}" type="slidenum">
              <a:rPr lang="en-US" smtClean="0"/>
              <a:t>‹#›</a:t>
            </a:fld>
            <a:endParaRPr lang="en-US"/>
          </a:p>
        </p:txBody>
      </p:sp>
    </p:spTree>
    <p:extLst>
      <p:ext uri="{BB962C8B-B14F-4D97-AF65-F5344CB8AC3E}">
        <p14:creationId xmlns:p14="http://schemas.microsoft.com/office/powerpoint/2010/main" val="239103054"/>
      </p:ext>
    </p:extLst>
  </p:cSld>
  <p:clrMap bg1="lt1" tx1="dk1" bg2="lt2" tx2="dk2" accent1="accent1" accent2="accent2" accent3="accent3" accent4="accent4" accent5="accent5" accent6="accent6" hlink="hlink" folHlink="folHlink"/>
  <p:notesStyle>
    <a:lvl1pPr marL="0" algn="l" defTabSz="3761086" rtl="0" eaLnBrk="1" latinLnBrk="0" hangingPunct="1">
      <a:defRPr sz="4900" kern="1200">
        <a:solidFill>
          <a:schemeClr val="tx1"/>
        </a:solidFill>
        <a:latin typeface="+mn-lt"/>
        <a:ea typeface="+mn-ea"/>
        <a:cs typeface="+mn-cs"/>
      </a:defRPr>
    </a:lvl1pPr>
    <a:lvl2pPr marL="1880543" algn="l" defTabSz="3761086" rtl="0" eaLnBrk="1" latinLnBrk="0" hangingPunct="1">
      <a:defRPr sz="4900" kern="1200">
        <a:solidFill>
          <a:schemeClr val="tx1"/>
        </a:solidFill>
        <a:latin typeface="+mn-lt"/>
        <a:ea typeface="+mn-ea"/>
        <a:cs typeface="+mn-cs"/>
      </a:defRPr>
    </a:lvl2pPr>
    <a:lvl3pPr marL="3761086" algn="l" defTabSz="3761086" rtl="0" eaLnBrk="1" latinLnBrk="0" hangingPunct="1">
      <a:defRPr sz="4900" kern="1200">
        <a:solidFill>
          <a:schemeClr val="tx1"/>
        </a:solidFill>
        <a:latin typeface="+mn-lt"/>
        <a:ea typeface="+mn-ea"/>
        <a:cs typeface="+mn-cs"/>
      </a:defRPr>
    </a:lvl3pPr>
    <a:lvl4pPr marL="5641630" algn="l" defTabSz="3761086" rtl="0" eaLnBrk="1" latinLnBrk="0" hangingPunct="1">
      <a:defRPr sz="4900" kern="1200">
        <a:solidFill>
          <a:schemeClr val="tx1"/>
        </a:solidFill>
        <a:latin typeface="+mn-lt"/>
        <a:ea typeface="+mn-ea"/>
        <a:cs typeface="+mn-cs"/>
      </a:defRPr>
    </a:lvl4pPr>
    <a:lvl5pPr marL="7522173" algn="l" defTabSz="3761086" rtl="0" eaLnBrk="1" latinLnBrk="0" hangingPunct="1">
      <a:defRPr sz="4900" kern="1200">
        <a:solidFill>
          <a:schemeClr val="tx1"/>
        </a:solidFill>
        <a:latin typeface="+mn-lt"/>
        <a:ea typeface="+mn-ea"/>
        <a:cs typeface="+mn-cs"/>
      </a:defRPr>
    </a:lvl5pPr>
    <a:lvl6pPr marL="9402716" algn="l" defTabSz="3761086" rtl="0" eaLnBrk="1" latinLnBrk="0" hangingPunct="1">
      <a:defRPr sz="4900" kern="1200">
        <a:solidFill>
          <a:schemeClr val="tx1"/>
        </a:solidFill>
        <a:latin typeface="+mn-lt"/>
        <a:ea typeface="+mn-ea"/>
        <a:cs typeface="+mn-cs"/>
      </a:defRPr>
    </a:lvl6pPr>
    <a:lvl7pPr marL="11283259" algn="l" defTabSz="3761086" rtl="0" eaLnBrk="1" latinLnBrk="0" hangingPunct="1">
      <a:defRPr sz="4900" kern="1200">
        <a:solidFill>
          <a:schemeClr val="tx1"/>
        </a:solidFill>
        <a:latin typeface="+mn-lt"/>
        <a:ea typeface="+mn-ea"/>
        <a:cs typeface="+mn-cs"/>
      </a:defRPr>
    </a:lvl7pPr>
    <a:lvl8pPr marL="13163803" algn="l" defTabSz="3761086" rtl="0" eaLnBrk="1" latinLnBrk="0" hangingPunct="1">
      <a:defRPr sz="4900" kern="1200">
        <a:solidFill>
          <a:schemeClr val="tx1"/>
        </a:solidFill>
        <a:latin typeface="+mn-lt"/>
        <a:ea typeface="+mn-ea"/>
        <a:cs typeface="+mn-cs"/>
      </a:defRPr>
    </a:lvl8pPr>
    <a:lvl9pPr marL="15044346" algn="l" defTabSz="3761086" rtl="0" eaLnBrk="1" latinLnBrk="0" hangingPunct="1">
      <a:defRPr sz="4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FB30BEC-F9AF-4A01-9C8E-B5B9187F0AF7}" type="slidenum">
              <a:rPr lang="en-US" smtClean="0"/>
              <a:t>1</a:t>
            </a:fld>
            <a:endParaRPr lang="en-US"/>
          </a:p>
        </p:txBody>
      </p:sp>
    </p:spTree>
    <p:extLst>
      <p:ext uri="{BB962C8B-B14F-4D97-AF65-F5344CB8AC3E}">
        <p14:creationId xmlns:p14="http://schemas.microsoft.com/office/powerpoint/2010/main" val="3827245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20"/>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0543" indent="0" algn="ctr">
              <a:buNone/>
              <a:defRPr>
                <a:solidFill>
                  <a:schemeClr val="tx1">
                    <a:tint val="75000"/>
                  </a:schemeClr>
                </a:solidFill>
              </a:defRPr>
            </a:lvl2pPr>
            <a:lvl3pPr marL="3761086" indent="0" algn="ctr">
              <a:buNone/>
              <a:defRPr>
                <a:solidFill>
                  <a:schemeClr val="tx1">
                    <a:tint val="75000"/>
                  </a:schemeClr>
                </a:solidFill>
              </a:defRPr>
            </a:lvl3pPr>
            <a:lvl4pPr marL="5641630" indent="0" algn="ctr">
              <a:buNone/>
              <a:defRPr>
                <a:solidFill>
                  <a:schemeClr val="tx1">
                    <a:tint val="75000"/>
                  </a:schemeClr>
                </a:solidFill>
              </a:defRPr>
            </a:lvl4pPr>
            <a:lvl5pPr marL="7522173" indent="0" algn="ctr">
              <a:buNone/>
              <a:defRPr>
                <a:solidFill>
                  <a:schemeClr val="tx1">
                    <a:tint val="75000"/>
                  </a:schemeClr>
                </a:solidFill>
              </a:defRPr>
            </a:lvl5pPr>
            <a:lvl6pPr marL="9402716" indent="0" algn="ctr">
              <a:buNone/>
              <a:defRPr>
                <a:solidFill>
                  <a:schemeClr val="tx1">
                    <a:tint val="75000"/>
                  </a:schemeClr>
                </a:solidFill>
              </a:defRPr>
            </a:lvl6pPr>
            <a:lvl7pPr marL="11283259" indent="0" algn="ctr">
              <a:buNone/>
              <a:defRPr>
                <a:solidFill>
                  <a:schemeClr val="tx1">
                    <a:tint val="75000"/>
                  </a:schemeClr>
                </a:solidFill>
              </a:defRPr>
            </a:lvl7pPr>
            <a:lvl8pPr marL="13163803" indent="0" algn="ctr">
              <a:buNone/>
              <a:defRPr>
                <a:solidFill>
                  <a:schemeClr val="tx1">
                    <a:tint val="75000"/>
                  </a:schemeClr>
                </a:solidFill>
              </a:defRPr>
            </a:lvl8pPr>
            <a:lvl9pPr marL="1504434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3/10/2015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49884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3/10/2015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65212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82"/>
            <a:ext cx="31089600" cy="6400798"/>
          </a:xfrm>
        </p:spPr>
        <p:txBody>
          <a:bodyPr anchor="b"/>
          <a:lstStyle>
            <a:lvl1pPr marL="0" indent="0">
              <a:buNone/>
              <a:defRPr sz="8200">
                <a:solidFill>
                  <a:schemeClr val="tx1">
                    <a:tint val="75000"/>
                  </a:schemeClr>
                </a:solidFill>
              </a:defRPr>
            </a:lvl1pPr>
            <a:lvl2pPr marL="1880543" indent="0">
              <a:buNone/>
              <a:defRPr sz="7400">
                <a:solidFill>
                  <a:schemeClr val="tx1">
                    <a:tint val="75000"/>
                  </a:schemeClr>
                </a:solidFill>
              </a:defRPr>
            </a:lvl2pPr>
            <a:lvl3pPr marL="3761086" indent="0">
              <a:buNone/>
              <a:defRPr sz="6600">
                <a:solidFill>
                  <a:schemeClr val="tx1">
                    <a:tint val="75000"/>
                  </a:schemeClr>
                </a:solidFill>
              </a:defRPr>
            </a:lvl3pPr>
            <a:lvl4pPr marL="5641630" indent="0">
              <a:buNone/>
              <a:defRPr sz="5800">
                <a:solidFill>
                  <a:schemeClr val="tx1">
                    <a:tint val="75000"/>
                  </a:schemeClr>
                </a:solidFill>
              </a:defRPr>
            </a:lvl4pPr>
            <a:lvl5pPr marL="7522173" indent="0">
              <a:buNone/>
              <a:defRPr sz="5800">
                <a:solidFill>
                  <a:schemeClr val="tx1">
                    <a:tint val="75000"/>
                  </a:schemeClr>
                </a:solidFill>
              </a:defRPr>
            </a:lvl5pPr>
            <a:lvl6pPr marL="9402716" indent="0">
              <a:buNone/>
              <a:defRPr sz="5800">
                <a:solidFill>
                  <a:schemeClr val="tx1">
                    <a:tint val="75000"/>
                  </a:schemeClr>
                </a:solidFill>
              </a:defRPr>
            </a:lvl6pPr>
            <a:lvl7pPr marL="11283259" indent="0">
              <a:buNone/>
              <a:defRPr sz="5800">
                <a:solidFill>
                  <a:schemeClr val="tx1">
                    <a:tint val="75000"/>
                  </a:schemeClr>
                </a:solidFill>
              </a:defRPr>
            </a:lvl7pPr>
            <a:lvl8pPr marL="13163803" indent="0">
              <a:buNone/>
              <a:defRPr sz="5800">
                <a:solidFill>
                  <a:schemeClr val="tx1">
                    <a:tint val="75000"/>
                  </a:schemeClr>
                </a:solidFill>
              </a:defRPr>
            </a:lvl8pPr>
            <a:lvl9pPr marL="15044346"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97BAAF-1207-4E52-B862-31E67195EA01}" type="datetimeFigureOut">
              <a:rPr lang="en-US" smtClean="0"/>
              <a:t>3/10/2015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95169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F97BAAF-1207-4E52-B862-31E67195EA01}" type="datetimeFigureOut">
              <a:rPr lang="en-US" smtClean="0"/>
              <a:t>3/10/2015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323269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6" y="6549816"/>
            <a:ext cx="16167100"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6"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97BAAF-1207-4E52-B862-31E67195EA01}" type="datetimeFigureOut">
              <a:rPr lang="en-US" smtClean="0"/>
              <a:t>3/10/2015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536650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97BAAF-1207-4E52-B862-31E67195EA01}" type="datetimeFigureOut">
              <a:rPr lang="en-US" smtClean="0"/>
              <a:t>3/10/2015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396539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7BAAF-1207-4E52-B862-31E67195EA01}" type="datetimeFigureOut">
              <a:rPr lang="en-US" smtClean="0"/>
              <a:t>3/10/2015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734223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6"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20"/>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6" y="6123100"/>
            <a:ext cx="12033252" cy="20015202"/>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3/10/2015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011014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0543" indent="0">
              <a:buNone/>
              <a:defRPr sz="11500"/>
            </a:lvl2pPr>
            <a:lvl3pPr marL="3761086" indent="0">
              <a:buNone/>
              <a:defRPr sz="9900"/>
            </a:lvl3pPr>
            <a:lvl4pPr marL="5641630" indent="0">
              <a:buNone/>
              <a:defRPr sz="8200"/>
            </a:lvl4pPr>
            <a:lvl5pPr marL="7522173" indent="0">
              <a:buNone/>
              <a:defRPr sz="8200"/>
            </a:lvl5pPr>
            <a:lvl6pPr marL="9402716" indent="0">
              <a:buNone/>
              <a:defRPr sz="8200"/>
            </a:lvl6pPr>
            <a:lvl7pPr marL="11283259" indent="0">
              <a:buNone/>
              <a:defRPr sz="8200"/>
            </a:lvl7pPr>
            <a:lvl8pPr marL="13163803" indent="0">
              <a:buNone/>
              <a:defRPr sz="8200"/>
            </a:lvl8pPr>
            <a:lvl9pPr marL="15044346"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3/10/2015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58354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3/10/2015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78542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5"/>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5"/>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3/10/2015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686283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108" tIns="188056" rIns="376108" bIns="1880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7"/>
            <a:ext cx="32918400" cy="19310775"/>
          </a:xfrm>
          <a:prstGeom prst="rect">
            <a:avLst/>
          </a:prstGeom>
        </p:spPr>
        <p:txBody>
          <a:bodyPr vert="horz" lIns="376108" tIns="188056" rIns="376108" bIns="1880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33"/>
            <a:ext cx="8534400" cy="1557867"/>
          </a:xfrm>
          <a:prstGeom prst="rect">
            <a:avLst/>
          </a:prstGeom>
        </p:spPr>
        <p:txBody>
          <a:bodyPr vert="horz" lIns="376108" tIns="188056" rIns="376108" bIns="188056" rtlCol="0" anchor="ctr"/>
          <a:lstStyle>
            <a:lvl1pPr algn="l">
              <a:defRPr sz="4900">
                <a:solidFill>
                  <a:schemeClr val="tx1">
                    <a:tint val="75000"/>
                  </a:schemeClr>
                </a:solidFill>
              </a:defRPr>
            </a:lvl1pPr>
          </a:lstStyle>
          <a:p>
            <a:fld id="{9F97BAAF-1207-4E52-B862-31E67195EA01}" type="datetimeFigureOut">
              <a:rPr lang="en-US" smtClean="0"/>
              <a:t>3/10/2015</a:t>
            </a:fld>
            <a:endParaRPr lang="en-US"/>
          </a:p>
        </p:txBody>
      </p:sp>
      <p:sp>
        <p:nvSpPr>
          <p:cNvPr id="5" name="Footer Placeholder 4"/>
          <p:cNvSpPr>
            <a:spLocks noGrp="1"/>
          </p:cNvSpPr>
          <p:nvPr>
            <p:ph type="ftr" sz="quarter" idx="3"/>
          </p:nvPr>
        </p:nvSpPr>
        <p:spPr>
          <a:xfrm>
            <a:off x="12496800" y="27120433"/>
            <a:ext cx="11582400" cy="1557867"/>
          </a:xfrm>
          <a:prstGeom prst="rect">
            <a:avLst/>
          </a:prstGeom>
        </p:spPr>
        <p:txBody>
          <a:bodyPr vert="horz" lIns="376108" tIns="188056" rIns="376108" bIns="188056"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3"/>
            <a:ext cx="8534400" cy="1557867"/>
          </a:xfrm>
          <a:prstGeom prst="rect">
            <a:avLst/>
          </a:prstGeom>
        </p:spPr>
        <p:txBody>
          <a:bodyPr vert="horz" lIns="376108" tIns="188056" rIns="376108" bIns="188056" rtlCol="0" anchor="ctr"/>
          <a:lstStyle>
            <a:lvl1pPr algn="r">
              <a:defRPr sz="4900">
                <a:solidFill>
                  <a:schemeClr val="tx1">
                    <a:tint val="75000"/>
                  </a:schemeClr>
                </a:solidFill>
              </a:defRPr>
            </a:lvl1pPr>
          </a:lstStyle>
          <a:p>
            <a:fld id="{80831BD2-CF31-46E2-969C-F891EEE3643A}" type="slidenum">
              <a:rPr lang="en-US" smtClean="0"/>
              <a:t>‹#›</a:t>
            </a:fld>
            <a:endParaRPr lang="en-US"/>
          </a:p>
        </p:txBody>
      </p:sp>
    </p:spTree>
    <p:extLst>
      <p:ext uri="{BB962C8B-B14F-4D97-AF65-F5344CB8AC3E}">
        <p14:creationId xmlns:p14="http://schemas.microsoft.com/office/powerpoint/2010/main" val="2358052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1086" rtl="0" eaLnBrk="1" latinLnBrk="0" hangingPunct="1">
        <a:spcBef>
          <a:spcPct val="0"/>
        </a:spcBef>
        <a:buNone/>
        <a:defRPr sz="18100" kern="1200">
          <a:solidFill>
            <a:schemeClr val="tx1"/>
          </a:solidFill>
          <a:latin typeface="+mj-lt"/>
          <a:ea typeface="+mj-ea"/>
          <a:cs typeface="+mj-cs"/>
        </a:defRPr>
      </a:lvl1pPr>
    </p:titleStyle>
    <p:bodyStyle>
      <a:lvl1pPr marL="1410405" indent="-1410405" algn="l" defTabSz="3761086" rtl="0" eaLnBrk="1" latinLnBrk="0" hangingPunct="1">
        <a:spcBef>
          <a:spcPct val="20000"/>
        </a:spcBef>
        <a:buFont typeface="Arial" panose="020B0604020202020204" pitchFamily="34" charset="0"/>
        <a:buChar char="•"/>
        <a:defRPr sz="13200" kern="1200">
          <a:solidFill>
            <a:schemeClr val="tx1"/>
          </a:solidFill>
          <a:latin typeface="+mn-lt"/>
          <a:ea typeface="+mn-ea"/>
          <a:cs typeface="+mn-cs"/>
        </a:defRPr>
      </a:lvl1pPr>
      <a:lvl2pPr marL="3055884" indent="-1175341" algn="l" defTabSz="3761086"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2pPr>
      <a:lvl3pPr marL="4701358" indent="-940272" algn="l" defTabSz="3761086" rtl="0" eaLnBrk="1" latinLnBrk="0" hangingPunct="1">
        <a:spcBef>
          <a:spcPct val="20000"/>
        </a:spcBef>
        <a:buFont typeface="Arial" panose="020B0604020202020204" pitchFamily="34" charset="0"/>
        <a:buChar char="•"/>
        <a:defRPr sz="9900" kern="1200">
          <a:solidFill>
            <a:schemeClr val="tx1"/>
          </a:solidFill>
          <a:latin typeface="+mn-lt"/>
          <a:ea typeface="+mn-ea"/>
          <a:cs typeface="+mn-cs"/>
        </a:defRPr>
      </a:lvl3pPr>
      <a:lvl4pPr marL="658190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4pPr>
      <a:lvl5pPr marL="846244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9pPr>
    </p:bodyStyle>
    <p:other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60000">
              <a:srgbClr val="9DEDFD">
                <a:lumMod val="48000"/>
                <a:lumOff val="52000"/>
              </a:srgbClr>
            </a:gs>
            <a:gs pos="0">
              <a:srgbClr val="9DEDFD">
                <a:lumMod val="20000"/>
                <a:lumOff val="80000"/>
              </a:srgbClr>
            </a:gs>
            <a:gs pos="22000">
              <a:srgbClr val="9DEDFD">
                <a:lumMod val="60000"/>
                <a:lumOff val="40000"/>
              </a:srgbClr>
            </a:gs>
            <a:gs pos="93000">
              <a:srgbClr val="9DEDFD">
                <a:lumMod val="18000"/>
                <a:lumOff val="82000"/>
              </a:srgbClr>
            </a:gs>
          </a:gsLst>
          <a:lin ang="5400000" scaled="0"/>
        </a:gradFill>
        <a:effectLst/>
      </p:bgPr>
    </p:bg>
    <p:spTree>
      <p:nvGrpSpPr>
        <p:cNvPr id="1" name=""/>
        <p:cNvGrpSpPr/>
        <p:nvPr/>
      </p:nvGrpSpPr>
      <p:grpSpPr>
        <a:xfrm>
          <a:off x="0" y="0"/>
          <a:ext cx="0" cy="0"/>
          <a:chOff x="0" y="0"/>
          <a:chExt cx="0" cy="0"/>
        </a:xfrm>
      </p:grpSpPr>
      <p:sp>
        <p:nvSpPr>
          <p:cNvPr id="5" name="Rectangle 4"/>
          <p:cNvSpPr/>
          <p:nvPr/>
        </p:nvSpPr>
        <p:spPr>
          <a:xfrm>
            <a:off x="-2574321" y="-1066800"/>
            <a:ext cx="41376600" cy="5029200"/>
          </a:xfrm>
          <a:prstGeom prst="rect">
            <a:avLst/>
          </a:prstGeom>
          <a:solidFill>
            <a:schemeClr val="bg1">
              <a:lumMod val="85000"/>
              <a:alpha val="67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410200" y="152400"/>
            <a:ext cx="25679400" cy="3724096"/>
          </a:xfrm>
          <a:prstGeom prst="rect">
            <a:avLst/>
          </a:prstGeom>
          <a:noFill/>
        </p:spPr>
        <p:txBody>
          <a:bodyPr wrap="square" rtlCol="0">
            <a:spAutoFit/>
          </a:bodyPr>
          <a:lstStyle/>
          <a:p>
            <a:pPr algn="ctr"/>
            <a:r>
              <a:rPr lang="en-US" sz="8800" b="1" dirty="0" smtClean="0">
                <a:solidFill>
                  <a:schemeClr val="tx2"/>
                </a:solidFill>
              </a:rPr>
              <a:t>Characterizing the ionic pulse in New Hampshire</a:t>
            </a:r>
          </a:p>
          <a:p>
            <a:pPr algn="ctr"/>
            <a:r>
              <a:rPr lang="en-US" sz="6000" dirty="0" smtClean="0"/>
              <a:t>James </a:t>
            </a:r>
            <a:r>
              <a:rPr lang="en-US" sz="6000" dirty="0" err="1" smtClean="0"/>
              <a:t>Lazarcik</a:t>
            </a:r>
            <a:endParaRPr lang="en-US" sz="6000" baseline="30000" dirty="0" smtClean="0">
              <a:solidFill>
                <a:schemeClr val="tx1">
                  <a:lumMod val="50000"/>
                  <a:lumOff val="50000"/>
                </a:schemeClr>
              </a:solidFill>
            </a:endParaRPr>
          </a:p>
          <a:p>
            <a:pPr algn="ctr"/>
            <a:r>
              <a:rPr lang="en-US" sz="4400" dirty="0" smtClean="0"/>
              <a:t>Department of Earth Science , University of New Hampshire, Durham, NH, USA</a:t>
            </a:r>
          </a:p>
          <a:p>
            <a:pPr algn="ctr"/>
            <a:r>
              <a:rPr lang="en-US" sz="4400" dirty="0" smtClean="0"/>
              <a:t>Advisor – Jack </a:t>
            </a:r>
            <a:r>
              <a:rPr lang="en-US" sz="4400" dirty="0" err="1" smtClean="0"/>
              <a:t>Dibb</a:t>
            </a:r>
            <a:endParaRPr lang="en-US" sz="4400" dirty="0" smtClean="0"/>
          </a:p>
        </p:txBody>
      </p:sp>
      <p:pic>
        <p:nvPicPr>
          <p:cNvPr id="6" name="Picture 5"/>
          <p:cNvPicPr>
            <a:picLocks noChangeAspect="1"/>
          </p:cNvPicPr>
          <p:nvPr/>
        </p:nvPicPr>
        <p:blipFill>
          <a:blip r:embed="rId3" cstate="print"/>
          <a:stretch>
            <a:fillRect/>
          </a:stretch>
        </p:blipFill>
        <p:spPr>
          <a:xfrm>
            <a:off x="762000" y="914401"/>
            <a:ext cx="4648200" cy="2189818"/>
          </a:xfrm>
          <a:prstGeom prst="rect">
            <a:avLst/>
          </a:prstGeom>
          <a:effectLst/>
        </p:spPr>
      </p:pic>
      <p:pic>
        <p:nvPicPr>
          <p:cNvPr id="1027" name="Picture 3" descr="C:\Users\Jacki\Pictures\7_unhlogo_web_h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929846" y="762000"/>
            <a:ext cx="2668635" cy="2590800"/>
          </a:xfrm>
          <a:prstGeom prst="rect">
            <a:avLst/>
          </a:prstGeom>
          <a:noFill/>
          <a:extLst>
            <a:ext uri="{909E8E84-426E-40DD-AFC4-6F175D3DCCD1}">
              <a14:hiddenFill xmlns:a14="http://schemas.microsoft.com/office/drawing/2010/main">
                <a:solidFill>
                  <a:srgbClr val="FFFFFF"/>
                </a:solidFill>
              </a14:hiddenFill>
            </a:ext>
          </a:extLst>
        </p:spPr>
      </p:pic>
      <p:sp>
        <p:nvSpPr>
          <p:cNvPr id="103" name="TextBox 102"/>
          <p:cNvSpPr txBox="1"/>
          <p:nvPr/>
        </p:nvSpPr>
        <p:spPr>
          <a:xfrm>
            <a:off x="22174200" y="27954982"/>
            <a:ext cx="14249400" cy="1077218"/>
          </a:xfrm>
          <a:prstGeom prst="rect">
            <a:avLst/>
          </a:prstGeom>
          <a:noFill/>
        </p:spPr>
        <p:txBody>
          <a:bodyPr wrap="square" rtlCol="0">
            <a:spAutoFit/>
          </a:bodyPr>
          <a:lstStyle/>
          <a:p>
            <a:r>
              <a:rPr lang="en-US" sz="3200" dirty="0" smtClean="0"/>
              <a:t>Support for the New Hampshire </a:t>
            </a:r>
            <a:r>
              <a:rPr lang="en-US" sz="3200" dirty="0" err="1" smtClean="0"/>
              <a:t>EPSCoR</a:t>
            </a:r>
            <a:r>
              <a:rPr lang="en-US" sz="3200" dirty="0" smtClean="0"/>
              <a:t> Program is provided by the National Science Foundation’s Research Infrastructure Improvement Award # EPS 1101-245 </a:t>
            </a:r>
            <a:endParaRPr lang="en-US" sz="3200" dirty="0"/>
          </a:p>
        </p:txBody>
      </p:sp>
      <p:pic>
        <p:nvPicPr>
          <p:cNvPr id="104" name="Picture 10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874564" y="24765000"/>
            <a:ext cx="2421626" cy="2426459"/>
          </a:xfrm>
          <a:prstGeom prst="rect">
            <a:avLst/>
          </a:prstGeom>
          <a:ln>
            <a:noFill/>
          </a:ln>
          <a:effectLst/>
        </p:spPr>
      </p:pic>
      <p:sp>
        <p:nvSpPr>
          <p:cNvPr id="2" name="TextBox 1"/>
          <p:cNvSpPr txBox="1"/>
          <p:nvPr/>
        </p:nvSpPr>
        <p:spPr>
          <a:xfrm>
            <a:off x="228600" y="5111889"/>
            <a:ext cx="9829800" cy="5632311"/>
          </a:xfrm>
          <a:prstGeom prst="rect">
            <a:avLst/>
          </a:prstGeom>
          <a:noFill/>
        </p:spPr>
        <p:txBody>
          <a:bodyPr wrap="square" rtlCol="0">
            <a:spAutoFit/>
          </a:bodyPr>
          <a:lstStyle/>
          <a:p>
            <a:r>
              <a:rPr lang="en-US" sz="4000" dirty="0"/>
              <a:t>Many field studies have shown that a </a:t>
            </a:r>
            <a:r>
              <a:rPr lang="en-US" sz="4000" dirty="0" smtClean="0"/>
              <a:t>melting snowpack </a:t>
            </a:r>
            <a:r>
              <a:rPr lang="en-US" sz="4000" dirty="0"/>
              <a:t>may release up to 80% of the solutes in the first 20% of the melt in what is commonly termed an ‘ionic pulse</a:t>
            </a:r>
            <a:r>
              <a:rPr lang="en-US" sz="4000" dirty="0" smtClean="0"/>
              <a:t>’. </a:t>
            </a:r>
            <a:r>
              <a:rPr lang="en-US" sz="4000" dirty="0"/>
              <a:t>The ionic pulse can include elevated levels of many chemical species during a melt period because these ions are thought to be preferentially excluded from the ice crystal lattice of metamorphosing snow </a:t>
            </a:r>
            <a:r>
              <a:rPr lang="en-US" sz="4000" dirty="0" smtClean="0"/>
              <a:t>grains. </a:t>
            </a:r>
            <a:endParaRPr lang="en-US" sz="4000" dirty="0"/>
          </a:p>
        </p:txBody>
      </p:sp>
      <p:sp>
        <p:nvSpPr>
          <p:cNvPr id="3" name="TextBox 2"/>
          <p:cNvSpPr txBox="1"/>
          <p:nvPr/>
        </p:nvSpPr>
        <p:spPr>
          <a:xfrm>
            <a:off x="228600" y="11588889"/>
            <a:ext cx="9829799" cy="5632311"/>
          </a:xfrm>
          <a:prstGeom prst="rect">
            <a:avLst/>
          </a:prstGeom>
          <a:noFill/>
        </p:spPr>
        <p:txBody>
          <a:bodyPr wrap="square" rtlCol="0">
            <a:spAutoFit/>
          </a:bodyPr>
          <a:lstStyle/>
          <a:p>
            <a:r>
              <a:rPr lang="en-US" sz="4000" dirty="0"/>
              <a:t>If daily snow samples are taken and snow solute measurements are made, then it may be possible to identify and quantify an ionic pulse in New Hampshire’s seasonal snowpack. Furthermore, the pulse may be able to be traced from the snowpack to the soil in conjunction with high-intensity soil measurements such as nitrate levels.</a:t>
            </a:r>
          </a:p>
          <a:p>
            <a:endParaRPr lang="en-US" sz="4000" dirty="0"/>
          </a:p>
        </p:txBody>
      </p:sp>
      <p:sp>
        <p:nvSpPr>
          <p:cNvPr id="7" name="TextBox 6"/>
          <p:cNvSpPr txBox="1"/>
          <p:nvPr/>
        </p:nvSpPr>
        <p:spPr>
          <a:xfrm>
            <a:off x="152400" y="3950494"/>
            <a:ext cx="4745979" cy="1231106"/>
          </a:xfrm>
          <a:prstGeom prst="rect">
            <a:avLst/>
          </a:prstGeom>
          <a:noFill/>
        </p:spPr>
        <p:txBody>
          <a:bodyPr wrap="none" rtlCol="0">
            <a:spAutoFit/>
          </a:bodyPr>
          <a:lstStyle/>
          <a:p>
            <a:r>
              <a:rPr lang="en-US" dirty="0" smtClean="0"/>
              <a:t>Background</a:t>
            </a:r>
            <a:endParaRPr lang="en-US" dirty="0"/>
          </a:p>
        </p:txBody>
      </p:sp>
      <p:sp>
        <p:nvSpPr>
          <p:cNvPr id="9" name="TextBox 8"/>
          <p:cNvSpPr txBox="1"/>
          <p:nvPr/>
        </p:nvSpPr>
        <p:spPr>
          <a:xfrm>
            <a:off x="199691" y="10515600"/>
            <a:ext cx="3534109" cy="1231106"/>
          </a:xfrm>
          <a:prstGeom prst="rect">
            <a:avLst/>
          </a:prstGeom>
          <a:noFill/>
        </p:spPr>
        <p:txBody>
          <a:bodyPr wrap="none" rtlCol="0">
            <a:spAutoFit/>
          </a:bodyPr>
          <a:lstStyle/>
          <a:p>
            <a:r>
              <a:rPr lang="en-US" dirty="0" smtClean="0"/>
              <a:t>Proposal</a:t>
            </a:r>
            <a:endParaRPr lang="en-US" dirty="0"/>
          </a:p>
        </p:txBody>
      </p:sp>
      <p:pic>
        <p:nvPicPr>
          <p:cNvPr id="1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800" y="16611600"/>
            <a:ext cx="9498450" cy="922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331352" y="25831800"/>
            <a:ext cx="9727048" cy="3170099"/>
          </a:xfrm>
          <a:prstGeom prst="rect">
            <a:avLst/>
          </a:prstGeom>
          <a:noFill/>
        </p:spPr>
        <p:txBody>
          <a:bodyPr wrap="square" rtlCol="0">
            <a:spAutoFit/>
          </a:bodyPr>
          <a:lstStyle/>
          <a:p>
            <a:r>
              <a:rPr lang="en-US" sz="4000" dirty="0" smtClean="0"/>
              <a:t>Fig. 1: From Tranter and Jones 2001: Overview of processes affecting snow chemical composition during formation and fall. Several processes happen after the snow has fallen as well (see Fig. 3).</a:t>
            </a:r>
            <a:endParaRPr lang="en-US" sz="4000" dirty="0"/>
          </a:p>
        </p:txBody>
      </p:sp>
      <p:sp>
        <p:nvSpPr>
          <p:cNvPr id="14" name="TextBox 13"/>
          <p:cNvSpPr txBox="1"/>
          <p:nvPr/>
        </p:nvSpPr>
        <p:spPr>
          <a:xfrm>
            <a:off x="26372698" y="3962400"/>
            <a:ext cx="3650102" cy="1231106"/>
          </a:xfrm>
          <a:prstGeom prst="rect">
            <a:avLst/>
          </a:prstGeom>
          <a:noFill/>
        </p:spPr>
        <p:txBody>
          <a:bodyPr wrap="none" rtlCol="0">
            <a:spAutoFit/>
          </a:bodyPr>
          <a:lstStyle/>
          <a:p>
            <a:r>
              <a:rPr lang="en-US" dirty="0" smtClean="0"/>
              <a:t>Methods</a:t>
            </a:r>
            <a:endParaRPr lang="en-US" dirty="0"/>
          </a:p>
        </p:txBody>
      </p:sp>
      <p:sp>
        <p:nvSpPr>
          <p:cNvPr id="17" name="TextBox 16"/>
          <p:cNvSpPr txBox="1"/>
          <p:nvPr/>
        </p:nvSpPr>
        <p:spPr>
          <a:xfrm>
            <a:off x="26417673" y="5029200"/>
            <a:ext cx="10005928" cy="6247864"/>
          </a:xfrm>
          <a:prstGeom prst="rect">
            <a:avLst/>
          </a:prstGeom>
          <a:noFill/>
        </p:spPr>
        <p:txBody>
          <a:bodyPr wrap="square" rtlCol="0">
            <a:spAutoFit/>
          </a:bodyPr>
          <a:lstStyle/>
          <a:p>
            <a:r>
              <a:rPr lang="en-US" sz="4000" dirty="0" smtClean="0"/>
              <a:t>Individual storm layers will be monitored throughout the snowpack and each layer will be sampled daily with 3-6cm resolution. Samples will be stored in a freezer and analyzed via ion chromatography at a later date. </a:t>
            </a:r>
            <a:r>
              <a:rPr lang="en-US" sz="4000" dirty="0"/>
              <a:t>Calculated solute loss can than be compared to soil sensor </a:t>
            </a:r>
            <a:r>
              <a:rPr lang="en-US" sz="4000" dirty="0" smtClean="0"/>
              <a:t>data. In addition to contaminants, bulk snowpack properties will also be measured such as density, snow-water equivalent, temperature, and depth. </a:t>
            </a:r>
            <a:endParaRPr lang="en-US" sz="4000" dirty="0"/>
          </a:p>
        </p:txBody>
      </p:sp>
      <p:sp>
        <p:nvSpPr>
          <p:cNvPr id="18" name="TextBox 17"/>
          <p:cNvSpPr txBox="1"/>
          <p:nvPr/>
        </p:nvSpPr>
        <p:spPr>
          <a:xfrm>
            <a:off x="22121149" y="24155400"/>
            <a:ext cx="11612879" cy="3600986"/>
          </a:xfrm>
          <a:prstGeom prst="rect">
            <a:avLst/>
          </a:prstGeom>
          <a:noFill/>
        </p:spPr>
        <p:txBody>
          <a:bodyPr wrap="square" rtlCol="0">
            <a:spAutoFit/>
          </a:bodyPr>
          <a:lstStyle/>
          <a:p>
            <a:pPr marL="463550" indent="-463550"/>
            <a:r>
              <a:rPr lang="en-US" sz="2800" dirty="0" smtClean="0"/>
              <a:t>References:</a:t>
            </a:r>
          </a:p>
          <a:p>
            <a:pPr marL="457200" indent="-457200"/>
            <a:r>
              <a:rPr lang="en-US" sz="2800" dirty="0"/>
              <a:t>Tranter, M., and H. G. Jones. 2001. The chemistry of </a:t>
            </a:r>
            <a:r>
              <a:rPr lang="en-US" sz="2800" dirty="0" smtClean="0"/>
              <a:t>snow: processes </a:t>
            </a:r>
            <a:r>
              <a:rPr lang="en-US" sz="2800" dirty="0"/>
              <a:t>and nutrient cycling. Pages </a:t>
            </a:r>
            <a:r>
              <a:rPr lang="en-US" sz="2800" dirty="0" smtClean="0"/>
              <a:t>127–167 in</a:t>
            </a:r>
            <a:r>
              <a:rPr lang="en-US" sz="2800" dirty="0"/>
              <a:t> </a:t>
            </a:r>
            <a:r>
              <a:rPr lang="en-US" sz="2800" dirty="0" smtClean="0"/>
              <a:t>H</a:t>
            </a:r>
            <a:r>
              <a:rPr lang="en-US" sz="2800" dirty="0"/>
              <a:t>. G. </a:t>
            </a:r>
            <a:r>
              <a:rPr lang="en-US" sz="2800" dirty="0" smtClean="0"/>
              <a:t>Jones, J</a:t>
            </a:r>
            <a:r>
              <a:rPr lang="en-US" sz="2800" dirty="0"/>
              <a:t>. </a:t>
            </a:r>
            <a:r>
              <a:rPr lang="en-US" sz="2800" dirty="0" smtClean="0"/>
              <a:t>W. </a:t>
            </a:r>
            <a:r>
              <a:rPr lang="en-US" sz="2800" dirty="0" err="1" smtClean="0"/>
              <a:t>Pomoroy</a:t>
            </a:r>
            <a:r>
              <a:rPr lang="en-US" sz="2800" dirty="0"/>
              <a:t>, D. A. Walker, and R. W. </a:t>
            </a:r>
            <a:r>
              <a:rPr lang="en-US" sz="2800" dirty="0" err="1"/>
              <a:t>Hoham</a:t>
            </a:r>
            <a:r>
              <a:rPr lang="en-US" sz="2800" dirty="0"/>
              <a:t>, </a:t>
            </a:r>
            <a:r>
              <a:rPr lang="en-US" sz="2800" dirty="0" smtClean="0"/>
              <a:t>editors. Snow </a:t>
            </a:r>
            <a:r>
              <a:rPr lang="en-US" sz="2800" dirty="0"/>
              <a:t>ecology: </a:t>
            </a:r>
            <a:r>
              <a:rPr lang="en-US" sz="2800" dirty="0" smtClean="0"/>
              <a:t>an interdisciplinary </a:t>
            </a:r>
            <a:r>
              <a:rPr lang="en-US" sz="2800" dirty="0"/>
              <a:t>examination of </a:t>
            </a:r>
            <a:r>
              <a:rPr lang="en-US" sz="2800" dirty="0" smtClean="0"/>
              <a:t>snow-covered ecosystems. Cambridge </a:t>
            </a:r>
            <a:r>
              <a:rPr lang="en-US" sz="2800" dirty="0"/>
              <a:t>University Press, </a:t>
            </a:r>
            <a:r>
              <a:rPr lang="en-US" sz="2800" dirty="0" smtClean="0"/>
              <a:t>Cambridge</a:t>
            </a:r>
            <a:r>
              <a:rPr lang="en-US" sz="2800" dirty="0"/>
              <a:t>, UK.</a:t>
            </a:r>
          </a:p>
          <a:p>
            <a:pPr marL="463550" indent="-463550"/>
            <a:r>
              <a:rPr lang="en-US" sz="2800" dirty="0" err="1" smtClean="0"/>
              <a:t>Johannessen</a:t>
            </a:r>
            <a:r>
              <a:rPr lang="en-US" sz="2800" dirty="0"/>
              <a:t>, M., Dale, T., &amp; </a:t>
            </a:r>
            <a:r>
              <a:rPr lang="en-US" sz="2800" dirty="0" err="1"/>
              <a:t>Gjessing</a:t>
            </a:r>
            <a:r>
              <a:rPr lang="en-US" sz="2800" dirty="0"/>
              <a:t>, E. (1977). Acid precipitation in Norway: the regional distribution of contaminants in snow and the chemical concentration processes during snowmelt. </a:t>
            </a:r>
            <a:r>
              <a:rPr lang="en-US" sz="2800" i="1" dirty="0" smtClean="0"/>
              <a:t>IAHS</a:t>
            </a:r>
            <a:r>
              <a:rPr lang="en-US" sz="2800" dirty="0" smtClean="0"/>
              <a:t>, </a:t>
            </a:r>
            <a:r>
              <a:rPr lang="en-US" sz="2800" i="1" dirty="0"/>
              <a:t>4</a:t>
            </a:r>
            <a:r>
              <a:rPr lang="en-US" sz="2800" dirty="0"/>
              <a:t>, 116–120</a:t>
            </a:r>
            <a:r>
              <a:rPr lang="en-US" sz="3200" dirty="0"/>
              <a:t>. </a:t>
            </a:r>
            <a:endParaRPr lang="en-US" sz="3000" dirty="0"/>
          </a:p>
        </p:txBody>
      </p:sp>
      <p:sp>
        <p:nvSpPr>
          <p:cNvPr id="19" name="TextBox 18"/>
          <p:cNvSpPr txBox="1"/>
          <p:nvPr/>
        </p:nvSpPr>
        <p:spPr>
          <a:xfrm>
            <a:off x="10287000" y="3962400"/>
            <a:ext cx="8624605" cy="1231106"/>
          </a:xfrm>
          <a:prstGeom prst="rect">
            <a:avLst/>
          </a:prstGeom>
          <a:noFill/>
        </p:spPr>
        <p:txBody>
          <a:bodyPr wrap="none" rtlCol="0">
            <a:spAutoFit/>
          </a:bodyPr>
          <a:lstStyle/>
          <a:p>
            <a:r>
              <a:rPr lang="en-US" dirty="0" smtClean="0"/>
              <a:t>Expected Observation</a:t>
            </a:r>
          </a:p>
        </p:txBody>
      </p:sp>
      <p:sp>
        <p:nvSpPr>
          <p:cNvPr id="20" name="TextBox 19"/>
          <p:cNvSpPr txBox="1"/>
          <p:nvPr/>
        </p:nvSpPr>
        <p:spPr>
          <a:xfrm>
            <a:off x="21504476" y="4114800"/>
            <a:ext cx="4773542" cy="9941183"/>
          </a:xfrm>
          <a:prstGeom prst="rect">
            <a:avLst/>
          </a:prstGeom>
          <a:noFill/>
        </p:spPr>
        <p:txBody>
          <a:bodyPr wrap="square" rtlCol="0">
            <a:spAutoFit/>
          </a:bodyPr>
          <a:lstStyle/>
          <a:p>
            <a:r>
              <a:rPr lang="en-US" sz="4000" dirty="0" smtClean="0"/>
              <a:t>Fig 2. From </a:t>
            </a:r>
            <a:r>
              <a:rPr lang="en-US" sz="4000" dirty="0" err="1" smtClean="0"/>
              <a:t>Johannessen</a:t>
            </a:r>
            <a:r>
              <a:rPr lang="en-US" sz="4000" dirty="0" smtClean="0"/>
              <a:t> </a:t>
            </a:r>
            <a:r>
              <a:rPr lang="en-US" sz="4000" dirty="0" smtClean="0"/>
              <a:t>et al., </a:t>
            </a:r>
            <a:r>
              <a:rPr lang="en-US" sz="4000" dirty="0" smtClean="0"/>
              <a:t>1977: The ionic pulse as demonstrated by a lab experiment using doped artificial snow. The highest concentrations are observed at the very beginning of the melt fraction for all species. Different chemicals may elute before others in a process termed preferential elution.</a:t>
            </a:r>
            <a:endParaRPr lang="en-US" sz="4000" dirty="0"/>
          </a:p>
        </p:txBody>
      </p:sp>
      <p:pic>
        <p:nvPicPr>
          <p:cNvPr id="2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10800" y="14782800"/>
            <a:ext cx="11801250" cy="627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 name="TextBox 29"/>
          <p:cNvSpPr txBox="1"/>
          <p:nvPr/>
        </p:nvSpPr>
        <p:spPr>
          <a:xfrm>
            <a:off x="22098000" y="14859000"/>
            <a:ext cx="4048349" cy="8710077"/>
          </a:xfrm>
          <a:prstGeom prst="rect">
            <a:avLst/>
          </a:prstGeom>
          <a:noFill/>
        </p:spPr>
        <p:txBody>
          <a:bodyPr wrap="square" rtlCol="0">
            <a:spAutoFit/>
          </a:bodyPr>
          <a:lstStyle/>
          <a:p>
            <a:r>
              <a:rPr lang="en-US" sz="4000" dirty="0" smtClean="0"/>
              <a:t>Fig. 3 (left): Tranter and Jones 2001: Overview of processes affecting snow chemical composition after it has fallen to Earth. During melt, the runoff into the soil is expected to be the dominant process.</a:t>
            </a:r>
            <a:endParaRPr lang="en-US" sz="4000" dirty="0"/>
          </a:p>
        </p:txBody>
      </p:sp>
      <p:pic>
        <p:nvPicPr>
          <p:cNvPr id="23" name="Picture 2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184567" y="21246742"/>
            <a:ext cx="5456233" cy="4051658"/>
          </a:xfrm>
          <a:prstGeom prst="rect">
            <a:avLst/>
          </a:prstGeom>
        </p:spPr>
      </p:pic>
      <p:sp>
        <p:nvSpPr>
          <p:cNvPr id="24" name="Rectangle 23"/>
          <p:cNvSpPr/>
          <p:nvPr/>
        </p:nvSpPr>
        <p:spPr>
          <a:xfrm>
            <a:off x="10161152" y="4102894"/>
            <a:ext cx="16127848" cy="10568642"/>
          </a:xfrm>
          <a:prstGeom prst="rect">
            <a:avLst/>
          </a:prstGeom>
          <a:noFill/>
          <a:ln w="857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10369422" y="21031200"/>
            <a:ext cx="5891971" cy="4401205"/>
          </a:xfrm>
          <a:prstGeom prst="rect">
            <a:avLst/>
          </a:prstGeom>
          <a:noFill/>
        </p:spPr>
        <p:txBody>
          <a:bodyPr wrap="square" rtlCol="0">
            <a:spAutoFit/>
          </a:bodyPr>
          <a:lstStyle/>
          <a:p>
            <a:r>
              <a:rPr lang="en-US" sz="4000" dirty="0" smtClean="0"/>
              <a:t>Fig. 4 (right): When snow grains metamorphose, the ice lattice excludes contaminants. Under normal conditions, ice (left) forms a hexagonal (D</a:t>
            </a:r>
            <a:r>
              <a:rPr lang="en-US" sz="4000" baseline="-25000" dirty="0" smtClean="0"/>
              <a:t>6h</a:t>
            </a:r>
            <a:r>
              <a:rPr lang="en-US" sz="4000" dirty="0" smtClean="0"/>
              <a:t>) h-bond complex, where</a:t>
            </a:r>
            <a:endParaRPr lang="en-US" sz="4000" baseline="-25000" dirty="0"/>
          </a:p>
        </p:txBody>
      </p:sp>
      <p:sp>
        <p:nvSpPr>
          <p:cNvPr id="39" name="TextBox 38"/>
          <p:cNvSpPr txBox="1"/>
          <p:nvPr/>
        </p:nvSpPr>
        <p:spPr>
          <a:xfrm>
            <a:off x="10333033" y="25329886"/>
            <a:ext cx="11688767" cy="4401205"/>
          </a:xfrm>
          <a:prstGeom prst="rect">
            <a:avLst/>
          </a:prstGeom>
          <a:noFill/>
        </p:spPr>
        <p:txBody>
          <a:bodyPr wrap="square" rtlCol="0">
            <a:spAutoFit/>
          </a:bodyPr>
          <a:lstStyle/>
          <a:p>
            <a:r>
              <a:rPr lang="en-US" sz="4000" dirty="0"/>
              <a:t>contaminants such as nitrate (right) simply do not fit in. They accumulate on the outside of aged snow grains, and consequently leave the snowpack early in the melt stage. Red, blue, and white </a:t>
            </a:r>
            <a:r>
              <a:rPr lang="en-US" sz="4000" dirty="0" smtClean="0"/>
              <a:t>spheres </a:t>
            </a:r>
            <a:r>
              <a:rPr lang="en-US" sz="4000" dirty="0"/>
              <a:t>are oxygen, nitrate, and hydrogen respectively</a:t>
            </a:r>
            <a:r>
              <a:rPr lang="en-US" sz="4000" dirty="0" smtClean="0"/>
              <a:t>. Atoms are depicted as space-filled to show steric hindrance.</a:t>
            </a:r>
            <a:endParaRPr lang="en-US" sz="4000" baseline="-25000" dirty="0"/>
          </a:p>
          <a:p>
            <a:endParaRPr lang="en-US" sz="4000" dirty="0"/>
          </a:p>
        </p:txBody>
      </p:sp>
      <p:cxnSp>
        <p:nvCxnSpPr>
          <p:cNvPr id="50" name="Straight Connector 49"/>
          <p:cNvCxnSpPr/>
          <p:nvPr/>
        </p:nvCxnSpPr>
        <p:spPr>
          <a:xfrm>
            <a:off x="18364200" y="17983200"/>
            <a:ext cx="1447800" cy="0"/>
          </a:xfrm>
          <a:prstGeom prst="line">
            <a:avLst/>
          </a:prstGeom>
          <a:ln w="666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a:off x="19812000" y="17983200"/>
            <a:ext cx="0" cy="3263542"/>
          </a:xfrm>
          <a:prstGeom prst="straightConnector1">
            <a:avLst/>
          </a:prstGeom>
          <a:ln w="53975">
            <a:solidFill>
              <a:schemeClr val="tx1"/>
            </a:solidFill>
            <a:prstDash val="dash"/>
            <a:tailEnd type="triangle" w="lg" len="lg"/>
          </a:ln>
        </p:spPr>
        <p:style>
          <a:lnRef idx="1">
            <a:schemeClr val="accent1"/>
          </a:lnRef>
          <a:fillRef idx="0">
            <a:schemeClr val="accent1"/>
          </a:fillRef>
          <a:effectRef idx="0">
            <a:schemeClr val="accent1"/>
          </a:effectRef>
          <a:fontRef idx="minor">
            <a:schemeClr val="tx1"/>
          </a:fontRef>
        </p:style>
      </p:cxnSp>
      <p:grpSp>
        <p:nvGrpSpPr>
          <p:cNvPr id="61" name="Group 60"/>
          <p:cNvGrpSpPr/>
          <p:nvPr/>
        </p:nvGrpSpPr>
        <p:grpSpPr>
          <a:xfrm>
            <a:off x="26278071" y="20116800"/>
            <a:ext cx="10145529" cy="3990439"/>
            <a:chOff x="26212800" y="19583400"/>
            <a:chExt cx="10145529" cy="3990439"/>
          </a:xfrm>
        </p:grpSpPr>
        <p:pic>
          <p:nvPicPr>
            <p:cNvPr id="1026" name="Picture 2" descr="http://picturepost.unh.edu/images/pictures/post_821/picture_60597.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289001" y="19718149"/>
              <a:ext cx="3352800" cy="251543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6212800" y="19583400"/>
              <a:ext cx="1620957" cy="707886"/>
            </a:xfrm>
            <a:prstGeom prst="rect">
              <a:avLst/>
            </a:prstGeom>
            <a:noFill/>
          </p:spPr>
          <p:txBody>
            <a:bodyPr wrap="none" rtlCol="0">
              <a:spAutoFit/>
            </a:bodyPr>
            <a:lstStyle/>
            <a:p>
              <a:r>
                <a:rPr lang="en-US" sz="4000" dirty="0" smtClean="0"/>
                <a:t>1/4/15</a:t>
              </a:r>
              <a:endParaRPr lang="en-US" sz="4000" dirty="0"/>
            </a:p>
          </p:txBody>
        </p:sp>
        <p:pic>
          <p:nvPicPr>
            <p:cNvPr id="1030" name="Picture 6" descr="http://picturepost.unh.edu/images/pictures/post_821/picture_61738.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9641801" y="19718149"/>
              <a:ext cx="3352799" cy="251543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29565600" y="19637514"/>
              <a:ext cx="1880643" cy="707886"/>
            </a:xfrm>
            <a:prstGeom prst="rect">
              <a:avLst/>
            </a:prstGeom>
            <a:noFill/>
          </p:spPr>
          <p:txBody>
            <a:bodyPr wrap="none" rtlCol="0">
              <a:spAutoFit/>
            </a:bodyPr>
            <a:lstStyle/>
            <a:p>
              <a:r>
                <a:rPr lang="en-US" sz="4000" dirty="0" smtClean="0"/>
                <a:t>1/23/15</a:t>
              </a:r>
            </a:p>
          </p:txBody>
        </p:sp>
        <p:pic>
          <p:nvPicPr>
            <p:cNvPr id="1032" name="Picture 8" descr="http://picturepost.unh.edu/images/pictures/post_821/picture_62484.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3000387" y="19714291"/>
              <a:ext cx="3357942" cy="251929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32918400" y="19659600"/>
              <a:ext cx="1880643" cy="707886"/>
            </a:xfrm>
            <a:prstGeom prst="rect">
              <a:avLst/>
            </a:prstGeom>
            <a:noFill/>
          </p:spPr>
          <p:txBody>
            <a:bodyPr wrap="none" rtlCol="0">
              <a:spAutoFit/>
            </a:bodyPr>
            <a:lstStyle/>
            <a:p>
              <a:r>
                <a:rPr lang="en-US" sz="4000" dirty="0" smtClean="0"/>
                <a:t>2/16/15</a:t>
              </a:r>
              <a:endParaRPr lang="en-US" sz="4000" dirty="0"/>
            </a:p>
          </p:txBody>
        </p:sp>
        <p:sp>
          <p:nvSpPr>
            <p:cNvPr id="53" name="TextBox 52"/>
            <p:cNvSpPr txBox="1"/>
            <p:nvPr/>
          </p:nvSpPr>
          <p:spPr>
            <a:xfrm>
              <a:off x="26278018" y="22250400"/>
              <a:ext cx="10080311" cy="1323439"/>
            </a:xfrm>
            <a:prstGeom prst="rect">
              <a:avLst/>
            </a:prstGeom>
            <a:noFill/>
          </p:spPr>
          <p:txBody>
            <a:bodyPr wrap="square" rtlCol="0">
              <a:spAutoFit/>
            </a:bodyPr>
            <a:lstStyle/>
            <a:p>
              <a:r>
                <a:rPr lang="en-US" sz="4000" dirty="0" smtClean="0"/>
                <a:t>Fig. 6: Time lapse series depicting a complicated winter season at Burley-</a:t>
              </a:r>
              <a:r>
                <a:rPr lang="en-US" sz="4000" dirty="0" err="1" smtClean="0"/>
                <a:t>Demeritt</a:t>
              </a:r>
              <a:r>
                <a:rPr lang="en-US" sz="4000" dirty="0" smtClean="0"/>
                <a:t>.</a:t>
              </a:r>
            </a:p>
          </p:txBody>
        </p:sp>
        <p:pic>
          <p:nvPicPr>
            <p:cNvPr id="60" name="Picture 2" descr="http://picturepost.unh.edu/images/picturepostlogo-fullres.jpe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4459878" y="21776386"/>
              <a:ext cx="1887522" cy="457200"/>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6417672" y="11361024"/>
            <a:ext cx="10005928" cy="6235578"/>
          </a:xfrm>
          <a:prstGeom prst="rect">
            <a:avLst/>
          </a:prstGeom>
        </p:spPr>
      </p:pic>
      <p:sp>
        <p:nvSpPr>
          <p:cNvPr id="12" name="TextBox 11"/>
          <p:cNvSpPr txBox="1"/>
          <p:nvPr/>
        </p:nvSpPr>
        <p:spPr>
          <a:xfrm>
            <a:off x="26374253" y="17602742"/>
            <a:ext cx="10005928" cy="2554545"/>
          </a:xfrm>
          <a:prstGeom prst="rect">
            <a:avLst/>
          </a:prstGeom>
          <a:noFill/>
        </p:spPr>
        <p:txBody>
          <a:bodyPr wrap="square" rtlCol="0">
            <a:spAutoFit/>
          </a:bodyPr>
          <a:lstStyle/>
          <a:p>
            <a:r>
              <a:rPr lang="en-US" sz="4000" dirty="0" smtClean="0"/>
              <a:t>Fig. 5: Three sample sites across the state of New Hampshire. A is the site near </a:t>
            </a:r>
            <a:r>
              <a:rPr lang="en-US" sz="4000" dirty="0" smtClean="0"/>
              <a:t>Hanover</a:t>
            </a:r>
            <a:r>
              <a:rPr lang="en-US" sz="4000" dirty="0" smtClean="0"/>
              <a:t>, B and C are Burley-</a:t>
            </a:r>
            <a:r>
              <a:rPr lang="en-US" sz="4000" dirty="0" err="1" smtClean="0"/>
              <a:t>Demeritt</a:t>
            </a:r>
            <a:r>
              <a:rPr lang="en-US" sz="4000" dirty="0" smtClean="0"/>
              <a:t> Farm and Thompson Farm, respectively.</a:t>
            </a:r>
            <a:endParaRPr lang="en-US" sz="4000" dirty="0"/>
          </a:p>
        </p:txBody>
      </p:sp>
      <p:cxnSp>
        <p:nvCxnSpPr>
          <p:cNvPr id="55" name="Straight Connector 54"/>
          <p:cNvCxnSpPr/>
          <p:nvPr/>
        </p:nvCxnSpPr>
        <p:spPr>
          <a:xfrm>
            <a:off x="30480000" y="11353800"/>
            <a:ext cx="0" cy="624894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H="1">
            <a:off x="30480000" y="14554200"/>
            <a:ext cx="59436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7127200" y="13542056"/>
            <a:ext cx="481222" cy="707886"/>
          </a:xfrm>
          <a:prstGeom prst="rect">
            <a:avLst/>
          </a:prstGeom>
          <a:noFill/>
        </p:spPr>
        <p:txBody>
          <a:bodyPr wrap="none" rtlCol="0">
            <a:spAutoFit/>
          </a:bodyPr>
          <a:lstStyle/>
          <a:p>
            <a:r>
              <a:rPr lang="en-US" sz="4000" dirty="0" smtClean="0">
                <a:solidFill>
                  <a:schemeClr val="bg1"/>
                </a:solidFill>
              </a:rPr>
              <a:t>A</a:t>
            </a:r>
            <a:endParaRPr lang="en-US" sz="4000" dirty="0">
              <a:solidFill>
                <a:schemeClr val="bg1"/>
              </a:solidFill>
            </a:endParaRPr>
          </a:p>
        </p:txBody>
      </p:sp>
      <p:sp>
        <p:nvSpPr>
          <p:cNvPr id="44" name="TextBox 43"/>
          <p:cNvSpPr txBox="1"/>
          <p:nvPr/>
        </p:nvSpPr>
        <p:spPr>
          <a:xfrm>
            <a:off x="29180129" y="15621000"/>
            <a:ext cx="481222" cy="707886"/>
          </a:xfrm>
          <a:prstGeom prst="rect">
            <a:avLst/>
          </a:prstGeom>
          <a:noFill/>
        </p:spPr>
        <p:txBody>
          <a:bodyPr wrap="none" rtlCol="0">
            <a:spAutoFit/>
          </a:bodyPr>
          <a:lstStyle/>
          <a:p>
            <a:r>
              <a:rPr lang="en-US" sz="4000" dirty="0" smtClean="0">
                <a:solidFill>
                  <a:schemeClr val="bg1"/>
                </a:solidFill>
              </a:rPr>
              <a:t>B</a:t>
            </a:r>
            <a:endParaRPr lang="en-US" sz="4000" dirty="0">
              <a:solidFill>
                <a:schemeClr val="bg1"/>
              </a:solidFill>
            </a:endParaRPr>
          </a:p>
        </p:txBody>
      </p:sp>
      <p:sp>
        <p:nvSpPr>
          <p:cNvPr id="45" name="TextBox 44"/>
          <p:cNvSpPr txBox="1"/>
          <p:nvPr/>
        </p:nvSpPr>
        <p:spPr>
          <a:xfrm>
            <a:off x="29793410" y="15316200"/>
            <a:ext cx="458780" cy="707886"/>
          </a:xfrm>
          <a:prstGeom prst="rect">
            <a:avLst/>
          </a:prstGeom>
          <a:noFill/>
        </p:spPr>
        <p:txBody>
          <a:bodyPr wrap="none" rtlCol="0">
            <a:spAutoFit/>
          </a:bodyPr>
          <a:lstStyle/>
          <a:p>
            <a:r>
              <a:rPr lang="en-US" sz="4000" dirty="0">
                <a:solidFill>
                  <a:schemeClr val="bg1"/>
                </a:solidFill>
              </a:rPr>
              <a:t>C</a:t>
            </a:r>
            <a:endParaRPr lang="en-US" sz="4000" dirty="0">
              <a:solidFill>
                <a:schemeClr val="bg1"/>
              </a:solidFill>
            </a:endParaRPr>
          </a:p>
        </p:txBody>
      </p:sp>
      <p:grpSp>
        <p:nvGrpSpPr>
          <p:cNvPr id="32" name="Group 31"/>
          <p:cNvGrpSpPr/>
          <p:nvPr/>
        </p:nvGrpSpPr>
        <p:grpSpPr>
          <a:xfrm>
            <a:off x="10287000" y="5111889"/>
            <a:ext cx="11217476" cy="9423194"/>
            <a:chOff x="10287000" y="5111889"/>
            <a:chExt cx="11217476" cy="9423194"/>
          </a:xfrm>
        </p:grpSpPr>
        <p:pic>
          <p:nvPicPr>
            <p:cNvPr id="26"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0287000" y="5111889"/>
              <a:ext cx="11217476" cy="9423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Rectangle 26"/>
            <p:cNvSpPr/>
            <p:nvPr/>
          </p:nvSpPr>
          <p:spPr>
            <a:xfrm>
              <a:off x="16535400" y="6477000"/>
              <a:ext cx="4803981" cy="511188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10369422" y="5193506"/>
              <a:ext cx="5403978" cy="826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 name="TextBox 50"/>
          <p:cNvSpPr txBox="1"/>
          <p:nvPr/>
        </p:nvSpPr>
        <p:spPr>
          <a:xfrm>
            <a:off x="30789681" y="16516846"/>
            <a:ext cx="481222" cy="707886"/>
          </a:xfrm>
          <a:prstGeom prst="rect">
            <a:avLst/>
          </a:prstGeom>
          <a:noFill/>
        </p:spPr>
        <p:txBody>
          <a:bodyPr wrap="none" rtlCol="0">
            <a:spAutoFit/>
          </a:bodyPr>
          <a:lstStyle/>
          <a:p>
            <a:r>
              <a:rPr lang="en-US" sz="4000" dirty="0" smtClean="0">
                <a:solidFill>
                  <a:schemeClr val="bg1"/>
                </a:solidFill>
              </a:rPr>
              <a:t>B</a:t>
            </a:r>
            <a:endParaRPr lang="en-US" sz="4000" dirty="0">
              <a:solidFill>
                <a:schemeClr val="bg1"/>
              </a:solidFill>
            </a:endParaRPr>
          </a:p>
        </p:txBody>
      </p:sp>
      <p:sp>
        <p:nvSpPr>
          <p:cNvPr id="54" name="TextBox 53"/>
          <p:cNvSpPr txBox="1"/>
          <p:nvPr/>
        </p:nvSpPr>
        <p:spPr>
          <a:xfrm>
            <a:off x="35495111" y="14782800"/>
            <a:ext cx="458780" cy="707886"/>
          </a:xfrm>
          <a:prstGeom prst="rect">
            <a:avLst/>
          </a:prstGeom>
          <a:noFill/>
        </p:spPr>
        <p:txBody>
          <a:bodyPr wrap="none" rtlCol="0">
            <a:spAutoFit/>
          </a:bodyPr>
          <a:lstStyle/>
          <a:p>
            <a:r>
              <a:rPr lang="en-US" sz="4000" dirty="0">
                <a:solidFill>
                  <a:schemeClr val="bg1"/>
                </a:solidFill>
              </a:rPr>
              <a:t>C</a:t>
            </a:r>
            <a:endParaRPr lang="en-US" sz="4000" dirty="0">
              <a:solidFill>
                <a:schemeClr val="bg1"/>
              </a:solidFill>
            </a:endParaRPr>
          </a:p>
        </p:txBody>
      </p:sp>
      <p:sp>
        <p:nvSpPr>
          <p:cNvPr id="56" name="TextBox 55"/>
          <p:cNvSpPr txBox="1"/>
          <p:nvPr/>
        </p:nvSpPr>
        <p:spPr>
          <a:xfrm>
            <a:off x="33065658" y="12573000"/>
            <a:ext cx="481222" cy="707886"/>
          </a:xfrm>
          <a:prstGeom prst="rect">
            <a:avLst/>
          </a:prstGeom>
          <a:noFill/>
        </p:spPr>
        <p:txBody>
          <a:bodyPr wrap="none" rtlCol="0">
            <a:spAutoFit/>
          </a:bodyPr>
          <a:lstStyle/>
          <a:p>
            <a:r>
              <a:rPr lang="en-US" sz="4000" dirty="0" smtClean="0">
                <a:solidFill>
                  <a:schemeClr val="bg1"/>
                </a:solidFill>
              </a:rPr>
              <a:t>A</a:t>
            </a:r>
            <a:endParaRPr lang="en-US" sz="4000" dirty="0">
              <a:solidFill>
                <a:schemeClr val="bg1"/>
              </a:solidFill>
            </a:endParaRPr>
          </a:p>
        </p:txBody>
      </p:sp>
    </p:spTree>
    <p:extLst>
      <p:ext uri="{BB962C8B-B14F-4D97-AF65-F5344CB8AC3E}">
        <p14:creationId xmlns:p14="http://schemas.microsoft.com/office/powerpoint/2010/main" val="135832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2948</TotalTime>
  <Words>656</Words>
  <Application>Microsoft Office PowerPoint</Application>
  <PresentationFormat>Custom</PresentationFormat>
  <Paragraphs>32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dc:creator>
  <cp:lastModifiedBy>Jacki</cp:lastModifiedBy>
  <cp:revision>82</cp:revision>
  <dcterms:created xsi:type="dcterms:W3CDTF">2014-11-12T15:02:40Z</dcterms:created>
  <dcterms:modified xsi:type="dcterms:W3CDTF">2015-03-11T12:57:10Z</dcterms:modified>
</cp:coreProperties>
</file>