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117" autoAdjust="0"/>
    <p:restoredTop sz="94660"/>
  </p:normalViewPr>
  <p:slideViewPr>
    <p:cSldViewPr>
      <p:cViewPr varScale="1">
        <p:scale>
          <a:sx n="26" d="100"/>
          <a:sy n="26" d="100"/>
        </p:scale>
        <p:origin x="-2526" y="-11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FA8D2-E5E8-41F0-A47E-46B11106620E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95427-9AE6-4B49-8B35-D15FF2A9DE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rater.sr.unh.edu/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410200" y="460248"/>
            <a:ext cx="33223200" cy="140091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9000" b="1" dirty="0" smtClean="0"/>
              <a:t>Lunar Proton Albedo Anomalies: Soil, Surveyors, and Statistics</a:t>
            </a:r>
            <a:endParaRPr lang="en-US" sz="9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380893" y="2020829"/>
            <a:ext cx="33299400" cy="331317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r>
              <a:rPr lang="en-US" sz="19200" b="1" dirty="0" smtClean="0">
                <a:solidFill>
                  <a:schemeClr val="tx1"/>
                </a:solidFill>
              </a:rPr>
              <a:t>Jody </a:t>
            </a:r>
            <a:r>
              <a:rPr lang="en-US" sz="19200" b="1" dirty="0">
                <a:solidFill>
                  <a:schemeClr val="tx1"/>
                </a:solidFill>
              </a:rPr>
              <a:t>K. </a:t>
            </a:r>
            <a:r>
              <a:rPr lang="en-US" sz="19200" b="1" dirty="0" smtClean="0">
                <a:solidFill>
                  <a:schemeClr val="tx1"/>
                </a:solidFill>
              </a:rPr>
              <a:t>Wilson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1</a:t>
            </a:r>
            <a:r>
              <a:rPr lang="en-US" sz="19200" b="1" dirty="0" smtClean="0">
                <a:solidFill>
                  <a:schemeClr val="tx1"/>
                </a:solidFill>
              </a:rPr>
              <a:t> (jody.wilson@unh.edu), N. Schwadron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1</a:t>
            </a:r>
            <a:r>
              <a:rPr lang="en-US" sz="19200" b="1" dirty="0" smtClean="0">
                <a:solidFill>
                  <a:schemeClr val="tx1"/>
                </a:solidFill>
              </a:rPr>
              <a:t>, H. </a:t>
            </a:r>
            <a:r>
              <a:rPr lang="en-US" sz="19200" b="1" dirty="0">
                <a:solidFill>
                  <a:schemeClr val="tx1"/>
                </a:solidFill>
              </a:rPr>
              <a:t>E. </a:t>
            </a:r>
            <a:r>
              <a:rPr lang="en-US" sz="19200" b="1" smtClean="0">
                <a:solidFill>
                  <a:schemeClr val="tx1"/>
                </a:solidFill>
              </a:rPr>
              <a:t>Spence</a:t>
            </a:r>
            <a:r>
              <a:rPr lang="en-US" sz="19200" b="1" baseline="30000" smtClean="0">
                <a:solidFill>
                  <a:schemeClr val="tx1"/>
                </a:solidFill>
              </a:rPr>
              <a:t>1</a:t>
            </a:r>
            <a:r>
              <a:rPr lang="en-US" sz="19200" b="1" smtClean="0">
                <a:solidFill>
                  <a:schemeClr val="tx1"/>
                </a:solidFill>
              </a:rPr>
              <a:t>, </a:t>
            </a:r>
            <a:r>
              <a:rPr lang="en-US" sz="19200" b="1" dirty="0">
                <a:solidFill>
                  <a:schemeClr val="tx1"/>
                </a:solidFill>
              </a:rPr>
              <a:t>A. W. Case</a:t>
            </a:r>
            <a:r>
              <a:rPr lang="en-US" sz="19200" b="1" baseline="30000" dirty="0">
                <a:solidFill>
                  <a:schemeClr val="tx1"/>
                </a:solidFill>
              </a:rPr>
              <a:t>2,7</a:t>
            </a:r>
            <a:r>
              <a:rPr lang="en-US" sz="19200" b="1" dirty="0">
                <a:solidFill>
                  <a:schemeClr val="tx1"/>
                </a:solidFill>
              </a:rPr>
              <a:t>, </a:t>
            </a:r>
            <a:r>
              <a:rPr lang="en-US" sz="19200" b="1" dirty="0" smtClean="0">
                <a:solidFill>
                  <a:schemeClr val="tx1"/>
                </a:solidFill>
              </a:rPr>
              <a:t>A. P. Jordan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1</a:t>
            </a:r>
            <a:r>
              <a:rPr lang="en-US" sz="19200" b="1" dirty="0" smtClean="0">
                <a:solidFill>
                  <a:schemeClr val="tx1"/>
                </a:solidFill>
              </a:rPr>
              <a:t>, J</a:t>
            </a:r>
            <a:r>
              <a:rPr lang="en-US" sz="19200" b="1" dirty="0">
                <a:solidFill>
                  <a:schemeClr val="tx1"/>
                </a:solidFill>
              </a:rPr>
              <a:t>. B. </a:t>
            </a:r>
            <a:r>
              <a:rPr lang="en-US" sz="19200" b="1" dirty="0" smtClean="0">
                <a:solidFill>
                  <a:schemeClr val="tx1"/>
                </a:solidFill>
              </a:rPr>
              <a:t>Blake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3</a:t>
            </a:r>
            <a:r>
              <a:rPr lang="en-US" sz="19200" b="1" dirty="0" smtClean="0">
                <a:solidFill>
                  <a:schemeClr val="tx1"/>
                </a:solidFill>
              </a:rPr>
              <a:t>,</a:t>
            </a:r>
          </a:p>
          <a:p>
            <a:r>
              <a:rPr lang="en-US" sz="19200" b="1" dirty="0" smtClean="0">
                <a:solidFill>
                  <a:schemeClr val="tx1"/>
                </a:solidFill>
              </a:rPr>
              <a:t>J</a:t>
            </a:r>
            <a:r>
              <a:rPr lang="en-US" sz="19200" b="1" dirty="0">
                <a:solidFill>
                  <a:schemeClr val="tx1"/>
                </a:solidFill>
              </a:rPr>
              <a:t>. Kasper</a:t>
            </a:r>
            <a:r>
              <a:rPr lang="en-US" sz="19200" b="1" baseline="30000" dirty="0">
                <a:solidFill>
                  <a:schemeClr val="tx1"/>
                </a:solidFill>
              </a:rPr>
              <a:t>2,7</a:t>
            </a:r>
            <a:r>
              <a:rPr lang="en-US" sz="19200" b="1" dirty="0">
                <a:solidFill>
                  <a:schemeClr val="tx1"/>
                </a:solidFill>
              </a:rPr>
              <a:t>, M. D. Looper</a:t>
            </a:r>
            <a:r>
              <a:rPr lang="en-US" sz="19200" b="1" baseline="30000" dirty="0">
                <a:solidFill>
                  <a:schemeClr val="tx1"/>
                </a:solidFill>
              </a:rPr>
              <a:t>3</a:t>
            </a:r>
            <a:r>
              <a:rPr lang="en-US" sz="19200" b="1" dirty="0">
                <a:solidFill>
                  <a:schemeClr val="tx1"/>
                </a:solidFill>
              </a:rPr>
              <a:t>, J. E. Mazur</a:t>
            </a:r>
            <a:r>
              <a:rPr lang="en-US" sz="19200" b="1" baseline="30000" dirty="0">
                <a:solidFill>
                  <a:schemeClr val="tx1"/>
                </a:solidFill>
              </a:rPr>
              <a:t>3</a:t>
            </a:r>
            <a:r>
              <a:rPr lang="en-US" sz="19200" b="1" dirty="0">
                <a:solidFill>
                  <a:schemeClr val="tx1"/>
                </a:solidFill>
              </a:rPr>
              <a:t>, </a:t>
            </a:r>
            <a:r>
              <a:rPr lang="en-US" sz="19200" b="1" dirty="0" smtClean="0">
                <a:solidFill>
                  <a:schemeClr val="tx1"/>
                </a:solidFill>
              </a:rPr>
              <a:t>N. E. Petro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6</a:t>
            </a:r>
            <a:r>
              <a:rPr lang="en-US" sz="19200" b="1" dirty="0" smtClean="0">
                <a:solidFill>
                  <a:schemeClr val="tx1"/>
                </a:solidFill>
              </a:rPr>
              <a:t>, M.S. Robinson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8</a:t>
            </a:r>
            <a:r>
              <a:rPr lang="en-US" sz="19200" b="1" dirty="0" smtClean="0">
                <a:solidFill>
                  <a:schemeClr val="tx1"/>
                </a:solidFill>
              </a:rPr>
              <a:t>, S. S. Smith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1</a:t>
            </a:r>
            <a:r>
              <a:rPr lang="en-US" sz="19200" b="1" dirty="0" smtClean="0">
                <a:solidFill>
                  <a:schemeClr val="tx1"/>
                </a:solidFill>
              </a:rPr>
              <a:t>, L</a:t>
            </a:r>
            <a:r>
              <a:rPr lang="en-US" sz="19200" b="1" dirty="0">
                <a:solidFill>
                  <a:schemeClr val="tx1"/>
                </a:solidFill>
              </a:rPr>
              <a:t>. W. Townsend</a:t>
            </a:r>
            <a:r>
              <a:rPr lang="en-US" sz="19200" b="1" baseline="30000" dirty="0">
                <a:solidFill>
                  <a:schemeClr val="tx1"/>
                </a:solidFill>
              </a:rPr>
              <a:t>4</a:t>
            </a:r>
            <a:r>
              <a:rPr lang="en-US" sz="19200" b="1" dirty="0">
                <a:solidFill>
                  <a:schemeClr val="tx1"/>
                </a:solidFill>
              </a:rPr>
              <a:t>, C. Zeitlin</a:t>
            </a:r>
            <a:r>
              <a:rPr lang="en-US" sz="19200" b="1" baseline="30000" dirty="0">
                <a:solidFill>
                  <a:schemeClr val="tx1"/>
                </a:solidFill>
              </a:rPr>
              <a:t>5</a:t>
            </a:r>
            <a:r>
              <a:rPr lang="en-US" sz="19200" b="1" dirty="0">
                <a:solidFill>
                  <a:schemeClr val="tx1"/>
                </a:solidFill>
              </a:rPr>
              <a:t>, T. J. </a:t>
            </a:r>
            <a:r>
              <a:rPr lang="en-US" sz="19200" b="1" dirty="0" smtClean="0">
                <a:solidFill>
                  <a:schemeClr val="tx1"/>
                </a:solidFill>
              </a:rPr>
              <a:t>Stubbs</a:t>
            </a:r>
            <a:r>
              <a:rPr lang="en-US" sz="19200" b="1" baseline="30000" dirty="0" smtClean="0">
                <a:solidFill>
                  <a:schemeClr val="tx1"/>
                </a:solidFill>
              </a:rPr>
              <a:t>6</a:t>
            </a:r>
            <a:endParaRPr lang="en-US" sz="19200" b="1" dirty="0">
              <a:solidFill>
                <a:schemeClr val="tx1"/>
              </a:solidFill>
            </a:endParaRPr>
          </a:p>
          <a:p>
            <a:pPr algn="just"/>
            <a:r>
              <a:rPr lang="en-US" sz="16000" dirty="0" smtClean="0">
                <a:solidFill>
                  <a:schemeClr val="tx1"/>
                </a:solidFill>
              </a:rPr>
              <a:t>(1) Space </a:t>
            </a:r>
            <a:r>
              <a:rPr lang="en-US" sz="16000" dirty="0">
                <a:solidFill>
                  <a:schemeClr val="tx1"/>
                </a:solidFill>
              </a:rPr>
              <a:t>Science Center, </a:t>
            </a:r>
            <a:r>
              <a:rPr lang="en-US" sz="16000" dirty="0" smtClean="0">
                <a:solidFill>
                  <a:schemeClr val="tx1"/>
                </a:solidFill>
              </a:rPr>
              <a:t>University </a:t>
            </a:r>
            <a:r>
              <a:rPr lang="en-US" sz="16000" dirty="0">
                <a:solidFill>
                  <a:schemeClr val="tx1"/>
                </a:solidFill>
              </a:rPr>
              <a:t>of New Hampshire, Durham, </a:t>
            </a:r>
            <a:r>
              <a:rPr lang="en-US" sz="16000" dirty="0" smtClean="0">
                <a:solidFill>
                  <a:schemeClr val="tx1"/>
                </a:solidFill>
              </a:rPr>
              <a:t>NH;  (2) High </a:t>
            </a:r>
            <a:r>
              <a:rPr lang="en-US" sz="16000" dirty="0">
                <a:solidFill>
                  <a:schemeClr val="tx1"/>
                </a:solidFill>
              </a:rPr>
              <a:t>Energy Astrophysics Division, Harvard CFA, Cambridge, </a:t>
            </a:r>
            <a:r>
              <a:rPr lang="en-US" sz="16000" dirty="0" smtClean="0">
                <a:solidFill>
                  <a:schemeClr val="tx1"/>
                </a:solidFill>
              </a:rPr>
              <a:t>MA;  (3) The </a:t>
            </a:r>
            <a:r>
              <a:rPr lang="en-US" sz="16000" dirty="0">
                <a:solidFill>
                  <a:schemeClr val="tx1"/>
                </a:solidFill>
              </a:rPr>
              <a:t>Aerospace </a:t>
            </a:r>
            <a:r>
              <a:rPr lang="en-US" sz="16000" dirty="0" smtClean="0">
                <a:solidFill>
                  <a:schemeClr val="tx1"/>
                </a:solidFill>
              </a:rPr>
              <a:t>Corporation, </a:t>
            </a:r>
            <a:r>
              <a:rPr lang="en-US" sz="16000" dirty="0">
                <a:solidFill>
                  <a:schemeClr val="tx1"/>
                </a:solidFill>
              </a:rPr>
              <a:t>Los Angeles, </a:t>
            </a:r>
            <a:r>
              <a:rPr lang="en-US" sz="16000" dirty="0" smtClean="0">
                <a:solidFill>
                  <a:schemeClr val="tx1"/>
                </a:solidFill>
              </a:rPr>
              <a:t>CA; (4) Dept. </a:t>
            </a:r>
            <a:r>
              <a:rPr lang="en-US" sz="16000" dirty="0">
                <a:solidFill>
                  <a:schemeClr val="tx1"/>
                </a:solidFill>
              </a:rPr>
              <a:t>of Nuclear Engineering, </a:t>
            </a:r>
            <a:r>
              <a:rPr lang="en-US" sz="16000" dirty="0" smtClean="0">
                <a:solidFill>
                  <a:schemeClr val="tx1"/>
                </a:solidFill>
              </a:rPr>
              <a:t>Univ. </a:t>
            </a:r>
            <a:r>
              <a:rPr lang="en-US" sz="16000" dirty="0">
                <a:solidFill>
                  <a:schemeClr val="tx1"/>
                </a:solidFill>
              </a:rPr>
              <a:t>of Tennessee, Knoxville, </a:t>
            </a:r>
            <a:r>
              <a:rPr lang="en-US" sz="16000" dirty="0" smtClean="0">
                <a:solidFill>
                  <a:schemeClr val="tx1"/>
                </a:solidFill>
              </a:rPr>
              <a:t>TN; (5) Southwest </a:t>
            </a:r>
            <a:r>
              <a:rPr lang="en-US" sz="16000" dirty="0">
                <a:solidFill>
                  <a:schemeClr val="tx1"/>
                </a:solidFill>
              </a:rPr>
              <a:t>Research </a:t>
            </a:r>
            <a:r>
              <a:rPr lang="en-US" sz="16000" dirty="0" smtClean="0">
                <a:solidFill>
                  <a:schemeClr val="tx1"/>
                </a:solidFill>
              </a:rPr>
              <a:t>Inst., </a:t>
            </a:r>
            <a:r>
              <a:rPr lang="en-US" sz="16000" dirty="0">
                <a:solidFill>
                  <a:schemeClr val="tx1"/>
                </a:solidFill>
              </a:rPr>
              <a:t>Boulder, </a:t>
            </a:r>
            <a:r>
              <a:rPr lang="en-US" sz="16000" dirty="0" smtClean="0">
                <a:solidFill>
                  <a:schemeClr val="tx1"/>
                </a:solidFill>
              </a:rPr>
              <a:t>CO; (6) NASA </a:t>
            </a:r>
            <a:r>
              <a:rPr lang="en-US" sz="16000" dirty="0">
                <a:solidFill>
                  <a:schemeClr val="tx1"/>
                </a:solidFill>
              </a:rPr>
              <a:t>Goddard Space Flight Center, Greenbelt, </a:t>
            </a:r>
            <a:r>
              <a:rPr lang="en-US" sz="16000" dirty="0" smtClean="0">
                <a:solidFill>
                  <a:schemeClr val="tx1"/>
                </a:solidFill>
              </a:rPr>
              <a:t>MD; (7) NASA </a:t>
            </a:r>
            <a:r>
              <a:rPr lang="en-US" sz="16000" dirty="0">
                <a:solidFill>
                  <a:schemeClr val="tx1"/>
                </a:solidFill>
              </a:rPr>
              <a:t>Lunar Science </a:t>
            </a:r>
            <a:r>
              <a:rPr lang="en-US" sz="16000" dirty="0" smtClean="0">
                <a:solidFill>
                  <a:schemeClr val="tx1"/>
                </a:solidFill>
              </a:rPr>
              <a:t>Inst.; (8) School of Earth and  Space Exploration, Arizona State University, Tempe, AZ</a:t>
            </a:r>
            <a:endParaRPr lang="en-US" sz="160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09600" y="5029200"/>
            <a:ext cx="113538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3400" y="5715000"/>
            <a:ext cx="12573000" cy="9417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>
              <a:defRPr/>
            </a:pPr>
            <a:r>
              <a:rPr lang="en-US" sz="6000" b="1" dirty="0" smtClean="0"/>
              <a:t>Summary</a:t>
            </a:r>
          </a:p>
          <a:p>
            <a:pPr algn="just">
              <a:defRPr/>
            </a:pPr>
            <a:r>
              <a:rPr lang="en-US" sz="4400" dirty="0" smtClean="0"/>
              <a:t>We use “albedo” or “splash” protons with energies between ~60 and 150 MeV to construct a galactic cosmic ray (GCR) albedo proton map of the Moon.  The yield of albedo protons is:</a:t>
            </a:r>
          </a:p>
          <a:p>
            <a:pPr algn="ctr">
              <a:defRPr/>
            </a:pPr>
            <a:r>
              <a:rPr lang="en-US" sz="4400" i="1" dirty="0" smtClean="0"/>
              <a:t>Yield = (Lunar proton rate) / (GCR proton rate)</a:t>
            </a:r>
          </a:p>
          <a:p>
            <a:pPr algn="just">
              <a:defRPr/>
            </a:pPr>
            <a:endParaRPr lang="en-US" sz="4400" b="1" dirty="0" smtClean="0"/>
          </a:p>
          <a:p>
            <a:pPr algn="just">
              <a:defRPr/>
            </a:pPr>
            <a:r>
              <a:rPr lang="en-US" sz="4400" b="1" dirty="0" smtClean="0"/>
              <a:t>We detect a proton yield from the maria that is 0.9% ±0.3% higher than the lunar highlands, </a:t>
            </a:r>
            <a:r>
              <a:rPr lang="en-US" sz="4400" dirty="0" smtClean="0"/>
              <a:t>particularly at two localized spots which may be associated with specific elemental concentrations or geological features.  We do not yet see any obvious small-scale features in the polar regions.</a:t>
            </a:r>
            <a:endParaRPr lang="en-US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13639800" y="21189459"/>
            <a:ext cx="14935200" cy="88024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/>
            <a:r>
              <a:rPr lang="en-US" sz="6000" b="1" dirty="0" smtClean="0"/>
              <a:t>Proton-bright spots “A” and “B”</a:t>
            </a:r>
          </a:p>
          <a:p>
            <a:pPr algn="just"/>
            <a:endParaRPr lang="en-US" sz="44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4800" dirty="0" smtClean="0"/>
              <a:t> </a:t>
            </a:r>
            <a:r>
              <a:rPr lang="en-US" sz="4400" dirty="0" smtClean="0"/>
              <a:t>Yield ~</a:t>
            </a:r>
            <a:r>
              <a:rPr lang="en-US" sz="4400" b="1" dirty="0" smtClean="0"/>
              <a:t>4% </a:t>
            </a:r>
            <a:r>
              <a:rPr lang="en-US" sz="4400" dirty="0" smtClean="0"/>
              <a:t>more protons than lunar average</a:t>
            </a:r>
          </a:p>
          <a:p>
            <a:pPr algn="just">
              <a:buFont typeface="Arial" pitchFamily="34" charset="0"/>
              <a:buChar char="•"/>
            </a:pPr>
            <a:r>
              <a:rPr lang="en-US" sz="4400" b="1" dirty="0" smtClean="0"/>
              <a:t> Spot A</a:t>
            </a:r>
            <a:r>
              <a:rPr lang="en-US" sz="4400" dirty="0" smtClean="0"/>
              <a:t> near </a:t>
            </a:r>
            <a:r>
              <a:rPr lang="en-US" sz="4400" b="1" dirty="0" smtClean="0"/>
              <a:t>Taurus-</a:t>
            </a:r>
            <a:r>
              <a:rPr lang="en-US" sz="4400" b="1" dirty="0" err="1" smtClean="0"/>
              <a:t>Littrow</a:t>
            </a:r>
            <a:r>
              <a:rPr lang="en-US" sz="4400" dirty="0" smtClean="0"/>
              <a:t>, between Mare </a:t>
            </a:r>
            <a:r>
              <a:rPr lang="en-US" sz="4400" dirty="0" err="1" smtClean="0"/>
              <a:t>Serenitatis</a:t>
            </a:r>
            <a:r>
              <a:rPr lang="en-US" sz="4400" dirty="0" smtClean="0"/>
              <a:t> and </a:t>
            </a:r>
            <a:r>
              <a:rPr lang="en-US" sz="4400" dirty="0" err="1" smtClean="0"/>
              <a:t>Tranquillitatis</a:t>
            </a:r>
            <a:r>
              <a:rPr lang="en-US" sz="4400" dirty="0" smtClean="0"/>
              <a:t>; near strongest </a:t>
            </a:r>
            <a:r>
              <a:rPr lang="en-US" sz="4400" b="1" dirty="0" smtClean="0"/>
              <a:t>titanium</a:t>
            </a:r>
            <a:r>
              <a:rPr lang="en-US" sz="4400" dirty="0" smtClean="0"/>
              <a:t> concentration</a:t>
            </a:r>
          </a:p>
          <a:p>
            <a:pPr algn="just">
              <a:buFont typeface="Arial" pitchFamily="34" charset="0"/>
              <a:buChar char="•"/>
            </a:pPr>
            <a:r>
              <a:rPr lang="en-US" sz="4400" b="1" dirty="0" smtClean="0"/>
              <a:t> Spot B</a:t>
            </a:r>
            <a:r>
              <a:rPr lang="en-US" sz="4400" dirty="0" smtClean="0"/>
              <a:t> centered between Maria </a:t>
            </a:r>
            <a:r>
              <a:rPr lang="en-US" sz="4400" dirty="0" err="1" smtClean="0"/>
              <a:t>Humorum</a:t>
            </a:r>
            <a:r>
              <a:rPr lang="en-US" sz="4400" dirty="0" smtClean="0"/>
              <a:t> &amp; </a:t>
            </a:r>
            <a:r>
              <a:rPr lang="en-US" sz="4400" dirty="0" err="1" smtClean="0"/>
              <a:t>Procellarum</a:t>
            </a:r>
            <a:endParaRPr lang="en-US" sz="44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4400" b="1" dirty="0" smtClean="0"/>
              <a:t> </a:t>
            </a:r>
            <a:r>
              <a:rPr lang="en-US" sz="4400" b="1" dirty="0" err="1" smtClean="0"/>
              <a:t>Pyroclastic</a:t>
            </a:r>
            <a:r>
              <a:rPr lang="en-US" sz="4400" b="1" dirty="0" smtClean="0"/>
              <a:t> flows</a:t>
            </a:r>
            <a:r>
              <a:rPr lang="en-US" sz="4400" dirty="0" smtClean="0"/>
              <a:t>: 3000 km</a:t>
            </a:r>
            <a:r>
              <a:rPr lang="en-US" sz="4400" baseline="30000" dirty="0" smtClean="0"/>
              <a:t>2</a:t>
            </a:r>
            <a:r>
              <a:rPr lang="en-US" sz="4400" dirty="0" smtClean="0"/>
              <a:t> flow lies within </a:t>
            </a:r>
            <a:r>
              <a:rPr lang="en-US" sz="4400" dirty="0" smtClean="0"/>
              <a:t>Spot </a:t>
            </a:r>
            <a:r>
              <a:rPr lang="en-US" sz="4400" dirty="0" smtClean="0"/>
              <a:t>A</a:t>
            </a:r>
            <a:r>
              <a:rPr lang="en-US" sz="4400" dirty="0" smtClean="0"/>
              <a:t>, but Aristarchus flow (50,000 km</a:t>
            </a:r>
            <a:r>
              <a:rPr lang="en-US" sz="4400" baseline="30000" dirty="0" smtClean="0"/>
              <a:t>2</a:t>
            </a:r>
            <a:r>
              <a:rPr lang="en-US" sz="4400" dirty="0" smtClean="0"/>
              <a:t>) </a:t>
            </a:r>
            <a:r>
              <a:rPr lang="en-US" sz="4400" dirty="0" smtClean="0"/>
              <a:t>has no </a:t>
            </a:r>
            <a:r>
              <a:rPr lang="en-US" sz="4400" dirty="0" smtClean="0"/>
              <a:t>proton feature.</a:t>
            </a:r>
          </a:p>
          <a:p>
            <a:pPr algn="just">
              <a:buFont typeface="Arial" pitchFamily="34" charset="0"/>
              <a:buChar char="•"/>
            </a:pPr>
            <a:r>
              <a:rPr lang="en-US" sz="4400" dirty="0" smtClean="0"/>
              <a:t> </a:t>
            </a:r>
            <a:r>
              <a:rPr lang="en-US" sz="4400" b="1" dirty="0" smtClean="0"/>
              <a:t>Volcanic Dome “Red Spots</a:t>
            </a:r>
            <a:r>
              <a:rPr lang="en-US" sz="4400" dirty="0" smtClean="0"/>
              <a:t>”:  Helmet (He) near center of B</a:t>
            </a:r>
          </a:p>
          <a:p>
            <a:pPr algn="just">
              <a:buFont typeface="Arial" pitchFamily="34" charset="0"/>
              <a:buChar char="•"/>
            </a:pPr>
            <a:r>
              <a:rPr lang="en-US" sz="4400" dirty="0" smtClean="0"/>
              <a:t> </a:t>
            </a:r>
            <a:r>
              <a:rPr lang="en-US" sz="4400" b="1" dirty="0" smtClean="0"/>
              <a:t>Man-made </a:t>
            </a:r>
            <a:r>
              <a:rPr lang="en-US" sz="4400" b="1" dirty="0" err="1" smtClean="0"/>
              <a:t>landers</a:t>
            </a:r>
            <a:r>
              <a:rPr lang="en-US" sz="4400" b="1" dirty="0" smtClean="0"/>
              <a:t>/crash sites</a:t>
            </a:r>
            <a:r>
              <a:rPr lang="en-US" sz="4400" dirty="0" smtClean="0"/>
              <a:t>: </a:t>
            </a:r>
            <a:r>
              <a:rPr lang="en-US" sz="4400" dirty="0" err="1" smtClean="0"/>
              <a:t>Lunokhod</a:t>
            </a:r>
            <a:r>
              <a:rPr lang="en-US" sz="4400" dirty="0" smtClean="0"/>
              <a:t> 2 and </a:t>
            </a:r>
            <a:r>
              <a:rPr lang="en-US" sz="4400" dirty="0" err="1" smtClean="0"/>
              <a:t>Apollos</a:t>
            </a:r>
            <a:r>
              <a:rPr lang="en-US" sz="4400" dirty="0" smtClean="0"/>
              <a:t> 11 and 17 all lie within </a:t>
            </a:r>
            <a:r>
              <a:rPr lang="en-US" sz="4400" dirty="0" smtClean="0"/>
              <a:t>Spot </a:t>
            </a:r>
            <a:r>
              <a:rPr lang="en-US" sz="4400" dirty="0" smtClean="0"/>
              <a:t>A </a:t>
            </a:r>
            <a:r>
              <a:rPr lang="en-US" sz="4400" dirty="0" smtClean="0"/>
              <a:t>– otherwise the most massive vehicles </a:t>
            </a:r>
            <a:r>
              <a:rPr lang="en-US" sz="4400" dirty="0" smtClean="0"/>
              <a:t>(S-IVBs) are </a:t>
            </a:r>
            <a:r>
              <a:rPr lang="en-US" sz="4400" dirty="0" smtClean="0"/>
              <a:t>all in average areas</a:t>
            </a:r>
          </a:p>
        </p:txBody>
      </p:sp>
      <p:sp>
        <p:nvSpPr>
          <p:cNvPr id="1026" name="AutoShape 2" descr="imap://jkwilson@guero.sr.unh.edu:993/fetch%3EUID%3E/INBOX%3E45949?part=1.2.2&amp;filename=gefhaah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" name="Picture 19" descr="gefhaah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872" y="463295"/>
            <a:ext cx="4633042" cy="39563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 descr="hbagbch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970741" y="463295"/>
            <a:ext cx="4482309" cy="38039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533400" y="26212800"/>
            <a:ext cx="12573000" cy="5355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/>
            <a:r>
              <a:rPr lang="en-US" sz="6000" b="1" dirty="0" smtClean="0"/>
              <a:t>Proton-dim spots “C”, “D” and “E”</a:t>
            </a:r>
          </a:p>
          <a:p>
            <a:endParaRPr lang="en-US" sz="4400" dirty="0" smtClean="0"/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Yield ~</a:t>
            </a:r>
            <a:r>
              <a:rPr lang="en-US" sz="4400" b="1" dirty="0" smtClean="0"/>
              <a:t>3%</a:t>
            </a:r>
            <a:r>
              <a:rPr lang="en-US" sz="4400" dirty="0" smtClean="0"/>
              <a:t> </a:t>
            </a:r>
            <a:r>
              <a:rPr lang="en-US" sz="4400" i="1" dirty="0" smtClean="0"/>
              <a:t>fewer</a:t>
            </a:r>
            <a:r>
              <a:rPr lang="en-US" sz="4400" dirty="0" smtClean="0"/>
              <a:t> protons than lunar avg.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Far-side highlands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Close to </a:t>
            </a:r>
            <a:r>
              <a:rPr lang="en-US" sz="4400" b="1" dirty="0" smtClean="0"/>
              <a:t>antipodes</a:t>
            </a:r>
            <a:r>
              <a:rPr lang="en-US" sz="4400" dirty="0" smtClean="0"/>
              <a:t> of </a:t>
            </a:r>
            <a:r>
              <a:rPr lang="en-US" sz="4400" dirty="0" smtClean="0"/>
              <a:t>largest </a:t>
            </a:r>
            <a:r>
              <a:rPr lang="en-US" sz="4400" dirty="0" smtClean="0"/>
              <a:t>rayed craters: Copernicus</a:t>
            </a:r>
            <a:r>
              <a:rPr lang="en-US" sz="4400" dirty="0" smtClean="0"/>
              <a:t>, </a:t>
            </a:r>
            <a:r>
              <a:rPr lang="en-US" sz="4400" dirty="0" err="1" smtClean="0"/>
              <a:t>Langrenus</a:t>
            </a:r>
            <a:r>
              <a:rPr lang="en-US" sz="4400" dirty="0" smtClean="0"/>
              <a:t>, and </a:t>
            </a:r>
            <a:r>
              <a:rPr lang="en-US" sz="4400" dirty="0" err="1" smtClean="0"/>
              <a:t>Tycho</a:t>
            </a:r>
            <a:endParaRPr lang="en-US" sz="4400" dirty="0" smtClean="0"/>
          </a:p>
          <a:p>
            <a:endParaRPr lang="en-US" sz="4400" dirty="0" smtClean="0"/>
          </a:p>
        </p:txBody>
      </p:sp>
      <p:pic>
        <p:nvPicPr>
          <p:cNvPr id="26" name="Picture 25" descr="MapPoints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39800" y="7268307"/>
            <a:ext cx="14960297" cy="1344521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9108400" y="16459200"/>
            <a:ext cx="14173200" cy="4001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/>
            <a:r>
              <a:rPr lang="en-US" sz="6000" b="1" dirty="0" smtClean="0"/>
              <a:t>Protons and Elements in Regolith</a:t>
            </a:r>
          </a:p>
          <a:p>
            <a:pPr algn="just"/>
            <a:endParaRPr lang="en-US" sz="4400" dirty="0" smtClean="0"/>
          </a:p>
          <a:p>
            <a:pPr algn="just"/>
            <a:r>
              <a:rPr lang="en-US" sz="4400" dirty="0" smtClean="0"/>
              <a:t>M</a:t>
            </a:r>
            <a:r>
              <a:rPr lang="en-US" sz="4400" dirty="0" smtClean="0"/>
              <a:t>ap </a:t>
            </a:r>
            <a:r>
              <a:rPr lang="en-US" sz="4400" dirty="0" smtClean="0"/>
              <a:t>features </a:t>
            </a:r>
            <a:r>
              <a:rPr lang="en-US" sz="4400" dirty="0" smtClean="0"/>
              <a:t>are consistent with higher </a:t>
            </a:r>
            <a:r>
              <a:rPr lang="en-US" sz="4400" dirty="0" smtClean="0"/>
              <a:t>yields in </a:t>
            </a:r>
            <a:r>
              <a:rPr lang="en-US" sz="4400" dirty="0" smtClean="0"/>
              <a:t>maria vs. highlands</a:t>
            </a:r>
            <a:r>
              <a:rPr lang="en-US" sz="4400" dirty="0" smtClean="0"/>
              <a:t>, </a:t>
            </a:r>
            <a:r>
              <a:rPr lang="en-US" sz="4400" dirty="0" smtClean="0"/>
              <a:t>but the </a:t>
            </a:r>
            <a:r>
              <a:rPr lang="en-US" sz="4400" dirty="0" smtClean="0"/>
              <a:t>five named </a:t>
            </a:r>
            <a:r>
              <a:rPr lang="en-US" sz="4400" dirty="0" smtClean="0"/>
              <a:t>spots (A-E) </a:t>
            </a:r>
            <a:r>
              <a:rPr lang="en-US" sz="4400" dirty="0" smtClean="0"/>
              <a:t>are not exceptional </a:t>
            </a:r>
            <a:r>
              <a:rPr lang="en-US" sz="4400" dirty="0" smtClean="0"/>
              <a:t>in </a:t>
            </a:r>
            <a:r>
              <a:rPr lang="en-US" sz="4400" dirty="0" smtClean="0"/>
              <a:t>terms of elemental </a:t>
            </a:r>
            <a:r>
              <a:rPr lang="en-US" sz="4400" dirty="0" smtClean="0"/>
              <a:t>abundances.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3610493" y="5720862"/>
            <a:ext cx="1501140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/>
              <a:t>Albedo proton yield map </a:t>
            </a:r>
            <a:r>
              <a:rPr lang="en-US" sz="7200" b="1" dirty="0" smtClean="0"/>
              <a:t>&amp; LROC</a:t>
            </a:r>
            <a:endParaRPr lang="en-US" sz="7200" b="1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29032200" y="5715000"/>
            <a:ext cx="1424940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/>
              <a:t>S</a:t>
            </a:r>
            <a:r>
              <a:rPr lang="en-US" sz="7200" b="1" dirty="0" smtClean="0"/>
              <a:t>tandard </a:t>
            </a:r>
            <a:r>
              <a:rPr lang="en-US" sz="7200" b="1" dirty="0" smtClean="0"/>
              <a:t>deviations from </a:t>
            </a:r>
            <a:r>
              <a:rPr lang="en-US" sz="7200" b="1" dirty="0" smtClean="0"/>
              <a:t>mean</a:t>
            </a:r>
            <a:endParaRPr lang="en-US" sz="72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9108400" y="14290437"/>
            <a:ext cx="14173200" cy="17235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just"/>
            <a:r>
              <a:rPr lang="en-US" sz="4400" dirty="0" smtClean="0"/>
              <a:t>Proton map </a:t>
            </a:r>
            <a:r>
              <a:rPr lang="en-US" sz="4400" dirty="0" smtClean="0"/>
              <a:t>binned 20°×</a:t>
            </a:r>
            <a:r>
              <a:rPr lang="en-US" sz="4400" dirty="0" smtClean="0"/>
              <a:t>20° (162 pixels). </a:t>
            </a:r>
            <a:r>
              <a:rPr lang="en-US" sz="4400" smtClean="0"/>
              <a:t>Three</a:t>
            </a:r>
            <a:r>
              <a:rPr lang="en-US" sz="4400" smtClean="0"/>
              <a:t> </a:t>
            </a:r>
            <a:r>
              <a:rPr lang="en-US" sz="4400" dirty="0" smtClean="0"/>
              <a:t>pixels (2%) </a:t>
            </a:r>
            <a:r>
              <a:rPr lang="en-US" sz="4400" dirty="0" smtClean="0"/>
              <a:t>lie</a:t>
            </a:r>
            <a:r>
              <a:rPr lang="en-US" sz="4400" dirty="0" smtClean="0"/>
              <a:t> &gt;2</a:t>
            </a:r>
            <a:r>
              <a:rPr lang="el-GR" sz="4400" dirty="0" smtClean="0"/>
              <a:t>σ</a:t>
            </a:r>
            <a:r>
              <a:rPr lang="en-US" sz="4400" dirty="0" smtClean="0"/>
              <a:t> from </a:t>
            </a:r>
            <a:r>
              <a:rPr lang="en-US" sz="4400" dirty="0" smtClean="0"/>
              <a:t>the mean, but </a:t>
            </a:r>
            <a:r>
              <a:rPr lang="en-US" sz="4400" dirty="0" smtClean="0"/>
              <a:t>outlier pixels are clustered.</a:t>
            </a:r>
            <a:endParaRPr lang="en-US" sz="4400" dirty="0" smtClean="0"/>
          </a:p>
        </p:txBody>
      </p:sp>
      <p:sp>
        <p:nvSpPr>
          <p:cNvPr id="35" name="TextBox 34"/>
          <p:cNvSpPr txBox="1"/>
          <p:nvPr/>
        </p:nvSpPr>
        <p:spPr>
          <a:xfrm>
            <a:off x="533400" y="15544800"/>
            <a:ext cx="12573000" cy="103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just"/>
            <a:r>
              <a:rPr lang="en-US" sz="4400" dirty="0" err="1" smtClean="0"/>
              <a:t>CRaTER's</a:t>
            </a:r>
            <a:r>
              <a:rPr lang="en-US" sz="4400" dirty="0" smtClean="0"/>
              <a:t> six detectors can discriminate different elements in the galactic cosmic ray (GCR) population above ~10 MeV/nucleon, and can also distinguish between GCRs arriving from deep space and secondary particles traveling up from the lunar surface. </a:t>
            </a:r>
            <a:r>
              <a:rPr lang="en-US" sz="4400" b="1" u="sng" dirty="0" smtClean="0">
                <a:hlinkClick r:id="rId6"/>
              </a:rPr>
              <a:t>http://crater.sr.unh.edu/</a:t>
            </a:r>
            <a:endParaRPr lang="en-US" sz="4400" dirty="0"/>
          </a:p>
        </p:txBody>
      </p:sp>
      <p:pic>
        <p:nvPicPr>
          <p:cNvPr id="36" name="Content Placeholder 11" descr="Figure1_2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2000" y="19812000"/>
            <a:ext cx="5515976" cy="5877003"/>
          </a:xfrm>
          <a:prstGeom prst="rect">
            <a:avLst/>
          </a:prstGeom>
        </p:spPr>
      </p:pic>
      <p:pic>
        <p:nvPicPr>
          <p:cNvPr id="37" name="Picture 36" descr="CRaTER Diagram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29400" y="19888200"/>
            <a:ext cx="6172200" cy="5487808"/>
          </a:xfrm>
          <a:prstGeom prst="rect">
            <a:avLst/>
          </a:prstGeom>
        </p:spPr>
      </p:pic>
      <p:cxnSp>
        <p:nvCxnSpPr>
          <p:cNvPr id="38" name="Straight Arrow Connector 37"/>
          <p:cNvCxnSpPr/>
          <p:nvPr/>
        </p:nvCxnSpPr>
        <p:spPr>
          <a:xfrm flipH="1">
            <a:off x="3200400" y="20345400"/>
            <a:ext cx="4343400" cy="1143000"/>
          </a:xfrm>
          <a:prstGeom prst="straightConnector1">
            <a:avLst/>
          </a:prstGeom>
          <a:ln w="254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3352800" y="24583293"/>
            <a:ext cx="3200400" cy="304800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3645662" y="30374490"/>
            <a:ext cx="14935200" cy="18466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marL="514350" lvl="0" indent="-514350" algn="ctr" defTabSz="912813" eaLnBrk="0" fontAlgn="base" hangingPunct="0">
              <a:spcBef>
                <a:spcPct val="20000"/>
              </a:spcBef>
              <a:defRPr/>
            </a:pPr>
            <a:r>
              <a:rPr lang="en-US" sz="4800" b="1" dirty="0" smtClean="0"/>
              <a:t>Acknowledgements</a:t>
            </a:r>
            <a:r>
              <a:rPr lang="en-US" sz="4800" dirty="0" smtClean="0"/>
              <a:t>: This work was supported by the NASA LRO project and the DREAM2 Project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08400" y="7250729"/>
            <a:ext cx="14173200" cy="674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08400" y="20650200"/>
            <a:ext cx="14173200" cy="58222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08400" y="26623107"/>
            <a:ext cx="14173200" cy="586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4788</TotalTime>
  <Words>600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Lunar Proton Albedo Anomalies: Soil, Surveyors, and Statistics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Detecting Low-Contrast Features in the Cosmic Ray Albedo Proton Map of the Moon</dc:title>
  <dc:creator>Jody Wilson</dc:creator>
  <cp:lastModifiedBy>Jody Wilson</cp:lastModifiedBy>
  <cp:revision>136</cp:revision>
  <dcterms:created xsi:type="dcterms:W3CDTF">2013-10-08T15:32:58Z</dcterms:created>
  <dcterms:modified xsi:type="dcterms:W3CDTF">2015-03-11T17:27:48Z</dcterms:modified>
</cp:coreProperties>
</file>