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43891200" cy="32918400"/>
  <p:notesSz cx="9144000" cy="6858000"/>
  <p:defaultTextStyle>
    <a:defPPr>
      <a:defRPr lang="en-US"/>
    </a:defPPr>
    <a:lvl1pPr marL="0" algn="l" defTabSz="4386317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1pPr>
    <a:lvl2pPr marL="2193158" algn="l" defTabSz="4386317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2pPr>
    <a:lvl3pPr marL="4386317" algn="l" defTabSz="4386317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3pPr>
    <a:lvl4pPr marL="6579475" algn="l" defTabSz="4386317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4pPr>
    <a:lvl5pPr marL="8772624" algn="l" defTabSz="4386317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5pPr>
    <a:lvl6pPr marL="10965773" algn="l" defTabSz="4386317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6pPr>
    <a:lvl7pPr marL="13158931" algn="l" defTabSz="4386317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7pPr>
    <a:lvl8pPr marL="15352090" algn="l" defTabSz="4386317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8pPr>
    <a:lvl9pPr marL="17545248" algn="l" defTabSz="4386317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368">
          <p15:clr>
            <a:srgbClr val="A4A3A4"/>
          </p15:clr>
        </p15:guide>
        <p15:guide id="2" pos="20448">
          <p15:clr>
            <a:srgbClr val="A4A3A4"/>
          </p15:clr>
        </p15:guide>
        <p15:guide id="3" pos="2030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8A839"/>
    <a:srgbClr val="23978A"/>
    <a:srgbClr val="AA243B"/>
    <a:srgbClr val="4D5550"/>
    <a:srgbClr val="D8D0C3"/>
    <a:srgbClr val="3B2397"/>
    <a:srgbClr val="42243B"/>
    <a:srgbClr val="28627F"/>
    <a:srgbClr val="53627F"/>
    <a:srgbClr val="A6D2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>
    <p:restoredLeft sz="8399" autoAdjust="0"/>
    <p:restoredTop sz="99467" autoAdjust="0"/>
  </p:normalViewPr>
  <p:slideViewPr>
    <p:cSldViewPr>
      <p:cViewPr>
        <p:scale>
          <a:sx n="20" d="100"/>
          <a:sy n="20" d="100"/>
        </p:scale>
        <p:origin x="1176" y="-594"/>
      </p:cViewPr>
      <p:guideLst>
        <p:guide orient="horz" pos="10368"/>
        <p:guide pos="20448"/>
        <p:guide pos="2030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90" d="100"/>
        <a:sy n="9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F5C795B-527F-4675-8E97-C893063C5F5A}" type="doc">
      <dgm:prSet loTypeId="urn:microsoft.com/office/officeart/2005/8/layout/cycle5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5D1E5B4-95A5-4090-BEC8-9C5463C75E03}">
      <dgm:prSet phldrT="[Text]" custT="1"/>
      <dgm:spPr>
        <a:solidFill>
          <a:srgbClr val="4D5550"/>
        </a:solidFill>
        <a:ln>
          <a:solidFill>
            <a:srgbClr val="4D5550"/>
          </a:solidFill>
        </a:ln>
      </dgm:spPr>
      <dgm:t>
        <a:bodyPr/>
        <a:lstStyle/>
        <a:p>
          <a:r>
            <a:rPr lang="en-US" sz="3600" b="1" dirty="0" smtClean="0">
              <a:latin typeface="Garamond" panose="02020404030301010803" pitchFamily="18" charset="0"/>
            </a:rPr>
            <a:t>Backbone </a:t>
          </a:r>
          <a:r>
            <a:rPr lang="en-US" sz="3500" b="1" dirty="0" smtClean="0">
              <a:latin typeface="Garamond" panose="02020404030301010803" pitchFamily="18" charset="0"/>
            </a:rPr>
            <a:t>Organization</a:t>
          </a:r>
          <a:endParaRPr lang="en-US" sz="3500" b="1" dirty="0">
            <a:latin typeface="Garamond" panose="02020404030301010803" pitchFamily="18" charset="0"/>
          </a:endParaRPr>
        </a:p>
      </dgm:t>
    </dgm:pt>
    <dgm:pt modelId="{60907279-9E4D-4F9F-AA71-2E1AB0E1EFA0}" type="parTrans" cxnId="{4F03B25C-E9A2-40DB-AB33-9DDE0D345DE0}">
      <dgm:prSet/>
      <dgm:spPr/>
      <dgm:t>
        <a:bodyPr/>
        <a:lstStyle/>
        <a:p>
          <a:endParaRPr lang="en-US"/>
        </a:p>
      </dgm:t>
    </dgm:pt>
    <dgm:pt modelId="{7ECDD858-B4FD-4DDB-912D-8D05F7F910FD}" type="sibTrans" cxnId="{4F03B25C-E9A2-40DB-AB33-9DDE0D345DE0}">
      <dgm:prSet/>
      <dgm:spPr>
        <a:solidFill>
          <a:srgbClr val="98A839"/>
        </a:solidFill>
        <a:ln>
          <a:solidFill>
            <a:srgbClr val="98A839"/>
          </a:solidFill>
        </a:ln>
      </dgm:spPr>
      <dgm:t>
        <a:bodyPr/>
        <a:lstStyle/>
        <a:p>
          <a:endParaRPr lang="en-US"/>
        </a:p>
      </dgm:t>
    </dgm:pt>
    <dgm:pt modelId="{9291C790-B8A4-439C-BB6A-B1EB238CD258}">
      <dgm:prSet phldrT="[Text]" custT="1"/>
      <dgm:spPr>
        <a:solidFill>
          <a:srgbClr val="AA243B"/>
        </a:solidFill>
        <a:ln>
          <a:solidFill>
            <a:srgbClr val="AA243B"/>
          </a:solidFill>
        </a:ln>
      </dgm:spPr>
      <dgm:t>
        <a:bodyPr/>
        <a:lstStyle/>
        <a:p>
          <a:r>
            <a:rPr lang="en-US" sz="3600" b="1" dirty="0" smtClean="0">
              <a:latin typeface="Garamond" panose="02020404030301010803" pitchFamily="18" charset="0"/>
            </a:rPr>
            <a:t>Process Team</a:t>
          </a:r>
          <a:endParaRPr lang="en-US" sz="3600" b="1" dirty="0">
            <a:latin typeface="Garamond" panose="02020404030301010803" pitchFamily="18" charset="0"/>
          </a:endParaRPr>
        </a:p>
      </dgm:t>
    </dgm:pt>
    <dgm:pt modelId="{7A40EFD1-CF8D-4A9F-B0F6-E0DBA8E5074D}" type="parTrans" cxnId="{670B4BC4-C877-4E09-B148-53832999D5AD}">
      <dgm:prSet/>
      <dgm:spPr/>
      <dgm:t>
        <a:bodyPr/>
        <a:lstStyle/>
        <a:p>
          <a:endParaRPr lang="en-US"/>
        </a:p>
      </dgm:t>
    </dgm:pt>
    <dgm:pt modelId="{0D6AF831-F5A2-4A7C-83E7-5DC176E776DB}" type="sibTrans" cxnId="{670B4BC4-C877-4E09-B148-53832999D5AD}">
      <dgm:prSet/>
      <dgm:spPr>
        <a:solidFill>
          <a:srgbClr val="98A839"/>
        </a:solidFill>
        <a:ln w="57150">
          <a:solidFill>
            <a:srgbClr val="98A839"/>
          </a:solidFill>
        </a:ln>
      </dgm:spPr>
      <dgm:t>
        <a:bodyPr/>
        <a:lstStyle/>
        <a:p>
          <a:endParaRPr lang="en-US"/>
        </a:p>
      </dgm:t>
    </dgm:pt>
    <dgm:pt modelId="{3C067DCF-D771-477E-97B1-A92060384B51}">
      <dgm:prSet phldrT="[Text]" custT="1"/>
      <dgm:spPr>
        <a:solidFill>
          <a:srgbClr val="23978A"/>
        </a:solidFill>
        <a:ln>
          <a:solidFill>
            <a:srgbClr val="23978A"/>
          </a:solidFill>
        </a:ln>
      </dgm:spPr>
      <dgm:t>
        <a:bodyPr/>
        <a:lstStyle/>
        <a:p>
          <a:r>
            <a:rPr lang="en-US" sz="3600" b="1" dirty="0" smtClean="0">
              <a:latin typeface="Garamond" panose="02020404030301010803" pitchFamily="18" charset="0"/>
            </a:rPr>
            <a:t>Data Synthesis Team</a:t>
          </a:r>
          <a:endParaRPr lang="en-US" sz="3600" b="1" dirty="0">
            <a:latin typeface="Garamond" panose="02020404030301010803" pitchFamily="18" charset="0"/>
          </a:endParaRPr>
        </a:p>
      </dgm:t>
    </dgm:pt>
    <dgm:pt modelId="{506E6365-68E2-4FDF-8A32-C11E269B5EFD}" type="parTrans" cxnId="{4AE011FF-9FA5-442E-8E2F-3137AD244362}">
      <dgm:prSet/>
      <dgm:spPr/>
      <dgm:t>
        <a:bodyPr/>
        <a:lstStyle/>
        <a:p>
          <a:endParaRPr lang="en-US"/>
        </a:p>
      </dgm:t>
    </dgm:pt>
    <dgm:pt modelId="{F7EE28B6-B9D0-43D9-8E25-90A152379D6D}" type="sibTrans" cxnId="{4AE011FF-9FA5-442E-8E2F-3137AD244362}">
      <dgm:prSet/>
      <dgm:spPr>
        <a:ln w="69850">
          <a:solidFill>
            <a:srgbClr val="98A839"/>
          </a:solidFill>
        </a:ln>
      </dgm:spPr>
      <dgm:t>
        <a:bodyPr/>
        <a:lstStyle/>
        <a:p>
          <a:endParaRPr lang="en-US"/>
        </a:p>
      </dgm:t>
    </dgm:pt>
    <dgm:pt modelId="{32393D01-2A4E-446C-BF35-51D3330A23E7}">
      <dgm:prSet phldrT="[Text]" custT="1"/>
      <dgm:spPr>
        <a:solidFill>
          <a:srgbClr val="D8D0C3"/>
        </a:solidFill>
        <a:ln>
          <a:solidFill>
            <a:srgbClr val="D8D0C3"/>
          </a:solidFill>
        </a:ln>
      </dgm:spPr>
      <dgm:t>
        <a:bodyPr/>
        <a:lstStyle/>
        <a:p>
          <a:r>
            <a:rPr lang="en-US" sz="3600" b="1" dirty="0" smtClean="0">
              <a:latin typeface="Garamond" panose="02020404030301010803" pitchFamily="18" charset="0"/>
            </a:rPr>
            <a:t>Strategy Team</a:t>
          </a:r>
          <a:endParaRPr lang="en-US" sz="3600" b="1" dirty="0">
            <a:latin typeface="Garamond" panose="02020404030301010803" pitchFamily="18" charset="0"/>
          </a:endParaRPr>
        </a:p>
      </dgm:t>
    </dgm:pt>
    <dgm:pt modelId="{81DE3318-0838-443A-9D1E-3574A5D5220C}" type="parTrans" cxnId="{B88EA98E-44E9-49A8-ACAC-E1577042EA7F}">
      <dgm:prSet/>
      <dgm:spPr/>
      <dgm:t>
        <a:bodyPr/>
        <a:lstStyle/>
        <a:p>
          <a:endParaRPr lang="en-US"/>
        </a:p>
      </dgm:t>
    </dgm:pt>
    <dgm:pt modelId="{976DE679-B3C9-4B7F-9444-B624D3D1F5FE}" type="sibTrans" cxnId="{B88EA98E-44E9-49A8-ACAC-E1577042EA7F}">
      <dgm:prSet/>
      <dgm:spPr>
        <a:ln w="82550">
          <a:solidFill>
            <a:srgbClr val="98A839"/>
          </a:solidFill>
        </a:ln>
      </dgm:spPr>
      <dgm:t>
        <a:bodyPr/>
        <a:lstStyle/>
        <a:p>
          <a:endParaRPr lang="en-US"/>
        </a:p>
      </dgm:t>
    </dgm:pt>
    <dgm:pt modelId="{A644B2D5-C52C-4996-A4B2-208DB541C67C}">
      <dgm:prSet phldrT="[Text]" custT="1"/>
      <dgm:spPr>
        <a:solidFill>
          <a:srgbClr val="98A839"/>
        </a:solidFill>
        <a:ln>
          <a:solidFill>
            <a:srgbClr val="98A839"/>
          </a:solidFill>
        </a:ln>
      </dgm:spPr>
      <dgm:t>
        <a:bodyPr/>
        <a:lstStyle/>
        <a:p>
          <a:r>
            <a:rPr lang="en-US" sz="3600" b="1" dirty="0" smtClean="0">
              <a:latin typeface="Garamond" panose="02020404030301010803" pitchFamily="18" charset="0"/>
            </a:rPr>
            <a:t>Working Groups</a:t>
          </a:r>
          <a:endParaRPr lang="en-US" sz="3600" b="1" dirty="0">
            <a:latin typeface="Garamond" panose="02020404030301010803" pitchFamily="18" charset="0"/>
          </a:endParaRPr>
        </a:p>
      </dgm:t>
    </dgm:pt>
    <dgm:pt modelId="{0EF31F91-3914-4BD9-A3F0-07626EDC5CEA}" type="parTrans" cxnId="{85EAEE71-BCC3-4794-95D5-3F8FE448672A}">
      <dgm:prSet/>
      <dgm:spPr/>
      <dgm:t>
        <a:bodyPr/>
        <a:lstStyle/>
        <a:p>
          <a:endParaRPr lang="en-US"/>
        </a:p>
      </dgm:t>
    </dgm:pt>
    <dgm:pt modelId="{59ABAAAF-4F7B-4B3C-95A8-E5CC7D573223}" type="sibTrans" cxnId="{85EAEE71-BCC3-4794-95D5-3F8FE448672A}">
      <dgm:prSet/>
      <dgm:spPr>
        <a:ln w="123825" cmpd="sng">
          <a:solidFill>
            <a:srgbClr val="98A839"/>
          </a:solidFill>
        </a:ln>
      </dgm:spPr>
      <dgm:t>
        <a:bodyPr/>
        <a:lstStyle/>
        <a:p>
          <a:endParaRPr lang="en-US"/>
        </a:p>
      </dgm:t>
    </dgm:pt>
    <dgm:pt modelId="{F2990DBF-C387-4042-AE2D-8631BAB9A8F2}" type="pres">
      <dgm:prSet presAssocID="{6F5C795B-527F-4675-8E97-C893063C5F5A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CE4AD30-0F54-4C11-9809-2C97017ADA22}" type="pres">
      <dgm:prSet presAssocID="{65D1E5B4-95A5-4090-BEC8-9C5463C75E03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38E7BF6-9546-46ED-A0E8-E930591710BB}" type="pres">
      <dgm:prSet presAssocID="{65D1E5B4-95A5-4090-BEC8-9C5463C75E03}" presName="spNode" presStyleCnt="0"/>
      <dgm:spPr/>
    </dgm:pt>
    <dgm:pt modelId="{5CE1848F-5545-4DA2-BE38-0D7C6B0BAF5E}" type="pres">
      <dgm:prSet presAssocID="{7ECDD858-B4FD-4DDB-912D-8D05F7F910FD}" presName="sibTrans" presStyleLbl="sibTrans1D1" presStyleIdx="0" presStyleCnt="5"/>
      <dgm:spPr/>
      <dgm:t>
        <a:bodyPr/>
        <a:lstStyle/>
        <a:p>
          <a:endParaRPr lang="en-US"/>
        </a:p>
      </dgm:t>
    </dgm:pt>
    <dgm:pt modelId="{D2C4D5A8-DC71-4B6B-8FD7-96BAD96FFDBB}" type="pres">
      <dgm:prSet presAssocID="{9291C790-B8A4-439C-BB6A-B1EB238CD258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681202D-71FD-4F85-8027-F49AF457F36D}" type="pres">
      <dgm:prSet presAssocID="{9291C790-B8A4-439C-BB6A-B1EB238CD258}" presName="spNode" presStyleCnt="0"/>
      <dgm:spPr/>
    </dgm:pt>
    <dgm:pt modelId="{E1AC08DF-93B4-484C-A159-212E39700B6C}" type="pres">
      <dgm:prSet presAssocID="{0D6AF831-F5A2-4A7C-83E7-5DC176E776DB}" presName="sibTrans" presStyleLbl="sibTrans1D1" presStyleIdx="1" presStyleCnt="5"/>
      <dgm:spPr/>
      <dgm:t>
        <a:bodyPr/>
        <a:lstStyle/>
        <a:p>
          <a:endParaRPr lang="en-US"/>
        </a:p>
      </dgm:t>
    </dgm:pt>
    <dgm:pt modelId="{0CF8242A-4BB1-4FBF-B381-A7A093B3FDC3}" type="pres">
      <dgm:prSet presAssocID="{3C067DCF-D771-477E-97B1-A92060384B51}" presName="node" presStyleLbl="node1" presStyleIdx="2" presStyleCnt="5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0D9B1D2E-2135-44A7-BFED-20DA1989292E}" type="pres">
      <dgm:prSet presAssocID="{3C067DCF-D771-477E-97B1-A92060384B51}" presName="spNode" presStyleCnt="0"/>
      <dgm:spPr/>
    </dgm:pt>
    <dgm:pt modelId="{94F0E910-C032-4729-96E5-4C5176BEC0E5}" type="pres">
      <dgm:prSet presAssocID="{F7EE28B6-B9D0-43D9-8E25-90A152379D6D}" presName="sibTrans" presStyleLbl="sibTrans1D1" presStyleIdx="2" presStyleCnt="5"/>
      <dgm:spPr/>
      <dgm:t>
        <a:bodyPr/>
        <a:lstStyle/>
        <a:p>
          <a:endParaRPr lang="en-US"/>
        </a:p>
      </dgm:t>
    </dgm:pt>
    <dgm:pt modelId="{5E117218-29A8-4B59-B74F-4BCC0268C34F}" type="pres">
      <dgm:prSet presAssocID="{32393D01-2A4E-446C-BF35-51D3330A23E7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AF4885F-51C1-4697-A6B2-929A97663560}" type="pres">
      <dgm:prSet presAssocID="{32393D01-2A4E-446C-BF35-51D3330A23E7}" presName="spNode" presStyleCnt="0"/>
      <dgm:spPr/>
    </dgm:pt>
    <dgm:pt modelId="{E821CBDB-8EE6-4AD3-8D8C-89A281968768}" type="pres">
      <dgm:prSet presAssocID="{976DE679-B3C9-4B7F-9444-B624D3D1F5FE}" presName="sibTrans" presStyleLbl="sibTrans1D1" presStyleIdx="3" presStyleCnt="5"/>
      <dgm:spPr/>
      <dgm:t>
        <a:bodyPr/>
        <a:lstStyle/>
        <a:p>
          <a:endParaRPr lang="en-US"/>
        </a:p>
      </dgm:t>
    </dgm:pt>
    <dgm:pt modelId="{4E7B63EB-E899-4DBE-A700-738AC7FD3448}" type="pres">
      <dgm:prSet presAssocID="{A644B2D5-C52C-4996-A4B2-208DB541C67C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B436F55-CAFA-4134-8A7B-E437FAFFD558}" type="pres">
      <dgm:prSet presAssocID="{A644B2D5-C52C-4996-A4B2-208DB541C67C}" presName="spNode" presStyleCnt="0"/>
      <dgm:spPr/>
    </dgm:pt>
    <dgm:pt modelId="{D3E7B724-1304-457E-A5F9-D0C2E33F8BAD}" type="pres">
      <dgm:prSet presAssocID="{59ABAAAF-4F7B-4B3C-95A8-E5CC7D573223}" presName="sibTrans" presStyleLbl="sibTrans1D1" presStyleIdx="4" presStyleCnt="5"/>
      <dgm:spPr/>
      <dgm:t>
        <a:bodyPr/>
        <a:lstStyle/>
        <a:p>
          <a:endParaRPr lang="en-US"/>
        </a:p>
      </dgm:t>
    </dgm:pt>
  </dgm:ptLst>
  <dgm:cxnLst>
    <dgm:cxn modelId="{196F68E0-FC11-426F-B06B-DEF93DA1A1F3}" type="presOf" srcId="{A644B2D5-C52C-4996-A4B2-208DB541C67C}" destId="{4E7B63EB-E899-4DBE-A700-738AC7FD3448}" srcOrd="0" destOrd="0" presId="urn:microsoft.com/office/officeart/2005/8/layout/cycle5"/>
    <dgm:cxn modelId="{B24369A5-6A4B-48A9-909D-E90FA1600EA2}" type="presOf" srcId="{7ECDD858-B4FD-4DDB-912D-8D05F7F910FD}" destId="{5CE1848F-5545-4DA2-BE38-0D7C6B0BAF5E}" srcOrd="0" destOrd="0" presId="urn:microsoft.com/office/officeart/2005/8/layout/cycle5"/>
    <dgm:cxn modelId="{11CF389A-66F1-4E49-876F-CA0BC75D29D4}" type="presOf" srcId="{59ABAAAF-4F7B-4B3C-95A8-E5CC7D573223}" destId="{D3E7B724-1304-457E-A5F9-D0C2E33F8BAD}" srcOrd="0" destOrd="0" presId="urn:microsoft.com/office/officeart/2005/8/layout/cycle5"/>
    <dgm:cxn modelId="{E7158769-B1B9-4B91-BB2B-99D4814E1C63}" type="presOf" srcId="{976DE679-B3C9-4B7F-9444-B624D3D1F5FE}" destId="{E821CBDB-8EE6-4AD3-8D8C-89A281968768}" srcOrd="0" destOrd="0" presId="urn:microsoft.com/office/officeart/2005/8/layout/cycle5"/>
    <dgm:cxn modelId="{5D20DF50-E481-4668-B678-BFFD9582C677}" type="presOf" srcId="{F7EE28B6-B9D0-43D9-8E25-90A152379D6D}" destId="{94F0E910-C032-4729-96E5-4C5176BEC0E5}" srcOrd="0" destOrd="0" presId="urn:microsoft.com/office/officeart/2005/8/layout/cycle5"/>
    <dgm:cxn modelId="{4AE011FF-9FA5-442E-8E2F-3137AD244362}" srcId="{6F5C795B-527F-4675-8E97-C893063C5F5A}" destId="{3C067DCF-D771-477E-97B1-A92060384B51}" srcOrd="2" destOrd="0" parTransId="{506E6365-68E2-4FDF-8A32-C11E269B5EFD}" sibTransId="{F7EE28B6-B9D0-43D9-8E25-90A152379D6D}"/>
    <dgm:cxn modelId="{71C9981B-77DF-403D-A517-4696C7C348B8}" type="presOf" srcId="{65D1E5B4-95A5-4090-BEC8-9C5463C75E03}" destId="{FCE4AD30-0F54-4C11-9809-2C97017ADA22}" srcOrd="0" destOrd="0" presId="urn:microsoft.com/office/officeart/2005/8/layout/cycle5"/>
    <dgm:cxn modelId="{7F64A897-66DC-4884-96BA-24134369EF4F}" type="presOf" srcId="{9291C790-B8A4-439C-BB6A-B1EB238CD258}" destId="{D2C4D5A8-DC71-4B6B-8FD7-96BAD96FFDBB}" srcOrd="0" destOrd="0" presId="urn:microsoft.com/office/officeart/2005/8/layout/cycle5"/>
    <dgm:cxn modelId="{B88EA98E-44E9-49A8-ACAC-E1577042EA7F}" srcId="{6F5C795B-527F-4675-8E97-C893063C5F5A}" destId="{32393D01-2A4E-446C-BF35-51D3330A23E7}" srcOrd="3" destOrd="0" parTransId="{81DE3318-0838-443A-9D1E-3574A5D5220C}" sibTransId="{976DE679-B3C9-4B7F-9444-B624D3D1F5FE}"/>
    <dgm:cxn modelId="{4F03B25C-E9A2-40DB-AB33-9DDE0D345DE0}" srcId="{6F5C795B-527F-4675-8E97-C893063C5F5A}" destId="{65D1E5B4-95A5-4090-BEC8-9C5463C75E03}" srcOrd="0" destOrd="0" parTransId="{60907279-9E4D-4F9F-AA71-2E1AB0E1EFA0}" sibTransId="{7ECDD858-B4FD-4DDB-912D-8D05F7F910FD}"/>
    <dgm:cxn modelId="{B892ADDE-6332-4F97-807F-FFBD07C86913}" type="presOf" srcId="{3C067DCF-D771-477E-97B1-A92060384B51}" destId="{0CF8242A-4BB1-4FBF-B381-A7A093B3FDC3}" srcOrd="0" destOrd="0" presId="urn:microsoft.com/office/officeart/2005/8/layout/cycle5"/>
    <dgm:cxn modelId="{75E7EC77-DED6-4835-B062-6AADF5799A07}" type="presOf" srcId="{32393D01-2A4E-446C-BF35-51D3330A23E7}" destId="{5E117218-29A8-4B59-B74F-4BCC0268C34F}" srcOrd="0" destOrd="0" presId="urn:microsoft.com/office/officeart/2005/8/layout/cycle5"/>
    <dgm:cxn modelId="{85EAEE71-BCC3-4794-95D5-3F8FE448672A}" srcId="{6F5C795B-527F-4675-8E97-C893063C5F5A}" destId="{A644B2D5-C52C-4996-A4B2-208DB541C67C}" srcOrd="4" destOrd="0" parTransId="{0EF31F91-3914-4BD9-A3F0-07626EDC5CEA}" sibTransId="{59ABAAAF-4F7B-4B3C-95A8-E5CC7D573223}"/>
    <dgm:cxn modelId="{D51851A2-1881-4872-A955-DCAD73CC2A68}" type="presOf" srcId="{0D6AF831-F5A2-4A7C-83E7-5DC176E776DB}" destId="{E1AC08DF-93B4-484C-A159-212E39700B6C}" srcOrd="0" destOrd="0" presId="urn:microsoft.com/office/officeart/2005/8/layout/cycle5"/>
    <dgm:cxn modelId="{2B236231-0CC5-4E47-BFA8-0D030B68C48D}" type="presOf" srcId="{6F5C795B-527F-4675-8E97-C893063C5F5A}" destId="{F2990DBF-C387-4042-AE2D-8631BAB9A8F2}" srcOrd="0" destOrd="0" presId="urn:microsoft.com/office/officeart/2005/8/layout/cycle5"/>
    <dgm:cxn modelId="{670B4BC4-C877-4E09-B148-53832999D5AD}" srcId="{6F5C795B-527F-4675-8E97-C893063C5F5A}" destId="{9291C790-B8A4-439C-BB6A-B1EB238CD258}" srcOrd="1" destOrd="0" parTransId="{7A40EFD1-CF8D-4A9F-B0F6-E0DBA8E5074D}" sibTransId="{0D6AF831-F5A2-4A7C-83E7-5DC176E776DB}"/>
    <dgm:cxn modelId="{0319CD20-DF51-4A07-AD55-57A15FED1C3E}" type="presParOf" srcId="{F2990DBF-C387-4042-AE2D-8631BAB9A8F2}" destId="{FCE4AD30-0F54-4C11-9809-2C97017ADA22}" srcOrd="0" destOrd="0" presId="urn:microsoft.com/office/officeart/2005/8/layout/cycle5"/>
    <dgm:cxn modelId="{F5F52C4A-3423-42DA-9946-BE5D521424E1}" type="presParOf" srcId="{F2990DBF-C387-4042-AE2D-8631BAB9A8F2}" destId="{038E7BF6-9546-46ED-A0E8-E930591710BB}" srcOrd="1" destOrd="0" presId="urn:microsoft.com/office/officeart/2005/8/layout/cycle5"/>
    <dgm:cxn modelId="{32081CE7-3D2D-4537-A91A-EBD243CDD199}" type="presParOf" srcId="{F2990DBF-C387-4042-AE2D-8631BAB9A8F2}" destId="{5CE1848F-5545-4DA2-BE38-0D7C6B0BAF5E}" srcOrd="2" destOrd="0" presId="urn:microsoft.com/office/officeart/2005/8/layout/cycle5"/>
    <dgm:cxn modelId="{083E8BE6-60CC-4EE2-A61E-DFA8D2F51DC7}" type="presParOf" srcId="{F2990DBF-C387-4042-AE2D-8631BAB9A8F2}" destId="{D2C4D5A8-DC71-4B6B-8FD7-96BAD96FFDBB}" srcOrd="3" destOrd="0" presId="urn:microsoft.com/office/officeart/2005/8/layout/cycle5"/>
    <dgm:cxn modelId="{7178FEF4-BE38-419B-8AB7-28B3A52A7D8A}" type="presParOf" srcId="{F2990DBF-C387-4042-AE2D-8631BAB9A8F2}" destId="{D681202D-71FD-4F85-8027-F49AF457F36D}" srcOrd="4" destOrd="0" presId="urn:microsoft.com/office/officeart/2005/8/layout/cycle5"/>
    <dgm:cxn modelId="{9CD31460-A2EE-40B7-9544-C1C36A14D947}" type="presParOf" srcId="{F2990DBF-C387-4042-AE2D-8631BAB9A8F2}" destId="{E1AC08DF-93B4-484C-A159-212E39700B6C}" srcOrd="5" destOrd="0" presId="urn:microsoft.com/office/officeart/2005/8/layout/cycle5"/>
    <dgm:cxn modelId="{7352454C-C8B0-4D6B-A049-2DD41B534807}" type="presParOf" srcId="{F2990DBF-C387-4042-AE2D-8631BAB9A8F2}" destId="{0CF8242A-4BB1-4FBF-B381-A7A093B3FDC3}" srcOrd="6" destOrd="0" presId="urn:microsoft.com/office/officeart/2005/8/layout/cycle5"/>
    <dgm:cxn modelId="{9B7677BC-B5D8-45AE-B78E-F2CA25E4801C}" type="presParOf" srcId="{F2990DBF-C387-4042-AE2D-8631BAB9A8F2}" destId="{0D9B1D2E-2135-44A7-BFED-20DA1989292E}" srcOrd="7" destOrd="0" presId="urn:microsoft.com/office/officeart/2005/8/layout/cycle5"/>
    <dgm:cxn modelId="{8AC00218-2DE3-443E-9468-108E3CF958FD}" type="presParOf" srcId="{F2990DBF-C387-4042-AE2D-8631BAB9A8F2}" destId="{94F0E910-C032-4729-96E5-4C5176BEC0E5}" srcOrd="8" destOrd="0" presId="urn:microsoft.com/office/officeart/2005/8/layout/cycle5"/>
    <dgm:cxn modelId="{7A1C0A9A-5C03-4116-8E85-0742ED76662C}" type="presParOf" srcId="{F2990DBF-C387-4042-AE2D-8631BAB9A8F2}" destId="{5E117218-29A8-4B59-B74F-4BCC0268C34F}" srcOrd="9" destOrd="0" presId="urn:microsoft.com/office/officeart/2005/8/layout/cycle5"/>
    <dgm:cxn modelId="{C2C5F414-D059-414A-9BAA-1E53EC4C378C}" type="presParOf" srcId="{F2990DBF-C387-4042-AE2D-8631BAB9A8F2}" destId="{5AF4885F-51C1-4697-A6B2-929A97663560}" srcOrd="10" destOrd="0" presId="urn:microsoft.com/office/officeart/2005/8/layout/cycle5"/>
    <dgm:cxn modelId="{77740570-A087-41DD-9358-B34F84B3111E}" type="presParOf" srcId="{F2990DBF-C387-4042-AE2D-8631BAB9A8F2}" destId="{E821CBDB-8EE6-4AD3-8D8C-89A281968768}" srcOrd="11" destOrd="0" presId="urn:microsoft.com/office/officeart/2005/8/layout/cycle5"/>
    <dgm:cxn modelId="{73391A07-8A08-4B3D-B837-6F5429383B07}" type="presParOf" srcId="{F2990DBF-C387-4042-AE2D-8631BAB9A8F2}" destId="{4E7B63EB-E899-4DBE-A700-738AC7FD3448}" srcOrd="12" destOrd="0" presId="urn:microsoft.com/office/officeart/2005/8/layout/cycle5"/>
    <dgm:cxn modelId="{E7C72423-A9C0-46AF-BB33-EE6F3713B461}" type="presParOf" srcId="{F2990DBF-C387-4042-AE2D-8631BAB9A8F2}" destId="{DB436F55-CAFA-4134-8A7B-E437FAFFD558}" srcOrd="13" destOrd="0" presId="urn:microsoft.com/office/officeart/2005/8/layout/cycle5"/>
    <dgm:cxn modelId="{DDD8D00B-662A-423E-9AC7-C499539E1EA6}" type="presParOf" srcId="{F2990DBF-C387-4042-AE2D-8631BAB9A8F2}" destId="{D3E7B724-1304-457E-A5F9-D0C2E33F8BAD}" srcOrd="14" destOrd="0" presId="urn:microsoft.com/office/officeart/2005/8/layout/cycle5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CE4AD30-0F54-4C11-9809-2C97017ADA22}">
      <dsp:nvSpPr>
        <dsp:cNvPr id="0" name=""/>
        <dsp:cNvSpPr/>
      </dsp:nvSpPr>
      <dsp:spPr>
        <a:xfrm>
          <a:off x="5356138" y="5334"/>
          <a:ext cx="3003723" cy="1952420"/>
        </a:xfrm>
        <a:prstGeom prst="roundRect">
          <a:avLst/>
        </a:prstGeom>
        <a:solidFill>
          <a:srgbClr val="4D5550"/>
        </a:solidFill>
        <a:ln w="25400" cap="flat" cmpd="sng" algn="ctr">
          <a:solidFill>
            <a:srgbClr val="4D555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dirty="0" smtClean="0">
              <a:latin typeface="Garamond" panose="02020404030301010803" pitchFamily="18" charset="0"/>
            </a:rPr>
            <a:t>Backbone </a:t>
          </a:r>
          <a:r>
            <a:rPr lang="en-US" sz="3500" b="1" kern="1200" dirty="0" smtClean="0">
              <a:latin typeface="Garamond" panose="02020404030301010803" pitchFamily="18" charset="0"/>
            </a:rPr>
            <a:t>Organization</a:t>
          </a:r>
          <a:endParaRPr lang="en-US" sz="3500" b="1" kern="1200" dirty="0">
            <a:latin typeface="Garamond" panose="02020404030301010803" pitchFamily="18" charset="0"/>
          </a:endParaRPr>
        </a:p>
      </dsp:txBody>
      <dsp:txXfrm>
        <a:off x="5451447" y="100643"/>
        <a:ext cx="2813105" cy="1761802"/>
      </dsp:txXfrm>
    </dsp:sp>
    <dsp:sp modelId="{5CE1848F-5545-4DA2-BE38-0D7C6B0BAF5E}">
      <dsp:nvSpPr>
        <dsp:cNvPr id="0" name=""/>
        <dsp:cNvSpPr/>
      </dsp:nvSpPr>
      <dsp:spPr>
        <a:xfrm>
          <a:off x="2959662" y="981544"/>
          <a:ext cx="7796674" cy="7796674"/>
        </a:xfrm>
        <a:custGeom>
          <a:avLst/>
          <a:gdLst/>
          <a:ahLst/>
          <a:cxnLst/>
          <a:rect l="0" t="0" r="0" b="0"/>
          <a:pathLst>
            <a:path>
              <a:moveTo>
                <a:pt x="5802013" y="496418"/>
              </a:moveTo>
              <a:arcTo wR="3898337" hR="3898337" stAng="17953853" swAng="1210876"/>
            </a:path>
          </a:pathLst>
        </a:custGeom>
        <a:noFill/>
        <a:ln w="9525" cap="flat" cmpd="sng" algn="ctr">
          <a:solidFill>
            <a:srgbClr val="98A839"/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2C4D5A8-DC71-4B6B-8FD7-96BAD96FFDBB}">
      <dsp:nvSpPr>
        <dsp:cNvPr id="0" name=""/>
        <dsp:cNvSpPr/>
      </dsp:nvSpPr>
      <dsp:spPr>
        <a:xfrm>
          <a:off x="9063677" y="2699018"/>
          <a:ext cx="3003723" cy="1952420"/>
        </a:xfrm>
        <a:prstGeom prst="roundRect">
          <a:avLst/>
        </a:prstGeom>
        <a:solidFill>
          <a:srgbClr val="AA243B"/>
        </a:solidFill>
        <a:ln w="25400" cap="flat" cmpd="sng" algn="ctr">
          <a:solidFill>
            <a:srgbClr val="AA243B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dirty="0" smtClean="0">
              <a:latin typeface="Garamond" panose="02020404030301010803" pitchFamily="18" charset="0"/>
            </a:rPr>
            <a:t>Process Team</a:t>
          </a:r>
          <a:endParaRPr lang="en-US" sz="3600" b="1" kern="1200" dirty="0">
            <a:latin typeface="Garamond" panose="02020404030301010803" pitchFamily="18" charset="0"/>
          </a:endParaRPr>
        </a:p>
      </dsp:txBody>
      <dsp:txXfrm>
        <a:off x="9158986" y="2794327"/>
        <a:ext cx="2813105" cy="1761802"/>
      </dsp:txXfrm>
    </dsp:sp>
    <dsp:sp modelId="{E1AC08DF-93B4-484C-A159-212E39700B6C}">
      <dsp:nvSpPr>
        <dsp:cNvPr id="0" name=""/>
        <dsp:cNvSpPr/>
      </dsp:nvSpPr>
      <dsp:spPr>
        <a:xfrm>
          <a:off x="2959662" y="981544"/>
          <a:ext cx="7796674" cy="7796674"/>
        </a:xfrm>
        <a:custGeom>
          <a:avLst/>
          <a:gdLst/>
          <a:ahLst/>
          <a:cxnLst/>
          <a:rect l="0" t="0" r="0" b="0"/>
          <a:pathLst>
            <a:path>
              <a:moveTo>
                <a:pt x="7787306" y="4168439"/>
              </a:moveTo>
              <a:arcTo wR="3898337" hR="3898337" stAng="21838381" swAng="1359213"/>
            </a:path>
          </a:pathLst>
        </a:custGeom>
        <a:noFill/>
        <a:ln w="57150" cap="flat" cmpd="sng" algn="ctr">
          <a:solidFill>
            <a:srgbClr val="98A839"/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CF8242A-4BB1-4FBF-B381-A7A093B3FDC3}">
      <dsp:nvSpPr>
        <dsp:cNvPr id="0" name=""/>
        <dsp:cNvSpPr/>
      </dsp:nvSpPr>
      <dsp:spPr>
        <a:xfrm>
          <a:off x="7647523" y="7057492"/>
          <a:ext cx="3003723" cy="1952420"/>
        </a:xfrm>
        <a:prstGeom prst="roundRect">
          <a:avLst/>
        </a:prstGeom>
        <a:solidFill>
          <a:srgbClr val="23978A"/>
        </a:solidFill>
        <a:ln w="25400" cap="flat" cmpd="sng" algn="ctr">
          <a:solidFill>
            <a:srgbClr val="23978A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dirty="0" smtClean="0">
              <a:latin typeface="Garamond" panose="02020404030301010803" pitchFamily="18" charset="0"/>
            </a:rPr>
            <a:t>Data Synthesis Team</a:t>
          </a:r>
          <a:endParaRPr lang="en-US" sz="3600" b="1" kern="1200" dirty="0">
            <a:latin typeface="Garamond" panose="02020404030301010803" pitchFamily="18" charset="0"/>
          </a:endParaRPr>
        </a:p>
      </dsp:txBody>
      <dsp:txXfrm>
        <a:off x="7742832" y="7152801"/>
        <a:ext cx="2813105" cy="1761802"/>
      </dsp:txXfrm>
    </dsp:sp>
    <dsp:sp modelId="{94F0E910-C032-4729-96E5-4C5176BEC0E5}">
      <dsp:nvSpPr>
        <dsp:cNvPr id="0" name=""/>
        <dsp:cNvSpPr/>
      </dsp:nvSpPr>
      <dsp:spPr>
        <a:xfrm>
          <a:off x="2959662" y="981544"/>
          <a:ext cx="7796674" cy="7796674"/>
        </a:xfrm>
        <a:custGeom>
          <a:avLst/>
          <a:gdLst/>
          <a:ahLst/>
          <a:cxnLst/>
          <a:rect l="0" t="0" r="0" b="0"/>
          <a:pathLst>
            <a:path>
              <a:moveTo>
                <a:pt x="4376345" y="7767257"/>
              </a:moveTo>
              <a:arcTo wR="3898337" hR="3898337" stAng="4977406" swAng="845189"/>
            </a:path>
          </a:pathLst>
        </a:custGeom>
        <a:noFill/>
        <a:ln w="69850" cap="flat" cmpd="sng" algn="ctr">
          <a:solidFill>
            <a:srgbClr val="98A839"/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E117218-29A8-4B59-B74F-4BCC0268C34F}">
      <dsp:nvSpPr>
        <dsp:cNvPr id="0" name=""/>
        <dsp:cNvSpPr/>
      </dsp:nvSpPr>
      <dsp:spPr>
        <a:xfrm>
          <a:off x="3064752" y="7057492"/>
          <a:ext cx="3003723" cy="1952420"/>
        </a:xfrm>
        <a:prstGeom prst="roundRect">
          <a:avLst/>
        </a:prstGeom>
        <a:solidFill>
          <a:srgbClr val="D8D0C3"/>
        </a:solidFill>
        <a:ln w="25400" cap="flat" cmpd="sng" algn="ctr">
          <a:solidFill>
            <a:srgbClr val="D8D0C3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dirty="0" smtClean="0">
              <a:latin typeface="Garamond" panose="02020404030301010803" pitchFamily="18" charset="0"/>
            </a:rPr>
            <a:t>Strategy Team</a:t>
          </a:r>
          <a:endParaRPr lang="en-US" sz="3600" b="1" kern="1200" dirty="0">
            <a:latin typeface="Garamond" panose="02020404030301010803" pitchFamily="18" charset="0"/>
          </a:endParaRPr>
        </a:p>
      </dsp:txBody>
      <dsp:txXfrm>
        <a:off x="3160061" y="7152801"/>
        <a:ext cx="2813105" cy="1761802"/>
      </dsp:txXfrm>
    </dsp:sp>
    <dsp:sp modelId="{E821CBDB-8EE6-4AD3-8D8C-89A281968768}">
      <dsp:nvSpPr>
        <dsp:cNvPr id="0" name=""/>
        <dsp:cNvSpPr/>
      </dsp:nvSpPr>
      <dsp:spPr>
        <a:xfrm>
          <a:off x="2959662" y="981544"/>
          <a:ext cx="7796674" cy="7796674"/>
        </a:xfrm>
        <a:custGeom>
          <a:avLst/>
          <a:gdLst/>
          <a:ahLst/>
          <a:cxnLst/>
          <a:rect l="0" t="0" r="0" b="0"/>
          <a:pathLst>
            <a:path>
              <a:moveTo>
                <a:pt x="413432" y="5645469"/>
              </a:moveTo>
              <a:arcTo wR="3898337" hR="3898337" stAng="9202406" swAng="1359213"/>
            </a:path>
          </a:pathLst>
        </a:custGeom>
        <a:noFill/>
        <a:ln w="82550" cap="flat" cmpd="sng" algn="ctr">
          <a:solidFill>
            <a:srgbClr val="98A839"/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E7B63EB-E899-4DBE-A700-738AC7FD3448}">
      <dsp:nvSpPr>
        <dsp:cNvPr id="0" name=""/>
        <dsp:cNvSpPr/>
      </dsp:nvSpPr>
      <dsp:spPr>
        <a:xfrm>
          <a:off x="1648598" y="2699018"/>
          <a:ext cx="3003723" cy="1952420"/>
        </a:xfrm>
        <a:prstGeom prst="roundRect">
          <a:avLst/>
        </a:prstGeom>
        <a:solidFill>
          <a:srgbClr val="98A839"/>
        </a:solidFill>
        <a:ln w="25400" cap="flat" cmpd="sng" algn="ctr">
          <a:solidFill>
            <a:srgbClr val="98A839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dirty="0" smtClean="0">
              <a:latin typeface="Garamond" panose="02020404030301010803" pitchFamily="18" charset="0"/>
            </a:rPr>
            <a:t>Working Groups</a:t>
          </a:r>
          <a:endParaRPr lang="en-US" sz="3600" b="1" kern="1200" dirty="0">
            <a:latin typeface="Garamond" panose="02020404030301010803" pitchFamily="18" charset="0"/>
          </a:endParaRPr>
        </a:p>
      </dsp:txBody>
      <dsp:txXfrm>
        <a:off x="1743907" y="2794327"/>
        <a:ext cx="2813105" cy="1761802"/>
      </dsp:txXfrm>
    </dsp:sp>
    <dsp:sp modelId="{D3E7B724-1304-457E-A5F9-D0C2E33F8BAD}">
      <dsp:nvSpPr>
        <dsp:cNvPr id="0" name=""/>
        <dsp:cNvSpPr/>
      </dsp:nvSpPr>
      <dsp:spPr>
        <a:xfrm>
          <a:off x="2959662" y="981544"/>
          <a:ext cx="7796674" cy="7796674"/>
        </a:xfrm>
        <a:custGeom>
          <a:avLst/>
          <a:gdLst/>
          <a:ahLst/>
          <a:cxnLst/>
          <a:rect l="0" t="0" r="0" b="0"/>
          <a:pathLst>
            <a:path>
              <a:moveTo>
                <a:pt x="937904" y="1362027"/>
              </a:moveTo>
              <a:arcTo wR="3898337" hR="3898337" stAng="13235271" swAng="1210876"/>
            </a:path>
          </a:pathLst>
        </a:custGeom>
        <a:noFill/>
        <a:ln w="123825" cap="flat" cmpd="sng" algn="ctr">
          <a:solidFill>
            <a:srgbClr val="98A839"/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10226042"/>
            <a:ext cx="37307520" cy="705612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680" y="18653760"/>
            <a:ext cx="30723840" cy="84124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1931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3863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5794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7726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9657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1589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352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5452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50A2F-F1C3-41CF-8CE8-7589D260ADBA}" type="datetimeFigureOut">
              <a:rPr lang="en-US" smtClean="0"/>
              <a:t>3/23/2015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22542-7546-4F81-B028-BF18B9029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91192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50A2F-F1C3-41CF-8CE8-7589D260ADBA}" type="datetimeFigureOut">
              <a:rPr lang="en-US" smtClean="0"/>
              <a:t>3/23/2015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22542-7546-4F81-B028-BF18B9029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1790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2" y="21153122"/>
            <a:ext cx="37307520" cy="6537960"/>
          </a:xfrm>
        </p:spPr>
        <p:txBody>
          <a:bodyPr anchor="t"/>
          <a:lstStyle>
            <a:lvl1pPr algn="l">
              <a:defRPr sz="192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2" y="13952229"/>
            <a:ext cx="37307520" cy="7200898"/>
          </a:xfrm>
        </p:spPr>
        <p:txBody>
          <a:bodyPr anchor="b"/>
          <a:lstStyle>
            <a:lvl1pPr marL="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1pPr>
            <a:lvl2pPr marL="2193158" indent="0">
              <a:buNone/>
              <a:defRPr sz="8600">
                <a:solidFill>
                  <a:schemeClr val="tx1">
                    <a:tint val="75000"/>
                  </a:schemeClr>
                </a:solidFill>
              </a:defRPr>
            </a:lvl2pPr>
            <a:lvl3pPr marL="4386317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3pPr>
            <a:lvl4pPr marL="6579475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4pPr>
            <a:lvl5pPr marL="8772624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5pPr>
            <a:lvl6pPr marL="10965773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6pPr>
            <a:lvl7pPr marL="13158931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7pPr>
            <a:lvl8pPr marL="1535209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8pPr>
            <a:lvl9pPr marL="17545248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50A2F-F1C3-41CF-8CE8-7589D260ADBA}" type="datetimeFigureOut">
              <a:rPr lang="en-US" smtClean="0"/>
              <a:t>3/23/2015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22542-7546-4F81-B028-BF18B9029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03496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94560" y="7680967"/>
            <a:ext cx="19385280" cy="21724622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311360" y="7680967"/>
            <a:ext cx="19385280" cy="21724622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50A2F-F1C3-41CF-8CE8-7589D260ADBA}" type="datetimeFigureOut">
              <a:rPr lang="en-US" smtClean="0"/>
              <a:t>3/23/2015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22542-7546-4F81-B028-BF18B9029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55897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368542"/>
            <a:ext cx="19392902" cy="3070858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3158" indent="0">
              <a:buNone/>
              <a:defRPr sz="9600" b="1"/>
            </a:lvl2pPr>
            <a:lvl3pPr marL="4386317" indent="0">
              <a:buNone/>
              <a:defRPr sz="8600" b="1"/>
            </a:lvl3pPr>
            <a:lvl4pPr marL="6579475" indent="0">
              <a:buNone/>
              <a:defRPr sz="7700" b="1"/>
            </a:lvl4pPr>
            <a:lvl5pPr marL="8772624" indent="0">
              <a:buNone/>
              <a:defRPr sz="7700" b="1"/>
            </a:lvl5pPr>
            <a:lvl6pPr marL="10965773" indent="0">
              <a:buNone/>
              <a:defRPr sz="7700" b="1"/>
            </a:lvl6pPr>
            <a:lvl7pPr marL="13158931" indent="0">
              <a:buNone/>
              <a:defRPr sz="7700" b="1"/>
            </a:lvl7pPr>
            <a:lvl8pPr marL="15352090" indent="0">
              <a:buNone/>
              <a:defRPr sz="7700" b="1"/>
            </a:lvl8pPr>
            <a:lvl9pPr marL="17545248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4560" y="10439400"/>
            <a:ext cx="19392902" cy="18966182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122" y="7368542"/>
            <a:ext cx="19400520" cy="3070858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3158" indent="0">
              <a:buNone/>
              <a:defRPr sz="9600" b="1"/>
            </a:lvl2pPr>
            <a:lvl3pPr marL="4386317" indent="0">
              <a:buNone/>
              <a:defRPr sz="8600" b="1"/>
            </a:lvl3pPr>
            <a:lvl4pPr marL="6579475" indent="0">
              <a:buNone/>
              <a:defRPr sz="7700" b="1"/>
            </a:lvl4pPr>
            <a:lvl5pPr marL="8772624" indent="0">
              <a:buNone/>
              <a:defRPr sz="7700" b="1"/>
            </a:lvl5pPr>
            <a:lvl6pPr marL="10965773" indent="0">
              <a:buNone/>
              <a:defRPr sz="7700" b="1"/>
            </a:lvl6pPr>
            <a:lvl7pPr marL="13158931" indent="0">
              <a:buNone/>
              <a:defRPr sz="7700" b="1"/>
            </a:lvl7pPr>
            <a:lvl8pPr marL="15352090" indent="0">
              <a:buNone/>
              <a:defRPr sz="7700" b="1"/>
            </a:lvl8pPr>
            <a:lvl9pPr marL="17545248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122" y="10439400"/>
            <a:ext cx="19400520" cy="18966182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50A2F-F1C3-41CF-8CE8-7589D260ADBA}" type="datetimeFigureOut">
              <a:rPr lang="en-US" smtClean="0"/>
              <a:t>3/23/2015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22542-7546-4F81-B028-BF18B9029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31546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50A2F-F1C3-41CF-8CE8-7589D260ADBA}" type="datetimeFigureOut">
              <a:rPr lang="en-US" smtClean="0"/>
              <a:t>3/23/2015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22542-7546-4F81-B028-BF18B9029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58446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50A2F-F1C3-41CF-8CE8-7589D260ADBA}" type="datetimeFigureOut">
              <a:rPr lang="en-US" smtClean="0"/>
              <a:t>3/23/2015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22542-7546-4F81-B028-BF18B9029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37472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7" y="1310640"/>
            <a:ext cx="14439902" cy="5577840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240" y="1310647"/>
            <a:ext cx="24536400" cy="28094942"/>
          </a:xfrm>
        </p:spPr>
        <p:txBody>
          <a:bodyPr/>
          <a:lstStyle>
            <a:lvl1pPr>
              <a:defRPr sz="15400"/>
            </a:lvl1pPr>
            <a:lvl2pPr>
              <a:defRPr sz="13400"/>
            </a:lvl2pPr>
            <a:lvl3pPr>
              <a:defRPr sz="1150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4567" y="6888487"/>
            <a:ext cx="14439902" cy="22517102"/>
          </a:xfrm>
        </p:spPr>
        <p:txBody>
          <a:bodyPr/>
          <a:lstStyle>
            <a:lvl1pPr marL="0" indent="0">
              <a:buNone/>
              <a:defRPr sz="6700"/>
            </a:lvl1pPr>
            <a:lvl2pPr marL="2193158" indent="0">
              <a:buNone/>
              <a:defRPr sz="5800"/>
            </a:lvl2pPr>
            <a:lvl3pPr marL="4386317" indent="0">
              <a:buNone/>
              <a:defRPr sz="4800"/>
            </a:lvl3pPr>
            <a:lvl4pPr marL="6579475" indent="0">
              <a:buNone/>
              <a:defRPr sz="4300"/>
            </a:lvl4pPr>
            <a:lvl5pPr marL="8772624" indent="0">
              <a:buNone/>
              <a:defRPr sz="4300"/>
            </a:lvl5pPr>
            <a:lvl6pPr marL="10965773" indent="0">
              <a:buNone/>
              <a:defRPr sz="4300"/>
            </a:lvl6pPr>
            <a:lvl7pPr marL="13158931" indent="0">
              <a:buNone/>
              <a:defRPr sz="4300"/>
            </a:lvl7pPr>
            <a:lvl8pPr marL="15352090" indent="0">
              <a:buNone/>
              <a:defRPr sz="4300"/>
            </a:lvl8pPr>
            <a:lvl9pPr marL="17545248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50A2F-F1C3-41CF-8CE8-7589D260ADBA}" type="datetimeFigureOut">
              <a:rPr lang="en-US" smtClean="0"/>
              <a:t>3/23/2015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22542-7546-4F81-B028-BF18B9029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81142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982" y="23042880"/>
            <a:ext cx="26334720" cy="2720342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982" y="2941320"/>
            <a:ext cx="26334720" cy="19751040"/>
          </a:xfrm>
        </p:spPr>
        <p:txBody>
          <a:bodyPr/>
          <a:lstStyle>
            <a:lvl1pPr marL="0" indent="0">
              <a:buNone/>
              <a:defRPr sz="15400"/>
            </a:lvl1pPr>
            <a:lvl2pPr marL="2193158" indent="0">
              <a:buNone/>
              <a:defRPr sz="13400"/>
            </a:lvl2pPr>
            <a:lvl3pPr marL="4386317" indent="0">
              <a:buNone/>
              <a:defRPr sz="11500"/>
            </a:lvl3pPr>
            <a:lvl4pPr marL="6579475" indent="0">
              <a:buNone/>
              <a:defRPr sz="9600"/>
            </a:lvl4pPr>
            <a:lvl5pPr marL="8772624" indent="0">
              <a:buNone/>
              <a:defRPr sz="9600"/>
            </a:lvl5pPr>
            <a:lvl6pPr marL="10965773" indent="0">
              <a:buNone/>
              <a:defRPr sz="9600"/>
            </a:lvl6pPr>
            <a:lvl7pPr marL="13158931" indent="0">
              <a:buNone/>
              <a:defRPr sz="9600"/>
            </a:lvl7pPr>
            <a:lvl8pPr marL="15352090" indent="0">
              <a:buNone/>
              <a:defRPr sz="9600"/>
            </a:lvl8pPr>
            <a:lvl9pPr marL="17545248" indent="0">
              <a:buNone/>
              <a:defRPr sz="9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982" y="25763222"/>
            <a:ext cx="26334720" cy="3863338"/>
          </a:xfrm>
        </p:spPr>
        <p:txBody>
          <a:bodyPr/>
          <a:lstStyle>
            <a:lvl1pPr marL="0" indent="0">
              <a:buNone/>
              <a:defRPr sz="6700"/>
            </a:lvl1pPr>
            <a:lvl2pPr marL="2193158" indent="0">
              <a:buNone/>
              <a:defRPr sz="5800"/>
            </a:lvl2pPr>
            <a:lvl3pPr marL="4386317" indent="0">
              <a:buNone/>
              <a:defRPr sz="4800"/>
            </a:lvl3pPr>
            <a:lvl4pPr marL="6579475" indent="0">
              <a:buNone/>
              <a:defRPr sz="4300"/>
            </a:lvl4pPr>
            <a:lvl5pPr marL="8772624" indent="0">
              <a:buNone/>
              <a:defRPr sz="4300"/>
            </a:lvl5pPr>
            <a:lvl6pPr marL="10965773" indent="0">
              <a:buNone/>
              <a:defRPr sz="4300"/>
            </a:lvl6pPr>
            <a:lvl7pPr marL="13158931" indent="0">
              <a:buNone/>
              <a:defRPr sz="4300"/>
            </a:lvl7pPr>
            <a:lvl8pPr marL="15352090" indent="0">
              <a:buNone/>
              <a:defRPr sz="4300"/>
            </a:lvl8pPr>
            <a:lvl9pPr marL="17545248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50A2F-F1C3-41CF-8CE8-7589D260ADBA}" type="datetimeFigureOut">
              <a:rPr lang="en-US" smtClean="0"/>
              <a:t>3/23/2015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22542-7546-4F81-B028-BF18B9029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54419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50A2F-F1C3-41CF-8CE8-7589D260ADBA}" type="datetimeFigureOut">
              <a:rPr lang="en-US" smtClean="0"/>
              <a:t>3/23/2015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22542-7546-4F81-B028-BF18B9029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87602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821120" y="1318274"/>
            <a:ext cx="9875520" cy="2808732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94560" y="1318274"/>
            <a:ext cx="28895040" cy="2808732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50A2F-F1C3-41CF-8CE8-7589D260ADBA}" type="datetimeFigureOut">
              <a:rPr lang="en-US" smtClean="0"/>
              <a:t>3/23/2015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22542-7546-4F81-B028-BF18B9029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90095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8D0C3">
            <a:alpha val="1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94560" y="1318262"/>
            <a:ext cx="39502080" cy="5486400"/>
          </a:xfrm>
          <a:prstGeom prst="rect">
            <a:avLst/>
          </a:prstGeom>
        </p:spPr>
        <p:txBody>
          <a:bodyPr vert="horz" lIns="438624" tIns="219322" rIns="438624" bIns="219322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680967"/>
            <a:ext cx="39502080" cy="21724622"/>
          </a:xfrm>
          <a:prstGeom prst="rect">
            <a:avLst/>
          </a:prstGeom>
        </p:spPr>
        <p:txBody>
          <a:bodyPr vert="horz" lIns="438624" tIns="219322" rIns="438624" bIns="219322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194560" y="30510482"/>
            <a:ext cx="10241280" cy="1752600"/>
          </a:xfrm>
          <a:prstGeom prst="rect">
            <a:avLst/>
          </a:prstGeom>
        </p:spPr>
        <p:txBody>
          <a:bodyPr vert="horz" lIns="438624" tIns="219322" rIns="438624" bIns="219322" rtlCol="0" anchor="ctr"/>
          <a:lstStyle>
            <a:lvl1pPr algn="l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A50A2F-F1C3-41CF-8CE8-7589D260ADBA}" type="datetimeFigureOut">
              <a:rPr lang="en-US" smtClean="0"/>
              <a:t>3/23/2015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996160" y="30510482"/>
            <a:ext cx="13898880" cy="1752600"/>
          </a:xfrm>
          <a:prstGeom prst="rect">
            <a:avLst/>
          </a:prstGeom>
        </p:spPr>
        <p:txBody>
          <a:bodyPr vert="horz" lIns="438624" tIns="219322" rIns="438624" bIns="219322" rtlCol="0" anchor="ctr"/>
          <a:lstStyle>
            <a:lvl1pPr algn="ct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1455360" y="30510482"/>
            <a:ext cx="10241280" cy="1752600"/>
          </a:xfrm>
          <a:prstGeom prst="rect">
            <a:avLst/>
          </a:prstGeom>
        </p:spPr>
        <p:txBody>
          <a:bodyPr vert="horz" lIns="438624" tIns="219322" rIns="438624" bIns="219322" rtlCol="0" anchor="ctr"/>
          <a:lstStyle>
            <a:lvl1pPr algn="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422542-7546-4F81-B028-BF18B9029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08526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386317" rtl="0" eaLnBrk="1" latinLnBrk="0" hangingPunct="1">
        <a:spcBef>
          <a:spcPct val="0"/>
        </a:spcBef>
        <a:buNone/>
        <a:defRPr sz="21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44864" indent="-1644864" algn="l" defTabSz="4386317" rtl="0" eaLnBrk="1" latinLnBrk="0" hangingPunct="1">
        <a:spcBef>
          <a:spcPct val="20000"/>
        </a:spcBef>
        <a:buFont typeface="Arial" pitchFamily="34" charset="0"/>
        <a:buChar char="•"/>
        <a:defRPr sz="15400" kern="1200">
          <a:solidFill>
            <a:schemeClr val="tx1"/>
          </a:solidFill>
          <a:latin typeface="+mn-lt"/>
          <a:ea typeface="+mn-ea"/>
          <a:cs typeface="+mn-cs"/>
        </a:defRPr>
      </a:lvl1pPr>
      <a:lvl2pPr marL="3563875" indent="-1370717" algn="l" defTabSz="4386317" rtl="0" eaLnBrk="1" latinLnBrk="0" hangingPunct="1">
        <a:spcBef>
          <a:spcPct val="20000"/>
        </a:spcBef>
        <a:buFont typeface="Arial" pitchFamily="34" charset="0"/>
        <a:buChar char="–"/>
        <a:defRPr sz="13400" kern="1200">
          <a:solidFill>
            <a:schemeClr val="tx1"/>
          </a:solidFill>
          <a:latin typeface="+mn-lt"/>
          <a:ea typeface="+mn-ea"/>
          <a:cs typeface="+mn-cs"/>
        </a:defRPr>
      </a:lvl2pPr>
      <a:lvl3pPr marL="5482886" indent="-1096570" algn="l" defTabSz="4386317" rtl="0" eaLnBrk="1" latinLnBrk="0" hangingPunct="1">
        <a:spcBef>
          <a:spcPct val="20000"/>
        </a:spcBef>
        <a:buFont typeface="Arial" pitchFamily="34" charset="0"/>
        <a:buChar char="•"/>
        <a:defRPr sz="11500" kern="1200">
          <a:solidFill>
            <a:schemeClr val="tx1"/>
          </a:solidFill>
          <a:latin typeface="+mn-lt"/>
          <a:ea typeface="+mn-ea"/>
          <a:cs typeface="+mn-cs"/>
        </a:defRPr>
      </a:lvl3pPr>
      <a:lvl4pPr marL="7676045" indent="-1096570" algn="l" defTabSz="4386317" rtl="0" eaLnBrk="1" latinLnBrk="0" hangingPunct="1">
        <a:spcBef>
          <a:spcPct val="20000"/>
        </a:spcBef>
        <a:buFont typeface="Arial" pitchFamily="34" charset="0"/>
        <a:buChar char="–"/>
        <a:defRPr sz="9600" kern="1200">
          <a:solidFill>
            <a:schemeClr val="tx1"/>
          </a:solidFill>
          <a:latin typeface="+mn-lt"/>
          <a:ea typeface="+mn-ea"/>
          <a:cs typeface="+mn-cs"/>
        </a:defRPr>
      </a:lvl4pPr>
      <a:lvl5pPr marL="9869203" indent="-1096570" algn="l" defTabSz="4386317" rtl="0" eaLnBrk="1" latinLnBrk="0" hangingPunct="1">
        <a:spcBef>
          <a:spcPct val="20000"/>
        </a:spcBef>
        <a:buFont typeface="Arial" pitchFamily="34" charset="0"/>
        <a:buChar char="»"/>
        <a:defRPr sz="9600" kern="1200">
          <a:solidFill>
            <a:schemeClr val="tx1"/>
          </a:solidFill>
          <a:latin typeface="+mn-lt"/>
          <a:ea typeface="+mn-ea"/>
          <a:cs typeface="+mn-cs"/>
        </a:defRPr>
      </a:lvl5pPr>
      <a:lvl6pPr marL="12062362" indent="-1096570" algn="l" defTabSz="4386317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6pPr>
      <a:lvl7pPr marL="14255520" indent="-1096570" algn="l" defTabSz="4386317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7pPr>
      <a:lvl8pPr marL="16448669" indent="-1096570" algn="l" defTabSz="4386317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8pPr>
      <a:lvl9pPr marL="18641818" indent="-1096570" algn="l" defTabSz="4386317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6317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1pPr>
      <a:lvl2pPr marL="2193158" algn="l" defTabSz="4386317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2pPr>
      <a:lvl3pPr marL="4386317" algn="l" defTabSz="4386317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3pPr>
      <a:lvl4pPr marL="6579475" algn="l" defTabSz="4386317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4pPr>
      <a:lvl5pPr marL="8772624" algn="l" defTabSz="4386317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65773" algn="l" defTabSz="4386317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6pPr>
      <a:lvl7pPr marL="13158931" algn="l" defTabSz="4386317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7pPr>
      <a:lvl8pPr marL="15352090" algn="l" defTabSz="4386317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8pPr>
      <a:lvl9pPr marL="17545248" algn="l" defTabSz="4386317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17"/>
            <a:ext cx="43891200" cy="4649429"/>
          </a:xfrm>
          <a:prstGeom prst="rect">
            <a:avLst/>
          </a:prstGeom>
          <a:solidFill>
            <a:srgbClr val="98A839"/>
          </a:solidFill>
          <a:ln>
            <a:solidFill>
              <a:srgbClr val="98A839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2" tIns="45686" rIns="91382" bIns="45686"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57" name="Text Placeholder 62"/>
          <p:cNvSpPr txBox="1">
            <a:spLocks/>
          </p:cNvSpPr>
          <p:nvPr/>
        </p:nvSpPr>
        <p:spPr>
          <a:xfrm>
            <a:off x="15544800" y="19659600"/>
            <a:ext cx="13563600" cy="923323"/>
          </a:xfrm>
          <a:prstGeom prst="rect">
            <a:avLst/>
          </a:prstGeom>
          <a:solidFill>
            <a:srgbClr val="4D5550"/>
          </a:solidFill>
          <a:ln>
            <a:solidFill>
              <a:srgbClr val="98A839"/>
            </a:solidFill>
          </a:ln>
          <a:effectLst>
            <a:softEdge rad="127000"/>
          </a:effectLst>
        </p:spPr>
        <p:txBody>
          <a:bodyPr wrap="square" lIns="91378" tIns="91378" rIns="91378" bIns="91378" anchor="ctr" anchorCtr="0">
            <a:spAutoFit/>
          </a:bodyPr>
          <a:lstStyle>
            <a:lvl1pPr marL="1645838" indent="-1645838" algn="ctr" defTabSz="4388900" rtl="0" eaLnBrk="1" latinLnBrk="0" hangingPunct="1">
              <a:spcBef>
                <a:spcPct val="20000"/>
              </a:spcBef>
              <a:buFont typeface="Arial" pitchFamily="34" charset="0"/>
              <a:buNone/>
              <a:defRPr sz="3700" b="1" u="sng" kern="1200" baseline="0">
                <a:solidFill>
                  <a:schemeClr val="accent5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565982" indent="-1371531" algn="l" defTabSz="43889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486126" indent="-1097226" algn="l" defTabSz="43889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680577" indent="-1097226" algn="l" defTabSz="43889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9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9875026" indent="-1097226" algn="l" defTabSz="43889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9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069477" indent="-1097226" algn="l" defTabSz="43889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9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263926" indent="-1097226" algn="l" defTabSz="43889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9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458377" indent="-1097226" algn="l" defTabSz="43889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9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652827" indent="-1097226" algn="l" defTabSz="43889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9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644782" indent="-1644782" defTabSz="4386096">
              <a:defRPr/>
            </a:pPr>
            <a:r>
              <a:rPr lang="en-US" sz="4600" u="none" dirty="0" smtClean="0">
                <a:solidFill>
                  <a:schemeClr val="bg1"/>
                </a:solidFill>
                <a:latin typeface="Garamond" panose="02020404030301010803" pitchFamily="18" charset="0"/>
              </a:rPr>
              <a:t>THE NH FOOD SYSTEM NETWORK</a:t>
            </a:r>
            <a:endParaRPr lang="en-US" sz="4600" u="none" dirty="0">
              <a:solidFill>
                <a:schemeClr val="bg1"/>
              </a:solidFill>
              <a:latin typeface="Garamond" panose="02020404030301010803" pitchFamily="18" charset="0"/>
            </a:endParaRPr>
          </a:p>
        </p:txBody>
      </p:sp>
      <p:sp>
        <p:nvSpPr>
          <p:cNvPr id="64" name="Text Placeholder 111"/>
          <p:cNvSpPr txBox="1">
            <a:spLocks/>
          </p:cNvSpPr>
          <p:nvPr/>
        </p:nvSpPr>
        <p:spPr>
          <a:xfrm>
            <a:off x="9982199" y="2459386"/>
            <a:ext cx="24307801" cy="1960214"/>
          </a:xfrm>
          <a:prstGeom prst="rect">
            <a:avLst/>
          </a:prstGeom>
        </p:spPr>
        <p:txBody>
          <a:bodyPr lIns="91382" tIns="45686" rIns="91382" bIns="45686" anchor="t" anchorCtr="1">
            <a:noAutofit/>
          </a:bodyPr>
          <a:lstStyle>
            <a:lvl1pPr marL="1645838" indent="-1645838" algn="ctr" defTabSz="4388900" rtl="0" eaLnBrk="1" latinLnBrk="0" hangingPunct="1">
              <a:spcBef>
                <a:spcPct val="20000"/>
              </a:spcBef>
              <a:buFontTx/>
              <a:buNone/>
              <a:defRPr sz="88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3565982" indent="-1371531" algn="l" defTabSz="4388900" rtl="0" eaLnBrk="1" latinLnBrk="0" hangingPunct="1">
              <a:spcBef>
                <a:spcPct val="20000"/>
              </a:spcBef>
              <a:buFontTx/>
              <a:buNone/>
              <a:defRPr sz="7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486126" indent="-1097226" algn="l" defTabSz="4388900" rtl="0" eaLnBrk="1" latinLnBrk="0" hangingPunct="1">
              <a:spcBef>
                <a:spcPct val="20000"/>
              </a:spcBef>
              <a:buFontTx/>
              <a:buNone/>
              <a:defRPr sz="7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680577" indent="-1097226" algn="l" defTabSz="4388900" rtl="0" eaLnBrk="1" latinLnBrk="0" hangingPunct="1">
              <a:spcBef>
                <a:spcPct val="20000"/>
              </a:spcBef>
              <a:buFontTx/>
              <a:buNone/>
              <a:defRPr sz="7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9875026" indent="-1097226" algn="l" defTabSz="4388900" rtl="0" eaLnBrk="1" latinLnBrk="0" hangingPunct="1">
              <a:spcBef>
                <a:spcPct val="20000"/>
              </a:spcBef>
              <a:buFontTx/>
              <a:buNone/>
              <a:defRPr sz="7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069477" indent="-1097226" algn="l" defTabSz="43889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9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263926" indent="-1097226" algn="l" defTabSz="43889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9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458377" indent="-1097226" algn="l" defTabSz="43889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9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652827" indent="-1097226" algn="l" defTabSz="43889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9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644782" indent="-1644782" defTabSz="4386096">
              <a:defRPr/>
            </a:pPr>
            <a:r>
              <a:rPr lang="en-US" sz="10000" dirty="0" smtClean="0">
                <a:latin typeface="Garamond" panose="02020404030301010803" pitchFamily="18" charset="0"/>
              </a:rPr>
              <a:t>Growing food, economy, and community.</a:t>
            </a:r>
            <a:endParaRPr lang="en-US" sz="10000" dirty="0">
              <a:latin typeface="Garamond" panose="02020404030301010803" pitchFamily="18" charset="0"/>
            </a:endParaRPr>
          </a:p>
        </p:txBody>
      </p:sp>
      <p:sp>
        <p:nvSpPr>
          <p:cNvPr id="65" name="Text Placeholder 112"/>
          <p:cNvSpPr txBox="1">
            <a:spLocks/>
          </p:cNvSpPr>
          <p:nvPr/>
        </p:nvSpPr>
        <p:spPr>
          <a:xfrm>
            <a:off x="5029200" y="76200"/>
            <a:ext cx="34017813" cy="2381861"/>
          </a:xfrm>
          <a:prstGeom prst="rect">
            <a:avLst/>
          </a:prstGeom>
        </p:spPr>
        <p:txBody>
          <a:bodyPr lIns="91382" tIns="45686" rIns="91382" bIns="45686" anchor="t" anchorCtr="1">
            <a:normAutofit/>
          </a:bodyPr>
          <a:lstStyle>
            <a:lvl1pPr marL="1645838" indent="-1645838" algn="ctr" defTabSz="4388900" rtl="0" eaLnBrk="1" latinLnBrk="0" hangingPunct="1">
              <a:spcBef>
                <a:spcPct val="20000"/>
              </a:spcBef>
              <a:buFontTx/>
              <a:buNone/>
              <a:defRPr sz="115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3565982" indent="-1371531" algn="l" defTabSz="4388900" rtl="0" eaLnBrk="1" latinLnBrk="0" hangingPunct="1">
              <a:spcBef>
                <a:spcPct val="20000"/>
              </a:spcBef>
              <a:buFontTx/>
              <a:buNone/>
              <a:defRPr sz="7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486126" indent="-1097226" algn="l" defTabSz="4388900" rtl="0" eaLnBrk="1" latinLnBrk="0" hangingPunct="1">
              <a:spcBef>
                <a:spcPct val="20000"/>
              </a:spcBef>
              <a:buFontTx/>
              <a:buNone/>
              <a:defRPr sz="7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680577" indent="-1097226" algn="l" defTabSz="4388900" rtl="0" eaLnBrk="1" latinLnBrk="0" hangingPunct="1">
              <a:spcBef>
                <a:spcPct val="20000"/>
              </a:spcBef>
              <a:buFontTx/>
              <a:buNone/>
              <a:defRPr sz="7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9875026" indent="-1097226" algn="l" defTabSz="4388900" rtl="0" eaLnBrk="1" latinLnBrk="0" hangingPunct="1">
              <a:spcBef>
                <a:spcPct val="20000"/>
              </a:spcBef>
              <a:buFontTx/>
              <a:buNone/>
              <a:defRPr sz="7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069477" indent="-1097226" algn="l" defTabSz="43889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9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263926" indent="-1097226" algn="l" defTabSz="43889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9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458377" indent="-1097226" algn="l" defTabSz="43889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9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652827" indent="-1097226" algn="l" defTabSz="43889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9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644782" indent="-1644782" defTabSz="4386096">
              <a:defRPr/>
            </a:pPr>
            <a:r>
              <a:rPr lang="en-US" sz="14400" b="1" dirty="0" smtClean="0">
                <a:latin typeface="Garamond" panose="02020404030301010803" pitchFamily="18" charset="0"/>
              </a:rPr>
              <a:t>New Hampshire Food Alliance</a:t>
            </a:r>
            <a:endParaRPr lang="en-US" b="1" dirty="0">
              <a:latin typeface="Garamond" panose="02020404030301010803" pitchFamily="18" charset="0"/>
            </a:endParaRPr>
          </a:p>
        </p:txBody>
      </p:sp>
      <p:sp>
        <p:nvSpPr>
          <p:cNvPr id="104" name="Text Placeholder 67"/>
          <p:cNvSpPr txBox="1">
            <a:spLocks/>
          </p:cNvSpPr>
          <p:nvPr/>
        </p:nvSpPr>
        <p:spPr>
          <a:xfrm>
            <a:off x="304801" y="4876800"/>
            <a:ext cx="13563599" cy="923323"/>
          </a:xfrm>
          <a:prstGeom prst="rect">
            <a:avLst/>
          </a:prstGeom>
          <a:solidFill>
            <a:srgbClr val="4D5550"/>
          </a:solidFill>
          <a:ln>
            <a:solidFill>
              <a:schemeClr val="accent4">
                <a:lumMod val="50000"/>
              </a:schemeClr>
            </a:solidFill>
          </a:ln>
          <a:effectLst>
            <a:softEdge rad="127000"/>
          </a:effectLst>
        </p:spPr>
        <p:txBody>
          <a:bodyPr wrap="square" lIns="91378" tIns="91378" rIns="91378" bIns="91378" anchor="ctr" anchorCtr="0">
            <a:spAutoFit/>
          </a:bodyPr>
          <a:lstStyle>
            <a:lvl1pPr marL="1645838" indent="-1645838" algn="ctr" defTabSz="4388900" rtl="0" eaLnBrk="1" latinLnBrk="0" hangingPunct="1">
              <a:spcBef>
                <a:spcPct val="20000"/>
              </a:spcBef>
              <a:buFont typeface="Arial" pitchFamily="34" charset="0"/>
              <a:buNone/>
              <a:defRPr sz="3700" b="1" u="sng" kern="1200" baseline="0">
                <a:solidFill>
                  <a:schemeClr val="accent5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565982" indent="-1371531" algn="l" defTabSz="43889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486126" indent="-1097226" algn="l" defTabSz="43889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680577" indent="-1097226" algn="l" defTabSz="43889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9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9875026" indent="-1097226" algn="l" defTabSz="43889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9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069477" indent="-1097226" algn="l" defTabSz="43889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9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263926" indent="-1097226" algn="l" defTabSz="43889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9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458377" indent="-1097226" algn="l" defTabSz="43889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9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652827" indent="-1097226" algn="l" defTabSz="43889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9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644782" indent="-1644782" defTabSz="4386096">
              <a:defRPr/>
            </a:pPr>
            <a:r>
              <a:rPr lang="en-US" sz="4600" u="none" dirty="0" smtClean="0">
                <a:solidFill>
                  <a:schemeClr val="bg1"/>
                </a:solidFill>
                <a:latin typeface="Garamond" panose="02020404030301010803" pitchFamily="18" charset="0"/>
              </a:rPr>
              <a:t>GOALS</a:t>
            </a:r>
            <a:endParaRPr lang="en-US" sz="4600" u="none" dirty="0">
              <a:solidFill>
                <a:schemeClr val="bg1"/>
              </a:solidFill>
              <a:latin typeface="Garamond" panose="02020404030301010803" pitchFamily="18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30171751" y="30784800"/>
            <a:ext cx="13560552" cy="1754326"/>
          </a:xfrm>
          <a:prstGeom prst="rect">
            <a:avLst/>
          </a:prstGeom>
          <a:solidFill>
            <a:srgbClr val="98A839"/>
          </a:solidFill>
          <a:ln>
            <a:solidFill>
              <a:srgbClr val="98A839"/>
            </a:solidFill>
          </a:ln>
          <a:effectLst>
            <a:softEdge rad="127000"/>
          </a:effectLst>
        </p:spPr>
        <p:txBody>
          <a:bodyPr wrap="square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Garamond" panose="02020404030301010803" pitchFamily="18" charset="0"/>
              </a:rPr>
              <a:t>Website: </a:t>
            </a:r>
            <a:r>
              <a:rPr lang="en-US" sz="5400" b="1" u="sng" dirty="0" smtClean="0">
                <a:solidFill>
                  <a:schemeClr val="bg1"/>
                </a:solidFill>
                <a:latin typeface="Garamond" panose="02020404030301010803" pitchFamily="18" charset="0"/>
              </a:rPr>
              <a:t>NHFoodStrategy.weebly.com</a:t>
            </a:r>
          </a:p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Garamond" panose="02020404030301010803" pitchFamily="18" charset="0"/>
              </a:rPr>
              <a:t>Email: </a:t>
            </a:r>
            <a:r>
              <a:rPr lang="en-US" sz="5400" b="1" u="sng" dirty="0" smtClean="0">
                <a:solidFill>
                  <a:schemeClr val="bg1"/>
                </a:solidFill>
                <a:latin typeface="Garamond" panose="02020404030301010803" pitchFamily="18" charset="0"/>
              </a:rPr>
              <a:t>NHFoodStrategy@gmail.com</a:t>
            </a:r>
            <a:r>
              <a:rPr lang="en-US" sz="5400" dirty="0" smtClean="0">
                <a:solidFill>
                  <a:schemeClr val="bg1"/>
                </a:solidFill>
                <a:latin typeface="Garamond" panose="02020404030301010803" pitchFamily="18" charset="0"/>
              </a:rPr>
              <a:t> </a:t>
            </a:r>
            <a:endParaRPr lang="en-US" sz="5400" dirty="0">
              <a:solidFill>
                <a:schemeClr val="bg1"/>
              </a:solidFill>
              <a:latin typeface="Garamond" panose="02020404030301010803" pitchFamily="18" charset="0"/>
            </a:endParaRPr>
          </a:p>
        </p:txBody>
      </p:sp>
      <p:sp>
        <p:nvSpPr>
          <p:cNvPr id="32" name="Text Placeholder 68"/>
          <p:cNvSpPr txBox="1">
            <a:spLocks/>
          </p:cNvSpPr>
          <p:nvPr/>
        </p:nvSpPr>
        <p:spPr>
          <a:xfrm>
            <a:off x="15773399" y="20726401"/>
            <a:ext cx="13258801" cy="12107601"/>
          </a:xfrm>
          <a:prstGeom prst="rect">
            <a:avLst/>
          </a:prstGeom>
          <a:noFill/>
        </p:spPr>
        <p:txBody>
          <a:bodyPr wrap="square" lIns="228437" tIns="228437" rIns="228437" bIns="228437">
            <a:spAutoFit/>
          </a:bodyPr>
          <a:lstStyle>
            <a:lvl1pPr marL="342883" indent="-342883" algn="l" defTabSz="4388900" rtl="0" eaLnBrk="1" latinLnBrk="0" hangingPunct="1">
              <a:spcBef>
                <a:spcPct val="20000"/>
              </a:spcBef>
              <a:buFont typeface="Arial" pitchFamily="34" charset="0"/>
              <a:buNone/>
              <a:defRPr sz="2500" kern="1200">
                <a:solidFill>
                  <a:schemeClr val="tx1"/>
                </a:solidFill>
                <a:latin typeface="Trebuchet MS" pitchFamily="34" charset="0"/>
                <a:ea typeface="+mn-ea"/>
                <a:cs typeface="+mn-cs"/>
              </a:defRPr>
            </a:lvl1pPr>
            <a:lvl2pPr marL="1485825" indent="-571471" algn="l" defTabSz="43889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500" kern="1200">
                <a:solidFill>
                  <a:schemeClr val="tx1"/>
                </a:solidFill>
                <a:latin typeface="Trebuchet MS" pitchFamily="34" charset="0"/>
                <a:ea typeface="+mn-ea"/>
                <a:cs typeface="+mn-cs"/>
              </a:defRPr>
            </a:lvl2pPr>
            <a:lvl3pPr marL="2057297" indent="-571471" algn="l" defTabSz="43889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500" kern="1200">
                <a:solidFill>
                  <a:schemeClr val="tx1"/>
                </a:solidFill>
                <a:latin typeface="Trebuchet MS" pitchFamily="34" charset="0"/>
                <a:ea typeface="+mn-ea"/>
                <a:cs typeface="+mn-cs"/>
              </a:defRPr>
            </a:lvl3pPr>
            <a:lvl4pPr marL="2685916" indent="-628619" algn="l" defTabSz="43889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500" kern="1200">
                <a:solidFill>
                  <a:schemeClr val="tx1"/>
                </a:solidFill>
                <a:latin typeface="Trebuchet MS" pitchFamily="34" charset="0"/>
                <a:ea typeface="+mn-ea"/>
                <a:cs typeface="+mn-cs"/>
              </a:defRPr>
            </a:lvl4pPr>
            <a:lvl5pPr marL="3143093" indent="-457177" algn="l" defTabSz="43889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500" kern="1200">
                <a:solidFill>
                  <a:schemeClr val="tx1"/>
                </a:solidFill>
                <a:latin typeface="Trebuchet MS" pitchFamily="34" charset="0"/>
                <a:ea typeface="+mn-ea"/>
                <a:cs typeface="+mn-cs"/>
              </a:defRPr>
            </a:lvl5pPr>
            <a:lvl6pPr marL="12069477" indent="-1097226" algn="l" defTabSz="43889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9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263926" indent="-1097226" algn="l" defTabSz="43889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9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458377" indent="-1097226" algn="l" defTabSz="43889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9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652827" indent="-1097226" algn="l" defTabSz="43889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9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4400" dirty="0" smtClean="0">
                <a:latin typeface="Garamond" panose="02020404030301010803" pitchFamily="18" charset="0"/>
              </a:rPr>
              <a:t>The </a:t>
            </a:r>
            <a:r>
              <a:rPr lang="en-US" sz="4400" dirty="0">
                <a:latin typeface="Garamond" panose="02020404030301010803" pitchFamily="18" charset="0"/>
              </a:rPr>
              <a:t>UNH Sustainability </a:t>
            </a:r>
            <a:r>
              <a:rPr lang="en-US" sz="4400" dirty="0" smtClean="0">
                <a:latin typeface="Garamond" panose="02020404030301010803" pitchFamily="18" charset="0"/>
              </a:rPr>
              <a:t>Institute (UNHSI), </a:t>
            </a:r>
            <a:r>
              <a:rPr lang="en-US" sz="4400" dirty="0">
                <a:latin typeface="Garamond" panose="02020404030301010803" pitchFamily="18" charset="0"/>
              </a:rPr>
              <a:t>serves as the </a:t>
            </a:r>
            <a:r>
              <a:rPr lang="en-US" sz="4400" dirty="0" smtClean="0">
                <a:latin typeface="Garamond" panose="02020404030301010803" pitchFamily="18" charset="0"/>
              </a:rPr>
              <a:t>‘</a:t>
            </a:r>
            <a:r>
              <a:rPr lang="en-US" sz="4400" dirty="0">
                <a:latin typeface="Garamond" panose="02020404030301010803" pitchFamily="18" charset="0"/>
              </a:rPr>
              <a:t>B</a:t>
            </a:r>
            <a:r>
              <a:rPr lang="en-US" sz="4400" dirty="0" smtClean="0">
                <a:latin typeface="Garamond" panose="02020404030301010803" pitchFamily="18" charset="0"/>
              </a:rPr>
              <a:t>ackbone </a:t>
            </a:r>
            <a:r>
              <a:rPr lang="en-US" sz="4400" dirty="0">
                <a:latin typeface="Garamond" panose="02020404030301010803" pitchFamily="18" charset="0"/>
              </a:rPr>
              <a:t>O</a:t>
            </a:r>
            <a:r>
              <a:rPr lang="en-US" sz="4400" dirty="0" smtClean="0">
                <a:latin typeface="Garamond" panose="02020404030301010803" pitchFamily="18" charset="0"/>
              </a:rPr>
              <a:t>rganization’ </a:t>
            </a:r>
            <a:r>
              <a:rPr lang="en-US" sz="4400" dirty="0">
                <a:latin typeface="Garamond" panose="02020404030301010803" pitchFamily="18" charset="0"/>
              </a:rPr>
              <a:t>for the NH Food System Network and </a:t>
            </a:r>
            <a:r>
              <a:rPr lang="en-US" sz="4400" dirty="0" smtClean="0">
                <a:latin typeface="Garamond" panose="02020404030301010803" pitchFamily="18" charset="0"/>
              </a:rPr>
              <a:t>Strategy initiative</a:t>
            </a:r>
            <a:r>
              <a:rPr lang="en-US" sz="4400" dirty="0">
                <a:latin typeface="Garamond" panose="02020404030301010803" pitchFamily="18" charset="0"/>
              </a:rPr>
              <a:t>. </a:t>
            </a:r>
            <a:endParaRPr lang="en-US" sz="4400" dirty="0" smtClean="0">
              <a:latin typeface="Garamond" panose="02020404030301010803" pitchFamily="18" charset="0"/>
            </a:endParaRP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endParaRPr lang="en-US" sz="4400" dirty="0" smtClean="0">
              <a:latin typeface="Garamond" panose="02020404030301010803" pitchFamily="18" charset="0"/>
            </a:endParaRP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4400" dirty="0" smtClean="0">
                <a:latin typeface="Garamond" panose="02020404030301010803" pitchFamily="18" charset="0"/>
              </a:rPr>
              <a:t>The Backbone does </a:t>
            </a:r>
            <a:r>
              <a:rPr lang="en-US" sz="4400" dirty="0">
                <a:latin typeface="Garamond" panose="02020404030301010803" pitchFamily="18" charset="0"/>
              </a:rPr>
              <a:t>not direct or dictate outcomes, but provides </a:t>
            </a:r>
            <a:r>
              <a:rPr lang="en-US" sz="4400" dirty="0" smtClean="0">
                <a:latin typeface="Garamond" panose="02020404030301010803" pitchFamily="18" charset="0"/>
              </a:rPr>
              <a:t>administrative, fundraising, </a:t>
            </a:r>
            <a:r>
              <a:rPr lang="en-US" sz="4400" dirty="0">
                <a:latin typeface="Garamond" panose="02020404030301010803" pitchFamily="18" charset="0"/>
              </a:rPr>
              <a:t>and research support and facilitates meetings and communications among </a:t>
            </a:r>
            <a:r>
              <a:rPr lang="en-US" sz="4400" dirty="0" smtClean="0">
                <a:latin typeface="Garamond" panose="02020404030301010803" pitchFamily="18" charset="0"/>
              </a:rPr>
              <a:t>stakeholders across </a:t>
            </a:r>
            <a:r>
              <a:rPr lang="en-US" sz="4400" dirty="0">
                <a:latin typeface="Garamond" panose="02020404030301010803" pitchFamily="18" charset="0"/>
              </a:rPr>
              <a:t>the state</a:t>
            </a:r>
            <a:r>
              <a:rPr lang="en-US" sz="4400" dirty="0" smtClean="0">
                <a:latin typeface="Garamond" panose="02020404030301010803" pitchFamily="18" charset="0"/>
              </a:rPr>
              <a:t>. 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endParaRPr lang="en-US" sz="4400" dirty="0" smtClean="0">
              <a:latin typeface="Garamond" panose="02020404030301010803" pitchFamily="18" charset="0"/>
            </a:endParaRP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4400" dirty="0" smtClean="0">
                <a:latin typeface="Garamond" panose="02020404030301010803" pitchFamily="18" charset="0"/>
              </a:rPr>
              <a:t>The Backbone works closely with teams of stakeholders, which consist of over 60 individuals from diverse sectors throughout the NH Food System.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endParaRPr lang="en-US" sz="4400" dirty="0" smtClean="0">
              <a:latin typeface="Garamond" panose="02020404030301010803" pitchFamily="18" charset="0"/>
            </a:endParaRP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4400" dirty="0" smtClean="0">
                <a:latin typeface="Garamond" panose="02020404030301010803" pitchFamily="18" charset="0"/>
              </a:rPr>
              <a:t>Together the teams work to expand network building, and synthesize input and data to inform the NH Food Strategy.   </a:t>
            </a:r>
          </a:p>
        </p:txBody>
      </p:sp>
      <p:sp>
        <p:nvSpPr>
          <p:cNvPr id="69" name="Text Placeholder 68"/>
          <p:cNvSpPr txBox="1">
            <a:spLocks/>
          </p:cNvSpPr>
          <p:nvPr/>
        </p:nvSpPr>
        <p:spPr>
          <a:xfrm>
            <a:off x="228600" y="5865550"/>
            <a:ext cx="13563600" cy="14138926"/>
          </a:xfrm>
          <a:prstGeom prst="rect">
            <a:avLst/>
          </a:prstGeom>
          <a:noFill/>
        </p:spPr>
        <p:txBody>
          <a:bodyPr wrap="square" lIns="228437" tIns="228437" rIns="228437" bIns="228437">
            <a:spAutoFit/>
          </a:bodyPr>
          <a:lstStyle>
            <a:lvl1pPr marL="342883" indent="-342883" algn="l" defTabSz="4388900" rtl="0" eaLnBrk="1" latinLnBrk="0" hangingPunct="1">
              <a:spcBef>
                <a:spcPct val="20000"/>
              </a:spcBef>
              <a:buFont typeface="Arial" pitchFamily="34" charset="0"/>
              <a:buNone/>
              <a:defRPr sz="2500" kern="1200">
                <a:solidFill>
                  <a:schemeClr val="tx1"/>
                </a:solidFill>
                <a:latin typeface="Trebuchet MS" pitchFamily="34" charset="0"/>
                <a:ea typeface="+mn-ea"/>
                <a:cs typeface="+mn-cs"/>
              </a:defRPr>
            </a:lvl1pPr>
            <a:lvl2pPr marL="1485825" indent="-571471" algn="l" defTabSz="43889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500" kern="1200">
                <a:solidFill>
                  <a:schemeClr val="tx1"/>
                </a:solidFill>
                <a:latin typeface="Trebuchet MS" pitchFamily="34" charset="0"/>
                <a:ea typeface="+mn-ea"/>
                <a:cs typeface="+mn-cs"/>
              </a:defRPr>
            </a:lvl2pPr>
            <a:lvl3pPr marL="2057297" indent="-571471" algn="l" defTabSz="43889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500" kern="1200">
                <a:solidFill>
                  <a:schemeClr val="tx1"/>
                </a:solidFill>
                <a:latin typeface="Trebuchet MS" pitchFamily="34" charset="0"/>
                <a:ea typeface="+mn-ea"/>
                <a:cs typeface="+mn-cs"/>
              </a:defRPr>
            </a:lvl3pPr>
            <a:lvl4pPr marL="2685916" indent="-628619" algn="l" defTabSz="43889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500" kern="1200">
                <a:solidFill>
                  <a:schemeClr val="tx1"/>
                </a:solidFill>
                <a:latin typeface="Trebuchet MS" pitchFamily="34" charset="0"/>
                <a:ea typeface="+mn-ea"/>
                <a:cs typeface="+mn-cs"/>
              </a:defRPr>
            </a:lvl4pPr>
            <a:lvl5pPr marL="3143093" indent="-457177" algn="l" defTabSz="43889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500" kern="1200">
                <a:solidFill>
                  <a:schemeClr val="tx1"/>
                </a:solidFill>
                <a:latin typeface="Trebuchet MS" pitchFamily="34" charset="0"/>
                <a:ea typeface="+mn-ea"/>
                <a:cs typeface="+mn-cs"/>
              </a:defRPr>
            </a:lvl5pPr>
            <a:lvl6pPr marL="12069477" indent="-1097226" algn="l" defTabSz="43889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9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263926" indent="-1097226" algn="l" defTabSz="43889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9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458377" indent="-1097226" algn="l" defTabSz="43889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9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652827" indent="-1097226" algn="l" defTabSz="43889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9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Font typeface="Arial" panose="020B0604020202020204" pitchFamily="34" charset="0"/>
              <a:buChar char="•"/>
              <a:defRPr/>
            </a:pPr>
            <a:r>
              <a:rPr lang="en-US" sz="4400" dirty="0" smtClean="0">
                <a:latin typeface="Garamond" panose="02020404030301010803" pitchFamily="18" charset="0"/>
              </a:rPr>
              <a:t>The NH Food Alliance (NHFA) aims to develop a strong and connected </a:t>
            </a:r>
            <a:r>
              <a:rPr lang="en-US" sz="4400" b="1" u="sng" dirty="0" smtClean="0">
                <a:latin typeface="Garamond" panose="02020404030301010803" pitchFamily="18" charset="0"/>
              </a:rPr>
              <a:t>Network</a:t>
            </a:r>
            <a:r>
              <a:rPr lang="en-US" sz="4400" dirty="0" smtClean="0">
                <a:latin typeface="Garamond" panose="02020404030301010803" pitchFamily="18" charset="0"/>
              </a:rPr>
              <a:t> of individuals, organizations, institutions, agencies, and businesses that contribute to the NH food system. Additionally, we are working to create </a:t>
            </a:r>
            <a:r>
              <a:rPr lang="en-US" sz="4400" dirty="0">
                <a:latin typeface="Garamond" panose="02020404030301010803" pitchFamily="18" charset="0"/>
              </a:rPr>
              <a:t>a </a:t>
            </a:r>
            <a:r>
              <a:rPr lang="en-US" sz="4400" b="1" u="sng" dirty="0">
                <a:latin typeface="Garamond" panose="02020404030301010803" pitchFamily="18" charset="0"/>
              </a:rPr>
              <a:t>Food </a:t>
            </a:r>
            <a:r>
              <a:rPr lang="en-US" sz="4400" b="1" u="sng" dirty="0" smtClean="0">
                <a:latin typeface="Garamond" panose="02020404030301010803" pitchFamily="18" charset="0"/>
              </a:rPr>
              <a:t>Strategy, </a:t>
            </a:r>
            <a:r>
              <a:rPr lang="en-US" sz="4400" dirty="0" smtClean="0">
                <a:latin typeface="Garamond" panose="02020404030301010803" pitchFamily="18" charset="0"/>
              </a:rPr>
              <a:t>through </a:t>
            </a:r>
            <a:r>
              <a:rPr lang="en-US" sz="4400" dirty="0">
                <a:latin typeface="Garamond" panose="02020404030301010803" pitchFamily="18" charset="0"/>
              </a:rPr>
              <a:t>a statewide participatory </a:t>
            </a:r>
            <a:r>
              <a:rPr lang="en-US" sz="4400" dirty="0" smtClean="0">
                <a:latin typeface="Garamond" panose="02020404030301010803" pitchFamily="18" charset="0"/>
              </a:rPr>
              <a:t>process,</a:t>
            </a:r>
            <a:r>
              <a:rPr lang="en-US" sz="4400" b="1" dirty="0">
                <a:latin typeface="Garamond" panose="02020404030301010803" pitchFamily="18" charset="0"/>
              </a:rPr>
              <a:t> </a:t>
            </a:r>
            <a:r>
              <a:rPr lang="en-US" sz="4400" dirty="0" smtClean="0">
                <a:latin typeface="Garamond" panose="02020404030301010803" pitchFamily="18" charset="0"/>
              </a:rPr>
              <a:t>that </a:t>
            </a:r>
            <a:r>
              <a:rPr lang="en-US" sz="4400" dirty="0">
                <a:latin typeface="Garamond" panose="02020404030301010803" pitchFamily="18" charset="0"/>
              </a:rPr>
              <a:t>will </a:t>
            </a:r>
            <a:r>
              <a:rPr lang="en-US" sz="4400" dirty="0" smtClean="0">
                <a:latin typeface="Garamond" panose="02020404030301010803" pitchFamily="18" charset="0"/>
              </a:rPr>
              <a:t>ensure the following goals:</a:t>
            </a:r>
          </a:p>
          <a:p>
            <a:pPr marL="0" indent="0">
              <a:defRPr/>
            </a:pPr>
            <a:endParaRPr lang="en-US" sz="4400" dirty="0">
              <a:latin typeface="Garamond" panose="02020404030301010803" pitchFamily="18" charset="0"/>
            </a:endParaRPr>
          </a:p>
          <a:p>
            <a:pPr marL="742950" indent="-742950">
              <a:buFont typeface="+mj-lt"/>
              <a:buAutoNum type="arabicPeriod"/>
              <a:defRPr/>
            </a:pPr>
            <a:r>
              <a:rPr lang="en-US" sz="4400" dirty="0" smtClean="0">
                <a:latin typeface="Garamond" panose="02020404030301010803" pitchFamily="18" charset="0"/>
              </a:rPr>
              <a:t>Citizens are aware of and value what it takes to create local food and see the interconnections among food choices, profitable businesses, natural resources, and healthy communities;</a:t>
            </a:r>
          </a:p>
          <a:p>
            <a:pPr marL="742950" indent="-742950">
              <a:buFont typeface="+mj-lt"/>
              <a:buAutoNum type="arabicPeriod"/>
              <a:defRPr/>
            </a:pPr>
            <a:r>
              <a:rPr lang="en-US" sz="4400" dirty="0" smtClean="0">
                <a:latin typeface="Garamond" panose="02020404030301010803" pitchFamily="18" charset="0"/>
              </a:rPr>
              <a:t>Local farm, fisheries, and food businesses are profitable and rewarding to all involved;</a:t>
            </a:r>
          </a:p>
          <a:p>
            <a:pPr marL="742950" indent="-742950">
              <a:buFont typeface="+mj-lt"/>
              <a:buAutoNum type="arabicPeriod"/>
              <a:defRPr/>
            </a:pPr>
            <a:r>
              <a:rPr lang="en-US" sz="4400" dirty="0" smtClean="0">
                <a:latin typeface="Garamond" panose="02020404030301010803" pitchFamily="18" charset="0"/>
              </a:rPr>
              <a:t>Policy, regulation, and infrastructure supports long-term local food production, distribution, and marketing;</a:t>
            </a:r>
          </a:p>
          <a:p>
            <a:pPr marL="742950" indent="-742950">
              <a:buFont typeface="+mj-lt"/>
              <a:buAutoNum type="arabicPeriod"/>
              <a:defRPr/>
            </a:pPr>
            <a:r>
              <a:rPr lang="en-US" sz="4400" dirty="0" smtClean="0">
                <a:latin typeface="Garamond" panose="02020404030301010803" pitchFamily="18" charset="0"/>
              </a:rPr>
              <a:t>Everyone has access to healthy, affordable, and culturally diverse food; and</a:t>
            </a:r>
          </a:p>
          <a:p>
            <a:pPr marL="742950" indent="-742950">
              <a:buFont typeface="+mj-lt"/>
              <a:buAutoNum type="arabicPeriod"/>
              <a:defRPr/>
            </a:pPr>
            <a:r>
              <a:rPr lang="en-US" sz="4400" dirty="0" smtClean="0">
                <a:latin typeface="Garamond" panose="02020404030301010803" pitchFamily="18" charset="0"/>
              </a:rPr>
              <a:t>Natural resources that underlie a robust food system are conserved and enhanced. </a:t>
            </a:r>
            <a:endParaRPr lang="en-US" sz="4400" dirty="0">
              <a:latin typeface="Garamond" panose="02020404030301010803" pitchFamily="18" charset="0"/>
            </a:endParaRPr>
          </a:p>
        </p:txBody>
      </p:sp>
      <p:sp>
        <p:nvSpPr>
          <p:cNvPr id="72" name="Text Placeholder 62"/>
          <p:cNvSpPr txBox="1">
            <a:spLocks/>
          </p:cNvSpPr>
          <p:nvPr/>
        </p:nvSpPr>
        <p:spPr>
          <a:xfrm>
            <a:off x="30254448" y="4876800"/>
            <a:ext cx="13560552" cy="923323"/>
          </a:xfrm>
          <a:prstGeom prst="rect">
            <a:avLst/>
          </a:prstGeom>
          <a:solidFill>
            <a:srgbClr val="4D5550"/>
          </a:solidFill>
          <a:ln>
            <a:solidFill>
              <a:srgbClr val="98A839"/>
            </a:solidFill>
          </a:ln>
          <a:effectLst>
            <a:softEdge rad="127000"/>
          </a:effectLst>
        </p:spPr>
        <p:txBody>
          <a:bodyPr wrap="square" lIns="91378" tIns="91378" rIns="91378" bIns="91378" anchor="ctr" anchorCtr="0">
            <a:spAutoFit/>
          </a:bodyPr>
          <a:lstStyle>
            <a:lvl1pPr marL="1645838" indent="-1645838" algn="ctr" defTabSz="4388900" rtl="0" eaLnBrk="1" latinLnBrk="0" hangingPunct="1">
              <a:spcBef>
                <a:spcPct val="20000"/>
              </a:spcBef>
              <a:buFont typeface="Arial" pitchFamily="34" charset="0"/>
              <a:buNone/>
              <a:defRPr sz="3700" b="1" u="sng" kern="1200" baseline="0">
                <a:solidFill>
                  <a:schemeClr val="accent5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565982" indent="-1371531" algn="l" defTabSz="43889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486126" indent="-1097226" algn="l" defTabSz="43889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680577" indent="-1097226" algn="l" defTabSz="43889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9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9875026" indent="-1097226" algn="l" defTabSz="43889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9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069477" indent="-1097226" algn="l" defTabSz="43889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9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263926" indent="-1097226" algn="l" defTabSz="43889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9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458377" indent="-1097226" algn="l" defTabSz="43889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9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652827" indent="-1097226" algn="l" defTabSz="43889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9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644782" indent="-1644782" defTabSz="4386096">
              <a:defRPr/>
            </a:pPr>
            <a:r>
              <a:rPr lang="en-US" sz="4600" u="none" dirty="0" smtClean="0">
                <a:solidFill>
                  <a:schemeClr val="bg1"/>
                </a:solidFill>
                <a:latin typeface="Garamond" panose="02020404030301010803" pitchFamily="18" charset="0"/>
              </a:rPr>
              <a:t>LISTENING AND LEARNING</a:t>
            </a:r>
            <a:endParaRPr lang="en-US" sz="4600" u="none" dirty="0">
              <a:solidFill>
                <a:schemeClr val="bg1"/>
              </a:solidFill>
              <a:latin typeface="Garamond" panose="02020404030301010803" pitchFamily="18" charset="0"/>
            </a:endParaRPr>
          </a:p>
        </p:txBody>
      </p:sp>
      <p:sp>
        <p:nvSpPr>
          <p:cNvPr id="299" name="Rectangle 298"/>
          <p:cNvSpPr/>
          <p:nvPr/>
        </p:nvSpPr>
        <p:spPr>
          <a:xfrm>
            <a:off x="30556200" y="5865550"/>
            <a:ext cx="12791655" cy="163429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dirty="0" smtClean="0">
                <a:latin typeface="Garamond" panose="02020404030301010803" pitchFamily="18" charset="0"/>
              </a:rPr>
              <a:t>Over 200 people attended ten </a:t>
            </a:r>
            <a:r>
              <a:rPr lang="en-US" sz="4400" dirty="0">
                <a:latin typeface="Garamond" panose="02020404030301010803" pitchFamily="18" charset="0"/>
              </a:rPr>
              <a:t>regional gatherings </a:t>
            </a:r>
            <a:r>
              <a:rPr lang="en-US" sz="4400" dirty="0" smtClean="0">
                <a:latin typeface="Garamond" panose="02020404030301010803" pitchFamily="18" charset="0"/>
              </a:rPr>
              <a:t>held </a:t>
            </a:r>
            <a:r>
              <a:rPr lang="en-US" sz="4400" dirty="0">
                <a:latin typeface="Garamond" panose="02020404030301010803" pitchFamily="18" charset="0"/>
              </a:rPr>
              <a:t>between August and October of </a:t>
            </a:r>
            <a:r>
              <a:rPr lang="en-US" sz="4400" dirty="0" smtClean="0">
                <a:latin typeface="Garamond" panose="02020404030301010803" pitchFamily="18" charset="0"/>
              </a:rPr>
              <a:t>2014.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4400" dirty="0">
              <a:latin typeface="Garamond" panose="02020404030301010803" pitchFamily="18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dirty="0" smtClean="0">
                <a:latin typeface="Garamond" panose="02020404030301010803" pitchFamily="18" charset="0"/>
              </a:rPr>
              <a:t>Since then we have engaged many more stakeholders and continue to gather input at a variety of events held around </a:t>
            </a:r>
            <a:r>
              <a:rPr lang="en-US" sz="4400" dirty="0">
                <a:latin typeface="Garamond" panose="02020404030301010803" pitchFamily="18" charset="0"/>
              </a:rPr>
              <a:t>the </a:t>
            </a:r>
            <a:r>
              <a:rPr lang="en-US" sz="4400" dirty="0" smtClean="0">
                <a:latin typeface="Garamond" panose="02020404030301010803" pitchFamily="18" charset="0"/>
              </a:rPr>
              <a:t>state.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4400" dirty="0" smtClean="0">
              <a:latin typeface="Garamond" panose="02020404030301010803" pitchFamily="18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dirty="0" smtClean="0">
                <a:latin typeface="Garamond" panose="02020404030301010803" pitchFamily="18" charset="0"/>
              </a:rPr>
              <a:t>Hosting and attending events helps us to build the Network, and gather feedback to inform the </a:t>
            </a:r>
            <a:r>
              <a:rPr lang="en-US" sz="4400" dirty="0">
                <a:latin typeface="Garamond" panose="02020404030301010803" pitchFamily="18" charset="0"/>
              </a:rPr>
              <a:t>development of the NH Food Strategy. </a:t>
            </a:r>
            <a:endParaRPr lang="en-US" sz="4400" dirty="0" smtClean="0">
              <a:latin typeface="Garamond" panose="02020404030301010803" pitchFamily="18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4400" dirty="0">
              <a:latin typeface="Garamond" panose="02020404030301010803" pitchFamily="18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dirty="0" smtClean="0">
                <a:latin typeface="Garamond" panose="02020404030301010803" pitchFamily="18" charset="0"/>
              </a:rPr>
              <a:t>The NH Food </a:t>
            </a:r>
            <a:r>
              <a:rPr lang="en-US" sz="4400" dirty="0">
                <a:latin typeface="Garamond" panose="02020404030301010803" pitchFamily="18" charset="0"/>
              </a:rPr>
              <a:t>Strategy will serve as a road-map and guide for collaboration and action among citizens and stakeholders throughout the food system.</a:t>
            </a:r>
            <a:endParaRPr lang="en-US" sz="4400" dirty="0" smtClean="0">
              <a:latin typeface="Garamond" panose="02020404030301010803" pitchFamily="18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4400" dirty="0">
              <a:solidFill>
                <a:sysClr val="windowText" lastClr="000000"/>
              </a:solidFill>
              <a:latin typeface="Garamond" panose="02020404030301010803" pitchFamily="18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dirty="0" smtClean="0">
                <a:solidFill>
                  <a:sysClr val="windowText" lastClr="000000"/>
                </a:solidFill>
                <a:latin typeface="Garamond" panose="02020404030301010803" pitchFamily="18" charset="0"/>
              </a:rPr>
              <a:t>Numerous </a:t>
            </a:r>
            <a:r>
              <a:rPr lang="en-US" sz="4400" dirty="0">
                <a:solidFill>
                  <a:sysClr val="windowText" lastClr="000000"/>
                </a:solidFill>
                <a:latin typeface="Garamond" panose="02020404030301010803" pitchFamily="18" charset="0"/>
              </a:rPr>
              <a:t>innovative efforts are already underway across the state to support community and regional food systems; the </a:t>
            </a:r>
            <a:r>
              <a:rPr lang="en-US" sz="4400" dirty="0" smtClean="0">
                <a:solidFill>
                  <a:sysClr val="windowText" lastClr="000000"/>
                </a:solidFill>
                <a:latin typeface="Garamond" panose="02020404030301010803" pitchFamily="18" charset="0"/>
              </a:rPr>
              <a:t>strategy </a:t>
            </a:r>
            <a:r>
              <a:rPr lang="en-US" sz="4400" dirty="0">
                <a:solidFill>
                  <a:sysClr val="windowText" lastClr="000000"/>
                </a:solidFill>
                <a:latin typeface="Garamond" panose="02020404030301010803" pitchFamily="18" charset="0"/>
              </a:rPr>
              <a:t>will help to link and build on these existing efforts, not reinvent the wheel. </a:t>
            </a:r>
            <a:endParaRPr lang="en-US" sz="4400" dirty="0" smtClean="0">
              <a:solidFill>
                <a:sysClr val="windowText" lastClr="000000"/>
              </a:solidFill>
              <a:latin typeface="Garamond" panose="02020404030301010803" pitchFamily="18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4400" dirty="0">
              <a:solidFill>
                <a:sysClr val="windowText" lastClr="000000"/>
              </a:solidFill>
              <a:latin typeface="Garamond" panose="02020404030301010803" pitchFamily="18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dirty="0" smtClean="0">
                <a:solidFill>
                  <a:sysClr val="windowText" lastClr="000000"/>
                </a:solidFill>
                <a:latin typeface="Garamond" panose="02020404030301010803" pitchFamily="18" charset="0"/>
              </a:rPr>
              <a:t>We </a:t>
            </a:r>
            <a:r>
              <a:rPr lang="en-US" sz="4400" dirty="0">
                <a:solidFill>
                  <a:sysClr val="windowText" lastClr="000000"/>
                </a:solidFill>
                <a:latin typeface="Garamond" panose="02020404030301010803" pitchFamily="18" charset="0"/>
              </a:rPr>
              <a:t>are striving to ensure that </a:t>
            </a:r>
            <a:r>
              <a:rPr lang="en-US" sz="4400" dirty="0" smtClean="0">
                <a:solidFill>
                  <a:sysClr val="windowText" lastClr="000000"/>
                </a:solidFill>
                <a:latin typeface="Garamond" panose="02020404030301010803" pitchFamily="18" charset="0"/>
              </a:rPr>
              <a:t>populations that often do </a:t>
            </a:r>
            <a:r>
              <a:rPr lang="en-US" sz="4400" dirty="0">
                <a:solidFill>
                  <a:sysClr val="windowText" lastClr="000000"/>
                </a:solidFill>
                <a:latin typeface="Garamond" panose="02020404030301010803" pitchFamily="18" charset="0"/>
              </a:rPr>
              <a:t>not </a:t>
            </a:r>
            <a:r>
              <a:rPr lang="en-US" sz="4400" dirty="0" smtClean="0">
                <a:solidFill>
                  <a:sysClr val="windowText" lastClr="000000"/>
                </a:solidFill>
                <a:latin typeface="Garamond" panose="02020404030301010803" pitchFamily="18" charset="0"/>
              </a:rPr>
              <a:t>have </a:t>
            </a:r>
            <a:r>
              <a:rPr lang="en-US" sz="4400" dirty="0">
                <a:solidFill>
                  <a:sysClr val="windowText" lastClr="000000"/>
                </a:solidFill>
                <a:latin typeface="Garamond" panose="02020404030301010803" pitchFamily="18" charset="0"/>
              </a:rPr>
              <a:t>a voice</a:t>
            </a:r>
            <a:r>
              <a:rPr lang="en-US" sz="4400" dirty="0" smtClean="0">
                <a:solidFill>
                  <a:sysClr val="windowText" lastClr="000000"/>
                </a:solidFill>
                <a:latin typeface="Garamond" panose="02020404030301010803" pitchFamily="18" charset="0"/>
              </a:rPr>
              <a:t>, or </a:t>
            </a:r>
            <a:r>
              <a:rPr lang="en-US" sz="4400" dirty="0">
                <a:solidFill>
                  <a:sysClr val="windowText" lastClr="000000"/>
                </a:solidFill>
                <a:latin typeface="Garamond" panose="02020404030301010803" pitchFamily="18" charset="0"/>
              </a:rPr>
              <a:t>are underrepresented in public policy </a:t>
            </a:r>
            <a:r>
              <a:rPr lang="en-US" sz="4400" dirty="0" smtClean="0">
                <a:solidFill>
                  <a:sysClr val="windowText" lastClr="000000"/>
                </a:solidFill>
                <a:latin typeface="Garamond" panose="02020404030301010803" pitchFamily="18" charset="0"/>
              </a:rPr>
              <a:t>conversations </a:t>
            </a:r>
            <a:r>
              <a:rPr lang="en-US" sz="4400" dirty="0">
                <a:solidFill>
                  <a:sysClr val="windowText" lastClr="000000"/>
                </a:solidFill>
                <a:latin typeface="Garamond" panose="02020404030301010803" pitchFamily="18" charset="0"/>
              </a:rPr>
              <a:t>are also included and involved in appropriate, accessible ways. </a:t>
            </a:r>
            <a:endParaRPr lang="en-US" sz="4400" dirty="0" smtClean="0">
              <a:solidFill>
                <a:sysClr val="windowText" lastClr="000000"/>
              </a:solidFill>
              <a:latin typeface="Garamond" panose="02020404030301010803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5717253" y="17371874"/>
            <a:ext cx="134874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3600" i="1" dirty="0" smtClean="0">
                <a:latin typeface="Garamond" panose="02020404030301010803" pitchFamily="18" charset="0"/>
              </a:rPr>
              <a:t>The </a:t>
            </a:r>
            <a:r>
              <a:rPr lang="en-US" sz="3600" i="1" dirty="0">
                <a:latin typeface="Garamond" panose="02020404030301010803" pitchFamily="18" charset="0"/>
              </a:rPr>
              <a:t>food system diagram </a:t>
            </a:r>
            <a:r>
              <a:rPr lang="en-US" sz="3600" i="1" dirty="0" smtClean="0">
                <a:latin typeface="Garamond" panose="02020404030301010803" pitchFamily="18" charset="0"/>
              </a:rPr>
              <a:t>shows </a:t>
            </a:r>
            <a:r>
              <a:rPr lang="en-US" sz="3600" i="1" dirty="0">
                <a:latin typeface="Garamond" panose="02020404030301010803" pitchFamily="18" charset="0"/>
              </a:rPr>
              <a:t>sectors, activities, and resources involved in </a:t>
            </a:r>
            <a:r>
              <a:rPr lang="en-US" sz="3600" i="1" dirty="0" smtClean="0">
                <a:latin typeface="Garamond" panose="02020404030301010803" pitchFamily="18" charset="0"/>
              </a:rPr>
              <a:t>how we currently feed ourselves. </a:t>
            </a:r>
            <a:r>
              <a:rPr lang="en-US" sz="3600" i="1" dirty="0">
                <a:latin typeface="Garamond" panose="02020404030301010803" pitchFamily="18" charset="0"/>
              </a:rPr>
              <a:t>Major stages along the supply chain include production, processing, distribution, </a:t>
            </a:r>
            <a:r>
              <a:rPr lang="en-US" sz="3600" i="1" dirty="0" smtClean="0">
                <a:latin typeface="Garamond" panose="02020404030301010803" pitchFamily="18" charset="0"/>
              </a:rPr>
              <a:t>consumption, and </a:t>
            </a:r>
            <a:r>
              <a:rPr lang="en-US" sz="3600" i="1" dirty="0">
                <a:latin typeface="Garamond" panose="02020404030301010803" pitchFamily="18" charset="0"/>
              </a:rPr>
              <a:t>waste management.</a:t>
            </a:r>
            <a:endParaRPr lang="en-US" sz="3600" b="1" i="1" dirty="0">
              <a:latin typeface="Garamond" panose="02020404030301010803" pitchFamily="18" charset="0"/>
            </a:endParaRPr>
          </a:p>
        </p:txBody>
      </p:sp>
      <p:grpSp>
        <p:nvGrpSpPr>
          <p:cNvPr id="96" name="Group 95"/>
          <p:cNvGrpSpPr>
            <a:grpSpLocks noChangeAspect="1"/>
          </p:cNvGrpSpPr>
          <p:nvPr/>
        </p:nvGrpSpPr>
        <p:grpSpPr>
          <a:xfrm>
            <a:off x="15996940" y="5133474"/>
            <a:ext cx="13187657" cy="11704320"/>
            <a:chOff x="1038369" y="2722762"/>
            <a:chExt cx="8499852" cy="7543800"/>
          </a:xfrm>
        </p:grpSpPr>
        <p:sp>
          <p:nvSpPr>
            <p:cNvPr id="97" name="Oval 96"/>
            <p:cNvSpPr/>
            <p:nvPr/>
          </p:nvSpPr>
          <p:spPr>
            <a:xfrm>
              <a:off x="1038369" y="2722762"/>
              <a:ext cx="7543800" cy="7543800"/>
            </a:xfrm>
            <a:prstGeom prst="ellipse">
              <a:avLst/>
            </a:prstGeom>
            <a:noFill/>
            <a:ln w="12700">
              <a:solidFill>
                <a:srgbClr val="98A839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36" tIns="45718" rIns="91436" bIns="457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18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82" algn="l" defTabSz="45718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363" algn="l" defTabSz="45718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545" algn="l" defTabSz="45718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727" algn="l" defTabSz="45718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909" algn="l" defTabSz="45718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090" algn="l" defTabSz="45718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272" algn="l" defTabSz="45718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454" algn="l" defTabSz="45718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grpSp>
          <p:nvGrpSpPr>
            <p:cNvPr id="98" name="Group 97"/>
            <p:cNvGrpSpPr/>
            <p:nvPr/>
          </p:nvGrpSpPr>
          <p:grpSpPr>
            <a:xfrm>
              <a:off x="1252804" y="2857810"/>
              <a:ext cx="8285417" cy="6915895"/>
              <a:chOff x="1252804" y="2857810"/>
              <a:chExt cx="8285417" cy="6915895"/>
            </a:xfrm>
          </p:grpSpPr>
          <p:sp>
            <p:nvSpPr>
              <p:cNvPr id="99" name="Oval 98"/>
              <p:cNvSpPr/>
              <p:nvPr/>
            </p:nvSpPr>
            <p:spPr>
              <a:xfrm rot="20520000" flipV="1">
                <a:off x="5345378" y="4669839"/>
                <a:ext cx="3029697" cy="2377440"/>
              </a:xfrm>
              <a:prstGeom prst="ellipse">
                <a:avLst/>
              </a:prstGeom>
              <a:solidFill>
                <a:srgbClr val="23978A">
                  <a:alpha val="20000"/>
                </a:srgbClr>
              </a:solidFill>
              <a:ln>
                <a:solidFill>
                  <a:srgbClr val="23978A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lIns="91436" tIns="45718" rIns="91436" bIns="45718" rtlCol="0" anchor="ctr"/>
              <a:lstStyle>
                <a:defPPr>
                  <a:defRPr lang="en-US"/>
                </a:defPPr>
                <a:lvl1pPr marL="0" algn="l" defTabSz="457182" rtl="0" eaLnBrk="1" latinLnBrk="0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182" algn="l" defTabSz="457182" rtl="0" eaLnBrk="1" latinLnBrk="0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363" algn="l" defTabSz="457182" rtl="0" eaLnBrk="1" latinLnBrk="0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545" algn="l" defTabSz="457182" rtl="0" eaLnBrk="1" latinLnBrk="0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727" algn="l" defTabSz="457182" rtl="0" eaLnBrk="1" latinLnBrk="0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5909" algn="l" defTabSz="457182" rtl="0" eaLnBrk="1" latinLnBrk="0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090" algn="l" defTabSz="457182" rtl="0" eaLnBrk="1" latinLnBrk="0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272" algn="l" defTabSz="457182" rtl="0" eaLnBrk="1" latinLnBrk="0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454" algn="l" defTabSz="457182" rtl="0" eaLnBrk="1" latinLnBrk="0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>
                  <a:solidFill>
                    <a:schemeClr val="accent6"/>
                  </a:solidFill>
                </a:endParaRPr>
              </a:p>
            </p:txBody>
          </p:sp>
          <p:sp>
            <p:nvSpPr>
              <p:cNvPr id="100" name="Oval 99"/>
              <p:cNvSpPr/>
              <p:nvPr/>
            </p:nvSpPr>
            <p:spPr>
              <a:xfrm rot="5400000" flipH="1" flipV="1">
                <a:off x="3299406" y="3183939"/>
                <a:ext cx="3029697" cy="2377440"/>
              </a:xfrm>
              <a:prstGeom prst="ellipse">
                <a:avLst/>
              </a:prstGeom>
              <a:solidFill>
                <a:srgbClr val="98A839">
                  <a:alpha val="20000"/>
                </a:srgbClr>
              </a:solidFill>
              <a:ln>
                <a:solidFill>
                  <a:srgbClr val="98A839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lIns="91436" tIns="45718" rIns="91436" bIns="45718" rtlCol="0" anchor="ctr"/>
              <a:lstStyle>
                <a:defPPr>
                  <a:defRPr lang="en-US"/>
                </a:defPPr>
                <a:lvl1pPr marL="0" algn="l" defTabSz="457182" rtl="0" eaLnBrk="1" latinLnBrk="0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182" algn="l" defTabSz="457182" rtl="0" eaLnBrk="1" latinLnBrk="0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363" algn="l" defTabSz="457182" rtl="0" eaLnBrk="1" latinLnBrk="0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545" algn="l" defTabSz="457182" rtl="0" eaLnBrk="1" latinLnBrk="0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727" algn="l" defTabSz="457182" rtl="0" eaLnBrk="1" latinLnBrk="0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5909" algn="l" defTabSz="457182" rtl="0" eaLnBrk="1" latinLnBrk="0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090" algn="l" defTabSz="457182" rtl="0" eaLnBrk="1" latinLnBrk="0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272" algn="l" defTabSz="457182" rtl="0" eaLnBrk="1" latinLnBrk="0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454" algn="l" defTabSz="457182" rtl="0" eaLnBrk="1" latinLnBrk="0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>
                  <a:solidFill>
                    <a:schemeClr val="accent6"/>
                  </a:solidFill>
                </a:endParaRPr>
              </a:p>
            </p:txBody>
          </p:sp>
          <p:sp>
            <p:nvSpPr>
              <p:cNvPr id="101" name="Oval 100"/>
              <p:cNvSpPr/>
              <p:nvPr/>
            </p:nvSpPr>
            <p:spPr>
              <a:xfrm rot="1080000" flipH="1" flipV="1">
                <a:off x="1252804" y="4669840"/>
                <a:ext cx="3029697" cy="2377440"/>
              </a:xfrm>
              <a:prstGeom prst="ellipse">
                <a:avLst/>
              </a:prstGeom>
              <a:solidFill>
                <a:srgbClr val="AA243B">
                  <a:alpha val="20000"/>
                </a:srgbClr>
              </a:solidFill>
              <a:ln>
                <a:solidFill>
                  <a:srgbClr val="AA243B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lIns="91436" tIns="45718" rIns="91436" bIns="45718" rtlCol="0" anchor="ctr"/>
              <a:lstStyle>
                <a:defPPr>
                  <a:defRPr lang="en-US"/>
                </a:defPPr>
                <a:lvl1pPr marL="0" algn="l" defTabSz="457182" rtl="0" eaLnBrk="1" latinLnBrk="0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182" algn="l" defTabSz="457182" rtl="0" eaLnBrk="1" latinLnBrk="0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363" algn="l" defTabSz="457182" rtl="0" eaLnBrk="1" latinLnBrk="0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545" algn="l" defTabSz="457182" rtl="0" eaLnBrk="1" latinLnBrk="0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727" algn="l" defTabSz="457182" rtl="0" eaLnBrk="1" latinLnBrk="0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5909" algn="l" defTabSz="457182" rtl="0" eaLnBrk="1" latinLnBrk="0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090" algn="l" defTabSz="457182" rtl="0" eaLnBrk="1" latinLnBrk="0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272" algn="l" defTabSz="457182" rtl="0" eaLnBrk="1" latinLnBrk="0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454" algn="l" defTabSz="457182" rtl="0" eaLnBrk="1" latinLnBrk="0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>
                  <a:solidFill>
                    <a:schemeClr val="accent6"/>
                  </a:solidFill>
                </a:endParaRPr>
              </a:p>
            </p:txBody>
          </p:sp>
          <p:sp>
            <p:nvSpPr>
              <p:cNvPr id="102" name="Oval 101"/>
              <p:cNvSpPr/>
              <p:nvPr/>
            </p:nvSpPr>
            <p:spPr>
              <a:xfrm rot="18360000" flipH="1" flipV="1">
                <a:off x="2030678" y="7070137"/>
                <a:ext cx="3029697" cy="2377440"/>
              </a:xfrm>
              <a:prstGeom prst="ellipse">
                <a:avLst/>
              </a:prstGeom>
              <a:solidFill>
                <a:srgbClr val="D8D0C3">
                  <a:alpha val="20000"/>
                </a:srgbClr>
              </a:solidFill>
              <a:ln>
                <a:solidFill>
                  <a:srgbClr val="D8D0C3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lIns="91436" tIns="45718" rIns="91436" bIns="45718" rtlCol="0" anchor="ctr"/>
              <a:lstStyle>
                <a:defPPr>
                  <a:defRPr lang="en-US"/>
                </a:defPPr>
                <a:lvl1pPr marL="0" algn="l" defTabSz="457182" rtl="0" eaLnBrk="1" latinLnBrk="0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182" algn="l" defTabSz="457182" rtl="0" eaLnBrk="1" latinLnBrk="0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363" algn="l" defTabSz="457182" rtl="0" eaLnBrk="1" latinLnBrk="0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545" algn="l" defTabSz="457182" rtl="0" eaLnBrk="1" latinLnBrk="0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727" algn="l" defTabSz="457182" rtl="0" eaLnBrk="1" latinLnBrk="0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5909" algn="l" defTabSz="457182" rtl="0" eaLnBrk="1" latinLnBrk="0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090" algn="l" defTabSz="457182" rtl="0" eaLnBrk="1" latinLnBrk="0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272" algn="l" defTabSz="457182" rtl="0" eaLnBrk="1" latinLnBrk="0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454" algn="l" defTabSz="457182" rtl="0" eaLnBrk="1" latinLnBrk="0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>
                  <a:solidFill>
                    <a:schemeClr val="accent6"/>
                  </a:solidFill>
                  <a:latin typeface="Garamond" panose="02020404030301010803" pitchFamily="18" charset="0"/>
                </a:endParaRPr>
              </a:p>
            </p:txBody>
          </p:sp>
          <p:sp>
            <p:nvSpPr>
              <p:cNvPr id="103" name="Oval 102"/>
              <p:cNvSpPr/>
              <p:nvPr/>
            </p:nvSpPr>
            <p:spPr>
              <a:xfrm rot="3240000" flipV="1">
                <a:off x="4564327" y="7070136"/>
                <a:ext cx="3029697" cy="2377440"/>
              </a:xfrm>
              <a:prstGeom prst="ellipse">
                <a:avLst/>
              </a:prstGeom>
              <a:solidFill>
                <a:srgbClr val="4D5550">
                  <a:alpha val="20000"/>
                </a:srgbClr>
              </a:solidFill>
              <a:ln>
                <a:solidFill>
                  <a:srgbClr val="4D5550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lIns="91436" tIns="45718" rIns="91436" bIns="45718" rtlCol="0" anchor="ctr"/>
              <a:lstStyle>
                <a:defPPr>
                  <a:defRPr lang="en-US"/>
                </a:defPPr>
                <a:lvl1pPr marL="0" algn="l" defTabSz="457182" rtl="0" eaLnBrk="1" latinLnBrk="0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182" algn="l" defTabSz="457182" rtl="0" eaLnBrk="1" latinLnBrk="0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363" algn="l" defTabSz="457182" rtl="0" eaLnBrk="1" latinLnBrk="0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545" algn="l" defTabSz="457182" rtl="0" eaLnBrk="1" latinLnBrk="0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727" algn="l" defTabSz="457182" rtl="0" eaLnBrk="1" latinLnBrk="0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5909" algn="l" defTabSz="457182" rtl="0" eaLnBrk="1" latinLnBrk="0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090" algn="l" defTabSz="457182" rtl="0" eaLnBrk="1" latinLnBrk="0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272" algn="l" defTabSz="457182" rtl="0" eaLnBrk="1" latinLnBrk="0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454" algn="l" defTabSz="457182" rtl="0" eaLnBrk="1" latinLnBrk="0" hangingPunct="1"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>
                  <a:solidFill>
                    <a:schemeClr val="accent6"/>
                  </a:solidFill>
                </a:endParaRPr>
              </a:p>
            </p:txBody>
          </p:sp>
          <p:grpSp>
            <p:nvGrpSpPr>
              <p:cNvPr id="105" name="Group 104"/>
              <p:cNvGrpSpPr/>
              <p:nvPr/>
            </p:nvGrpSpPr>
            <p:grpSpPr>
              <a:xfrm>
                <a:off x="2969071" y="4616970"/>
                <a:ext cx="3687553" cy="3567909"/>
                <a:chOff x="4560804" y="5057237"/>
                <a:chExt cx="3687553" cy="3567909"/>
              </a:xfrm>
            </p:grpSpPr>
            <p:sp>
              <p:nvSpPr>
                <p:cNvPr id="133" name="Freeform 132"/>
                <p:cNvSpPr/>
                <p:nvPr/>
              </p:nvSpPr>
              <p:spPr>
                <a:xfrm>
                  <a:off x="5765515" y="5057237"/>
                  <a:ext cx="1280160" cy="1280160"/>
                </a:xfrm>
                <a:custGeom>
                  <a:avLst/>
                  <a:gdLst>
                    <a:gd name="connsiteX0" fmla="*/ 0 w 1077217"/>
                    <a:gd name="connsiteY0" fmla="*/ 538609 h 1077217"/>
                    <a:gd name="connsiteX1" fmla="*/ 538609 w 1077217"/>
                    <a:gd name="connsiteY1" fmla="*/ 0 h 1077217"/>
                    <a:gd name="connsiteX2" fmla="*/ 1077218 w 1077217"/>
                    <a:gd name="connsiteY2" fmla="*/ 538609 h 1077217"/>
                    <a:gd name="connsiteX3" fmla="*/ 538609 w 1077217"/>
                    <a:gd name="connsiteY3" fmla="*/ 1077218 h 1077217"/>
                    <a:gd name="connsiteX4" fmla="*/ 0 w 1077217"/>
                    <a:gd name="connsiteY4" fmla="*/ 538609 h 10772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077217" h="1077217">
                      <a:moveTo>
                        <a:pt x="0" y="538609"/>
                      </a:moveTo>
                      <a:cubicBezTo>
                        <a:pt x="0" y="241143"/>
                        <a:pt x="241143" y="0"/>
                        <a:pt x="538609" y="0"/>
                      </a:cubicBezTo>
                      <a:cubicBezTo>
                        <a:pt x="836075" y="0"/>
                        <a:pt x="1077218" y="241143"/>
                        <a:pt x="1077218" y="538609"/>
                      </a:cubicBezTo>
                      <a:cubicBezTo>
                        <a:pt x="1077218" y="836075"/>
                        <a:pt x="836075" y="1077218"/>
                        <a:pt x="538609" y="1077218"/>
                      </a:cubicBezTo>
                      <a:cubicBezTo>
                        <a:pt x="241143" y="1077218"/>
                        <a:pt x="0" y="836075"/>
                        <a:pt x="0" y="538609"/>
                      </a:cubicBezTo>
                      <a:close/>
                    </a:path>
                  </a:pathLst>
                </a:custGeom>
                <a:solidFill>
                  <a:srgbClr val="98A839"/>
                </a:solidFill>
                <a:ln>
                  <a:solidFill>
                    <a:srgbClr val="98A839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spcFirstLastPara="0" vert="horz" wrap="square" lIns="170448" tIns="170448" rIns="170448" bIns="170448" numCol="1" spcCol="1270" anchor="ctr" anchorCtr="0">
                  <a:noAutofit/>
                </a:bodyPr>
                <a:lstStyle>
                  <a:defPPr>
                    <a:defRPr lang="en-US"/>
                  </a:defPPr>
                  <a:lvl1pPr marL="0" algn="l" defTabSz="457182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182" algn="l" defTabSz="457182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363" algn="l" defTabSz="457182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545" algn="l" defTabSz="457182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727" algn="l" defTabSz="457182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5909" algn="l" defTabSz="457182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090" algn="l" defTabSz="457182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272" algn="l" defTabSz="457182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454" algn="l" defTabSz="457182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444482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</a:pPr>
                  <a:r>
                    <a:rPr lang="en-US" b="1" dirty="0">
                      <a:solidFill>
                        <a:schemeClr val="tx1"/>
                      </a:solidFill>
                      <a:effectLst/>
                      <a:latin typeface="Garamond" panose="02020404030301010803" pitchFamily="18" charset="0"/>
                      <a:cs typeface="Avenir Book"/>
                    </a:rPr>
                    <a:t>Production &amp; Harvesting</a:t>
                  </a:r>
                </a:p>
              </p:txBody>
            </p:sp>
            <p:sp>
              <p:nvSpPr>
                <p:cNvPr id="134" name="Freeform 133"/>
                <p:cNvSpPr/>
                <p:nvPr/>
              </p:nvSpPr>
              <p:spPr>
                <a:xfrm>
                  <a:off x="6968197" y="5931148"/>
                  <a:ext cx="1280160" cy="1280160"/>
                </a:xfrm>
                <a:custGeom>
                  <a:avLst/>
                  <a:gdLst>
                    <a:gd name="connsiteX0" fmla="*/ 0 w 1077217"/>
                    <a:gd name="connsiteY0" fmla="*/ 538609 h 1077217"/>
                    <a:gd name="connsiteX1" fmla="*/ 538609 w 1077217"/>
                    <a:gd name="connsiteY1" fmla="*/ 0 h 1077217"/>
                    <a:gd name="connsiteX2" fmla="*/ 1077218 w 1077217"/>
                    <a:gd name="connsiteY2" fmla="*/ 538609 h 1077217"/>
                    <a:gd name="connsiteX3" fmla="*/ 538609 w 1077217"/>
                    <a:gd name="connsiteY3" fmla="*/ 1077218 h 1077217"/>
                    <a:gd name="connsiteX4" fmla="*/ 0 w 1077217"/>
                    <a:gd name="connsiteY4" fmla="*/ 538609 h 10772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077217" h="1077217">
                      <a:moveTo>
                        <a:pt x="0" y="538609"/>
                      </a:moveTo>
                      <a:cubicBezTo>
                        <a:pt x="0" y="241143"/>
                        <a:pt x="241143" y="0"/>
                        <a:pt x="538609" y="0"/>
                      </a:cubicBezTo>
                      <a:cubicBezTo>
                        <a:pt x="836075" y="0"/>
                        <a:pt x="1077218" y="241143"/>
                        <a:pt x="1077218" y="538609"/>
                      </a:cubicBezTo>
                      <a:cubicBezTo>
                        <a:pt x="1077218" y="836075"/>
                        <a:pt x="836075" y="1077218"/>
                        <a:pt x="538609" y="1077218"/>
                      </a:cubicBezTo>
                      <a:cubicBezTo>
                        <a:pt x="241143" y="1077218"/>
                        <a:pt x="0" y="836075"/>
                        <a:pt x="0" y="538609"/>
                      </a:cubicBezTo>
                      <a:close/>
                    </a:path>
                  </a:pathLst>
                </a:custGeom>
                <a:solidFill>
                  <a:srgbClr val="23978A"/>
                </a:solidFill>
                <a:ln>
                  <a:solidFill>
                    <a:srgbClr val="23978A"/>
                  </a:solidFill>
                </a:ln>
              </p:spPr>
              <p:style>
                <a:lnRef idx="2">
                  <a:schemeClr val="accent3">
                    <a:shade val="50000"/>
                  </a:schemeClr>
                </a:lnRef>
                <a:fillRef idx="1">
                  <a:schemeClr val="accent3"/>
                </a:fillRef>
                <a:effectRef idx="0">
                  <a:schemeClr val="accent3"/>
                </a:effectRef>
                <a:fontRef idx="minor">
                  <a:schemeClr val="lt1"/>
                </a:fontRef>
              </p:style>
              <p:txBody>
                <a:bodyPr spcFirstLastPara="0" vert="horz" wrap="square" lIns="170448" tIns="170448" rIns="170448" bIns="170448" numCol="1" spcCol="1270" anchor="ctr" anchorCtr="0">
                  <a:noAutofit/>
                </a:bodyPr>
                <a:lstStyle>
                  <a:defPPr>
                    <a:defRPr lang="en-US"/>
                  </a:defPPr>
                  <a:lvl1pPr marL="0" algn="l" defTabSz="457182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182" algn="l" defTabSz="457182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363" algn="l" defTabSz="457182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545" algn="l" defTabSz="457182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727" algn="l" defTabSz="457182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5909" algn="l" defTabSz="457182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090" algn="l" defTabSz="457182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272" algn="l" defTabSz="457182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454" algn="l" defTabSz="457182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444482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</a:pPr>
                  <a:r>
                    <a:rPr lang="en-US" b="1" dirty="0">
                      <a:solidFill>
                        <a:schemeClr val="tx1"/>
                      </a:solidFill>
                      <a:latin typeface="Garamond" panose="02020404030301010803" pitchFamily="18" charset="0"/>
                      <a:cs typeface="Avenir Book"/>
                    </a:rPr>
                    <a:t>Processing</a:t>
                  </a:r>
                </a:p>
              </p:txBody>
            </p:sp>
            <p:sp>
              <p:nvSpPr>
                <p:cNvPr id="135" name="Freeform 134"/>
                <p:cNvSpPr/>
                <p:nvPr/>
              </p:nvSpPr>
              <p:spPr>
                <a:xfrm>
                  <a:off x="6510813" y="7342663"/>
                  <a:ext cx="1280160" cy="1280160"/>
                </a:xfrm>
                <a:custGeom>
                  <a:avLst/>
                  <a:gdLst>
                    <a:gd name="connsiteX0" fmla="*/ 0 w 1077217"/>
                    <a:gd name="connsiteY0" fmla="*/ 538609 h 1077217"/>
                    <a:gd name="connsiteX1" fmla="*/ 538609 w 1077217"/>
                    <a:gd name="connsiteY1" fmla="*/ 0 h 1077217"/>
                    <a:gd name="connsiteX2" fmla="*/ 1077218 w 1077217"/>
                    <a:gd name="connsiteY2" fmla="*/ 538609 h 1077217"/>
                    <a:gd name="connsiteX3" fmla="*/ 538609 w 1077217"/>
                    <a:gd name="connsiteY3" fmla="*/ 1077218 h 1077217"/>
                    <a:gd name="connsiteX4" fmla="*/ 0 w 1077217"/>
                    <a:gd name="connsiteY4" fmla="*/ 538609 h 10772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077217" h="1077217">
                      <a:moveTo>
                        <a:pt x="0" y="538609"/>
                      </a:moveTo>
                      <a:cubicBezTo>
                        <a:pt x="0" y="241143"/>
                        <a:pt x="241143" y="0"/>
                        <a:pt x="538609" y="0"/>
                      </a:cubicBezTo>
                      <a:cubicBezTo>
                        <a:pt x="836075" y="0"/>
                        <a:pt x="1077218" y="241143"/>
                        <a:pt x="1077218" y="538609"/>
                      </a:cubicBezTo>
                      <a:cubicBezTo>
                        <a:pt x="1077218" y="836075"/>
                        <a:pt x="836075" y="1077218"/>
                        <a:pt x="538609" y="1077218"/>
                      </a:cubicBezTo>
                      <a:cubicBezTo>
                        <a:pt x="241143" y="1077218"/>
                        <a:pt x="0" y="836075"/>
                        <a:pt x="0" y="538609"/>
                      </a:cubicBezTo>
                      <a:close/>
                    </a:path>
                  </a:pathLst>
                </a:custGeom>
                <a:solidFill>
                  <a:srgbClr val="4D5550"/>
                </a:solidFill>
                <a:ln>
                  <a:solidFill>
                    <a:srgbClr val="4D5550"/>
                  </a:solidFill>
                </a:ln>
              </p:spPr>
              <p:style>
                <a:lnRef idx="2">
                  <a:schemeClr val="accent4">
                    <a:shade val="50000"/>
                  </a:schemeClr>
                </a:lnRef>
                <a:fillRef idx="1">
                  <a:schemeClr val="accent4"/>
                </a:fillRef>
                <a:effectRef idx="0">
                  <a:schemeClr val="accent4"/>
                </a:effectRef>
                <a:fontRef idx="minor">
                  <a:schemeClr val="lt1"/>
                </a:fontRef>
              </p:style>
              <p:txBody>
                <a:bodyPr spcFirstLastPara="0" vert="horz" wrap="square" lIns="170448" tIns="170448" rIns="170448" bIns="170448" numCol="1" spcCol="1270" anchor="ctr" anchorCtr="0">
                  <a:noAutofit/>
                </a:bodyPr>
                <a:lstStyle>
                  <a:defPPr>
                    <a:defRPr lang="en-US"/>
                  </a:defPPr>
                  <a:lvl1pPr marL="0" algn="l" defTabSz="457182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182" algn="l" defTabSz="457182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363" algn="l" defTabSz="457182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545" algn="l" defTabSz="457182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727" algn="l" defTabSz="457182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5909" algn="l" defTabSz="457182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090" algn="l" defTabSz="457182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272" algn="l" defTabSz="457182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454" algn="l" defTabSz="457182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444482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</a:pPr>
                  <a:r>
                    <a:rPr lang="en-US" b="1" dirty="0" smtClean="0">
                      <a:solidFill>
                        <a:schemeClr val="tx1"/>
                      </a:solidFill>
                      <a:effectLst/>
                      <a:latin typeface="Garamond" panose="02020404030301010803" pitchFamily="18" charset="0"/>
                      <a:cs typeface="Avenir Book"/>
                    </a:rPr>
                    <a:t>Distribution &amp; Marketing</a:t>
                  </a:r>
                  <a:endParaRPr lang="en-US" b="1" dirty="0">
                    <a:solidFill>
                      <a:schemeClr val="tx1"/>
                    </a:solidFill>
                    <a:effectLst/>
                    <a:latin typeface="Garamond" panose="02020404030301010803" pitchFamily="18" charset="0"/>
                    <a:cs typeface="Avenir Book"/>
                  </a:endParaRPr>
                </a:p>
              </p:txBody>
            </p:sp>
            <p:sp>
              <p:nvSpPr>
                <p:cNvPr id="136" name="Freeform 135"/>
                <p:cNvSpPr/>
                <p:nvPr/>
              </p:nvSpPr>
              <p:spPr>
                <a:xfrm>
                  <a:off x="5018689" y="7344986"/>
                  <a:ext cx="1280160" cy="1280160"/>
                </a:xfrm>
                <a:custGeom>
                  <a:avLst/>
                  <a:gdLst>
                    <a:gd name="connsiteX0" fmla="*/ 0 w 1077217"/>
                    <a:gd name="connsiteY0" fmla="*/ 538609 h 1077217"/>
                    <a:gd name="connsiteX1" fmla="*/ 538609 w 1077217"/>
                    <a:gd name="connsiteY1" fmla="*/ 0 h 1077217"/>
                    <a:gd name="connsiteX2" fmla="*/ 1077218 w 1077217"/>
                    <a:gd name="connsiteY2" fmla="*/ 538609 h 1077217"/>
                    <a:gd name="connsiteX3" fmla="*/ 538609 w 1077217"/>
                    <a:gd name="connsiteY3" fmla="*/ 1077218 h 1077217"/>
                    <a:gd name="connsiteX4" fmla="*/ 0 w 1077217"/>
                    <a:gd name="connsiteY4" fmla="*/ 538609 h 10772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077217" h="1077217">
                      <a:moveTo>
                        <a:pt x="0" y="538609"/>
                      </a:moveTo>
                      <a:cubicBezTo>
                        <a:pt x="0" y="241143"/>
                        <a:pt x="241143" y="0"/>
                        <a:pt x="538609" y="0"/>
                      </a:cubicBezTo>
                      <a:cubicBezTo>
                        <a:pt x="836075" y="0"/>
                        <a:pt x="1077218" y="241143"/>
                        <a:pt x="1077218" y="538609"/>
                      </a:cubicBezTo>
                      <a:cubicBezTo>
                        <a:pt x="1077218" y="836075"/>
                        <a:pt x="836075" y="1077218"/>
                        <a:pt x="538609" y="1077218"/>
                      </a:cubicBezTo>
                      <a:cubicBezTo>
                        <a:pt x="241143" y="1077218"/>
                        <a:pt x="0" y="836075"/>
                        <a:pt x="0" y="538609"/>
                      </a:cubicBezTo>
                      <a:close/>
                    </a:path>
                  </a:pathLst>
                </a:custGeom>
                <a:solidFill>
                  <a:srgbClr val="D8D0C3"/>
                </a:solidFill>
                <a:ln>
                  <a:noFill/>
                </a:ln>
              </p:spPr>
              <p:style>
                <a:lnRef idx="2">
                  <a:schemeClr val="accent5">
                    <a:shade val="50000"/>
                  </a:schemeClr>
                </a:lnRef>
                <a:fillRef idx="1">
                  <a:schemeClr val="accent5"/>
                </a:fillRef>
                <a:effectRef idx="0">
                  <a:schemeClr val="accent5"/>
                </a:effectRef>
                <a:fontRef idx="minor">
                  <a:schemeClr val="lt1"/>
                </a:fontRef>
              </p:style>
              <p:txBody>
                <a:bodyPr spcFirstLastPara="0" vert="horz" wrap="square" lIns="170448" tIns="170448" rIns="170448" bIns="170448" numCol="1" spcCol="1270" anchor="ctr" anchorCtr="0">
                  <a:noAutofit/>
                </a:bodyPr>
                <a:lstStyle>
                  <a:defPPr>
                    <a:defRPr lang="en-US"/>
                  </a:defPPr>
                  <a:lvl1pPr marL="0" algn="l" defTabSz="457182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182" algn="l" defTabSz="457182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363" algn="l" defTabSz="457182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545" algn="l" defTabSz="457182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727" algn="l" defTabSz="457182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5909" algn="l" defTabSz="457182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090" algn="l" defTabSz="457182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272" algn="l" defTabSz="457182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454" algn="l" defTabSz="457182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444482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</a:pPr>
                  <a:r>
                    <a:rPr lang="en-US" b="1" dirty="0">
                      <a:solidFill>
                        <a:schemeClr val="tx1"/>
                      </a:solidFill>
                      <a:latin typeface="Garamond" panose="02020404030301010803" pitchFamily="18" charset="0"/>
                      <a:cs typeface="Avenir Book"/>
                    </a:rPr>
                    <a:t>Consumption</a:t>
                  </a:r>
                </a:p>
              </p:txBody>
            </p:sp>
            <p:sp>
              <p:nvSpPr>
                <p:cNvPr id="137" name="Freeform 136"/>
                <p:cNvSpPr/>
                <p:nvPr/>
              </p:nvSpPr>
              <p:spPr>
                <a:xfrm>
                  <a:off x="4560804" y="5934323"/>
                  <a:ext cx="1280160" cy="1280160"/>
                </a:xfrm>
                <a:custGeom>
                  <a:avLst/>
                  <a:gdLst>
                    <a:gd name="connsiteX0" fmla="*/ 0 w 1077217"/>
                    <a:gd name="connsiteY0" fmla="*/ 538609 h 1077217"/>
                    <a:gd name="connsiteX1" fmla="*/ 538609 w 1077217"/>
                    <a:gd name="connsiteY1" fmla="*/ 0 h 1077217"/>
                    <a:gd name="connsiteX2" fmla="*/ 1077218 w 1077217"/>
                    <a:gd name="connsiteY2" fmla="*/ 538609 h 1077217"/>
                    <a:gd name="connsiteX3" fmla="*/ 538609 w 1077217"/>
                    <a:gd name="connsiteY3" fmla="*/ 1077218 h 1077217"/>
                    <a:gd name="connsiteX4" fmla="*/ 0 w 1077217"/>
                    <a:gd name="connsiteY4" fmla="*/ 538609 h 10772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077217" h="1077217">
                      <a:moveTo>
                        <a:pt x="0" y="538609"/>
                      </a:moveTo>
                      <a:cubicBezTo>
                        <a:pt x="0" y="241143"/>
                        <a:pt x="241143" y="0"/>
                        <a:pt x="538609" y="0"/>
                      </a:cubicBezTo>
                      <a:cubicBezTo>
                        <a:pt x="836075" y="0"/>
                        <a:pt x="1077218" y="241143"/>
                        <a:pt x="1077218" y="538609"/>
                      </a:cubicBezTo>
                      <a:cubicBezTo>
                        <a:pt x="1077218" y="836075"/>
                        <a:pt x="836075" y="1077218"/>
                        <a:pt x="538609" y="1077218"/>
                      </a:cubicBezTo>
                      <a:cubicBezTo>
                        <a:pt x="241143" y="1077218"/>
                        <a:pt x="0" y="836075"/>
                        <a:pt x="0" y="538609"/>
                      </a:cubicBezTo>
                      <a:close/>
                    </a:path>
                  </a:pathLst>
                </a:custGeom>
                <a:solidFill>
                  <a:srgbClr val="AA243B"/>
                </a:solidFill>
                <a:ln>
                  <a:noFill/>
                </a:ln>
              </p:spPr>
              <p:style>
                <a:lnRef idx="2">
                  <a:schemeClr val="accent6">
                    <a:shade val="50000"/>
                  </a:schemeClr>
                </a:lnRef>
                <a:fillRef idx="1">
                  <a:schemeClr val="accent6"/>
                </a:fillRef>
                <a:effectRef idx="0">
                  <a:schemeClr val="accent6"/>
                </a:effectRef>
                <a:fontRef idx="minor">
                  <a:schemeClr val="lt1"/>
                </a:fontRef>
              </p:style>
              <p:txBody>
                <a:bodyPr spcFirstLastPara="0" vert="horz" wrap="square" lIns="170448" tIns="170448" rIns="170448" bIns="170448" numCol="1" spcCol="1270" anchor="ctr" anchorCtr="0">
                  <a:noAutofit/>
                </a:bodyPr>
                <a:lstStyle>
                  <a:defPPr>
                    <a:defRPr lang="en-US"/>
                  </a:defPPr>
                  <a:lvl1pPr marL="0" algn="l" defTabSz="457182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182" algn="l" defTabSz="457182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363" algn="l" defTabSz="457182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545" algn="l" defTabSz="457182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727" algn="l" defTabSz="457182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5909" algn="l" defTabSz="457182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090" algn="l" defTabSz="457182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272" algn="l" defTabSz="457182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454" algn="l" defTabSz="457182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444482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</a:pPr>
                  <a:r>
                    <a:rPr lang="en-US" b="1" dirty="0">
                      <a:solidFill>
                        <a:schemeClr val="tx1"/>
                      </a:solidFill>
                      <a:latin typeface="Garamond" panose="02020404030301010803" pitchFamily="18" charset="0"/>
                      <a:cs typeface="Avenir Book"/>
                    </a:rPr>
                    <a:t>Nutrient &amp; Waste Management</a:t>
                  </a:r>
                </a:p>
              </p:txBody>
            </p:sp>
          </p:grpSp>
          <p:sp>
            <p:nvSpPr>
              <p:cNvPr id="106" name="TextBox 105"/>
              <p:cNvSpPr txBox="1"/>
              <p:nvPr/>
            </p:nvSpPr>
            <p:spPr>
              <a:xfrm>
                <a:off x="6943088" y="5450985"/>
                <a:ext cx="1106192" cy="437065"/>
              </a:xfrm>
              <a:prstGeom prst="rect">
                <a:avLst/>
              </a:prstGeom>
              <a:noFill/>
            </p:spPr>
            <p:txBody>
              <a:bodyPr wrap="square" lIns="91436" tIns="45718" rIns="91436" bIns="45718" rtlCol="0">
                <a:spAutoFit/>
              </a:bodyPr>
              <a:lstStyle>
                <a:defPPr>
                  <a:defRPr lang="en-US"/>
                </a:defPPr>
                <a:lvl1pPr marL="0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2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63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45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27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09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090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272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454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Garamond" panose="02020404030301010803" pitchFamily="18" charset="0"/>
                    <a:cs typeface="Avenir Book"/>
                  </a:rPr>
                  <a:t>Packaging</a:t>
                </a:r>
              </a:p>
              <a:p>
                <a:r>
                  <a:rPr lang="en-US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Garamond" panose="02020404030301010803" pitchFamily="18" charset="0"/>
                    <a:cs typeface="Avenir Book"/>
                  </a:rPr>
                  <a:t>Value-added</a:t>
                </a:r>
              </a:p>
            </p:txBody>
          </p:sp>
          <p:sp>
            <p:nvSpPr>
              <p:cNvPr id="107" name="TextBox 106"/>
              <p:cNvSpPr txBox="1"/>
              <p:nvPr/>
            </p:nvSpPr>
            <p:spPr>
              <a:xfrm>
                <a:off x="5434700" y="8376623"/>
                <a:ext cx="1036988" cy="6243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marL="0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2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63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45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27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09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090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272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454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Garamond" panose="02020404030301010803" pitchFamily="18" charset="0"/>
                    <a:cs typeface="Avenir Book"/>
                  </a:rPr>
                  <a:t>Transport</a:t>
                </a:r>
              </a:p>
              <a:p>
                <a:r>
                  <a:rPr lang="en-US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Garamond" panose="02020404030301010803" pitchFamily="18" charset="0"/>
                    <a:cs typeface="Avenir Book"/>
                  </a:rPr>
                  <a:t>Storage</a:t>
                </a:r>
              </a:p>
              <a:p>
                <a:r>
                  <a:rPr lang="en-US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Garamond" panose="02020404030301010803" pitchFamily="18" charset="0"/>
                    <a:cs typeface="Avenir Book"/>
                  </a:rPr>
                  <a:t>Marketing</a:t>
                </a:r>
              </a:p>
            </p:txBody>
          </p:sp>
          <p:sp>
            <p:nvSpPr>
              <p:cNvPr id="109" name="TextBox 108"/>
              <p:cNvSpPr txBox="1"/>
              <p:nvPr/>
            </p:nvSpPr>
            <p:spPr>
              <a:xfrm>
                <a:off x="6308845" y="8529693"/>
                <a:ext cx="952500" cy="8116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marL="0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2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63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45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27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09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090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272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454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Garamond" panose="02020404030301010803" pitchFamily="18" charset="0"/>
                    <a:cs typeface="Avenir Book"/>
                  </a:rPr>
                  <a:t>Direct</a:t>
                </a:r>
              </a:p>
              <a:p>
                <a:r>
                  <a:rPr lang="en-US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Garamond" panose="02020404030301010803" pitchFamily="18" charset="0"/>
                    <a:cs typeface="Avenir Book"/>
                  </a:rPr>
                  <a:t>Retail</a:t>
                </a:r>
              </a:p>
              <a:p>
                <a:r>
                  <a:rPr lang="en-US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Garamond" panose="02020404030301010803" pitchFamily="18" charset="0"/>
                    <a:cs typeface="Avenir Book"/>
                  </a:rPr>
                  <a:t>Wholesale</a:t>
                </a:r>
              </a:p>
              <a:p>
                <a:r>
                  <a:rPr lang="en-US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Garamond" panose="02020404030301010803" pitchFamily="18" charset="0"/>
                    <a:cs typeface="Avenir Book"/>
                  </a:rPr>
                  <a:t>Institutional</a:t>
                </a:r>
              </a:p>
            </p:txBody>
          </p:sp>
          <p:grpSp>
            <p:nvGrpSpPr>
              <p:cNvPr id="110" name="Group 109"/>
              <p:cNvGrpSpPr/>
              <p:nvPr/>
            </p:nvGrpSpPr>
            <p:grpSpPr>
              <a:xfrm>
                <a:off x="3860801" y="2973462"/>
                <a:ext cx="1900799" cy="952184"/>
                <a:chOff x="3838359" y="1190317"/>
                <a:chExt cx="2666580" cy="952184"/>
              </a:xfrm>
            </p:grpSpPr>
            <p:sp>
              <p:nvSpPr>
                <p:cNvPr id="131" name="TextBox 130"/>
                <p:cNvSpPr txBox="1"/>
                <p:nvPr/>
              </p:nvSpPr>
              <p:spPr>
                <a:xfrm>
                  <a:off x="3838359" y="1406403"/>
                  <a:ext cx="1282323" cy="62438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en-US"/>
                  </a:defPPr>
                  <a:lvl1pPr marL="0" algn="l" defTabSz="457182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182" algn="l" defTabSz="457182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363" algn="l" defTabSz="457182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545" algn="l" defTabSz="457182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727" algn="l" defTabSz="457182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5909" algn="l" defTabSz="457182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090" algn="l" defTabSz="457182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272" algn="l" defTabSz="457182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454" algn="l" defTabSz="457182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r"/>
                  <a:r>
                    <a:rPr lang="en-US" dirty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Garamond" panose="02020404030301010803" pitchFamily="18" charset="0"/>
                      <a:cs typeface="Avenir Book"/>
                    </a:rPr>
                    <a:t>Natural resources</a:t>
                  </a:r>
                </a:p>
                <a:p>
                  <a:pPr algn="r"/>
                  <a:endParaRPr lang="en-US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Garamond" panose="02020404030301010803" pitchFamily="18" charset="0"/>
                    <a:cs typeface="Avenir Book"/>
                  </a:endParaRPr>
                </a:p>
              </p:txBody>
            </p:sp>
            <p:sp>
              <p:nvSpPr>
                <p:cNvPr id="132" name="TextBox 131"/>
                <p:cNvSpPr txBox="1"/>
                <p:nvPr/>
              </p:nvSpPr>
              <p:spPr>
                <a:xfrm>
                  <a:off x="5380167" y="1190317"/>
                  <a:ext cx="1124772" cy="95218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en-US"/>
                  </a:defPPr>
                  <a:lvl1pPr marL="0" algn="l" defTabSz="457182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182" algn="l" defTabSz="457182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363" algn="l" defTabSz="457182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545" algn="l" defTabSz="457182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727" algn="l" defTabSz="457182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5909" algn="l" defTabSz="457182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090" algn="l" defTabSz="457182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272" algn="l" defTabSz="457182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454" algn="l" defTabSz="457182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r>
                    <a:rPr lang="en-US" dirty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Garamond" panose="02020404030301010803" pitchFamily="18" charset="0"/>
                      <a:cs typeface="Avenir Book"/>
                    </a:rPr>
                    <a:t>Land</a:t>
                  </a:r>
                </a:p>
                <a:p>
                  <a:r>
                    <a:rPr lang="en-US" dirty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Garamond" panose="02020404030301010803" pitchFamily="18" charset="0"/>
                      <a:cs typeface="Avenir Book"/>
                    </a:rPr>
                    <a:t>Soil</a:t>
                  </a:r>
                </a:p>
                <a:p>
                  <a:r>
                    <a:rPr lang="en-US" dirty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Garamond" panose="02020404030301010803" pitchFamily="18" charset="0"/>
                      <a:cs typeface="Avenir Book"/>
                    </a:rPr>
                    <a:t>Water</a:t>
                  </a:r>
                </a:p>
                <a:p>
                  <a:r>
                    <a:rPr lang="en-US" dirty="0" smtClean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Garamond" panose="02020404030301010803" pitchFamily="18" charset="0"/>
                      <a:cs typeface="Avenir Book"/>
                    </a:rPr>
                    <a:t>Energy</a:t>
                  </a:r>
                </a:p>
                <a:p>
                  <a:r>
                    <a:rPr lang="en-US" dirty="0" smtClean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Garamond" panose="02020404030301010803" pitchFamily="18" charset="0"/>
                      <a:cs typeface="Avenir Book"/>
                    </a:rPr>
                    <a:t>Biodiversity</a:t>
                  </a:r>
                  <a:endParaRPr lang="en-US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Garamond" panose="02020404030301010803" pitchFamily="18" charset="0"/>
                    <a:cs typeface="Avenir Book"/>
                  </a:endParaRPr>
                </a:p>
              </p:txBody>
            </p:sp>
          </p:grpSp>
          <p:sp>
            <p:nvSpPr>
              <p:cNvPr id="111" name="TextBox 110"/>
              <p:cNvSpPr txBox="1"/>
              <p:nvPr/>
            </p:nvSpPr>
            <p:spPr>
              <a:xfrm>
                <a:off x="1421276" y="5339225"/>
                <a:ext cx="1287399" cy="624380"/>
              </a:xfrm>
              <a:prstGeom prst="rect">
                <a:avLst/>
              </a:prstGeom>
              <a:noFill/>
            </p:spPr>
            <p:txBody>
              <a:bodyPr wrap="square" lIns="91436" tIns="45718" rIns="91436" bIns="45718" rtlCol="0">
                <a:spAutoFit/>
              </a:bodyPr>
              <a:lstStyle>
                <a:defPPr>
                  <a:defRPr lang="en-US"/>
                </a:defPPr>
                <a:lvl1pPr marL="0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2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63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45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27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09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090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272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454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/>
                <a:r>
                  <a:rPr lang="en-US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Garamond" panose="02020404030301010803" pitchFamily="18" charset="0"/>
                    <a:cs typeface="Avenir Book"/>
                  </a:rPr>
                  <a:t>Energy capture</a:t>
                </a:r>
              </a:p>
              <a:p>
                <a:pPr algn="r"/>
                <a:r>
                  <a:rPr lang="en-US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Garamond" panose="02020404030301010803" pitchFamily="18" charset="0"/>
                    <a:cs typeface="Avenir Book"/>
                  </a:rPr>
                  <a:t>Compost</a:t>
                </a:r>
              </a:p>
              <a:p>
                <a:pPr algn="r"/>
                <a:r>
                  <a:rPr lang="en-US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Garamond" panose="02020404030301010803" pitchFamily="18" charset="0"/>
                    <a:cs typeface="Avenir Book"/>
                  </a:rPr>
                  <a:t>Food rescue</a:t>
                </a:r>
              </a:p>
            </p:txBody>
          </p:sp>
          <p:sp>
            <p:nvSpPr>
              <p:cNvPr id="112" name="TextBox 111"/>
              <p:cNvSpPr txBox="1"/>
              <p:nvPr/>
            </p:nvSpPr>
            <p:spPr>
              <a:xfrm>
                <a:off x="2220349" y="7855121"/>
                <a:ext cx="935029" cy="249750"/>
              </a:xfrm>
              <a:prstGeom prst="rect">
                <a:avLst/>
              </a:prstGeom>
              <a:noFill/>
            </p:spPr>
            <p:txBody>
              <a:bodyPr wrap="square" lIns="91436" tIns="45718" rIns="91436" bIns="45718" rtlCol="0">
                <a:spAutoFit/>
              </a:bodyPr>
              <a:lstStyle>
                <a:defPPr>
                  <a:defRPr lang="en-US"/>
                </a:defPPr>
                <a:lvl1pPr marL="0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2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63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45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27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09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090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272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454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/>
                <a:r>
                  <a:rPr lang="en-US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Garamond" panose="02020404030301010803" pitchFamily="18" charset="0"/>
                    <a:cs typeface="Avenir Book"/>
                  </a:rPr>
                  <a:t>Consumers</a:t>
                </a:r>
              </a:p>
            </p:txBody>
          </p:sp>
          <p:sp>
            <p:nvSpPr>
              <p:cNvPr id="113" name="TextBox 112"/>
              <p:cNvSpPr txBox="1"/>
              <p:nvPr/>
            </p:nvSpPr>
            <p:spPr>
              <a:xfrm>
                <a:off x="3585065" y="8302470"/>
                <a:ext cx="1287399" cy="952181"/>
              </a:xfrm>
              <a:prstGeom prst="rect">
                <a:avLst/>
              </a:prstGeom>
              <a:noFill/>
            </p:spPr>
            <p:txBody>
              <a:bodyPr wrap="square" lIns="91436" tIns="45718" rIns="91436" bIns="45718" rtlCol="0">
                <a:spAutoFit/>
              </a:bodyPr>
              <a:lstStyle>
                <a:defPPr>
                  <a:defRPr lang="en-US"/>
                </a:defPPr>
                <a:lvl1pPr marL="0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2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63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45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27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09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090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272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454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Garamond" panose="02020404030301010803" pitchFamily="18" charset="0"/>
                    <a:cs typeface="Avenir Book"/>
                  </a:rPr>
                  <a:t>Health outcomes</a:t>
                </a:r>
              </a:p>
              <a:p>
                <a:r>
                  <a:rPr lang="en-US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Garamond" panose="02020404030301010803" pitchFamily="18" charset="0"/>
                    <a:cs typeface="Avenir Book"/>
                  </a:rPr>
                  <a:t>Food access</a:t>
                </a:r>
              </a:p>
              <a:p>
                <a:r>
                  <a:rPr lang="en-US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Garamond" panose="02020404030301010803" pitchFamily="18" charset="0"/>
                    <a:cs typeface="Avenir Book"/>
                  </a:rPr>
                  <a:t>Food </a:t>
                </a:r>
                <a:r>
                  <a:rPr lang="en-US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Garamond" panose="02020404030301010803" pitchFamily="18" charset="0"/>
                    <a:cs typeface="Avenir Book"/>
                  </a:rPr>
                  <a:t>security</a:t>
                </a:r>
              </a:p>
              <a:p>
                <a:r>
                  <a:rPr lang="en-US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Garamond" panose="02020404030301010803" pitchFamily="18" charset="0"/>
                    <a:cs typeface="Avenir Book"/>
                  </a:rPr>
                  <a:t>Race</a:t>
                </a:r>
              </a:p>
              <a:p>
                <a:r>
                  <a:rPr lang="en-US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Garamond" panose="02020404030301010803" pitchFamily="18" charset="0"/>
                    <a:cs typeface="Avenir Book"/>
                  </a:rPr>
                  <a:t>Wages </a:t>
                </a:r>
                <a:endParaRPr 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Garamond" panose="02020404030301010803" pitchFamily="18" charset="0"/>
                  <a:cs typeface="Avenir Book"/>
                </a:endParaRPr>
              </a:p>
            </p:txBody>
          </p:sp>
          <p:sp>
            <p:nvSpPr>
              <p:cNvPr id="114" name="TextBox 113"/>
              <p:cNvSpPr txBox="1"/>
              <p:nvPr/>
            </p:nvSpPr>
            <p:spPr>
              <a:xfrm>
                <a:off x="3357151" y="8071821"/>
                <a:ext cx="918172" cy="249750"/>
              </a:xfrm>
              <a:prstGeom prst="rect">
                <a:avLst/>
              </a:prstGeom>
              <a:noFill/>
            </p:spPr>
            <p:txBody>
              <a:bodyPr wrap="square" lIns="91436" tIns="45718" rIns="91436" bIns="45718" rtlCol="0">
                <a:spAutoFit/>
              </a:bodyPr>
              <a:lstStyle>
                <a:defPPr>
                  <a:defRPr lang="en-US"/>
                </a:defPPr>
                <a:lvl1pPr marL="0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2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63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45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27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09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090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272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454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Garamond" panose="02020404030301010803" pitchFamily="18" charset="0"/>
                    <a:cs typeface="Avenir Book"/>
                  </a:rPr>
                  <a:t>Equity</a:t>
                </a:r>
              </a:p>
            </p:txBody>
          </p:sp>
          <p:sp>
            <p:nvSpPr>
              <p:cNvPr id="115" name="TextBox 114"/>
              <p:cNvSpPr txBox="1"/>
              <p:nvPr/>
            </p:nvSpPr>
            <p:spPr>
              <a:xfrm>
                <a:off x="2582059" y="8036485"/>
                <a:ext cx="1523998" cy="1373639"/>
              </a:xfrm>
              <a:prstGeom prst="rect">
                <a:avLst/>
              </a:prstGeom>
              <a:noFill/>
            </p:spPr>
            <p:txBody>
              <a:bodyPr wrap="square" lIns="91436" tIns="45718" rIns="91436" bIns="45718" rtlCol="0">
                <a:spAutoFit/>
              </a:bodyPr>
              <a:lstStyle>
                <a:defPPr>
                  <a:defRPr lang="en-US"/>
                </a:defPPr>
                <a:lvl1pPr marL="0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2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63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45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27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09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090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272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454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Garamond" panose="02020404030301010803" pitchFamily="18" charset="0"/>
                    <a:cs typeface="Avenir Book"/>
                  </a:rPr>
                  <a:t>Homes</a:t>
                </a:r>
              </a:p>
              <a:p>
                <a:r>
                  <a:rPr lang="en-US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Garamond" panose="02020404030301010803" pitchFamily="18" charset="0"/>
                    <a:cs typeface="Avenir Book"/>
                  </a:rPr>
                  <a:t>Schools</a:t>
                </a:r>
              </a:p>
              <a:p>
                <a:r>
                  <a:rPr lang="en-US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Garamond" panose="02020404030301010803" pitchFamily="18" charset="0"/>
                    <a:cs typeface="Avenir Book"/>
                  </a:rPr>
                  <a:t>Hospitals</a:t>
                </a:r>
              </a:p>
              <a:p>
                <a:r>
                  <a:rPr lang="en-US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Garamond" panose="02020404030301010803" pitchFamily="18" charset="0"/>
                    <a:cs typeface="Avenir Book"/>
                  </a:rPr>
                  <a:t>Restaurants</a:t>
                </a:r>
              </a:p>
              <a:p>
                <a:r>
                  <a:rPr lang="en-US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Garamond" panose="02020404030301010803" pitchFamily="18" charset="0"/>
                    <a:cs typeface="Avenir Book"/>
                  </a:rPr>
                  <a:t>Grocers</a:t>
                </a:r>
              </a:p>
              <a:p>
                <a:r>
                  <a:rPr lang="en-US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Garamond" panose="02020404030301010803" pitchFamily="18" charset="0"/>
                    <a:cs typeface="Avenir Book"/>
                  </a:rPr>
                  <a:t>Food assistance programs </a:t>
                </a:r>
              </a:p>
            </p:txBody>
          </p:sp>
          <p:sp>
            <p:nvSpPr>
              <p:cNvPr id="116" name="TextBox 115"/>
              <p:cNvSpPr txBox="1"/>
              <p:nvPr/>
            </p:nvSpPr>
            <p:spPr>
              <a:xfrm>
                <a:off x="4191004" y="6056536"/>
                <a:ext cx="1231126" cy="773647"/>
              </a:xfrm>
              <a:prstGeom prst="rect">
                <a:avLst/>
              </a:prstGeom>
              <a:noFill/>
            </p:spPr>
            <p:txBody>
              <a:bodyPr wrap="square" lIns="91436" tIns="45718" rIns="91436" bIns="45718" rtlCol="0">
                <a:spAutoFit/>
              </a:bodyPr>
              <a:lstStyle>
                <a:defPPr>
                  <a:defRPr lang="en-US"/>
                </a:defPPr>
                <a:lvl1pPr marL="0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2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63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45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27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09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090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272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454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US" sz="24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Garamond" panose="02020404030301010803" pitchFamily="18" charset="0"/>
                    <a:cs typeface="Avenir Book"/>
                  </a:rPr>
                  <a:t>New Hampshire Food System</a:t>
                </a:r>
              </a:p>
            </p:txBody>
          </p:sp>
          <p:sp>
            <p:nvSpPr>
              <p:cNvPr id="117" name="TextBox 116"/>
              <p:cNvSpPr txBox="1"/>
              <p:nvPr/>
            </p:nvSpPr>
            <p:spPr>
              <a:xfrm>
                <a:off x="7152512" y="7018200"/>
                <a:ext cx="2385709" cy="811695"/>
              </a:xfrm>
              <a:prstGeom prst="rect">
                <a:avLst/>
              </a:prstGeom>
              <a:noFill/>
            </p:spPr>
            <p:txBody>
              <a:bodyPr wrap="square" lIns="91436" tIns="45718" rIns="91436" bIns="45718" rtlCol="0">
                <a:spAutoFit/>
              </a:bodyPr>
              <a:lstStyle>
                <a:defPPr>
                  <a:defRPr lang="en-US"/>
                </a:defPPr>
                <a:lvl1pPr marL="0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2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63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45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27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09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090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272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454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dirty="0">
                    <a:solidFill>
                      <a:srgbClr val="595959"/>
                    </a:solidFill>
                    <a:latin typeface="Garamond" panose="02020404030301010803" pitchFamily="18" charset="0"/>
                    <a:cs typeface="Avenir Book"/>
                  </a:rPr>
                  <a:t>Business </a:t>
                </a:r>
                <a:r>
                  <a:rPr lang="en-US" dirty="0" smtClean="0">
                    <a:solidFill>
                      <a:srgbClr val="595959"/>
                    </a:solidFill>
                    <a:latin typeface="Garamond" panose="02020404030301010803" pitchFamily="18" charset="0"/>
                    <a:cs typeface="Avenir Book"/>
                  </a:rPr>
                  <a:t>&amp;Technical        </a:t>
                </a:r>
              </a:p>
              <a:p>
                <a:r>
                  <a:rPr lang="en-US" dirty="0">
                    <a:solidFill>
                      <a:srgbClr val="595959"/>
                    </a:solidFill>
                    <a:latin typeface="Garamond" panose="02020404030301010803" pitchFamily="18" charset="0"/>
                    <a:cs typeface="Avenir Book"/>
                  </a:rPr>
                  <a:t> </a:t>
                </a:r>
                <a:r>
                  <a:rPr lang="en-US" dirty="0" smtClean="0">
                    <a:solidFill>
                      <a:srgbClr val="595959"/>
                    </a:solidFill>
                    <a:latin typeface="Garamond" panose="02020404030301010803" pitchFamily="18" charset="0"/>
                    <a:cs typeface="Avenir Book"/>
                  </a:rPr>
                  <a:t>   Assistance</a:t>
                </a:r>
                <a:endParaRPr lang="en-US" dirty="0">
                  <a:solidFill>
                    <a:srgbClr val="595959"/>
                  </a:solidFill>
                  <a:latin typeface="Garamond" panose="02020404030301010803" pitchFamily="18" charset="0"/>
                  <a:cs typeface="Avenir Book"/>
                </a:endParaRPr>
              </a:p>
              <a:p>
                <a:r>
                  <a:rPr lang="en-US" dirty="0">
                    <a:solidFill>
                      <a:srgbClr val="595959"/>
                    </a:solidFill>
                    <a:latin typeface="Garamond" panose="02020404030301010803" pitchFamily="18" charset="0"/>
                    <a:cs typeface="Avenir Book"/>
                  </a:rPr>
                  <a:t>Financing</a:t>
                </a:r>
              </a:p>
              <a:p>
                <a:r>
                  <a:rPr lang="en-US" dirty="0">
                    <a:solidFill>
                      <a:srgbClr val="595959"/>
                    </a:solidFill>
                    <a:latin typeface="Garamond" panose="02020404030301010803" pitchFamily="18" charset="0"/>
                    <a:cs typeface="Avenir Book"/>
                  </a:rPr>
                  <a:t>Philanthropy</a:t>
                </a:r>
              </a:p>
            </p:txBody>
          </p:sp>
          <p:sp>
            <p:nvSpPr>
              <p:cNvPr id="118" name="TextBox 117"/>
              <p:cNvSpPr txBox="1"/>
              <p:nvPr/>
            </p:nvSpPr>
            <p:spPr>
              <a:xfrm>
                <a:off x="6097207" y="3862782"/>
                <a:ext cx="1742356" cy="624380"/>
              </a:xfrm>
              <a:prstGeom prst="rect">
                <a:avLst/>
              </a:prstGeom>
              <a:noFill/>
            </p:spPr>
            <p:txBody>
              <a:bodyPr wrap="square" lIns="91436" tIns="45718" rIns="91436" bIns="45718" rtlCol="0">
                <a:spAutoFit/>
              </a:bodyPr>
              <a:lstStyle>
                <a:defPPr>
                  <a:defRPr lang="en-US"/>
                </a:defPPr>
                <a:lvl1pPr marL="0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2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63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45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27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09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090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272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454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dirty="0">
                    <a:solidFill>
                      <a:srgbClr val="595959"/>
                    </a:solidFill>
                    <a:latin typeface="Garamond" panose="02020404030301010803" pitchFamily="18" charset="0"/>
                    <a:cs typeface="Avenir Book"/>
                  </a:rPr>
                  <a:t>Education</a:t>
                </a:r>
              </a:p>
              <a:p>
                <a:r>
                  <a:rPr lang="en-US" dirty="0">
                    <a:solidFill>
                      <a:srgbClr val="595959"/>
                    </a:solidFill>
                    <a:latin typeface="Garamond" panose="02020404030301010803" pitchFamily="18" charset="0"/>
                    <a:cs typeface="Avenir Book"/>
                  </a:rPr>
                  <a:t>Research</a:t>
                </a:r>
              </a:p>
              <a:p>
                <a:r>
                  <a:rPr lang="en-US" dirty="0">
                    <a:solidFill>
                      <a:srgbClr val="595959"/>
                    </a:solidFill>
                    <a:latin typeface="Garamond" panose="02020404030301010803" pitchFamily="18" charset="0"/>
                    <a:cs typeface="Avenir Book"/>
                  </a:rPr>
                  <a:t>Workforce </a:t>
                </a:r>
                <a:r>
                  <a:rPr lang="en-US" dirty="0" smtClean="0">
                    <a:solidFill>
                      <a:srgbClr val="595959"/>
                    </a:solidFill>
                    <a:latin typeface="Garamond" panose="02020404030301010803" pitchFamily="18" charset="0"/>
                    <a:cs typeface="Avenir Book"/>
                  </a:rPr>
                  <a:t>development</a:t>
                </a:r>
                <a:endParaRPr lang="en-US" dirty="0">
                  <a:solidFill>
                    <a:srgbClr val="595959"/>
                  </a:solidFill>
                  <a:latin typeface="Garamond" panose="02020404030301010803" pitchFamily="18" charset="0"/>
                  <a:cs typeface="Avenir Book"/>
                </a:endParaRPr>
              </a:p>
            </p:txBody>
          </p:sp>
          <p:sp>
            <p:nvSpPr>
              <p:cNvPr id="119" name="TextBox 118"/>
              <p:cNvSpPr txBox="1"/>
              <p:nvPr/>
            </p:nvSpPr>
            <p:spPr>
              <a:xfrm>
                <a:off x="2076092" y="3845059"/>
                <a:ext cx="1404928" cy="624380"/>
              </a:xfrm>
              <a:prstGeom prst="rect">
                <a:avLst/>
              </a:prstGeom>
              <a:noFill/>
            </p:spPr>
            <p:txBody>
              <a:bodyPr wrap="square" lIns="91436" tIns="45718" rIns="91436" bIns="45718" rtlCol="0">
                <a:spAutoFit/>
              </a:bodyPr>
              <a:lstStyle>
                <a:defPPr>
                  <a:defRPr lang="en-US"/>
                </a:defPPr>
                <a:lvl1pPr marL="0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2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63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45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27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09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090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272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454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/>
                <a:r>
                  <a:rPr lang="en-US" dirty="0">
                    <a:solidFill>
                      <a:srgbClr val="595959"/>
                    </a:solidFill>
                    <a:latin typeface="Garamond" panose="02020404030301010803" pitchFamily="18" charset="0"/>
                    <a:cs typeface="Avenir Book"/>
                  </a:rPr>
                  <a:t>Policy</a:t>
                </a:r>
              </a:p>
              <a:p>
                <a:pPr algn="r"/>
                <a:r>
                  <a:rPr lang="en-US" dirty="0">
                    <a:solidFill>
                      <a:srgbClr val="595959"/>
                    </a:solidFill>
                    <a:latin typeface="Garamond" panose="02020404030301010803" pitchFamily="18" charset="0"/>
                    <a:cs typeface="Avenir Book"/>
                  </a:rPr>
                  <a:t>Federal, state, local government support</a:t>
                </a:r>
              </a:p>
            </p:txBody>
          </p:sp>
          <p:sp>
            <p:nvSpPr>
              <p:cNvPr id="120" name="TextBox 119"/>
              <p:cNvSpPr txBox="1"/>
              <p:nvPr/>
            </p:nvSpPr>
            <p:spPr>
              <a:xfrm>
                <a:off x="1331735" y="6853709"/>
                <a:ext cx="1572280" cy="999009"/>
              </a:xfrm>
              <a:prstGeom prst="rect">
                <a:avLst/>
              </a:prstGeom>
              <a:noFill/>
            </p:spPr>
            <p:txBody>
              <a:bodyPr wrap="square" lIns="91436" tIns="45718" rIns="91436" bIns="45718" rtlCol="0">
                <a:spAutoFit/>
              </a:bodyPr>
              <a:lstStyle>
                <a:defPPr>
                  <a:defRPr lang="en-US"/>
                </a:defPPr>
                <a:lvl1pPr marL="0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2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63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45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27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09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090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272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454" algn="l" defTabSz="45718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dirty="0">
                    <a:solidFill>
                      <a:srgbClr val="595959"/>
                    </a:solidFill>
                    <a:latin typeface="Garamond" panose="02020404030301010803" pitchFamily="18" charset="0"/>
                    <a:cs typeface="Avenir Book"/>
                  </a:rPr>
                  <a:t>Networks </a:t>
                </a:r>
              </a:p>
              <a:p>
                <a:r>
                  <a:rPr lang="en-US" dirty="0">
                    <a:solidFill>
                      <a:srgbClr val="595959"/>
                    </a:solidFill>
                    <a:latin typeface="Garamond" panose="02020404030301010803" pitchFamily="18" charset="0"/>
                    <a:cs typeface="Avenir Book"/>
                  </a:rPr>
                  <a:t>C</a:t>
                </a:r>
                <a:r>
                  <a:rPr lang="en-US" dirty="0" smtClean="0">
                    <a:solidFill>
                      <a:srgbClr val="595959"/>
                    </a:solidFill>
                    <a:latin typeface="Garamond" panose="02020404030301010803" pitchFamily="18" charset="0"/>
                    <a:cs typeface="Avenir Book"/>
                  </a:rPr>
                  <a:t>oalitions</a:t>
                </a:r>
                <a:endParaRPr lang="en-US" dirty="0">
                  <a:solidFill>
                    <a:srgbClr val="595959"/>
                  </a:solidFill>
                  <a:latin typeface="Garamond" panose="02020404030301010803" pitchFamily="18" charset="0"/>
                  <a:cs typeface="Avenir Book"/>
                </a:endParaRPr>
              </a:p>
              <a:p>
                <a:r>
                  <a:rPr lang="en-US" dirty="0">
                    <a:solidFill>
                      <a:srgbClr val="595959"/>
                    </a:solidFill>
                    <a:latin typeface="Garamond" panose="02020404030301010803" pitchFamily="18" charset="0"/>
                    <a:cs typeface="Avenir Book"/>
                  </a:rPr>
                  <a:t>Knowledge </a:t>
                </a:r>
                <a:r>
                  <a:rPr lang="en-US" dirty="0" smtClean="0">
                    <a:solidFill>
                      <a:srgbClr val="595959"/>
                    </a:solidFill>
                    <a:latin typeface="Garamond" panose="02020404030301010803" pitchFamily="18" charset="0"/>
                    <a:cs typeface="Avenir Book"/>
                  </a:rPr>
                  <a:t>exchange</a:t>
                </a:r>
              </a:p>
              <a:p>
                <a:r>
                  <a:rPr lang="en-US" dirty="0">
                    <a:solidFill>
                      <a:srgbClr val="595959"/>
                    </a:solidFill>
                    <a:latin typeface="Garamond" panose="02020404030301010803" pitchFamily="18" charset="0"/>
                    <a:cs typeface="Avenir Book"/>
                  </a:rPr>
                  <a:t> </a:t>
                </a:r>
                <a:r>
                  <a:rPr lang="en-US" dirty="0" smtClean="0">
                    <a:solidFill>
                      <a:srgbClr val="595959"/>
                    </a:solidFill>
                    <a:latin typeface="Garamond" panose="02020404030301010803" pitchFamily="18" charset="0"/>
                    <a:cs typeface="Avenir Book"/>
                  </a:rPr>
                  <a:t>    systems</a:t>
                </a:r>
                <a:endParaRPr lang="en-US" dirty="0">
                  <a:solidFill>
                    <a:srgbClr val="595959"/>
                  </a:solidFill>
                  <a:latin typeface="Garamond" panose="02020404030301010803" pitchFamily="18" charset="0"/>
                  <a:cs typeface="Avenir Book"/>
                </a:endParaRPr>
              </a:p>
              <a:p>
                <a:endParaRPr lang="en-US" dirty="0">
                  <a:solidFill>
                    <a:srgbClr val="595959"/>
                  </a:solidFill>
                  <a:latin typeface="Garamond" panose="02020404030301010803" pitchFamily="18" charset="0"/>
                  <a:cs typeface="Avenir Book"/>
                </a:endParaRPr>
              </a:p>
            </p:txBody>
          </p:sp>
          <p:grpSp>
            <p:nvGrpSpPr>
              <p:cNvPr id="121" name="Group 120"/>
              <p:cNvGrpSpPr/>
              <p:nvPr/>
            </p:nvGrpSpPr>
            <p:grpSpPr>
              <a:xfrm>
                <a:off x="3780003" y="3835883"/>
                <a:ext cx="1765019" cy="811698"/>
                <a:chOff x="3780003" y="3945949"/>
                <a:chExt cx="1765019" cy="811698"/>
              </a:xfrm>
            </p:grpSpPr>
            <p:grpSp>
              <p:nvGrpSpPr>
                <p:cNvPr id="125" name="Group 124"/>
                <p:cNvGrpSpPr/>
                <p:nvPr/>
              </p:nvGrpSpPr>
              <p:grpSpPr>
                <a:xfrm>
                  <a:off x="3780003" y="3945949"/>
                  <a:ext cx="1765019" cy="811698"/>
                  <a:chOff x="6023333" y="1973781"/>
                  <a:chExt cx="1893738" cy="629913"/>
                </a:xfrm>
              </p:grpSpPr>
              <p:sp>
                <p:nvSpPr>
                  <p:cNvPr id="129" name="TextBox 128"/>
                  <p:cNvSpPr txBox="1"/>
                  <p:nvPr/>
                </p:nvSpPr>
                <p:spPr>
                  <a:xfrm>
                    <a:off x="6023333" y="1973781"/>
                    <a:ext cx="1080866" cy="629913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>
                    <a:defPPr>
                      <a:defRPr lang="en-US"/>
                    </a:defPPr>
                    <a:lvl1pPr marL="0" algn="l" defTabSz="457182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182" algn="l" defTabSz="457182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363" algn="l" defTabSz="457182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545" algn="l" defTabSz="457182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727" algn="l" defTabSz="457182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5909" algn="l" defTabSz="457182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090" algn="l" defTabSz="457182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272" algn="l" defTabSz="457182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454" algn="l" defTabSz="457182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r"/>
                    <a:r>
                      <a:rPr lang="en-US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Garamond" panose="02020404030301010803" pitchFamily="18" charset="0"/>
                        <a:cs typeface="Avenir Book"/>
                      </a:rPr>
                      <a:t>Labor</a:t>
                    </a:r>
                  </a:p>
                  <a:p>
                    <a:pPr algn="r"/>
                    <a:r>
                      <a:rPr lang="en-US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Garamond" panose="02020404030301010803" pitchFamily="18" charset="0"/>
                        <a:cs typeface="Avenir Book"/>
                      </a:rPr>
                      <a:t>Equipment</a:t>
                    </a:r>
                  </a:p>
                  <a:p>
                    <a:pPr algn="r"/>
                    <a:r>
                      <a:rPr lang="en-US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Garamond" panose="02020404030301010803" pitchFamily="18" charset="0"/>
                        <a:cs typeface="Avenir Book"/>
                      </a:rPr>
                      <a:t>Seed, feed</a:t>
                    </a:r>
                  </a:p>
                  <a:p>
                    <a:pPr algn="r"/>
                    <a:r>
                      <a:rPr lang="en-US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Garamond" panose="02020404030301010803" pitchFamily="18" charset="0"/>
                        <a:cs typeface="Avenir Book"/>
                      </a:rPr>
                      <a:t>Amendments</a:t>
                    </a:r>
                  </a:p>
                </p:txBody>
              </p:sp>
              <p:sp>
                <p:nvSpPr>
                  <p:cNvPr id="130" name="TextBox 129"/>
                  <p:cNvSpPr txBox="1"/>
                  <p:nvPr/>
                </p:nvSpPr>
                <p:spPr>
                  <a:xfrm>
                    <a:off x="7240462" y="2101780"/>
                    <a:ext cx="676609" cy="484548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>
                    <a:defPPr>
                      <a:defRPr lang="en-US"/>
                    </a:defPPr>
                    <a:lvl1pPr marL="0" algn="l" defTabSz="457182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182" algn="l" defTabSz="457182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363" algn="l" defTabSz="457182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545" algn="l" defTabSz="457182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727" algn="l" defTabSz="457182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5909" algn="l" defTabSz="457182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090" algn="l" defTabSz="457182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272" algn="l" defTabSz="457182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454" algn="l" defTabSz="457182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r>
                      <a:rPr lang="en-US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Garamond" panose="02020404030301010803" pitchFamily="18" charset="0"/>
                        <a:cs typeface="Avenir Book"/>
                      </a:rPr>
                      <a:t>Other </a:t>
                    </a:r>
                  </a:p>
                  <a:p>
                    <a:r>
                      <a:rPr lang="en-US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Garamond" panose="02020404030301010803" pitchFamily="18" charset="0"/>
                        <a:cs typeface="Avenir Book"/>
                      </a:rPr>
                      <a:t>inputs</a:t>
                    </a:r>
                  </a:p>
                  <a:p>
                    <a:endParaRPr lang="en-US" dirty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Garamond" panose="02020404030301010803" pitchFamily="18" charset="0"/>
                      <a:cs typeface="Avenir Book"/>
                    </a:endParaRPr>
                  </a:p>
                </p:txBody>
              </p:sp>
            </p:grpSp>
            <p:grpSp>
              <p:nvGrpSpPr>
                <p:cNvPr id="126" name="Group 125"/>
                <p:cNvGrpSpPr/>
                <p:nvPr/>
              </p:nvGrpSpPr>
              <p:grpSpPr>
                <a:xfrm rot="10800000">
                  <a:off x="4766733" y="4042566"/>
                  <a:ext cx="164041" cy="589359"/>
                  <a:chOff x="6160559" y="8516808"/>
                  <a:chExt cx="164041" cy="589359"/>
                </a:xfrm>
              </p:grpSpPr>
              <p:cxnSp>
                <p:nvCxnSpPr>
                  <p:cNvPr id="127" name="Straight Connector 126"/>
                  <p:cNvCxnSpPr/>
                  <p:nvPr/>
                </p:nvCxnSpPr>
                <p:spPr>
                  <a:xfrm>
                    <a:off x="6160559" y="8813800"/>
                    <a:ext cx="158750" cy="0"/>
                  </a:xfrm>
                  <a:prstGeom prst="line">
                    <a:avLst/>
                  </a:prstGeom>
                  <a:ln w="3175">
                    <a:solidFill>
                      <a:schemeClr val="tx1">
                        <a:lumMod val="75000"/>
                        <a:lumOff val="25000"/>
                      </a:schemeClr>
                    </a:solidFill>
                  </a:ln>
                  <a:effectLst/>
                </p:spPr>
                <p:style>
                  <a:lnRef idx="2">
                    <a:schemeClr val="accent1"/>
                  </a:lnRef>
                  <a:fillRef idx="0">
                    <a:schemeClr val="accent1"/>
                  </a:fillRef>
                  <a:effectRef idx="1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8" name="Straight Connector 127"/>
                  <p:cNvCxnSpPr/>
                  <p:nvPr/>
                </p:nvCxnSpPr>
                <p:spPr>
                  <a:xfrm flipV="1">
                    <a:off x="6324600" y="8516808"/>
                    <a:ext cx="0" cy="589359"/>
                  </a:xfrm>
                  <a:prstGeom prst="line">
                    <a:avLst/>
                  </a:prstGeom>
                  <a:ln w="3175">
                    <a:solidFill>
                      <a:schemeClr val="tx1">
                        <a:lumMod val="75000"/>
                        <a:lumOff val="25000"/>
                      </a:schemeClr>
                    </a:solidFill>
                  </a:ln>
                  <a:effectLst/>
                </p:spPr>
                <p:style>
                  <a:lnRef idx="2">
                    <a:schemeClr val="accent1"/>
                  </a:lnRef>
                  <a:fillRef idx="0">
                    <a:schemeClr val="accent1"/>
                  </a:fillRef>
                  <a:effectRef idx="1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  <p:grpSp>
            <p:nvGrpSpPr>
              <p:cNvPr id="122" name="Group 121"/>
              <p:cNvGrpSpPr/>
              <p:nvPr/>
            </p:nvGrpSpPr>
            <p:grpSpPr>
              <a:xfrm>
                <a:off x="4788957" y="3076917"/>
                <a:ext cx="158750" cy="766167"/>
                <a:chOff x="6169025" y="8377050"/>
                <a:chExt cx="158750" cy="766167"/>
              </a:xfrm>
            </p:grpSpPr>
            <p:cxnSp>
              <p:nvCxnSpPr>
                <p:cNvPr id="123" name="Straight Connector 122"/>
                <p:cNvCxnSpPr/>
                <p:nvPr/>
              </p:nvCxnSpPr>
              <p:spPr>
                <a:xfrm>
                  <a:off x="6169025" y="8704268"/>
                  <a:ext cx="158750" cy="0"/>
                </a:xfrm>
                <a:prstGeom prst="line">
                  <a:avLst/>
                </a:prstGeom>
                <a:ln w="3175"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4" name="Straight Connector 123"/>
                <p:cNvCxnSpPr/>
                <p:nvPr/>
              </p:nvCxnSpPr>
              <p:spPr>
                <a:xfrm flipV="1">
                  <a:off x="6324600" y="8377050"/>
                  <a:ext cx="0" cy="766167"/>
                </a:xfrm>
                <a:prstGeom prst="line">
                  <a:avLst/>
                </a:prstGeom>
                <a:ln w="3175"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sp>
        <p:nvSpPr>
          <p:cNvPr id="3" name="Rectangle 2"/>
          <p:cNvSpPr/>
          <p:nvPr/>
        </p:nvSpPr>
        <p:spPr>
          <a:xfrm>
            <a:off x="688847" y="29946600"/>
            <a:ext cx="13560552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3600" i="1" dirty="0" smtClean="0">
                <a:solidFill>
                  <a:sysClr val="windowText" lastClr="000000"/>
                </a:solidFill>
                <a:latin typeface="Garamond" panose="02020404030301010803" pitchFamily="18" charset="0"/>
              </a:rPr>
              <a:t>The NHFA has adopted a “Collective Impact” framework</a:t>
            </a:r>
            <a:r>
              <a:rPr lang="en-US" sz="3600" i="1" dirty="0">
                <a:solidFill>
                  <a:sysClr val="windowText" lastClr="000000"/>
                </a:solidFill>
                <a:latin typeface="Garamond" panose="02020404030301010803" pitchFamily="18" charset="0"/>
              </a:rPr>
              <a:t>. Collective Impact is the commitment of a group of actors from different sectors to a common agenda for solving a complex social problem. T</a:t>
            </a:r>
            <a:r>
              <a:rPr lang="en-US" sz="3600" i="1" dirty="0" smtClean="0">
                <a:solidFill>
                  <a:sysClr val="windowText" lastClr="000000"/>
                </a:solidFill>
                <a:latin typeface="Garamond" panose="02020404030301010803" pitchFamily="18" charset="0"/>
              </a:rPr>
              <a:t>he idea </a:t>
            </a:r>
            <a:r>
              <a:rPr lang="en-US" sz="3600" i="1" dirty="0">
                <a:solidFill>
                  <a:sysClr val="windowText" lastClr="000000"/>
                </a:solidFill>
                <a:latin typeface="Garamond" panose="02020404030301010803" pitchFamily="18" charset="0"/>
              </a:rPr>
              <a:t>is that greater connectivity and goal alignment between key players (in any complex system) ultimately leads to more effective action and effective change in both the short and long term. </a:t>
            </a:r>
          </a:p>
          <a:p>
            <a:endParaRPr lang="en-US" sz="3600" i="1" dirty="0">
              <a:solidFill>
                <a:sysClr val="windowText" lastClr="000000"/>
              </a:solidFill>
              <a:latin typeface="Garamond" panose="02020404030301010803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bg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3907" y="-456589"/>
            <a:ext cx="7543800" cy="5829300"/>
          </a:xfrm>
          <a:prstGeom prst="rect">
            <a:avLst/>
          </a:prstGeom>
          <a:ln>
            <a:noFill/>
          </a:ln>
        </p:spPr>
      </p:pic>
      <p:grpSp>
        <p:nvGrpSpPr>
          <p:cNvPr id="8" name="Group 7"/>
          <p:cNvGrpSpPr/>
          <p:nvPr/>
        </p:nvGrpSpPr>
        <p:grpSpPr>
          <a:xfrm>
            <a:off x="32459688" y="22257906"/>
            <a:ext cx="9304244" cy="8827674"/>
            <a:chOff x="32459688" y="22257906"/>
            <a:chExt cx="9304244" cy="8827674"/>
          </a:xfrm>
        </p:grpSpPr>
        <p:sp>
          <p:nvSpPr>
            <p:cNvPr id="9" name="Freeform 8"/>
            <p:cNvSpPr/>
            <p:nvPr/>
          </p:nvSpPr>
          <p:spPr>
            <a:xfrm>
              <a:off x="37660099" y="22631716"/>
              <a:ext cx="2503632" cy="2107682"/>
            </a:xfrm>
            <a:custGeom>
              <a:avLst/>
              <a:gdLst>
                <a:gd name="connsiteX0" fmla="*/ 0 w 2503632"/>
                <a:gd name="connsiteY0" fmla="*/ 0 h 2107682"/>
                <a:gd name="connsiteX1" fmla="*/ 2503632 w 2503632"/>
                <a:gd name="connsiteY1" fmla="*/ 0 h 2107682"/>
                <a:gd name="connsiteX2" fmla="*/ 2503632 w 2503632"/>
                <a:gd name="connsiteY2" fmla="*/ 2107682 h 2107682"/>
                <a:gd name="connsiteX3" fmla="*/ 0 w 2503632"/>
                <a:gd name="connsiteY3" fmla="*/ 2107682 h 2107682"/>
                <a:gd name="connsiteX4" fmla="*/ 0 w 2503632"/>
                <a:gd name="connsiteY4" fmla="*/ 0 h 21076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03632" h="2107682">
                  <a:moveTo>
                    <a:pt x="0" y="0"/>
                  </a:moveTo>
                  <a:lnTo>
                    <a:pt x="2503632" y="0"/>
                  </a:lnTo>
                  <a:lnTo>
                    <a:pt x="2503632" y="2107682"/>
                  </a:lnTo>
                  <a:lnTo>
                    <a:pt x="0" y="210768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5880" tIns="55880" rIns="55880" bIns="55880" numCol="1" spcCol="1270" anchor="ctr" anchorCtr="0">
              <a:noAutofit/>
            </a:bodyPr>
            <a:lstStyle/>
            <a:p>
              <a:pPr lvl="0" algn="ctr" defTabSz="1955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4400" kern="1200" dirty="0" smtClean="0">
                  <a:latin typeface="Garamond" panose="02020404030301010803" pitchFamily="18" charset="0"/>
                </a:rPr>
                <a:t>Strategize</a:t>
              </a:r>
              <a:endParaRPr lang="en-US" sz="4400" kern="1200" dirty="0">
                <a:latin typeface="Garamond" panose="02020404030301010803" pitchFamily="18" charset="0"/>
              </a:endParaRPr>
            </a:p>
          </p:txBody>
        </p:sp>
        <p:sp>
          <p:nvSpPr>
            <p:cNvPr id="11" name="Circular Arrow 10"/>
            <p:cNvSpPr/>
            <p:nvPr/>
          </p:nvSpPr>
          <p:spPr>
            <a:xfrm>
              <a:off x="32896584" y="22570325"/>
              <a:ext cx="7906662" cy="7906662"/>
            </a:xfrm>
            <a:prstGeom prst="circularArrow">
              <a:avLst>
                <a:gd name="adj1" fmla="val 5198"/>
                <a:gd name="adj2" fmla="val 335765"/>
                <a:gd name="adj3" fmla="val 21293846"/>
                <a:gd name="adj4" fmla="val 19765710"/>
                <a:gd name="adj5" fmla="val 6064"/>
              </a:avLst>
            </a:prstGeom>
            <a:solidFill>
              <a:srgbClr val="98A839"/>
            </a:solidFill>
            <a:ln>
              <a:solidFill>
                <a:srgbClr val="98A839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38608668" y="26553872"/>
              <a:ext cx="3155264" cy="2107682"/>
            </a:xfrm>
            <a:custGeom>
              <a:avLst/>
              <a:gdLst>
                <a:gd name="connsiteX0" fmla="*/ 0 w 3155264"/>
                <a:gd name="connsiteY0" fmla="*/ 0 h 2107682"/>
                <a:gd name="connsiteX1" fmla="*/ 3155264 w 3155264"/>
                <a:gd name="connsiteY1" fmla="*/ 0 h 2107682"/>
                <a:gd name="connsiteX2" fmla="*/ 3155264 w 3155264"/>
                <a:gd name="connsiteY2" fmla="*/ 2107682 h 2107682"/>
                <a:gd name="connsiteX3" fmla="*/ 0 w 3155264"/>
                <a:gd name="connsiteY3" fmla="*/ 2107682 h 2107682"/>
                <a:gd name="connsiteX4" fmla="*/ 0 w 3155264"/>
                <a:gd name="connsiteY4" fmla="*/ 0 h 21076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155264" h="2107682">
                  <a:moveTo>
                    <a:pt x="0" y="0"/>
                  </a:moveTo>
                  <a:lnTo>
                    <a:pt x="3155264" y="0"/>
                  </a:lnTo>
                  <a:lnTo>
                    <a:pt x="3155264" y="2107682"/>
                  </a:lnTo>
                  <a:lnTo>
                    <a:pt x="0" y="210768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5880" tIns="55880" rIns="55880" bIns="55880" numCol="1" spcCol="1270" anchor="ctr" anchorCtr="0">
              <a:noAutofit/>
            </a:bodyPr>
            <a:lstStyle/>
            <a:p>
              <a:pPr lvl="0" algn="ctr" defTabSz="1955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4400" kern="1200" dirty="0" smtClean="0">
                  <a:latin typeface="Garamond" panose="02020404030301010803" pitchFamily="18" charset="0"/>
                </a:rPr>
                <a:t>Collaborate</a:t>
              </a:r>
              <a:endParaRPr lang="en-US" sz="4400" kern="1200" dirty="0">
                <a:latin typeface="Garamond" panose="02020404030301010803" pitchFamily="18" charset="0"/>
              </a:endParaRPr>
            </a:p>
          </p:txBody>
        </p:sp>
        <p:sp>
          <p:nvSpPr>
            <p:cNvPr id="13" name="Circular Arrow 12"/>
            <p:cNvSpPr/>
            <p:nvPr/>
          </p:nvSpPr>
          <p:spPr>
            <a:xfrm>
              <a:off x="33376927" y="22349431"/>
              <a:ext cx="7906662" cy="7906662"/>
            </a:xfrm>
            <a:prstGeom prst="circularArrow">
              <a:avLst>
                <a:gd name="adj1" fmla="val 5198"/>
                <a:gd name="adj2" fmla="val 335765"/>
                <a:gd name="adj3" fmla="val 4015324"/>
                <a:gd name="adj4" fmla="val 2252858"/>
                <a:gd name="adj5" fmla="val 6064"/>
              </a:avLst>
            </a:prstGeom>
            <a:solidFill>
              <a:srgbClr val="D8D0C3"/>
            </a:solidFill>
            <a:ln>
              <a:solidFill>
                <a:srgbClr val="D8D0C3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35796074" y="28977898"/>
              <a:ext cx="2107682" cy="2107682"/>
            </a:xfrm>
            <a:custGeom>
              <a:avLst/>
              <a:gdLst>
                <a:gd name="connsiteX0" fmla="*/ 0 w 2107682"/>
                <a:gd name="connsiteY0" fmla="*/ 0 h 2107682"/>
                <a:gd name="connsiteX1" fmla="*/ 2107682 w 2107682"/>
                <a:gd name="connsiteY1" fmla="*/ 0 h 2107682"/>
                <a:gd name="connsiteX2" fmla="*/ 2107682 w 2107682"/>
                <a:gd name="connsiteY2" fmla="*/ 2107682 h 2107682"/>
                <a:gd name="connsiteX3" fmla="*/ 0 w 2107682"/>
                <a:gd name="connsiteY3" fmla="*/ 2107682 h 2107682"/>
                <a:gd name="connsiteX4" fmla="*/ 0 w 2107682"/>
                <a:gd name="connsiteY4" fmla="*/ 0 h 21076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07682" h="2107682">
                  <a:moveTo>
                    <a:pt x="0" y="0"/>
                  </a:moveTo>
                  <a:lnTo>
                    <a:pt x="2107682" y="0"/>
                  </a:lnTo>
                  <a:lnTo>
                    <a:pt x="2107682" y="2107682"/>
                  </a:lnTo>
                  <a:lnTo>
                    <a:pt x="0" y="210768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lvl="0" algn="ctr" defTabSz="2133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4800" kern="1200" dirty="0" smtClean="0">
                  <a:latin typeface="Garamond" panose="02020404030301010803" pitchFamily="18" charset="0"/>
                </a:rPr>
                <a:t>Monitor</a:t>
              </a:r>
              <a:endParaRPr lang="en-US" sz="4800" kern="1200" dirty="0">
                <a:latin typeface="Garamond" panose="02020404030301010803" pitchFamily="18" charset="0"/>
              </a:endParaRPr>
            </a:p>
          </p:txBody>
        </p:sp>
        <p:sp>
          <p:nvSpPr>
            <p:cNvPr id="15" name="Circular Arrow 14"/>
            <p:cNvSpPr/>
            <p:nvPr/>
          </p:nvSpPr>
          <p:spPr>
            <a:xfrm>
              <a:off x="32549244" y="22257906"/>
              <a:ext cx="7906662" cy="7906662"/>
            </a:xfrm>
            <a:prstGeom prst="circularArrow">
              <a:avLst>
                <a:gd name="adj1" fmla="val 5198"/>
                <a:gd name="adj2" fmla="val 335765"/>
                <a:gd name="adj3" fmla="val 8211377"/>
                <a:gd name="adj4" fmla="val 6448911"/>
                <a:gd name="adj5" fmla="val 6064"/>
              </a:avLst>
            </a:prstGeom>
            <a:solidFill>
              <a:srgbClr val="4D5550"/>
            </a:solidFill>
            <a:ln>
              <a:solidFill>
                <a:srgbClr val="4D5550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Freeform 16"/>
            <p:cNvSpPr/>
            <p:nvPr/>
          </p:nvSpPr>
          <p:spPr>
            <a:xfrm>
              <a:off x="32459688" y="26553872"/>
              <a:ext cx="2107682" cy="2107682"/>
            </a:xfrm>
            <a:custGeom>
              <a:avLst/>
              <a:gdLst>
                <a:gd name="connsiteX0" fmla="*/ 0 w 2107682"/>
                <a:gd name="connsiteY0" fmla="*/ 0 h 2107682"/>
                <a:gd name="connsiteX1" fmla="*/ 2107682 w 2107682"/>
                <a:gd name="connsiteY1" fmla="*/ 0 h 2107682"/>
                <a:gd name="connsiteX2" fmla="*/ 2107682 w 2107682"/>
                <a:gd name="connsiteY2" fmla="*/ 2107682 h 2107682"/>
                <a:gd name="connsiteX3" fmla="*/ 0 w 2107682"/>
                <a:gd name="connsiteY3" fmla="*/ 2107682 h 2107682"/>
                <a:gd name="connsiteX4" fmla="*/ 0 w 2107682"/>
                <a:gd name="connsiteY4" fmla="*/ 0 h 21076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07682" h="2107682">
                  <a:moveTo>
                    <a:pt x="0" y="0"/>
                  </a:moveTo>
                  <a:lnTo>
                    <a:pt x="2107682" y="0"/>
                  </a:lnTo>
                  <a:lnTo>
                    <a:pt x="2107682" y="2107682"/>
                  </a:lnTo>
                  <a:lnTo>
                    <a:pt x="0" y="210768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lvl="0" algn="ctr" defTabSz="2133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4800" kern="1200" dirty="0" smtClean="0">
                  <a:latin typeface="Garamond" panose="02020404030301010803" pitchFamily="18" charset="0"/>
                </a:rPr>
                <a:t>Learn</a:t>
              </a:r>
              <a:endParaRPr lang="en-US" sz="4800" kern="1200" dirty="0">
                <a:latin typeface="Garamond" panose="02020404030301010803" pitchFamily="18" charset="0"/>
              </a:endParaRPr>
            </a:p>
          </p:txBody>
        </p:sp>
        <p:sp>
          <p:nvSpPr>
            <p:cNvPr id="18" name="Circular Arrow 17"/>
            <p:cNvSpPr/>
            <p:nvPr/>
          </p:nvSpPr>
          <p:spPr>
            <a:xfrm>
              <a:off x="32896584" y="22570325"/>
              <a:ext cx="7906662" cy="7906662"/>
            </a:xfrm>
            <a:prstGeom prst="circularArrow">
              <a:avLst>
                <a:gd name="adj1" fmla="val 5198"/>
                <a:gd name="adj2" fmla="val 335765"/>
                <a:gd name="adj3" fmla="val 12298525"/>
                <a:gd name="adj4" fmla="val 10770390"/>
                <a:gd name="adj5" fmla="val 6064"/>
              </a:avLst>
            </a:prstGeom>
            <a:solidFill>
              <a:srgbClr val="23978A"/>
            </a:solidFill>
            <a:ln>
              <a:solidFill>
                <a:srgbClr val="23978A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9" name="Freeform 18"/>
            <p:cNvSpPr/>
            <p:nvPr/>
          </p:nvSpPr>
          <p:spPr>
            <a:xfrm>
              <a:off x="33734074" y="22631716"/>
              <a:ext cx="2107682" cy="2107682"/>
            </a:xfrm>
            <a:custGeom>
              <a:avLst/>
              <a:gdLst>
                <a:gd name="connsiteX0" fmla="*/ 0 w 2107682"/>
                <a:gd name="connsiteY0" fmla="*/ 0 h 2107682"/>
                <a:gd name="connsiteX1" fmla="*/ 2107682 w 2107682"/>
                <a:gd name="connsiteY1" fmla="*/ 0 h 2107682"/>
                <a:gd name="connsiteX2" fmla="*/ 2107682 w 2107682"/>
                <a:gd name="connsiteY2" fmla="*/ 2107682 h 2107682"/>
                <a:gd name="connsiteX3" fmla="*/ 0 w 2107682"/>
                <a:gd name="connsiteY3" fmla="*/ 2107682 h 2107682"/>
                <a:gd name="connsiteX4" fmla="*/ 0 w 2107682"/>
                <a:gd name="connsiteY4" fmla="*/ 0 h 21076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07682" h="2107682">
                  <a:moveTo>
                    <a:pt x="0" y="0"/>
                  </a:moveTo>
                  <a:lnTo>
                    <a:pt x="2107682" y="0"/>
                  </a:lnTo>
                  <a:lnTo>
                    <a:pt x="2107682" y="2107682"/>
                  </a:lnTo>
                  <a:lnTo>
                    <a:pt x="0" y="210768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5880" tIns="55880" rIns="55880" bIns="55880" numCol="1" spcCol="1270" anchor="ctr" anchorCtr="0">
              <a:noAutofit/>
            </a:bodyPr>
            <a:lstStyle/>
            <a:p>
              <a:pPr lvl="0" algn="ctr" defTabSz="1955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4400" kern="1200" dirty="0" smtClean="0">
                  <a:latin typeface="Garamond" panose="02020404030301010803" pitchFamily="18" charset="0"/>
                </a:rPr>
                <a:t>Adjust</a:t>
              </a:r>
              <a:endParaRPr lang="en-US" sz="4400" kern="1200" dirty="0">
                <a:latin typeface="Garamond" panose="02020404030301010803" pitchFamily="18" charset="0"/>
              </a:endParaRPr>
            </a:p>
          </p:txBody>
        </p:sp>
        <p:sp>
          <p:nvSpPr>
            <p:cNvPr id="20" name="Circular Arrow 19"/>
            <p:cNvSpPr/>
            <p:nvPr/>
          </p:nvSpPr>
          <p:spPr>
            <a:xfrm>
              <a:off x="32896584" y="22570325"/>
              <a:ext cx="7906662" cy="7906662"/>
            </a:xfrm>
            <a:prstGeom prst="circularArrow">
              <a:avLst>
                <a:gd name="adj1" fmla="val 5198"/>
                <a:gd name="adj2" fmla="val 335765"/>
                <a:gd name="adj3" fmla="val 16665407"/>
                <a:gd name="adj4" fmla="val 15197925"/>
                <a:gd name="adj5" fmla="val 6064"/>
              </a:avLst>
            </a:prstGeom>
            <a:solidFill>
              <a:srgbClr val="AA243B"/>
            </a:solidFill>
            <a:ln>
              <a:solidFill>
                <a:srgbClr val="AA243B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</p:grpSp>
      <p:sp>
        <p:nvSpPr>
          <p:cNvPr id="7" name="TextBox 6"/>
          <p:cNvSpPr txBox="1"/>
          <p:nvPr/>
        </p:nvSpPr>
        <p:spPr>
          <a:xfrm>
            <a:off x="35091624" y="25680650"/>
            <a:ext cx="36576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00" b="1" dirty="0" smtClean="0">
                <a:latin typeface="Garamond" panose="02020404030301010803" pitchFamily="18" charset="0"/>
              </a:rPr>
              <a:t>Evolving &amp; Adapting</a:t>
            </a:r>
            <a:endParaRPr lang="en-US" sz="5000" b="1" dirty="0">
              <a:latin typeface="Garamond" panose="02020404030301010803" pitchFamily="18" charset="0"/>
            </a:endParaRPr>
          </a:p>
        </p:txBody>
      </p:sp>
      <p:grpSp>
        <p:nvGrpSpPr>
          <p:cNvPr id="167" name="Group 166"/>
          <p:cNvGrpSpPr>
            <a:grpSpLocks noChangeAspect="1"/>
          </p:cNvGrpSpPr>
          <p:nvPr/>
        </p:nvGrpSpPr>
        <p:grpSpPr>
          <a:xfrm>
            <a:off x="457200" y="20193000"/>
            <a:ext cx="13716000" cy="9144000"/>
            <a:chOff x="-14482649" y="9732962"/>
            <a:chExt cx="6096000" cy="4064000"/>
          </a:xfrm>
        </p:grpSpPr>
        <p:graphicFrame>
          <p:nvGraphicFramePr>
            <p:cNvPr id="168" name="Diagram 167"/>
            <p:cNvGraphicFramePr/>
            <p:nvPr>
              <p:extLst>
                <p:ext uri="{D42A27DB-BD31-4B8C-83A1-F6EECF244321}">
                  <p14:modId xmlns:p14="http://schemas.microsoft.com/office/powerpoint/2010/main" val="1472550493"/>
                </p:ext>
              </p:extLst>
            </p:nvPr>
          </p:nvGraphicFramePr>
          <p:xfrm>
            <a:off x="-14482649" y="9732962"/>
            <a:ext cx="6096000" cy="4064000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3" r:lo="rId4" r:qs="rId5" r:cs="rId6"/>
            </a:graphicData>
          </a:graphic>
        </p:graphicFrame>
        <p:sp>
          <p:nvSpPr>
            <p:cNvPr id="169" name="TextBox 2"/>
            <p:cNvSpPr txBox="1">
              <a:spLocks noChangeAspect="1"/>
            </p:cNvSpPr>
            <p:nvPr/>
          </p:nvSpPr>
          <p:spPr>
            <a:xfrm>
              <a:off x="-12179716" y="11047477"/>
              <a:ext cx="1563813" cy="14089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5000" b="1" dirty="0" smtClean="0">
                  <a:latin typeface="Garamond" panose="02020404030301010803" pitchFamily="18" charset="0"/>
                </a:rPr>
                <a:t>New Hampshire Food Alliance</a:t>
              </a:r>
              <a:endParaRPr lang="en-US" sz="5000" b="1" dirty="0">
                <a:latin typeface="Garamond" panose="02020404030301010803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43162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Foundry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6536</TotalTime>
  <Words>555</Words>
  <Application>Microsoft Office PowerPoint</Application>
  <PresentationFormat>Custom</PresentationFormat>
  <Paragraphs>102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Avenir Book</vt:lpstr>
      <vt:lpstr>Calibri</vt:lpstr>
      <vt:lpstr>Garamond</vt:lpstr>
      <vt:lpstr>Office Theme</vt:lpstr>
      <vt:lpstr>PowerPoint Presentation</vt:lpstr>
    </vt:vector>
  </TitlesOfParts>
  <Company>University of New Hampshire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Owner</dc:creator>
  <cp:lastModifiedBy>Owner</cp:lastModifiedBy>
  <cp:revision>366</cp:revision>
  <dcterms:created xsi:type="dcterms:W3CDTF">2013-01-24T00:02:38Z</dcterms:created>
  <dcterms:modified xsi:type="dcterms:W3CDTF">2015-03-23T15:58:02Z</dcterms:modified>
</cp:coreProperties>
</file>