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6" r:id="rId2"/>
  </p:sldIdLst>
  <p:sldSz cx="51206400" cy="36576000"/>
  <p:notesSz cx="9144000" cy="6858000"/>
  <p:defaultTextStyle>
    <a:defPPr>
      <a:defRPr lang="en-US"/>
    </a:defPPr>
    <a:lvl1pPr marL="0" algn="l" defTabSz="4213555" rtl="0" eaLnBrk="1" latinLnBrk="0" hangingPunct="1">
      <a:defRPr sz="8294" kern="1200">
        <a:solidFill>
          <a:schemeClr val="tx1"/>
        </a:solidFill>
        <a:latin typeface="+mn-lt"/>
        <a:ea typeface="+mn-ea"/>
        <a:cs typeface="+mn-cs"/>
      </a:defRPr>
    </a:lvl1pPr>
    <a:lvl2pPr marL="2106778" algn="l" defTabSz="4213555" rtl="0" eaLnBrk="1" latinLnBrk="0" hangingPunct="1">
      <a:defRPr sz="8294" kern="1200">
        <a:solidFill>
          <a:schemeClr val="tx1"/>
        </a:solidFill>
        <a:latin typeface="+mn-lt"/>
        <a:ea typeface="+mn-ea"/>
        <a:cs typeface="+mn-cs"/>
      </a:defRPr>
    </a:lvl2pPr>
    <a:lvl3pPr marL="4213555" algn="l" defTabSz="4213555" rtl="0" eaLnBrk="1" latinLnBrk="0" hangingPunct="1">
      <a:defRPr sz="8294" kern="1200">
        <a:solidFill>
          <a:schemeClr val="tx1"/>
        </a:solidFill>
        <a:latin typeface="+mn-lt"/>
        <a:ea typeface="+mn-ea"/>
        <a:cs typeface="+mn-cs"/>
      </a:defRPr>
    </a:lvl3pPr>
    <a:lvl4pPr marL="6320333" algn="l" defTabSz="4213555" rtl="0" eaLnBrk="1" latinLnBrk="0" hangingPunct="1">
      <a:defRPr sz="8294" kern="1200">
        <a:solidFill>
          <a:schemeClr val="tx1"/>
        </a:solidFill>
        <a:latin typeface="+mn-lt"/>
        <a:ea typeface="+mn-ea"/>
        <a:cs typeface="+mn-cs"/>
      </a:defRPr>
    </a:lvl4pPr>
    <a:lvl5pPr marL="8427110" algn="l" defTabSz="4213555" rtl="0" eaLnBrk="1" latinLnBrk="0" hangingPunct="1">
      <a:defRPr sz="8294" kern="1200">
        <a:solidFill>
          <a:schemeClr val="tx1"/>
        </a:solidFill>
        <a:latin typeface="+mn-lt"/>
        <a:ea typeface="+mn-ea"/>
        <a:cs typeface="+mn-cs"/>
      </a:defRPr>
    </a:lvl5pPr>
    <a:lvl6pPr marL="10533888" algn="l" defTabSz="4213555" rtl="0" eaLnBrk="1" latinLnBrk="0" hangingPunct="1">
      <a:defRPr sz="8294" kern="1200">
        <a:solidFill>
          <a:schemeClr val="tx1"/>
        </a:solidFill>
        <a:latin typeface="+mn-lt"/>
        <a:ea typeface="+mn-ea"/>
        <a:cs typeface="+mn-cs"/>
      </a:defRPr>
    </a:lvl6pPr>
    <a:lvl7pPr marL="12640666" algn="l" defTabSz="4213555" rtl="0" eaLnBrk="1" latinLnBrk="0" hangingPunct="1">
      <a:defRPr sz="8294" kern="1200">
        <a:solidFill>
          <a:schemeClr val="tx1"/>
        </a:solidFill>
        <a:latin typeface="+mn-lt"/>
        <a:ea typeface="+mn-ea"/>
        <a:cs typeface="+mn-cs"/>
      </a:defRPr>
    </a:lvl7pPr>
    <a:lvl8pPr marL="14747443" algn="l" defTabSz="4213555" rtl="0" eaLnBrk="1" latinLnBrk="0" hangingPunct="1">
      <a:defRPr sz="8294" kern="1200">
        <a:solidFill>
          <a:schemeClr val="tx1"/>
        </a:solidFill>
        <a:latin typeface="+mn-lt"/>
        <a:ea typeface="+mn-ea"/>
        <a:cs typeface="+mn-cs"/>
      </a:defRPr>
    </a:lvl8pPr>
    <a:lvl9pPr marL="16854221" algn="l" defTabSz="4213555" rtl="0" eaLnBrk="1" latinLnBrk="0" hangingPunct="1">
      <a:defRPr sz="8294"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24" userDrawn="1">
          <p15:clr>
            <a:srgbClr val="A4A3A4"/>
          </p15:clr>
        </p15:guide>
        <p15:guide id="2" pos="18912" userDrawn="1">
          <p15:clr>
            <a:srgbClr val="A4A3A4"/>
          </p15:clr>
        </p15:guide>
        <p15:guide id="3" orient="horz" pos="864" userDrawn="1">
          <p15:clr>
            <a:srgbClr val="A4A3A4"/>
          </p15:clr>
        </p15:guide>
        <p15:guide id="4" pos="31392" userDrawn="1">
          <p15:clr>
            <a:srgbClr val="A4A3A4"/>
          </p15:clr>
        </p15:guide>
        <p15:guide id="5" orient="horz" pos="22128" userDrawn="1">
          <p15:clr>
            <a:srgbClr val="A4A3A4"/>
          </p15:clr>
        </p15:guide>
        <p15:guide id="6" orient="horz" pos="4032" userDrawn="1">
          <p15:clr>
            <a:srgbClr val="A4A3A4"/>
          </p15:clr>
        </p15:guide>
        <p15:guide id="7" orient="horz" pos="1723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0D78D1"/>
    <a:srgbClr val="F26222"/>
    <a:srgbClr val="FF1188"/>
    <a:srgbClr val="B7E5B8"/>
    <a:srgbClr val="020000"/>
    <a:srgbClr val="7D9D7E"/>
    <a:srgbClr val="00823B"/>
    <a:srgbClr val="00B050"/>
    <a:srgbClr val="00EA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9105" autoAdjust="0"/>
    <p:restoredTop sz="96433" autoAdjust="0"/>
  </p:normalViewPr>
  <p:slideViewPr>
    <p:cSldViewPr showGuides="1">
      <p:cViewPr>
        <p:scale>
          <a:sx n="30" d="100"/>
          <a:sy n="30" d="100"/>
        </p:scale>
        <p:origin x="-870" y="-3618"/>
      </p:cViewPr>
      <p:guideLst>
        <p:guide orient="horz" pos="16224"/>
        <p:guide pos="18912"/>
        <p:guide orient="horz" pos="864"/>
        <p:guide pos="31392"/>
        <p:guide orient="horz" pos="22128"/>
        <p:guide orient="horz" pos="4032"/>
        <p:guide orient="horz" pos="17232"/>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vl1pPr>
          </a:lstStyle>
          <a:p>
            <a:fld id="{9C6AA198-EC15-174C-84C9-EAE6DD3C7DE2}" type="datetimeFigureOut">
              <a:rPr lang="en-US" smtClean="0"/>
              <a:t>4/2/2015</a:t>
            </a:fld>
            <a:endParaRPr lang="en-US"/>
          </a:p>
        </p:txBody>
      </p:sp>
      <p:sp>
        <p:nvSpPr>
          <p:cNvPr id="4" name="Footer Placeholder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vl1pPr>
          </a:lstStyle>
          <a:p>
            <a:fld id="{92C77132-A093-2E46-B1E9-B1A15DA09EDF}" type="slidenum">
              <a:rPr lang="en-US" smtClean="0"/>
              <a:t>‹#›</a:t>
            </a:fld>
            <a:endParaRPr lang="en-US"/>
          </a:p>
        </p:txBody>
      </p:sp>
    </p:spTree>
    <p:extLst>
      <p:ext uri="{BB962C8B-B14F-4D97-AF65-F5344CB8AC3E}">
        <p14:creationId xmlns:p14="http://schemas.microsoft.com/office/powerpoint/2010/main" val="30983831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C4D34BD5-27C9-4453-B1C3-0B45F2E801A6}" type="datetimeFigureOut">
              <a:rPr lang="en-US" smtClean="0"/>
              <a:t>4/2/2015</a:t>
            </a:fld>
            <a:endParaRPr lang="en-US"/>
          </a:p>
        </p:txBody>
      </p:sp>
      <p:sp>
        <p:nvSpPr>
          <p:cNvPr id="4" name="Slide Image Placeholder 3"/>
          <p:cNvSpPr>
            <a:spLocks noGrp="1" noRot="1" noChangeAspect="1"/>
          </p:cNvSpPr>
          <p:nvPr>
            <p:ph type="sldImg" idx="2"/>
          </p:nvPr>
        </p:nvSpPr>
        <p:spPr>
          <a:xfrm>
            <a:off x="2951163" y="857250"/>
            <a:ext cx="3241675"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B6C9365F-8920-4C5E-BDD2-D21DE04EFD6C}" type="slidenum">
              <a:rPr lang="en-US" smtClean="0"/>
              <a:t>‹#›</a:t>
            </a:fld>
            <a:endParaRPr lang="en-US"/>
          </a:p>
        </p:txBody>
      </p:sp>
    </p:spTree>
    <p:extLst>
      <p:ext uri="{BB962C8B-B14F-4D97-AF65-F5344CB8AC3E}">
        <p14:creationId xmlns:p14="http://schemas.microsoft.com/office/powerpoint/2010/main" val="20565342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6C9365F-8920-4C5E-BDD2-D21DE04EFD6C}" type="slidenum">
              <a:rPr lang="en-US" smtClean="0"/>
              <a:t>1</a:t>
            </a:fld>
            <a:endParaRPr lang="en-US"/>
          </a:p>
        </p:txBody>
      </p:sp>
    </p:spTree>
    <p:extLst>
      <p:ext uri="{BB962C8B-B14F-4D97-AF65-F5344CB8AC3E}">
        <p14:creationId xmlns:p14="http://schemas.microsoft.com/office/powerpoint/2010/main" val="1625246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extBox 6"/>
          <p:cNvSpPr txBox="1"/>
          <p:nvPr userDrawn="1"/>
        </p:nvSpPr>
        <p:spPr>
          <a:xfrm>
            <a:off x="1524000" y="6400800"/>
            <a:ext cx="11887200" cy="30175200"/>
          </a:xfrm>
          <a:prstGeom prst="rect">
            <a:avLst/>
          </a:prstGeom>
          <a:gradFill flip="none" rotWithShape="1">
            <a:gsLst>
              <a:gs pos="42000">
                <a:srgbClr val="CCFFCC"/>
              </a:gs>
              <a:gs pos="100000">
                <a:srgbClr val="7D9D7E"/>
              </a:gs>
              <a:gs pos="84000">
                <a:srgbClr val="7D9D7E"/>
              </a:gs>
            </a:gsLst>
            <a:path path="circle">
              <a:fillToRect r="100000" b="100000"/>
            </a:path>
            <a:tileRect l="-100000" t="-100000"/>
          </a:gradFill>
        </p:spPr>
        <p:txBody>
          <a:bodyPr wrap="square" rtlCol="0">
            <a:spAutoFit/>
          </a:bodyPr>
          <a:lstStyle/>
          <a:p>
            <a:endParaRPr lang="en-US" dirty="0"/>
          </a:p>
        </p:txBody>
      </p:sp>
      <p:sp>
        <p:nvSpPr>
          <p:cNvPr id="8" name="TextBox 7"/>
          <p:cNvSpPr txBox="1"/>
          <p:nvPr userDrawn="1"/>
        </p:nvSpPr>
        <p:spPr>
          <a:xfrm>
            <a:off x="37947600" y="6400800"/>
            <a:ext cx="11887200" cy="30175200"/>
          </a:xfrm>
          <a:prstGeom prst="rect">
            <a:avLst/>
          </a:prstGeom>
          <a:gradFill flip="none" rotWithShape="1">
            <a:gsLst>
              <a:gs pos="42000">
                <a:srgbClr val="CCFFCC"/>
              </a:gs>
              <a:gs pos="100000">
                <a:srgbClr val="7D9D7E"/>
              </a:gs>
              <a:gs pos="84000">
                <a:srgbClr val="7D9D7E"/>
              </a:gs>
            </a:gsLst>
            <a:path path="circle">
              <a:fillToRect r="100000" b="100000"/>
            </a:path>
            <a:tileRect l="-100000" t="-100000"/>
          </a:gradFill>
        </p:spPr>
        <p:txBody>
          <a:bodyPr wrap="square" rtlCol="0">
            <a:spAutoFit/>
          </a:bodyPr>
          <a:lstStyle/>
          <a:p>
            <a:endParaRPr lang="en-US" dirty="0"/>
          </a:p>
        </p:txBody>
      </p:sp>
    </p:spTree>
    <p:extLst>
      <p:ext uri="{BB962C8B-B14F-4D97-AF65-F5344CB8AC3E}">
        <p14:creationId xmlns:p14="http://schemas.microsoft.com/office/powerpoint/2010/main" val="45225169"/>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50">
            <a:alpha val="38000"/>
          </a:srgbClr>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3520440" y="33900542"/>
            <a:ext cx="11521440" cy="1947333"/>
          </a:xfrm>
          <a:prstGeom prst="rect">
            <a:avLst/>
          </a:prstGeom>
        </p:spPr>
        <p:txBody>
          <a:bodyPr vert="horz" lIns="91440" tIns="45720" rIns="91440" bIns="45720" rtlCol="0" anchor="ctr"/>
          <a:lstStyle>
            <a:lvl1pPr algn="l">
              <a:defRPr sz="6400">
                <a:solidFill>
                  <a:schemeClr val="tx1">
                    <a:tint val="75000"/>
                  </a:schemeClr>
                </a:solidFill>
              </a:defRPr>
            </a:lvl1pPr>
          </a:lstStyle>
          <a:p>
            <a:fld id="{56B2E103-187F-4A7E-B743-87B57DB530CA}" type="datetimeFigureOut">
              <a:rPr lang="en-US" smtClean="0"/>
              <a:t>4/2/2015</a:t>
            </a:fld>
            <a:endParaRPr lang="en-US"/>
          </a:p>
        </p:txBody>
      </p:sp>
      <p:sp>
        <p:nvSpPr>
          <p:cNvPr id="5" name="Footer Placeholder 4"/>
          <p:cNvSpPr>
            <a:spLocks noGrp="1"/>
          </p:cNvSpPr>
          <p:nvPr>
            <p:ph type="ftr" sz="quarter" idx="3"/>
          </p:nvPr>
        </p:nvSpPr>
        <p:spPr>
          <a:xfrm>
            <a:off x="16962120" y="33900542"/>
            <a:ext cx="17282160" cy="1947333"/>
          </a:xfrm>
          <a:prstGeom prst="rect">
            <a:avLst/>
          </a:prstGeom>
        </p:spPr>
        <p:txBody>
          <a:bodyPr vert="horz" lIns="91440" tIns="45720" rIns="91440" bIns="45720" rtlCol="0" anchor="ctr"/>
          <a:lstStyle>
            <a:lvl1pPr algn="ctr">
              <a:defRPr sz="6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164520" y="33900542"/>
            <a:ext cx="11521440" cy="1947333"/>
          </a:xfrm>
          <a:prstGeom prst="rect">
            <a:avLst/>
          </a:prstGeom>
        </p:spPr>
        <p:txBody>
          <a:bodyPr vert="horz" lIns="91440" tIns="45720" rIns="91440" bIns="45720" rtlCol="0" anchor="ctr"/>
          <a:lstStyle>
            <a:lvl1pPr algn="r">
              <a:defRPr sz="6400">
                <a:solidFill>
                  <a:schemeClr val="tx1">
                    <a:tint val="75000"/>
                  </a:schemeClr>
                </a:solidFill>
              </a:defRPr>
            </a:lvl1pPr>
          </a:lstStyle>
          <a:p>
            <a:fld id="{DB9EBF55-BEFC-41B3-A8CC-0B18102D5DCF}" type="slidenum">
              <a:rPr lang="en-US" smtClean="0"/>
              <a:t>‹#›</a:t>
            </a:fld>
            <a:endParaRPr lang="en-US"/>
          </a:p>
        </p:txBody>
      </p:sp>
    </p:spTree>
    <p:extLst>
      <p:ext uri="{BB962C8B-B14F-4D97-AF65-F5344CB8AC3E}">
        <p14:creationId xmlns:p14="http://schemas.microsoft.com/office/powerpoint/2010/main" val="648560216"/>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4876770" rtl="0" eaLnBrk="1" latinLnBrk="0" hangingPunct="1">
        <a:lnSpc>
          <a:spcPct val="90000"/>
        </a:lnSpc>
        <a:spcBef>
          <a:spcPct val="0"/>
        </a:spcBef>
        <a:buNone/>
        <a:defRPr sz="23467" kern="1200">
          <a:solidFill>
            <a:schemeClr val="tx1"/>
          </a:solidFill>
          <a:latin typeface="+mj-lt"/>
          <a:ea typeface="+mj-ea"/>
          <a:cs typeface="+mj-cs"/>
        </a:defRPr>
      </a:lvl1pPr>
    </p:titleStyle>
    <p:bodyStyle>
      <a:lvl1pPr marL="1219192" indent="-1219192" algn="l" defTabSz="4876770" rtl="0" eaLnBrk="1" latinLnBrk="0" hangingPunct="1">
        <a:lnSpc>
          <a:spcPct val="90000"/>
        </a:lnSpc>
        <a:spcBef>
          <a:spcPts val="5333"/>
        </a:spcBef>
        <a:buFont typeface="Arial" panose="020B0604020202020204" pitchFamily="34" charset="0"/>
        <a:buChar char="•"/>
        <a:defRPr sz="14933" kern="1200">
          <a:solidFill>
            <a:schemeClr val="tx1"/>
          </a:solidFill>
          <a:latin typeface="+mn-lt"/>
          <a:ea typeface="+mn-ea"/>
          <a:cs typeface="+mn-cs"/>
        </a:defRPr>
      </a:lvl1pPr>
      <a:lvl2pPr marL="3657577" indent="-1219192" algn="l" defTabSz="4876770" rtl="0" eaLnBrk="1" latinLnBrk="0" hangingPunct="1">
        <a:lnSpc>
          <a:spcPct val="90000"/>
        </a:lnSpc>
        <a:spcBef>
          <a:spcPts val="2667"/>
        </a:spcBef>
        <a:buFont typeface="Arial" panose="020B0604020202020204" pitchFamily="34" charset="0"/>
        <a:buChar char="•"/>
        <a:defRPr sz="12800" kern="1200">
          <a:solidFill>
            <a:schemeClr val="tx1"/>
          </a:solidFill>
          <a:latin typeface="+mn-lt"/>
          <a:ea typeface="+mn-ea"/>
          <a:cs typeface="+mn-cs"/>
        </a:defRPr>
      </a:lvl2pPr>
      <a:lvl3pPr marL="6095962" indent="-1219192" algn="l" defTabSz="4876770" rtl="0" eaLnBrk="1" latinLnBrk="0" hangingPunct="1">
        <a:lnSpc>
          <a:spcPct val="90000"/>
        </a:lnSpc>
        <a:spcBef>
          <a:spcPts val="2667"/>
        </a:spcBef>
        <a:buFont typeface="Arial" panose="020B0604020202020204" pitchFamily="34" charset="0"/>
        <a:buChar char="•"/>
        <a:defRPr sz="10667" kern="1200">
          <a:solidFill>
            <a:schemeClr val="tx1"/>
          </a:solidFill>
          <a:latin typeface="+mn-lt"/>
          <a:ea typeface="+mn-ea"/>
          <a:cs typeface="+mn-cs"/>
        </a:defRPr>
      </a:lvl3pPr>
      <a:lvl4pPr marL="8534347" indent="-1219192" algn="l" defTabSz="4876770" rtl="0" eaLnBrk="1" latinLnBrk="0" hangingPunct="1">
        <a:lnSpc>
          <a:spcPct val="90000"/>
        </a:lnSpc>
        <a:spcBef>
          <a:spcPts val="2667"/>
        </a:spcBef>
        <a:buFont typeface="Arial" panose="020B0604020202020204" pitchFamily="34" charset="0"/>
        <a:buChar char="•"/>
        <a:defRPr sz="9600" kern="1200">
          <a:solidFill>
            <a:schemeClr val="tx1"/>
          </a:solidFill>
          <a:latin typeface="+mn-lt"/>
          <a:ea typeface="+mn-ea"/>
          <a:cs typeface="+mn-cs"/>
        </a:defRPr>
      </a:lvl4pPr>
      <a:lvl5pPr marL="10972731" indent="-1219192" algn="l" defTabSz="4876770" rtl="0" eaLnBrk="1" latinLnBrk="0" hangingPunct="1">
        <a:lnSpc>
          <a:spcPct val="90000"/>
        </a:lnSpc>
        <a:spcBef>
          <a:spcPts val="2667"/>
        </a:spcBef>
        <a:buFont typeface="Arial" panose="020B0604020202020204" pitchFamily="34" charset="0"/>
        <a:buChar char="•"/>
        <a:defRPr sz="9600" kern="1200">
          <a:solidFill>
            <a:schemeClr val="tx1"/>
          </a:solidFill>
          <a:latin typeface="+mn-lt"/>
          <a:ea typeface="+mn-ea"/>
          <a:cs typeface="+mn-cs"/>
        </a:defRPr>
      </a:lvl5pPr>
      <a:lvl6pPr marL="13411116" indent="-1219192" algn="l" defTabSz="4876770" rtl="0" eaLnBrk="1" latinLnBrk="0" hangingPunct="1">
        <a:lnSpc>
          <a:spcPct val="90000"/>
        </a:lnSpc>
        <a:spcBef>
          <a:spcPts val="2667"/>
        </a:spcBef>
        <a:buFont typeface="Arial" panose="020B0604020202020204" pitchFamily="34" charset="0"/>
        <a:buChar char="•"/>
        <a:defRPr sz="9600" kern="1200">
          <a:solidFill>
            <a:schemeClr val="tx1"/>
          </a:solidFill>
          <a:latin typeface="+mn-lt"/>
          <a:ea typeface="+mn-ea"/>
          <a:cs typeface="+mn-cs"/>
        </a:defRPr>
      </a:lvl6pPr>
      <a:lvl7pPr marL="15849501" indent="-1219192" algn="l" defTabSz="4876770" rtl="0" eaLnBrk="1" latinLnBrk="0" hangingPunct="1">
        <a:lnSpc>
          <a:spcPct val="90000"/>
        </a:lnSpc>
        <a:spcBef>
          <a:spcPts val="2667"/>
        </a:spcBef>
        <a:buFont typeface="Arial" panose="020B0604020202020204" pitchFamily="34" charset="0"/>
        <a:buChar char="•"/>
        <a:defRPr sz="9600" kern="1200">
          <a:solidFill>
            <a:schemeClr val="tx1"/>
          </a:solidFill>
          <a:latin typeface="+mn-lt"/>
          <a:ea typeface="+mn-ea"/>
          <a:cs typeface="+mn-cs"/>
        </a:defRPr>
      </a:lvl7pPr>
      <a:lvl8pPr marL="18287886" indent="-1219192" algn="l" defTabSz="4876770" rtl="0" eaLnBrk="1" latinLnBrk="0" hangingPunct="1">
        <a:lnSpc>
          <a:spcPct val="90000"/>
        </a:lnSpc>
        <a:spcBef>
          <a:spcPts val="2667"/>
        </a:spcBef>
        <a:buFont typeface="Arial" panose="020B0604020202020204" pitchFamily="34" charset="0"/>
        <a:buChar char="•"/>
        <a:defRPr sz="9600" kern="1200">
          <a:solidFill>
            <a:schemeClr val="tx1"/>
          </a:solidFill>
          <a:latin typeface="+mn-lt"/>
          <a:ea typeface="+mn-ea"/>
          <a:cs typeface="+mn-cs"/>
        </a:defRPr>
      </a:lvl8pPr>
      <a:lvl9pPr marL="20726270" indent="-1219192" algn="l" defTabSz="4876770" rtl="0" eaLnBrk="1" latinLnBrk="0" hangingPunct="1">
        <a:lnSpc>
          <a:spcPct val="90000"/>
        </a:lnSpc>
        <a:spcBef>
          <a:spcPts val="2667"/>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876770" rtl="0" eaLnBrk="1" latinLnBrk="0" hangingPunct="1">
        <a:defRPr sz="9600" kern="1200">
          <a:solidFill>
            <a:schemeClr val="tx1"/>
          </a:solidFill>
          <a:latin typeface="+mn-lt"/>
          <a:ea typeface="+mn-ea"/>
          <a:cs typeface="+mn-cs"/>
        </a:defRPr>
      </a:lvl1pPr>
      <a:lvl2pPr marL="2438385" algn="l" defTabSz="4876770" rtl="0" eaLnBrk="1" latinLnBrk="0" hangingPunct="1">
        <a:defRPr sz="9600" kern="1200">
          <a:solidFill>
            <a:schemeClr val="tx1"/>
          </a:solidFill>
          <a:latin typeface="+mn-lt"/>
          <a:ea typeface="+mn-ea"/>
          <a:cs typeface="+mn-cs"/>
        </a:defRPr>
      </a:lvl2pPr>
      <a:lvl3pPr marL="4876770" algn="l" defTabSz="4876770" rtl="0" eaLnBrk="1" latinLnBrk="0" hangingPunct="1">
        <a:defRPr sz="9600" kern="1200">
          <a:solidFill>
            <a:schemeClr val="tx1"/>
          </a:solidFill>
          <a:latin typeface="+mn-lt"/>
          <a:ea typeface="+mn-ea"/>
          <a:cs typeface="+mn-cs"/>
        </a:defRPr>
      </a:lvl3pPr>
      <a:lvl4pPr marL="7315154" algn="l" defTabSz="4876770" rtl="0" eaLnBrk="1" latinLnBrk="0" hangingPunct="1">
        <a:defRPr sz="9600" kern="1200">
          <a:solidFill>
            <a:schemeClr val="tx1"/>
          </a:solidFill>
          <a:latin typeface="+mn-lt"/>
          <a:ea typeface="+mn-ea"/>
          <a:cs typeface="+mn-cs"/>
        </a:defRPr>
      </a:lvl4pPr>
      <a:lvl5pPr marL="9753539" algn="l" defTabSz="4876770" rtl="0" eaLnBrk="1" latinLnBrk="0" hangingPunct="1">
        <a:defRPr sz="9600" kern="1200">
          <a:solidFill>
            <a:schemeClr val="tx1"/>
          </a:solidFill>
          <a:latin typeface="+mn-lt"/>
          <a:ea typeface="+mn-ea"/>
          <a:cs typeface="+mn-cs"/>
        </a:defRPr>
      </a:lvl5pPr>
      <a:lvl6pPr marL="12191924" algn="l" defTabSz="4876770" rtl="0" eaLnBrk="1" latinLnBrk="0" hangingPunct="1">
        <a:defRPr sz="9600" kern="1200">
          <a:solidFill>
            <a:schemeClr val="tx1"/>
          </a:solidFill>
          <a:latin typeface="+mn-lt"/>
          <a:ea typeface="+mn-ea"/>
          <a:cs typeface="+mn-cs"/>
        </a:defRPr>
      </a:lvl6pPr>
      <a:lvl7pPr marL="14630309" algn="l" defTabSz="4876770" rtl="0" eaLnBrk="1" latinLnBrk="0" hangingPunct="1">
        <a:defRPr sz="9600" kern="1200">
          <a:solidFill>
            <a:schemeClr val="tx1"/>
          </a:solidFill>
          <a:latin typeface="+mn-lt"/>
          <a:ea typeface="+mn-ea"/>
          <a:cs typeface="+mn-cs"/>
        </a:defRPr>
      </a:lvl7pPr>
      <a:lvl8pPr marL="17068693" algn="l" defTabSz="4876770" rtl="0" eaLnBrk="1" latinLnBrk="0" hangingPunct="1">
        <a:defRPr sz="9600" kern="1200">
          <a:solidFill>
            <a:schemeClr val="tx1"/>
          </a:solidFill>
          <a:latin typeface="+mn-lt"/>
          <a:ea typeface="+mn-ea"/>
          <a:cs typeface="+mn-cs"/>
        </a:defRPr>
      </a:lvl8pPr>
      <a:lvl9pPr marL="19507078" algn="l" defTabSz="4876770" rtl="0" eaLnBrk="1" latinLnBrk="0" hangingPunct="1">
        <a:defRPr sz="9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jpg"/><Relationship Id="rId7"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G"/><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91600" y="1321237"/>
            <a:ext cx="27813000" cy="3631763"/>
          </a:xfrm>
          <a:prstGeom prst="rect">
            <a:avLst/>
          </a:prstGeom>
          <a:noFill/>
        </p:spPr>
        <p:txBody>
          <a:bodyPr wrap="square" rtlCol="0">
            <a:spAutoFit/>
          </a:bodyPr>
          <a:lstStyle/>
          <a:p>
            <a:pPr algn="ctr"/>
            <a:r>
              <a:rPr lang="en-US" sz="11500" dirty="0" smtClean="0">
                <a:latin typeface="Arial Black" panose="020B0A04020102020204" pitchFamily="34" charset="0"/>
              </a:rPr>
              <a:t>Animal-Assisted Therapy: </a:t>
            </a:r>
          </a:p>
          <a:p>
            <a:pPr algn="ctr"/>
            <a:r>
              <a:rPr lang="en-US" sz="11500" dirty="0" smtClean="0">
                <a:latin typeface="Arial Black" panose="020B0A04020102020204" pitchFamily="34" charset="0"/>
              </a:rPr>
              <a:t>Motives and Rewards</a:t>
            </a:r>
            <a:endParaRPr lang="en-US" sz="11500" dirty="0">
              <a:latin typeface="Arial Black" panose="020B0A04020102020204" pitchFamily="34" charset="0"/>
            </a:endParaRPr>
          </a:p>
        </p:txBody>
      </p:sp>
      <p:sp>
        <p:nvSpPr>
          <p:cNvPr id="5" name="TextBox 4"/>
          <p:cNvSpPr txBox="1"/>
          <p:nvPr/>
        </p:nvSpPr>
        <p:spPr>
          <a:xfrm>
            <a:off x="41681400" y="2709789"/>
            <a:ext cx="8153400" cy="2308086"/>
          </a:xfrm>
          <a:prstGeom prst="rect">
            <a:avLst/>
          </a:prstGeom>
          <a:noFill/>
        </p:spPr>
        <p:txBody>
          <a:bodyPr wrap="square" rtlCol="0">
            <a:spAutoFit/>
          </a:bodyPr>
          <a:lstStyle/>
          <a:p>
            <a:r>
              <a:rPr lang="en-US" sz="3600" dirty="0" smtClean="0">
                <a:latin typeface="Arial Black" panose="020B0A04020102020204" pitchFamily="34" charset="0"/>
              </a:rPr>
              <a:t>Kailee Collins, OTS</a:t>
            </a:r>
          </a:p>
          <a:p>
            <a:r>
              <a:rPr lang="en-US" sz="3600" dirty="0" err="1" smtClean="0">
                <a:latin typeface="Arial Black" panose="020B0A04020102020204" pitchFamily="34" charset="0"/>
              </a:rPr>
              <a:t>Kerryellen</a:t>
            </a:r>
            <a:r>
              <a:rPr lang="en-US" sz="3600" dirty="0" smtClean="0">
                <a:latin typeface="Arial Black" panose="020B0A04020102020204" pitchFamily="34" charset="0"/>
              </a:rPr>
              <a:t> </a:t>
            </a:r>
            <a:r>
              <a:rPr lang="en-US" sz="3600" dirty="0" err="1" smtClean="0">
                <a:latin typeface="Arial Black" panose="020B0A04020102020204" pitchFamily="34" charset="0"/>
              </a:rPr>
              <a:t>Vroman</a:t>
            </a:r>
            <a:r>
              <a:rPr lang="en-US" sz="3600" dirty="0" smtClean="0">
                <a:latin typeface="Arial Black" panose="020B0A04020102020204" pitchFamily="34" charset="0"/>
              </a:rPr>
              <a:t> PhD., OTR/L</a:t>
            </a:r>
          </a:p>
          <a:p>
            <a:r>
              <a:rPr lang="en-US" sz="3600" dirty="0" smtClean="0">
                <a:latin typeface="Arial Black" panose="020B0A04020102020204" pitchFamily="34" charset="0"/>
              </a:rPr>
              <a:t>University of New Hampshire,  Durham, NH</a:t>
            </a:r>
            <a:endParaRPr lang="en-US" sz="3600" dirty="0">
              <a:latin typeface="Arial Black" panose="020B0A04020102020204" pitchFamily="34" charset="0"/>
            </a:endParaRPr>
          </a:p>
        </p:txBody>
      </p:sp>
      <p:sp>
        <p:nvSpPr>
          <p:cNvPr id="6" name="TextBox 5"/>
          <p:cNvSpPr txBox="1"/>
          <p:nvPr/>
        </p:nvSpPr>
        <p:spPr>
          <a:xfrm>
            <a:off x="1524000" y="6698159"/>
            <a:ext cx="4425696" cy="769441"/>
          </a:xfrm>
          <a:prstGeom prst="rect">
            <a:avLst/>
          </a:prstGeom>
          <a:noFill/>
        </p:spPr>
        <p:txBody>
          <a:bodyPr wrap="square" rtlCol="0">
            <a:spAutoFit/>
          </a:bodyPr>
          <a:lstStyle/>
          <a:p>
            <a:r>
              <a:rPr lang="en-US" sz="4400" dirty="0" smtClean="0">
                <a:latin typeface="Arial Black" panose="020B0A04020102020204" pitchFamily="34" charset="0"/>
              </a:rPr>
              <a:t>Introduction</a:t>
            </a:r>
            <a:endParaRPr lang="en-US" sz="4400" dirty="0">
              <a:latin typeface="Arial Black" panose="020B0A04020102020204" pitchFamily="34" charset="0"/>
            </a:endParaRPr>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6947"/>
          <a:stretch/>
        </p:blipFill>
        <p:spPr>
          <a:xfrm>
            <a:off x="21540914" y="6400800"/>
            <a:ext cx="8177086" cy="4696502"/>
          </a:xfrm>
          <a:prstGeom prst="rect">
            <a:avLst/>
          </a:prstGeom>
        </p:spPr>
      </p:pic>
      <p:sp>
        <p:nvSpPr>
          <p:cNvPr id="9" name="TextBox 8"/>
          <p:cNvSpPr txBox="1"/>
          <p:nvPr/>
        </p:nvSpPr>
        <p:spPr>
          <a:xfrm>
            <a:off x="1752600" y="7677841"/>
            <a:ext cx="11506200" cy="1938992"/>
          </a:xfrm>
          <a:prstGeom prst="rect">
            <a:avLst/>
          </a:prstGeom>
          <a:noFill/>
        </p:spPr>
        <p:txBody>
          <a:bodyPr wrap="square" rtlCol="0">
            <a:spAutoFit/>
          </a:bodyPr>
          <a:lstStyle/>
          <a:p>
            <a:r>
              <a:rPr lang="en-US" sz="3000" dirty="0">
                <a:latin typeface="Times New Roman" panose="02020603050405020304" pitchFamily="18" charset="0"/>
                <a:cs typeface="Times New Roman" panose="02020603050405020304" pitchFamily="18" charset="0"/>
              </a:rPr>
              <a:t>Animal-assisted therapy is </a:t>
            </a:r>
            <a:r>
              <a:rPr lang="en-US" sz="3000" dirty="0" smtClean="0">
                <a:latin typeface="Times New Roman" panose="02020603050405020304" pitchFamily="18" charset="0"/>
                <a:cs typeface="Times New Roman" panose="02020603050405020304" pitchFamily="18" charset="0"/>
              </a:rPr>
              <a:t>utilized to </a:t>
            </a:r>
            <a:r>
              <a:rPr lang="en-US" sz="3000" dirty="0">
                <a:latin typeface="Times New Roman" panose="02020603050405020304" pitchFamily="18" charset="0"/>
                <a:cs typeface="Times New Roman" panose="02020603050405020304" pitchFamily="18" charset="0"/>
              </a:rPr>
              <a:t>provide goal-directed </a:t>
            </a:r>
            <a:r>
              <a:rPr lang="en-US" sz="3000" dirty="0" smtClean="0">
                <a:latin typeface="Times New Roman" panose="02020603050405020304" pitchFamily="18" charset="0"/>
                <a:cs typeface="Times New Roman" panose="02020603050405020304" pitchFamily="18" charset="0"/>
              </a:rPr>
              <a:t>therapy with dogs</a:t>
            </a:r>
            <a:r>
              <a:rPr lang="en-US" sz="3000" dirty="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This </a:t>
            </a:r>
            <a:r>
              <a:rPr lang="en-US" sz="3000" dirty="0">
                <a:latin typeface="Times New Roman" panose="02020603050405020304" pitchFamily="18" charset="0"/>
                <a:cs typeface="Times New Roman" panose="02020603050405020304" pitchFamily="18" charset="0"/>
              </a:rPr>
              <a:t>study </a:t>
            </a:r>
            <a:r>
              <a:rPr lang="en-US" sz="3000" dirty="0" smtClean="0">
                <a:latin typeface="Times New Roman" panose="02020603050405020304" pitchFamily="18" charset="0"/>
                <a:cs typeface="Times New Roman" panose="02020603050405020304" pitchFamily="18" charset="0"/>
              </a:rPr>
              <a:t>investigated what </a:t>
            </a:r>
            <a:r>
              <a:rPr lang="en-US" sz="3000" dirty="0">
                <a:latin typeface="Times New Roman" panose="02020603050405020304" pitchFamily="18" charset="0"/>
                <a:cs typeface="Times New Roman" panose="02020603050405020304" pitchFamily="18" charset="0"/>
              </a:rPr>
              <a:t>motivates individuals to </a:t>
            </a:r>
            <a:r>
              <a:rPr lang="en-US" sz="3000" dirty="0" smtClean="0">
                <a:latin typeface="Times New Roman" panose="02020603050405020304" pitchFamily="18" charset="0"/>
                <a:cs typeface="Times New Roman" panose="02020603050405020304" pitchFamily="18" charset="0"/>
              </a:rPr>
              <a:t>become </a:t>
            </a:r>
            <a:r>
              <a:rPr lang="en-US" sz="3000" dirty="0">
                <a:latin typeface="Times New Roman" panose="02020603050405020304" pitchFamily="18" charset="0"/>
                <a:cs typeface="Times New Roman" panose="02020603050405020304" pitchFamily="18" charset="0"/>
              </a:rPr>
              <a:t>animal-assisted </a:t>
            </a:r>
            <a:r>
              <a:rPr lang="en-US" sz="3000" dirty="0" smtClean="0">
                <a:latin typeface="Times New Roman" panose="02020603050405020304" pitchFamily="18" charset="0"/>
                <a:cs typeface="Times New Roman" panose="02020603050405020304" pitchFamily="18" charset="0"/>
              </a:rPr>
              <a:t>therapy volunteers and the </a:t>
            </a:r>
            <a:r>
              <a:rPr lang="en-US" sz="3000" dirty="0">
                <a:latin typeface="Times New Roman" panose="02020603050405020304" pitchFamily="18" charset="0"/>
                <a:cs typeface="Times New Roman" panose="02020603050405020304" pitchFamily="18" charset="0"/>
              </a:rPr>
              <a:t>rewards that encourage and sustain </a:t>
            </a:r>
            <a:r>
              <a:rPr lang="en-US" sz="3000" dirty="0" smtClean="0">
                <a:latin typeface="Times New Roman" panose="02020603050405020304" pitchFamily="18" charset="0"/>
                <a:cs typeface="Times New Roman" panose="02020603050405020304" pitchFamily="18" charset="0"/>
              </a:rPr>
              <a:t>them. </a:t>
            </a:r>
            <a:endParaRPr lang="en-US" sz="3000" dirty="0">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0" y="21640800"/>
            <a:ext cx="4425696" cy="769441"/>
          </a:xfrm>
          <a:prstGeom prst="rect">
            <a:avLst/>
          </a:prstGeom>
          <a:noFill/>
        </p:spPr>
        <p:txBody>
          <a:bodyPr wrap="square" rtlCol="0">
            <a:spAutoFit/>
          </a:bodyPr>
          <a:lstStyle/>
          <a:p>
            <a:r>
              <a:rPr lang="en-US" sz="4400" dirty="0" smtClean="0">
                <a:latin typeface="Arial Black" panose="020B0A04020102020204" pitchFamily="34" charset="0"/>
              </a:rPr>
              <a:t>Methods</a:t>
            </a:r>
            <a:endParaRPr lang="en-US" sz="4400" dirty="0">
              <a:latin typeface="Arial Black" panose="020B0A04020102020204" pitchFamily="34" charset="0"/>
            </a:endParaRPr>
          </a:p>
        </p:txBody>
      </p:sp>
      <p:sp>
        <p:nvSpPr>
          <p:cNvPr id="20" name="TextBox 19"/>
          <p:cNvSpPr txBox="1"/>
          <p:nvPr/>
        </p:nvSpPr>
        <p:spPr>
          <a:xfrm>
            <a:off x="37947600" y="6683514"/>
            <a:ext cx="5006340" cy="769441"/>
          </a:xfrm>
          <a:prstGeom prst="rect">
            <a:avLst/>
          </a:prstGeom>
          <a:noFill/>
        </p:spPr>
        <p:txBody>
          <a:bodyPr wrap="square" rtlCol="0">
            <a:spAutoFit/>
          </a:bodyPr>
          <a:lstStyle/>
          <a:p>
            <a:r>
              <a:rPr lang="en-US" sz="4400" dirty="0" smtClean="0">
                <a:latin typeface="Arial Black" panose="020B0A04020102020204" pitchFamily="34" charset="0"/>
              </a:rPr>
              <a:t>Discussion</a:t>
            </a:r>
            <a:endParaRPr lang="en-US" sz="4400" dirty="0">
              <a:latin typeface="Arial Black" panose="020B0A04020102020204" pitchFamily="34" charset="0"/>
            </a:endParaRPr>
          </a:p>
        </p:txBody>
      </p:sp>
      <p:sp>
        <p:nvSpPr>
          <p:cNvPr id="58" name="TextBox 57"/>
          <p:cNvSpPr txBox="1"/>
          <p:nvPr/>
        </p:nvSpPr>
        <p:spPr>
          <a:xfrm>
            <a:off x="37947600" y="20490359"/>
            <a:ext cx="8109610" cy="769441"/>
          </a:xfrm>
          <a:prstGeom prst="rect">
            <a:avLst/>
          </a:prstGeom>
          <a:noFill/>
        </p:spPr>
        <p:txBody>
          <a:bodyPr wrap="square" rtlCol="0">
            <a:spAutoFit/>
          </a:bodyPr>
          <a:lstStyle/>
          <a:p>
            <a:r>
              <a:rPr lang="en-US" sz="4400" dirty="0" smtClean="0">
                <a:latin typeface="Arial Black" panose="020B0A04020102020204" pitchFamily="34" charset="0"/>
              </a:rPr>
              <a:t>Implications</a:t>
            </a:r>
            <a:endParaRPr lang="en-US" sz="4400" dirty="0">
              <a:latin typeface="Arial Black" panose="020B0A04020102020204" pitchFamily="34" charset="0"/>
            </a:endParaRPr>
          </a:p>
        </p:txBody>
      </p:sp>
      <p:sp>
        <p:nvSpPr>
          <p:cNvPr id="67" name="TextBox 66"/>
          <p:cNvSpPr txBox="1"/>
          <p:nvPr/>
        </p:nvSpPr>
        <p:spPr>
          <a:xfrm>
            <a:off x="39090600" y="34290000"/>
            <a:ext cx="4346407" cy="553998"/>
          </a:xfrm>
          <a:prstGeom prst="rect">
            <a:avLst/>
          </a:prstGeom>
          <a:noFill/>
        </p:spPr>
        <p:txBody>
          <a:bodyPr wrap="square" rtlCol="0">
            <a:spAutoFit/>
          </a:bodyPr>
          <a:lstStyle/>
          <a:p>
            <a:r>
              <a:rPr lang="en-US" sz="3000" dirty="0" smtClean="0">
                <a:latin typeface="Arial Black" panose="020B0A04020102020204" pitchFamily="34" charset="0"/>
              </a:rPr>
              <a:t>Acknowledgements</a:t>
            </a:r>
          </a:p>
        </p:txBody>
      </p:sp>
      <p:sp>
        <p:nvSpPr>
          <p:cNvPr id="69" name="TextBox 68"/>
          <p:cNvSpPr txBox="1"/>
          <p:nvPr/>
        </p:nvSpPr>
        <p:spPr>
          <a:xfrm>
            <a:off x="44500800" y="34269402"/>
            <a:ext cx="5319809" cy="553998"/>
          </a:xfrm>
          <a:prstGeom prst="rect">
            <a:avLst/>
          </a:prstGeom>
          <a:noFill/>
        </p:spPr>
        <p:txBody>
          <a:bodyPr wrap="square" rtlCol="0">
            <a:spAutoFit/>
          </a:bodyPr>
          <a:lstStyle/>
          <a:p>
            <a:r>
              <a:rPr lang="en-US" sz="3000" dirty="0" smtClean="0">
                <a:latin typeface="Arial Black" panose="020B0A04020102020204" pitchFamily="34" charset="0"/>
              </a:rPr>
              <a:t>Contact Information</a:t>
            </a:r>
            <a:endParaRPr lang="en-US" sz="3000" dirty="0">
              <a:latin typeface="Arial Black" panose="020B0A04020102020204" pitchFamily="34" charset="0"/>
            </a:endParaRPr>
          </a:p>
        </p:txBody>
      </p:sp>
      <p:sp>
        <p:nvSpPr>
          <p:cNvPr id="70" name="TextBox 69"/>
          <p:cNvSpPr txBox="1"/>
          <p:nvPr/>
        </p:nvSpPr>
        <p:spPr>
          <a:xfrm>
            <a:off x="44729400" y="34671000"/>
            <a:ext cx="4800600"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Kailee Collins </a:t>
            </a:r>
            <a:r>
              <a:rPr lang="en-US" sz="2000" dirty="0" smtClean="0">
                <a:latin typeface="Times New Roman" panose="02020603050405020304" pitchFamily="18" charset="0"/>
                <a:cs typeface="Times New Roman" panose="02020603050405020304" pitchFamily="18" charset="0"/>
              </a:rPr>
              <a:t>kvy8@wildcats.unh.edu</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Dr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Kerryellen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Vroman</a:t>
            </a:r>
            <a:endParaRPr lang="en-US" sz="2000" dirty="0">
              <a:latin typeface="Times New Roman" panose="02020603050405020304" pitchFamily="18" charset="0"/>
              <a:cs typeface="Times New Roman" panose="02020603050405020304" pitchFamily="18" charset="0"/>
            </a:endParaRPr>
          </a:p>
          <a:p>
            <a:r>
              <a:rPr lang="en-US" sz="2000" dirty="0" err="1" smtClean="0">
                <a:latin typeface="Times New Roman" panose="02020603050405020304" pitchFamily="18" charset="0"/>
                <a:cs typeface="Times New Roman" panose="02020603050405020304" pitchFamily="18" charset="0"/>
              </a:rPr>
              <a:t>kerryellen.vroman@unh.edu</a:t>
            </a:r>
            <a:endParaRPr lang="en-US" sz="2000" dirty="0">
              <a:latin typeface="Times New Roman" panose="02020603050405020304" pitchFamily="18" charset="0"/>
              <a:cs typeface="Times New Roman" panose="02020603050405020304" pitchFamily="18" charset="0"/>
            </a:endParaRPr>
          </a:p>
        </p:txBody>
      </p:sp>
      <p:sp>
        <p:nvSpPr>
          <p:cNvPr id="71" name="TextBox 70"/>
          <p:cNvSpPr txBox="1"/>
          <p:nvPr/>
        </p:nvSpPr>
        <p:spPr>
          <a:xfrm>
            <a:off x="39319200" y="34645937"/>
            <a:ext cx="5190337"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Summer Undergraduate Research </a:t>
            </a:r>
            <a:r>
              <a:rPr lang="en-US" sz="2000" dirty="0" smtClean="0">
                <a:latin typeface="Times New Roman" panose="02020603050405020304" pitchFamily="18" charset="0"/>
                <a:cs typeface="Times New Roman" panose="02020603050405020304" pitchFamily="18" charset="0"/>
              </a:rPr>
              <a:t>Fellowship</a:t>
            </a:r>
            <a:r>
              <a:rPr lang="en-US" sz="2000" dirty="0">
                <a:latin typeface="Times New Roman" panose="02020603050405020304" pitchFamily="18" charset="0"/>
                <a:cs typeface="Times New Roman" panose="02020603050405020304" pitchFamily="18" charset="0"/>
              </a:rPr>
              <a:t>, Hamel Center for </a:t>
            </a:r>
            <a:r>
              <a:rPr lang="en-US" sz="2000" dirty="0" smtClean="0">
                <a:latin typeface="Times New Roman" panose="02020603050405020304" pitchFamily="18" charset="0"/>
                <a:cs typeface="Times New Roman" panose="02020603050405020304" pitchFamily="18" charset="0"/>
              </a:rPr>
              <a:t>Undergraduate </a:t>
            </a:r>
            <a:r>
              <a:rPr lang="en-US" sz="2000" dirty="0">
                <a:latin typeface="Times New Roman" panose="02020603050405020304" pitchFamily="18" charset="0"/>
                <a:cs typeface="Times New Roman" panose="02020603050405020304" pitchFamily="18" charset="0"/>
              </a:rPr>
              <a:t>Research, University of </a:t>
            </a:r>
            <a:r>
              <a:rPr lang="en-US" sz="2000" dirty="0" smtClean="0">
                <a:latin typeface="Times New Roman" panose="02020603050405020304" pitchFamily="18" charset="0"/>
                <a:cs typeface="Times New Roman" panose="02020603050405020304" pitchFamily="18" charset="0"/>
              </a:rPr>
              <a:t> New Hampshire</a:t>
            </a:r>
            <a:endParaRPr lang="en-US" sz="2000" dirty="0">
              <a:latin typeface="Times New Roman" panose="02020603050405020304" pitchFamily="18" charset="0"/>
              <a:cs typeface="Times New Roman" panose="02020603050405020304" pitchFamily="18" charset="0"/>
            </a:endParaRPr>
          </a:p>
        </p:txBody>
      </p:sp>
      <p:sp>
        <p:nvSpPr>
          <p:cNvPr id="73" name="TextBox 72"/>
          <p:cNvSpPr txBox="1"/>
          <p:nvPr/>
        </p:nvSpPr>
        <p:spPr>
          <a:xfrm>
            <a:off x="37933887" y="26814959"/>
            <a:ext cx="7557513" cy="769441"/>
          </a:xfrm>
          <a:prstGeom prst="rect">
            <a:avLst/>
          </a:prstGeom>
          <a:noFill/>
        </p:spPr>
        <p:txBody>
          <a:bodyPr wrap="square" rtlCol="0">
            <a:spAutoFit/>
          </a:bodyPr>
          <a:lstStyle/>
          <a:p>
            <a:r>
              <a:rPr lang="en-US" sz="4400" dirty="0" smtClean="0">
                <a:latin typeface="Arial Black" panose="020B0A04020102020204" pitchFamily="34" charset="0"/>
                <a:cs typeface="Times New Roman" panose="02020603050405020304" pitchFamily="18" charset="0"/>
              </a:rPr>
              <a:t>Conclusion</a:t>
            </a:r>
            <a:endParaRPr lang="en-US" sz="4400" dirty="0">
              <a:latin typeface="Arial Black" panose="020B0A04020102020204" pitchFamily="34" charset="0"/>
              <a:cs typeface="Times New Roman" panose="02020603050405020304" pitchFamily="18" charset="0"/>
            </a:endParaRPr>
          </a:p>
        </p:txBody>
      </p:sp>
      <p:grpSp>
        <p:nvGrpSpPr>
          <p:cNvPr id="54" name="Group 53"/>
          <p:cNvGrpSpPr/>
          <p:nvPr/>
        </p:nvGrpSpPr>
        <p:grpSpPr>
          <a:xfrm>
            <a:off x="1904999" y="9829800"/>
            <a:ext cx="11658601" cy="923330"/>
            <a:chOff x="1752599" y="12026205"/>
            <a:chExt cx="11658601" cy="923330"/>
          </a:xfrm>
        </p:grpSpPr>
        <p:sp>
          <p:nvSpPr>
            <p:cNvPr id="18" name="TextBox 17"/>
            <p:cNvSpPr txBox="1"/>
            <p:nvPr/>
          </p:nvSpPr>
          <p:spPr>
            <a:xfrm>
              <a:off x="2590800" y="12026205"/>
              <a:ext cx="10820400" cy="923330"/>
            </a:xfrm>
            <a:prstGeom prst="rect">
              <a:avLst/>
            </a:prstGeom>
            <a:noFill/>
          </p:spPr>
          <p:txBody>
            <a:bodyPr wrap="square" tIns="0" bIns="0" rtlCol="0">
              <a:spAutoFit/>
            </a:bodyPr>
            <a:lstStyle/>
            <a:p>
              <a:r>
                <a:rPr lang="en-US" sz="3000" dirty="0" smtClean="0">
                  <a:latin typeface="Times New Roman" panose="02020603050405020304" pitchFamily="18" charset="0"/>
                  <a:cs typeface="Times New Roman" panose="02020603050405020304" pitchFamily="18" charset="0"/>
                </a:rPr>
                <a:t>Animal</a:t>
              </a:r>
              <a:r>
                <a:rPr lang="en-US" sz="3000" dirty="0">
                  <a:latin typeface="Times New Roman" panose="02020603050405020304" pitchFamily="18" charset="0"/>
                  <a:cs typeface="Times New Roman" panose="02020603050405020304" pitchFamily="18" charset="0"/>
                </a:rPr>
                <a:t>-assisted </a:t>
              </a:r>
              <a:r>
                <a:rPr lang="en-US" sz="3000" dirty="0" smtClean="0">
                  <a:latin typeface="Times New Roman" panose="02020603050405020304" pitchFamily="18" charset="0"/>
                  <a:cs typeface="Times New Roman" panose="02020603050405020304" pitchFamily="18" charset="0"/>
                </a:rPr>
                <a:t>therapy </a:t>
              </a:r>
              <a:r>
                <a:rPr lang="en-US" sz="3000" dirty="0">
                  <a:latin typeface="Times New Roman" panose="02020603050405020304" pitchFamily="18" charset="0"/>
                  <a:cs typeface="Times New Roman" panose="02020603050405020304" pitchFamily="18" charset="0"/>
                </a:rPr>
                <a:t>consistently </a:t>
              </a:r>
              <a:r>
                <a:rPr lang="en-US" sz="3000" dirty="0" smtClean="0">
                  <a:latin typeface="Times New Roman" panose="02020603050405020304" pitchFamily="18" charset="0"/>
                  <a:cs typeface="Times New Roman" panose="02020603050405020304" pitchFamily="18" charset="0"/>
                </a:rPr>
                <a:t>demonstrates positive </a:t>
              </a:r>
              <a:r>
                <a:rPr lang="en-US" sz="3000" dirty="0">
                  <a:latin typeface="Times New Roman" panose="02020603050405020304" pitchFamily="18" charset="0"/>
                  <a:cs typeface="Times New Roman" panose="02020603050405020304" pitchFamily="18" charset="0"/>
                </a:rPr>
                <a:t>physiological, psychological, and social benefits for </a:t>
              </a:r>
              <a:r>
                <a:rPr lang="en-US" sz="3000" dirty="0" smtClean="0">
                  <a:latin typeface="Times New Roman" panose="02020603050405020304" pitchFamily="18" charset="0"/>
                  <a:cs typeface="Times New Roman" panose="02020603050405020304" pitchFamily="18" charset="0"/>
                </a:rPr>
                <a:t>recipients.</a:t>
              </a:r>
              <a:endParaRPr lang="en-US" sz="3000" dirty="0">
                <a:latin typeface="Times New Roman" panose="02020603050405020304" pitchFamily="18" charset="0"/>
                <a:cs typeface="Times New Roman" panose="02020603050405020304" pitchFamily="18" charset="0"/>
              </a:endParaRPr>
            </a:p>
          </p:txBody>
        </p:sp>
        <p:pic>
          <p:nvPicPr>
            <p:cNvPr id="64" name="Picture 63"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1752599" y="12115800"/>
              <a:ext cx="630127" cy="609600"/>
            </a:xfrm>
            <a:prstGeom prst="rect">
              <a:avLst/>
            </a:prstGeom>
          </p:spPr>
        </p:pic>
      </p:grpSp>
      <p:grpSp>
        <p:nvGrpSpPr>
          <p:cNvPr id="55" name="Group 54"/>
          <p:cNvGrpSpPr/>
          <p:nvPr/>
        </p:nvGrpSpPr>
        <p:grpSpPr>
          <a:xfrm>
            <a:off x="1904999" y="11125200"/>
            <a:ext cx="11582401" cy="1846659"/>
            <a:chOff x="1752599" y="13639800"/>
            <a:chExt cx="11582401" cy="1846659"/>
          </a:xfrm>
        </p:grpSpPr>
        <p:sp>
          <p:nvSpPr>
            <p:cNvPr id="21" name="TextBox 20"/>
            <p:cNvSpPr txBox="1"/>
            <p:nvPr/>
          </p:nvSpPr>
          <p:spPr>
            <a:xfrm>
              <a:off x="2590800" y="13639800"/>
              <a:ext cx="10744200" cy="1846659"/>
            </a:xfrm>
            <a:prstGeom prst="rect">
              <a:avLst/>
            </a:prstGeom>
            <a:noFill/>
          </p:spPr>
          <p:txBody>
            <a:bodyPr wrap="square" tIns="0" bIns="0" rtlCol="0">
              <a:spAutoFit/>
            </a:bodyPr>
            <a:lstStyle/>
            <a:p>
              <a:r>
                <a:rPr lang="en-US" sz="3000" dirty="0">
                  <a:latin typeface="Times New Roman" panose="02020603050405020304" pitchFamily="18" charset="0"/>
                  <a:cs typeface="Times New Roman" panose="02020603050405020304" pitchFamily="18" charset="0"/>
                </a:rPr>
                <a:t>Animal-assisted therapy volunteers are similar </a:t>
              </a:r>
              <a:r>
                <a:rPr lang="en-US" sz="3000" dirty="0" smtClean="0">
                  <a:latin typeface="Times New Roman" panose="02020603050405020304" pitchFamily="18" charset="0"/>
                  <a:cs typeface="Times New Roman" panose="02020603050405020304" pitchFamily="18" charset="0"/>
                </a:rPr>
                <a:t>to other volunteers</a:t>
              </a:r>
              <a:r>
                <a:rPr lang="en-US" sz="3000" dirty="0">
                  <a:latin typeface="Times New Roman" panose="02020603050405020304" pitchFamily="18" charset="0"/>
                  <a:cs typeface="Times New Roman" panose="02020603050405020304" pitchFamily="18" charset="0"/>
                </a:rPr>
                <a:t>, and have a sense of pride in and respect for the organization they are </a:t>
              </a:r>
              <a:r>
                <a:rPr lang="en-US" sz="3000" dirty="0" smtClean="0">
                  <a:latin typeface="Times New Roman" panose="02020603050405020304" pitchFamily="18" charset="0"/>
                  <a:cs typeface="Times New Roman" panose="02020603050405020304" pitchFamily="18" charset="0"/>
                </a:rPr>
                <a:t>part of. Volunteering fulfills a </a:t>
              </a:r>
              <a:r>
                <a:rPr lang="en-US" sz="3000" dirty="0">
                  <a:latin typeface="Times New Roman" panose="02020603050405020304" pitchFamily="18" charset="0"/>
                  <a:cs typeface="Times New Roman" panose="02020603050405020304" pitchFamily="18" charset="0"/>
                </a:rPr>
                <a:t>desire to help </a:t>
              </a:r>
              <a:r>
                <a:rPr lang="en-US" sz="3000" dirty="0" smtClean="0">
                  <a:latin typeface="Times New Roman" panose="02020603050405020304" pitchFamily="18" charset="0"/>
                  <a:cs typeface="Times New Roman" panose="02020603050405020304" pitchFamily="18" charset="0"/>
                </a:rPr>
                <a:t>people and to </a:t>
              </a:r>
              <a:r>
                <a:rPr lang="en-US" sz="3000" dirty="0">
                  <a:latin typeface="Times New Roman" panose="02020603050405020304" pitchFamily="18" charset="0"/>
                  <a:cs typeface="Times New Roman" panose="02020603050405020304" pitchFamily="18" charset="0"/>
                </a:rPr>
                <a:t>belong to a </a:t>
              </a:r>
              <a:r>
                <a:rPr lang="en-US" sz="3000" dirty="0" smtClean="0">
                  <a:latin typeface="Times New Roman" panose="02020603050405020304" pitchFamily="18" charset="0"/>
                  <a:cs typeface="Times New Roman" panose="02020603050405020304" pitchFamily="18" charset="0"/>
                </a:rPr>
                <a:t>group, which in turn helps define </a:t>
              </a:r>
              <a:r>
                <a:rPr lang="en-US" sz="3000" dirty="0">
                  <a:latin typeface="Times New Roman" panose="02020603050405020304" pitchFamily="18" charset="0"/>
                  <a:cs typeface="Times New Roman" panose="02020603050405020304" pitchFamily="18" charset="0"/>
                </a:rPr>
                <a:t>their social </a:t>
              </a:r>
              <a:r>
                <a:rPr lang="en-US" sz="3000" dirty="0" smtClean="0">
                  <a:latin typeface="Times New Roman" panose="02020603050405020304" pitchFamily="18" charset="0"/>
                  <a:cs typeface="Times New Roman" panose="02020603050405020304" pitchFamily="18" charset="0"/>
                </a:rPr>
                <a:t>identity.</a:t>
              </a:r>
              <a:endParaRPr lang="en-US" sz="3000" dirty="0">
                <a:latin typeface="Times New Roman" panose="02020603050405020304" pitchFamily="18" charset="0"/>
                <a:cs typeface="Times New Roman" panose="02020603050405020304" pitchFamily="18" charset="0"/>
              </a:endParaRPr>
            </a:p>
          </p:txBody>
        </p:sp>
        <p:pic>
          <p:nvPicPr>
            <p:cNvPr id="77" name="Picture 76"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1752599" y="13716000"/>
              <a:ext cx="630127" cy="609600"/>
            </a:xfrm>
            <a:prstGeom prst="rect">
              <a:avLst/>
            </a:prstGeom>
          </p:spPr>
        </p:pic>
      </p:grpSp>
      <p:sp>
        <p:nvSpPr>
          <p:cNvPr id="78" name="TextBox 77"/>
          <p:cNvSpPr txBox="1"/>
          <p:nvPr/>
        </p:nvSpPr>
        <p:spPr>
          <a:xfrm>
            <a:off x="1524000" y="17602200"/>
            <a:ext cx="5446643" cy="769441"/>
          </a:xfrm>
          <a:prstGeom prst="rect">
            <a:avLst/>
          </a:prstGeom>
          <a:noFill/>
        </p:spPr>
        <p:txBody>
          <a:bodyPr wrap="square" rtlCol="0">
            <a:spAutoFit/>
          </a:bodyPr>
          <a:lstStyle/>
          <a:p>
            <a:r>
              <a:rPr lang="en-US" sz="4400" dirty="0" smtClean="0">
                <a:latin typeface="Arial Black" panose="020B0A04020102020204" pitchFamily="34" charset="0"/>
              </a:rPr>
              <a:t>Study Objectives</a:t>
            </a:r>
            <a:endParaRPr lang="en-US" sz="4400" dirty="0">
              <a:latin typeface="Arial Black" panose="020B0A04020102020204" pitchFamily="34" charset="0"/>
            </a:endParaRPr>
          </a:p>
        </p:txBody>
      </p:sp>
      <p:grpSp>
        <p:nvGrpSpPr>
          <p:cNvPr id="56" name="Group 55"/>
          <p:cNvGrpSpPr/>
          <p:nvPr/>
        </p:nvGrpSpPr>
        <p:grpSpPr>
          <a:xfrm>
            <a:off x="1905000" y="13335000"/>
            <a:ext cx="11582400" cy="1846659"/>
            <a:chOff x="1752600" y="15849600"/>
            <a:chExt cx="11582400" cy="1846659"/>
          </a:xfrm>
        </p:grpSpPr>
        <p:sp>
          <p:nvSpPr>
            <p:cNvPr id="22" name="TextBox 21"/>
            <p:cNvSpPr txBox="1"/>
            <p:nvPr/>
          </p:nvSpPr>
          <p:spPr>
            <a:xfrm>
              <a:off x="2590800" y="15849600"/>
              <a:ext cx="10744200" cy="1846659"/>
            </a:xfrm>
            <a:prstGeom prst="rect">
              <a:avLst/>
            </a:prstGeom>
            <a:noFill/>
          </p:spPr>
          <p:txBody>
            <a:bodyPr wrap="square" tIns="0" bIns="0" rtlCol="0">
              <a:spAutoFit/>
            </a:bodyPr>
            <a:lstStyle/>
            <a:p>
              <a:pPr lvl="0"/>
              <a:r>
                <a:rPr lang="en-US" sz="3000" dirty="0">
                  <a:latin typeface="Times New Roman" panose="02020603050405020304" pitchFamily="18" charset="0"/>
                  <a:cs typeface="Times New Roman" panose="02020603050405020304" pitchFamily="18" charset="0"/>
                </a:rPr>
                <a:t>There is an altruistic-egotistic </a:t>
              </a:r>
              <a:r>
                <a:rPr lang="en-US" sz="3000" dirty="0" smtClean="0">
                  <a:latin typeface="Times New Roman" panose="02020603050405020304" pitchFamily="18" charset="0"/>
                  <a:cs typeface="Times New Roman" panose="02020603050405020304" pitchFamily="18" charset="0"/>
                </a:rPr>
                <a:t>duality (intrinsic vs. extrinsic motivation) </a:t>
              </a:r>
              <a:r>
                <a:rPr lang="en-US" sz="3000" dirty="0">
                  <a:latin typeface="Times New Roman" panose="02020603050405020304" pitchFamily="18" charset="0"/>
                  <a:cs typeface="Times New Roman" panose="02020603050405020304" pitchFamily="18" charset="0"/>
                </a:rPr>
                <a:t>that </a:t>
              </a:r>
              <a:r>
                <a:rPr lang="en-US" sz="3000" dirty="0" smtClean="0">
                  <a:latin typeface="Times New Roman" panose="02020603050405020304" pitchFamily="18" charset="0"/>
                  <a:cs typeface="Times New Roman" panose="02020603050405020304" pitchFamily="18" charset="0"/>
                </a:rPr>
                <a:t>exists in volunteering. For </a:t>
              </a:r>
              <a:r>
                <a:rPr lang="en-US" sz="3000" dirty="0">
                  <a:latin typeface="Times New Roman" panose="02020603050405020304" pitchFamily="18" charset="0"/>
                  <a:cs typeface="Times New Roman" panose="02020603050405020304" pitchFamily="18" charset="0"/>
                </a:rPr>
                <a:t>those who volunteer in the domains of health and human services, such as animal-assisted therapy, there is evidence that this duality exists</a:t>
              </a:r>
              <a:r>
                <a:rPr lang="en-US" sz="3000" dirty="0" smtClean="0">
                  <a:latin typeface="Times New Roman" panose="02020603050405020304" pitchFamily="18" charset="0"/>
                  <a:cs typeface="Times New Roman" panose="02020603050405020304" pitchFamily="18" charset="0"/>
                </a:rPr>
                <a:t>.</a:t>
              </a:r>
              <a:endParaRPr lang="en-US" sz="3000" dirty="0">
                <a:latin typeface="Times New Roman" panose="02020603050405020304" pitchFamily="18" charset="0"/>
                <a:cs typeface="Times New Roman" panose="02020603050405020304" pitchFamily="18" charset="0"/>
              </a:endParaRPr>
            </a:p>
          </p:txBody>
        </p:sp>
        <p:pic>
          <p:nvPicPr>
            <p:cNvPr id="75" name="Picture 74"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1752600" y="15925800"/>
              <a:ext cx="630127" cy="609600"/>
            </a:xfrm>
            <a:prstGeom prst="rect">
              <a:avLst/>
            </a:prstGeom>
          </p:spPr>
        </p:pic>
      </p:grpSp>
      <p:grpSp>
        <p:nvGrpSpPr>
          <p:cNvPr id="60" name="Group 59"/>
          <p:cNvGrpSpPr/>
          <p:nvPr/>
        </p:nvGrpSpPr>
        <p:grpSpPr>
          <a:xfrm>
            <a:off x="1905000" y="15468600"/>
            <a:ext cx="11582400" cy="1846659"/>
            <a:chOff x="1752600" y="17907000"/>
            <a:chExt cx="11353800" cy="1846659"/>
          </a:xfrm>
        </p:grpSpPr>
        <p:sp>
          <p:nvSpPr>
            <p:cNvPr id="10" name="TextBox 9"/>
            <p:cNvSpPr txBox="1"/>
            <p:nvPr/>
          </p:nvSpPr>
          <p:spPr>
            <a:xfrm>
              <a:off x="2590800" y="17907000"/>
              <a:ext cx="10515600" cy="1846659"/>
            </a:xfrm>
            <a:prstGeom prst="rect">
              <a:avLst/>
            </a:prstGeom>
            <a:noFill/>
          </p:spPr>
          <p:txBody>
            <a:bodyPr wrap="square" tIns="0" bIns="0" rtlCol="0">
              <a:spAutoFit/>
            </a:bodyPr>
            <a:lstStyle/>
            <a:p>
              <a:pPr>
                <a:tabLst>
                  <a:tab pos="10636250" algn="l"/>
                  <a:tab pos="10804525" algn="l"/>
                  <a:tab pos="10852150" algn="l"/>
                  <a:tab pos="11093450" algn="l"/>
                </a:tabLst>
              </a:pPr>
              <a:r>
                <a:rPr lang="en-US" sz="3000" dirty="0" smtClean="0">
                  <a:latin typeface="Times New Roman" panose="02020603050405020304" pitchFamily="18" charset="0"/>
                  <a:cs typeface="Times New Roman" panose="02020603050405020304" pitchFamily="18" charset="0"/>
                </a:rPr>
                <a:t>Although there is extensive research on the benefits of animal assisted therapy, there </a:t>
              </a:r>
              <a:r>
                <a:rPr lang="en-US" sz="3000" dirty="0">
                  <a:latin typeface="Times New Roman" panose="02020603050405020304" pitchFamily="18" charset="0"/>
                  <a:cs typeface="Times New Roman" panose="02020603050405020304" pitchFamily="18" charset="0"/>
                </a:rPr>
                <a:t>is a </a:t>
              </a:r>
              <a:r>
                <a:rPr lang="en-US" sz="3000" dirty="0" smtClean="0">
                  <a:latin typeface="Times New Roman" panose="02020603050405020304" pitchFamily="18" charset="0"/>
                  <a:cs typeface="Times New Roman" panose="02020603050405020304" pitchFamily="18" charset="0"/>
                </a:rPr>
                <a:t>lack of </a:t>
              </a:r>
              <a:r>
                <a:rPr lang="en-US" sz="3000" dirty="0">
                  <a:latin typeface="Times New Roman" panose="02020603050405020304" pitchFamily="18" charset="0"/>
                  <a:cs typeface="Times New Roman" panose="02020603050405020304" pitchFamily="18" charset="0"/>
                </a:rPr>
                <a:t>information about animal-assisted therapy volunteers themselves, and why they chose to volunteer.</a:t>
              </a:r>
            </a:p>
          </p:txBody>
        </p:sp>
        <p:pic>
          <p:nvPicPr>
            <p:cNvPr id="76" name="Picture 75"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1752600" y="18059400"/>
              <a:ext cx="630127" cy="609600"/>
            </a:xfrm>
            <a:prstGeom prst="rect">
              <a:avLst/>
            </a:prstGeom>
          </p:spPr>
        </p:pic>
      </p:grpSp>
      <p:grpSp>
        <p:nvGrpSpPr>
          <p:cNvPr id="61" name="Group 60"/>
          <p:cNvGrpSpPr/>
          <p:nvPr/>
        </p:nvGrpSpPr>
        <p:grpSpPr>
          <a:xfrm>
            <a:off x="1905000" y="18669000"/>
            <a:ext cx="10972800" cy="923330"/>
            <a:chOff x="1752600" y="21107400"/>
            <a:chExt cx="10972800" cy="923330"/>
          </a:xfrm>
        </p:grpSpPr>
        <p:sp>
          <p:nvSpPr>
            <p:cNvPr id="23" name="TextBox 22"/>
            <p:cNvSpPr txBox="1"/>
            <p:nvPr/>
          </p:nvSpPr>
          <p:spPr>
            <a:xfrm>
              <a:off x="2593848" y="21107400"/>
              <a:ext cx="10131552" cy="923330"/>
            </a:xfrm>
            <a:prstGeom prst="rect">
              <a:avLst/>
            </a:prstGeom>
            <a:noFill/>
          </p:spPr>
          <p:txBody>
            <a:bodyPr wrap="square" tIns="0" bIns="0" rtlCol="0">
              <a:spAutoFit/>
            </a:bodyPr>
            <a:lstStyle/>
            <a:p>
              <a:r>
                <a:rPr lang="en-US" sz="3000" dirty="0" smtClean="0">
                  <a:latin typeface="Times New Roman" panose="02020603050405020304" pitchFamily="18" charset="0"/>
                  <a:cs typeface="Times New Roman" panose="02020603050405020304" pitchFamily="18" charset="0"/>
                </a:rPr>
                <a:t>What </a:t>
              </a:r>
              <a:r>
                <a:rPr lang="en-US" sz="3000" dirty="0">
                  <a:latin typeface="Times New Roman" panose="02020603050405020304" pitchFamily="18" charset="0"/>
                  <a:cs typeface="Times New Roman" panose="02020603050405020304" pitchFamily="18" charset="0"/>
                </a:rPr>
                <a:t>are the reasons (motives) people become animal-assisted </a:t>
              </a:r>
              <a:r>
                <a:rPr lang="en-US" sz="3000" dirty="0" smtClean="0">
                  <a:latin typeface="Times New Roman" panose="02020603050405020304" pitchFamily="18" charset="0"/>
                  <a:cs typeface="Times New Roman" panose="02020603050405020304" pitchFamily="18" charset="0"/>
                </a:rPr>
                <a:t>therapy volunteers?</a:t>
              </a:r>
              <a:endParaRPr lang="en-US" sz="3000" dirty="0">
                <a:latin typeface="Times New Roman" panose="02020603050405020304" pitchFamily="18" charset="0"/>
                <a:cs typeface="Times New Roman" panose="02020603050405020304" pitchFamily="18" charset="0"/>
              </a:endParaRPr>
            </a:p>
          </p:txBody>
        </p:sp>
        <p:pic>
          <p:nvPicPr>
            <p:cNvPr id="80" name="Picture 79"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1752600" y="21183600"/>
              <a:ext cx="630127" cy="609600"/>
            </a:xfrm>
            <a:prstGeom prst="rect">
              <a:avLst/>
            </a:prstGeom>
          </p:spPr>
        </p:pic>
      </p:grpSp>
      <p:grpSp>
        <p:nvGrpSpPr>
          <p:cNvPr id="62" name="Group 61"/>
          <p:cNvGrpSpPr/>
          <p:nvPr/>
        </p:nvGrpSpPr>
        <p:grpSpPr>
          <a:xfrm>
            <a:off x="1905000" y="19964400"/>
            <a:ext cx="12344400" cy="923330"/>
            <a:chOff x="1752600" y="22631400"/>
            <a:chExt cx="12344400" cy="923330"/>
          </a:xfrm>
        </p:grpSpPr>
        <p:sp>
          <p:nvSpPr>
            <p:cNvPr id="12" name="TextBox 11"/>
            <p:cNvSpPr txBox="1"/>
            <p:nvPr/>
          </p:nvSpPr>
          <p:spPr>
            <a:xfrm>
              <a:off x="2593848" y="22631400"/>
              <a:ext cx="11503152" cy="923330"/>
            </a:xfrm>
            <a:prstGeom prst="rect">
              <a:avLst/>
            </a:prstGeom>
            <a:noFill/>
          </p:spPr>
          <p:txBody>
            <a:bodyPr wrap="square" tIns="0" bIns="0" rtlCol="0">
              <a:spAutoFit/>
            </a:bodyPr>
            <a:lstStyle/>
            <a:p>
              <a:r>
                <a:rPr lang="en-US" sz="3000" dirty="0" smtClean="0">
                  <a:latin typeface="Times New Roman" panose="02020603050405020304" pitchFamily="18" charset="0"/>
                  <a:cs typeface="Times New Roman" panose="02020603050405020304" pitchFamily="18" charset="0"/>
                </a:rPr>
                <a:t>What are </a:t>
              </a:r>
              <a:r>
                <a:rPr lang="en-US" sz="3000" dirty="0">
                  <a:latin typeface="Times New Roman" panose="02020603050405020304" pitchFamily="18" charset="0"/>
                  <a:cs typeface="Times New Roman" panose="02020603050405020304" pitchFamily="18" charset="0"/>
                </a:rPr>
                <a:t>the benefits (rewards) for people who engage and remain animal-assisted </a:t>
              </a:r>
              <a:r>
                <a:rPr lang="en-US" sz="3000" dirty="0" smtClean="0">
                  <a:latin typeface="Times New Roman" panose="02020603050405020304" pitchFamily="18" charset="0"/>
                  <a:cs typeface="Times New Roman" panose="02020603050405020304" pitchFamily="18" charset="0"/>
                </a:rPr>
                <a:t>therapy volunteers?</a:t>
              </a:r>
              <a:endParaRPr lang="en-US" sz="3000" dirty="0">
                <a:latin typeface="Times New Roman" panose="02020603050405020304" pitchFamily="18" charset="0"/>
                <a:cs typeface="Times New Roman" panose="02020603050405020304" pitchFamily="18" charset="0"/>
              </a:endParaRPr>
            </a:p>
          </p:txBody>
        </p:sp>
        <p:pic>
          <p:nvPicPr>
            <p:cNvPr id="81" name="Picture 80"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1752600" y="22707600"/>
              <a:ext cx="630127" cy="609600"/>
            </a:xfrm>
            <a:prstGeom prst="rect">
              <a:avLst/>
            </a:prstGeom>
          </p:spPr>
        </p:pic>
      </p:grpSp>
      <p:sp>
        <p:nvSpPr>
          <p:cNvPr id="53" name="TextBox 52"/>
          <p:cNvSpPr txBox="1"/>
          <p:nvPr/>
        </p:nvSpPr>
        <p:spPr>
          <a:xfrm>
            <a:off x="1549400" y="22503824"/>
            <a:ext cx="3886200" cy="584776"/>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Participants</a:t>
            </a:r>
            <a:r>
              <a:rPr lang="en-US" sz="3200" b="1" dirty="0" smtClean="0">
                <a:latin typeface="Times New Roman" panose="02020603050405020304" pitchFamily="18" charset="0"/>
                <a:cs typeface="Times New Roman" panose="02020603050405020304" pitchFamily="18" charset="0"/>
              </a:rPr>
              <a:t>:</a:t>
            </a:r>
            <a:endParaRPr lang="en-US" sz="3200" b="1" dirty="0">
              <a:latin typeface="Times New Roman" panose="02020603050405020304" pitchFamily="18" charset="0"/>
              <a:cs typeface="Times New Roman" panose="02020603050405020304" pitchFamily="18" charset="0"/>
            </a:endParaRPr>
          </a:p>
        </p:txBody>
      </p:sp>
      <p:grpSp>
        <p:nvGrpSpPr>
          <p:cNvPr id="19" name="Group 18"/>
          <p:cNvGrpSpPr/>
          <p:nvPr/>
        </p:nvGrpSpPr>
        <p:grpSpPr>
          <a:xfrm>
            <a:off x="1904998" y="31546800"/>
            <a:ext cx="11353802" cy="1384995"/>
            <a:chOff x="1904998" y="32004000"/>
            <a:chExt cx="11353802" cy="1384995"/>
          </a:xfrm>
        </p:grpSpPr>
        <p:sp>
          <p:nvSpPr>
            <p:cNvPr id="17" name="TextBox 16"/>
            <p:cNvSpPr txBox="1"/>
            <p:nvPr/>
          </p:nvSpPr>
          <p:spPr>
            <a:xfrm>
              <a:off x="2749001" y="32004000"/>
              <a:ext cx="10509799" cy="1384995"/>
            </a:xfrm>
            <a:prstGeom prst="rect">
              <a:avLst/>
            </a:prstGeom>
            <a:noFill/>
          </p:spPr>
          <p:txBody>
            <a:bodyPr wrap="square" tIns="0" bIns="0" rtlCol="0">
              <a:spAutoFit/>
            </a:bodyPr>
            <a:lstStyle/>
            <a:p>
              <a:r>
                <a:rPr lang="en-US" sz="3000" dirty="0" smtClean="0">
                  <a:latin typeface="Times New Roman" panose="02020603050405020304" pitchFamily="18" charset="0"/>
                  <a:cs typeface="Times New Roman" panose="02020603050405020304" pitchFamily="18" charset="0"/>
                </a:rPr>
                <a:t>Content analysis protocol was followed to analyze qualitative data</a:t>
              </a:r>
              <a:r>
                <a:rPr lang="en-US" sz="3000" dirty="0">
                  <a:latin typeface="Times New Roman" panose="02020603050405020304" pitchFamily="18" charset="0"/>
                  <a:cs typeface="Times New Roman" panose="02020603050405020304" pitchFamily="18" charset="0"/>
                </a:rPr>
                <a:t>. Five themes emerged from semi-structured interviews with </a:t>
              </a:r>
              <a:r>
                <a:rPr lang="en-US" sz="3000" dirty="0" smtClean="0">
                  <a:latin typeface="Times New Roman" panose="02020603050405020304" pitchFamily="18" charset="0"/>
                  <a:cs typeface="Times New Roman" panose="02020603050405020304" pitchFamily="18" charset="0"/>
                </a:rPr>
                <a:t>animal-assisted therapy </a:t>
              </a:r>
              <a:r>
                <a:rPr lang="en-US" sz="3000" dirty="0">
                  <a:latin typeface="Times New Roman" panose="02020603050405020304" pitchFamily="18" charset="0"/>
                  <a:cs typeface="Times New Roman" panose="02020603050405020304" pitchFamily="18" charset="0"/>
                </a:rPr>
                <a:t>volunteers. </a:t>
              </a:r>
            </a:p>
          </p:txBody>
        </p:sp>
        <p:pic>
          <p:nvPicPr>
            <p:cNvPr id="82" name="Picture 81"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1904998" y="32058453"/>
              <a:ext cx="630127" cy="609600"/>
            </a:xfrm>
            <a:prstGeom prst="rect">
              <a:avLst/>
            </a:prstGeom>
          </p:spPr>
        </p:pic>
      </p:grpSp>
      <p:grpSp>
        <p:nvGrpSpPr>
          <p:cNvPr id="66" name="Group 65"/>
          <p:cNvGrpSpPr/>
          <p:nvPr/>
        </p:nvGrpSpPr>
        <p:grpSpPr>
          <a:xfrm>
            <a:off x="38366246" y="10340876"/>
            <a:ext cx="11467484" cy="2308324"/>
            <a:chOff x="38366245" y="10820400"/>
            <a:chExt cx="11347907" cy="2308324"/>
          </a:xfrm>
        </p:grpSpPr>
        <p:sp>
          <p:nvSpPr>
            <p:cNvPr id="25" name="TextBox 24"/>
            <p:cNvSpPr txBox="1"/>
            <p:nvPr/>
          </p:nvSpPr>
          <p:spPr>
            <a:xfrm>
              <a:off x="39246048" y="10820400"/>
              <a:ext cx="10468104" cy="2308324"/>
            </a:xfrm>
            <a:prstGeom prst="rect">
              <a:avLst/>
            </a:prstGeom>
            <a:noFill/>
          </p:spPr>
          <p:txBody>
            <a:bodyPr wrap="square" tIns="0" bIns="0" rtlCol="0">
              <a:spAutoFit/>
            </a:bodyPr>
            <a:lstStyle/>
            <a:p>
              <a:pPr lvl="0"/>
              <a:r>
                <a:rPr lang="en-US" sz="3000" dirty="0" smtClean="0">
                  <a:latin typeface="Times New Roman" panose="02020603050405020304" pitchFamily="18" charset="0"/>
                  <a:cs typeface="Times New Roman" panose="02020603050405020304" pitchFamily="18" charset="0"/>
                </a:rPr>
                <a:t>Participants’ motives for engaging in animal</a:t>
              </a:r>
              <a:r>
                <a:rPr lang="en-US" sz="3000" dirty="0">
                  <a:latin typeface="Times New Roman" panose="02020603050405020304" pitchFamily="18" charset="0"/>
                  <a:cs typeface="Times New Roman" panose="02020603050405020304" pitchFamily="18" charset="0"/>
                </a:rPr>
                <a:t>-assisted therapy </a:t>
              </a:r>
              <a:r>
                <a:rPr lang="en-US" sz="3000" dirty="0" smtClean="0">
                  <a:latin typeface="Times New Roman" panose="02020603050405020304" pitchFamily="18" charset="0"/>
                  <a:cs typeface="Times New Roman" panose="02020603050405020304" pitchFamily="18" charset="0"/>
                </a:rPr>
                <a:t>can not be fully explained by altruism </a:t>
              </a:r>
              <a:r>
                <a:rPr lang="en-US" sz="3000" dirty="0">
                  <a:latin typeface="Times New Roman" panose="02020603050405020304" pitchFamily="18" charset="0"/>
                  <a:cs typeface="Times New Roman" panose="02020603050405020304" pitchFamily="18" charset="0"/>
                </a:rPr>
                <a:t>or </a:t>
              </a:r>
              <a:r>
                <a:rPr lang="en-US" sz="3000" dirty="0" smtClean="0">
                  <a:latin typeface="Times New Roman" panose="02020603050405020304" pitchFamily="18" charset="0"/>
                  <a:cs typeface="Times New Roman" panose="02020603050405020304" pitchFamily="18" charset="0"/>
                </a:rPr>
                <a:t>egotism</a:t>
              </a:r>
              <a:r>
                <a:rPr lang="en-US" sz="3000" baseline="30000" dirty="0">
                  <a:latin typeface="Times New Roman" panose="02020603050405020304" pitchFamily="18" charset="0"/>
                  <a:cs typeface="Times New Roman" panose="02020603050405020304" pitchFamily="18" charset="0"/>
                </a:rPr>
                <a:t>1</a:t>
              </a:r>
              <a:r>
                <a:rPr lang="en-US" sz="3000" dirty="0" smtClean="0">
                  <a:latin typeface="Times New Roman" panose="02020603050405020304" pitchFamily="18" charset="0"/>
                  <a:cs typeface="Times New Roman" panose="02020603050405020304" pitchFamily="18" charset="0"/>
                </a:rPr>
                <a:t>. Participants’ sense of self-worth was derived from their belief that their volunteering activity made a significant contribution to clients’ health, more consistent with a health profession than a volunteer activity. </a:t>
              </a:r>
              <a:endParaRPr lang="en-US" sz="3000" dirty="0">
                <a:latin typeface="Times New Roman" panose="02020603050405020304" pitchFamily="18" charset="0"/>
                <a:cs typeface="Times New Roman" panose="02020603050405020304" pitchFamily="18" charset="0"/>
              </a:endParaRPr>
            </a:p>
          </p:txBody>
        </p:sp>
        <p:pic>
          <p:nvPicPr>
            <p:cNvPr id="83" name="Picture 82"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38366245" y="10904685"/>
              <a:ext cx="630127" cy="609600"/>
            </a:xfrm>
            <a:prstGeom prst="rect">
              <a:avLst/>
            </a:prstGeom>
          </p:spPr>
        </p:pic>
      </p:grpSp>
      <p:grpSp>
        <p:nvGrpSpPr>
          <p:cNvPr id="63" name="Group 62"/>
          <p:cNvGrpSpPr/>
          <p:nvPr/>
        </p:nvGrpSpPr>
        <p:grpSpPr>
          <a:xfrm>
            <a:off x="38366245" y="7669411"/>
            <a:ext cx="11467484" cy="2308324"/>
            <a:chOff x="38366245" y="7543800"/>
            <a:chExt cx="11467484" cy="2308324"/>
          </a:xfrm>
        </p:grpSpPr>
        <p:sp>
          <p:nvSpPr>
            <p:cNvPr id="24" name="TextBox 23"/>
            <p:cNvSpPr txBox="1"/>
            <p:nvPr/>
          </p:nvSpPr>
          <p:spPr>
            <a:xfrm>
              <a:off x="39246048" y="7543800"/>
              <a:ext cx="10587681" cy="2308324"/>
            </a:xfrm>
            <a:prstGeom prst="rect">
              <a:avLst/>
            </a:prstGeom>
            <a:noFill/>
          </p:spPr>
          <p:txBody>
            <a:bodyPr wrap="square" tIns="0" bIns="0" rtlCol="0">
              <a:spAutoFit/>
            </a:bodyPr>
            <a:lstStyle/>
            <a:p>
              <a:r>
                <a:rPr lang="en-US" sz="3000" dirty="0">
                  <a:latin typeface="Times New Roman" panose="02020603050405020304" pitchFamily="18" charset="0"/>
                  <a:cs typeface="Times New Roman" panose="02020603050405020304" pitchFamily="18" charset="0"/>
                </a:rPr>
                <a:t>What emerges from </a:t>
              </a:r>
              <a:r>
                <a:rPr lang="en-US" sz="3000" dirty="0" smtClean="0">
                  <a:latin typeface="Times New Roman" panose="02020603050405020304" pitchFamily="18" charset="0"/>
                  <a:cs typeface="Times New Roman" panose="02020603050405020304" pitchFamily="18" charset="0"/>
                </a:rPr>
                <a:t>the findings of this </a:t>
              </a:r>
              <a:r>
                <a:rPr lang="en-US" sz="3000" dirty="0">
                  <a:latin typeface="Times New Roman" panose="02020603050405020304" pitchFamily="18" charset="0"/>
                  <a:cs typeface="Times New Roman" panose="02020603050405020304" pitchFamily="18" charset="0"/>
                </a:rPr>
                <a:t>study is participants’ strong values and sense of responsibility to give back for </a:t>
              </a:r>
              <a:r>
                <a:rPr lang="en-US" sz="3000" dirty="0" smtClean="0">
                  <a:latin typeface="Times New Roman" panose="02020603050405020304" pitchFamily="18" charset="0"/>
                  <a:cs typeface="Times New Roman" panose="02020603050405020304" pitchFamily="18" charset="0"/>
                </a:rPr>
                <a:t>their </a:t>
              </a:r>
              <a:r>
                <a:rPr lang="en-US" sz="3000" dirty="0">
                  <a:latin typeface="Times New Roman" panose="02020603050405020304" pitchFamily="18" charset="0"/>
                  <a:cs typeface="Times New Roman" panose="02020603050405020304" pitchFamily="18" charset="0"/>
                </a:rPr>
                <a:t>quality of </a:t>
              </a:r>
              <a:r>
                <a:rPr lang="en-US" sz="3000" dirty="0" smtClean="0">
                  <a:latin typeface="Times New Roman" panose="02020603050405020304" pitchFamily="18" charset="0"/>
                  <a:cs typeface="Times New Roman" panose="02020603050405020304" pitchFamily="18" charset="0"/>
                </a:rPr>
                <a:t>life. Altruistic </a:t>
              </a:r>
              <a:r>
                <a:rPr lang="en-US" sz="3000" dirty="0">
                  <a:latin typeface="Times New Roman" panose="02020603050405020304" pitchFamily="18" charset="0"/>
                  <a:cs typeface="Times New Roman" panose="02020603050405020304" pitchFamily="18" charset="0"/>
                </a:rPr>
                <a:t>motivations, including a desire to help people and to adhere to one’s values, were </a:t>
              </a:r>
              <a:r>
                <a:rPr lang="en-US" sz="3000" dirty="0" smtClean="0">
                  <a:latin typeface="Times New Roman" panose="02020603050405020304" pitchFamily="18" charset="0"/>
                  <a:cs typeface="Times New Roman" panose="02020603050405020304" pitchFamily="18" charset="0"/>
                </a:rPr>
                <a:t>core </a:t>
              </a:r>
              <a:r>
                <a:rPr lang="en-US" sz="3000" dirty="0">
                  <a:latin typeface="Times New Roman" panose="02020603050405020304" pitchFamily="18" charset="0"/>
                  <a:cs typeface="Times New Roman" panose="02020603050405020304" pitchFamily="18" charset="0"/>
                </a:rPr>
                <a:t>reasons participants gave for becoming and remaining animal-assisted </a:t>
              </a:r>
              <a:r>
                <a:rPr lang="en-US" sz="3000" dirty="0" smtClean="0">
                  <a:latin typeface="Times New Roman" panose="02020603050405020304" pitchFamily="18" charset="0"/>
                  <a:cs typeface="Times New Roman" panose="02020603050405020304" pitchFamily="18" charset="0"/>
                </a:rPr>
                <a:t>therapy volunteers. </a:t>
              </a:r>
              <a:endParaRPr lang="en-US" sz="3000" dirty="0">
                <a:latin typeface="Times New Roman" panose="02020603050405020304" pitchFamily="18" charset="0"/>
                <a:cs typeface="Times New Roman" panose="02020603050405020304" pitchFamily="18" charset="0"/>
              </a:endParaRPr>
            </a:p>
          </p:txBody>
        </p:sp>
        <p:pic>
          <p:nvPicPr>
            <p:cNvPr id="85" name="Picture 84"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38366245" y="7627709"/>
              <a:ext cx="630127" cy="609600"/>
            </a:xfrm>
            <a:prstGeom prst="rect">
              <a:avLst/>
            </a:prstGeom>
          </p:spPr>
        </p:pic>
      </p:grpSp>
      <p:grpSp>
        <p:nvGrpSpPr>
          <p:cNvPr id="65" name="Group 64"/>
          <p:cNvGrpSpPr/>
          <p:nvPr/>
        </p:nvGrpSpPr>
        <p:grpSpPr>
          <a:xfrm>
            <a:off x="1905000" y="23393400"/>
            <a:ext cx="11430000" cy="2308324"/>
            <a:chOff x="1752600" y="25450800"/>
            <a:chExt cx="11430000" cy="2308324"/>
          </a:xfrm>
        </p:grpSpPr>
        <p:sp>
          <p:nvSpPr>
            <p:cNvPr id="15" name="TextBox 14"/>
            <p:cNvSpPr txBox="1"/>
            <p:nvPr/>
          </p:nvSpPr>
          <p:spPr>
            <a:xfrm>
              <a:off x="2590800" y="25450800"/>
              <a:ext cx="10591800" cy="2308324"/>
            </a:xfrm>
            <a:prstGeom prst="rect">
              <a:avLst/>
            </a:prstGeom>
            <a:noFill/>
          </p:spPr>
          <p:txBody>
            <a:bodyPr wrap="square" tIns="0" bIns="0" rtlCol="0">
              <a:spAutoFit/>
            </a:bodyPr>
            <a:lstStyle/>
            <a:p>
              <a:r>
                <a:rPr lang="en-US" sz="3000" dirty="0" smtClean="0">
                  <a:latin typeface="Times New Roman" panose="02020603050405020304" pitchFamily="18" charset="0"/>
                  <a:cs typeface="Times New Roman" panose="02020603050405020304" pitchFamily="18" charset="0"/>
                </a:rPr>
                <a:t>Fifteen past or current </a:t>
              </a:r>
              <a:r>
                <a:rPr lang="en-US" sz="3000" dirty="0">
                  <a:latin typeface="Times New Roman" panose="02020603050405020304" pitchFamily="18" charset="0"/>
                  <a:cs typeface="Times New Roman" panose="02020603050405020304" pitchFamily="18" charset="0"/>
                </a:rPr>
                <a:t>animal-assisted </a:t>
              </a:r>
              <a:r>
                <a:rPr lang="en-US" sz="3000" dirty="0" smtClean="0">
                  <a:latin typeface="Times New Roman" panose="02020603050405020304" pitchFamily="18" charset="0"/>
                  <a:cs typeface="Times New Roman" panose="02020603050405020304" pitchFamily="18" charset="0"/>
                </a:rPr>
                <a:t>therapy volunteers  from </a:t>
              </a:r>
              <a:r>
                <a:rPr lang="en-US" sz="3000" dirty="0">
                  <a:latin typeface="Times New Roman" panose="02020603050405020304" pitchFamily="18" charset="0"/>
                  <a:cs typeface="Times New Roman" panose="02020603050405020304" pitchFamily="18" charset="0"/>
                </a:rPr>
                <a:t>Rhode Island and New </a:t>
              </a:r>
              <a:r>
                <a:rPr lang="en-US" sz="3000" dirty="0" smtClean="0">
                  <a:latin typeface="Times New Roman" panose="02020603050405020304" pitchFamily="18" charset="0"/>
                  <a:cs typeface="Times New Roman" panose="02020603050405020304" pitchFamily="18" charset="0"/>
                </a:rPr>
                <a:t>Hampshire completed surveys; 13 were also interviewed. Participants’ ages ranged from 19 to 74 years; the </a:t>
              </a:r>
              <a:r>
                <a:rPr lang="en-US" sz="3000" dirty="0">
                  <a:latin typeface="Times New Roman" panose="02020603050405020304" pitchFamily="18" charset="0"/>
                  <a:cs typeface="Times New Roman" panose="02020603050405020304" pitchFamily="18" charset="0"/>
                </a:rPr>
                <a:t>majority </a:t>
              </a:r>
              <a:r>
                <a:rPr lang="en-US" sz="3000" dirty="0" smtClean="0">
                  <a:latin typeface="Times New Roman" panose="02020603050405020304" pitchFamily="18" charset="0"/>
                  <a:cs typeface="Times New Roman" panose="02020603050405020304" pitchFamily="18" charset="0"/>
                </a:rPr>
                <a:t>were in </a:t>
              </a:r>
              <a:r>
                <a:rPr lang="en-US" sz="3000" dirty="0">
                  <a:latin typeface="Times New Roman" panose="02020603050405020304" pitchFamily="18" charset="0"/>
                  <a:cs typeface="Times New Roman" panose="02020603050405020304" pitchFamily="18" charset="0"/>
                </a:rPr>
                <a:t>their 50’s </a:t>
              </a:r>
              <a:r>
                <a:rPr lang="en-US" sz="3000" dirty="0" smtClean="0">
                  <a:latin typeface="Times New Roman" panose="02020603050405020304" pitchFamily="18" charset="0"/>
                  <a:cs typeface="Times New Roman" panose="02020603050405020304" pitchFamily="18" charset="0"/>
                </a:rPr>
                <a:t>(46%, </a:t>
              </a:r>
              <a:r>
                <a:rPr lang="en-US" sz="3000" i="1" dirty="0" smtClean="0">
                  <a:latin typeface="Times New Roman" panose="02020603050405020304" pitchFamily="18" charset="0"/>
                  <a:cs typeface="Times New Roman" panose="02020603050405020304" pitchFamily="18" charset="0"/>
                </a:rPr>
                <a:t>n</a:t>
              </a:r>
              <a:r>
                <a:rPr lang="en-US" sz="3000" dirty="0" smtClean="0">
                  <a:latin typeface="Times New Roman" panose="02020603050405020304" pitchFamily="18" charset="0"/>
                  <a:cs typeface="Times New Roman" panose="02020603050405020304" pitchFamily="18" charset="0"/>
                </a:rPr>
                <a:t>=7). Sixty-six percent (</a:t>
              </a:r>
              <a:r>
                <a:rPr lang="en-US" sz="3000" i="1" dirty="0" smtClean="0">
                  <a:latin typeface="Times New Roman" panose="02020603050405020304" pitchFamily="18" charset="0"/>
                  <a:cs typeface="Times New Roman" panose="02020603050405020304" pitchFamily="18" charset="0"/>
                </a:rPr>
                <a:t>n</a:t>
              </a:r>
              <a:r>
                <a:rPr lang="en-US" sz="3000" dirty="0" smtClean="0">
                  <a:latin typeface="Times New Roman" panose="02020603050405020304" pitchFamily="18" charset="0"/>
                  <a:cs typeface="Times New Roman" panose="02020603050405020304" pitchFamily="18" charset="0"/>
                </a:rPr>
                <a:t>=10) of participants reported doing other voluntary activities.</a:t>
              </a:r>
              <a:endParaRPr lang="en-US" sz="3000" dirty="0">
                <a:latin typeface="Times New Roman" panose="02020603050405020304" pitchFamily="18" charset="0"/>
                <a:cs typeface="Times New Roman" panose="02020603050405020304" pitchFamily="18" charset="0"/>
              </a:endParaRPr>
            </a:p>
          </p:txBody>
        </p:sp>
        <p:pic>
          <p:nvPicPr>
            <p:cNvPr id="86" name="Picture 85"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1752600" y="25527000"/>
              <a:ext cx="630127" cy="609600"/>
            </a:xfrm>
            <a:prstGeom prst="rect">
              <a:avLst/>
            </a:prstGeom>
          </p:spPr>
        </p:pic>
      </p:grpSp>
      <p:grpSp>
        <p:nvGrpSpPr>
          <p:cNvPr id="7" name="Group 6"/>
          <p:cNvGrpSpPr/>
          <p:nvPr/>
        </p:nvGrpSpPr>
        <p:grpSpPr>
          <a:xfrm>
            <a:off x="1904998" y="26732805"/>
            <a:ext cx="11582402" cy="1384995"/>
            <a:chOff x="1752598" y="29260800"/>
            <a:chExt cx="11582402" cy="1384995"/>
          </a:xfrm>
        </p:grpSpPr>
        <p:sp>
          <p:nvSpPr>
            <p:cNvPr id="16" name="TextBox 15"/>
            <p:cNvSpPr txBox="1"/>
            <p:nvPr/>
          </p:nvSpPr>
          <p:spPr>
            <a:xfrm>
              <a:off x="2604309" y="29260800"/>
              <a:ext cx="10730691" cy="1384995"/>
            </a:xfrm>
            <a:prstGeom prst="rect">
              <a:avLst/>
            </a:prstGeom>
            <a:noFill/>
          </p:spPr>
          <p:txBody>
            <a:bodyPr wrap="square" tIns="0" bIns="0" rtlCol="0">
              <a:spAutoFit/>
            </a:bodyPr>
            <a:lstStyle/>
            <a:p>
              <a:r>
                <a:rPr lang="en-US" sz="3000" dirty="0" smtClean="0">
                  <a:latin typeface="Times New Roman" panose="02020603050405020304" pitchFamily="18" charset="0"/>
                  <a:cs typeface="Times New Roman" panose="02020603050405020304" pitchFamily="18" charset="0"/>
                </a:rPr>
                <a:t>A </a:t>
              </a:r>
              <a:r>
                <a:rPr lang="en-US" sz="3000" dirty="0">
                  <a:latin typeface="Times New Roman" panose="02020603050405020304" pitchFamily="18" charset="0"/>
                  <a:cs typeface="Times New Roman" panose="02020603050405020304" pitchFamily="18" charset="0"/>
                </a:rPr>
                <a:t>semi-structured interview with 15 core questions pertaining to the participants and their dogs, as well as animal-assisted therapy in </a:t>
              </a:r>
              <a:r>
                <a:rPr lang="en-US" sz="3000" dirty="0" smtClean="0">
                  <a:latin typeface="Times New Roman" panose="02020603050405020304" pitchFamily="18" charset="0"/>
                  <a:cs typeface="Times New Roman" panose="02020603050405020304" pitchFamily="18" charset="0"/>
                </a:rPr>
                <a:t>general, was used. </a:t>
              </a:r>
              <a:endParaRPr lang="en-US" sz="3200" b="1" dirty="0">
                <a:latin typeface="Times New Roman" panose="02020603050405020304" pitchFamily="18" charset="0"/>
                <a:cs typeface="Times New Roman" panose="02020603050405020304" pitchFamily="18" charset="0"/>
              </a:endParaRPr>
            </a:p>
          </p:txBody>
        </p:sp>
        <p:pic>
          <p:nvPicPr>
            <p:cNvPr id="87" name="Picture 86"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1752598" y="29348759"/>
              <a:ext cx="587813" cy="609600"/>
            </a:xfrm>
            <a:prstGeom prst="rect">
              <a:avLst/>
            </a:prstGeom>
          </p:spPr>
        </p:pic>
      </p:grpSp>
      <p:sp>
        <p:nvSpPr>
          <p:cNvPr id="88" name="TextBox 87"/>
          <p:cNvSpPr txBox="1"/>
          <p:nvPr/>
        </p:nvSpPr>
        <p:spPr>
          <a:xfrm>
            <a:off x="1524000" y="25908000"/>
            <a:ext cx="3276600" cy="584776"/>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Instruments</a:t>
            </a:r>
            <a:r>
              <a:rPr lang="en-US" sz="3200" b="1" dirty="0" smtClean="0">
                <a:latin typeface="Times New Roman" panose="02020603050405020304" pitchFamily="18" charset="0"/>
                <a:cs typeface="Times New Roman" panose="02020603050405020304" pitchFamily="18" charset="0"/>
              </a:rPr>
              <a:t>:</a:t>
            </a:r>
            <a:endParaRPr lang="en-US" sz="3200" b="1" dirty="0">
              <a:latin typeface="Times New Roman" panose="02020603050405020304" pitchFamily="18" charset="0"/>
              <a:cs typeface="Times New Roman" panose="02020603050405020304" pitchFamily="18" charset="0"/>
            </a:endParaRPr>
          </a:p>
        </p:txBody>
      </p:sp>
      <p:grpSp>
        <p:nvGrpSpPr>
          <p:cNvPr id="11" name="Group 10"/>
          <p:cNvGrpSpPr/>
          <p:nvPr/>
        </p:nvGrpSpPr>
        <p:grpSpPr>
          <a:xfrm>
            <a:off x="1905000" y="28422600"/>
            <a:ext cx="11658602" cy="1938992"/>
            <a:chOff x="1752598" y="31181232"/>
            <a:chExt cx="11658602" cy="1938992"/>
          </a:xfrm>
        </p:grpSpPr>
        <p:pic>
          <p:nvPicPr>
            <p:cNvPr id="84" name="Picture 83"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1752598" y="31285809"/>
              <a:ext cx="630127" cy="609600"/>
            </a:xfrm>
            <a:prstGeom prst="rect">
              <a:avLst/>
            </a:prstGeom>
          </p:spPr>
        </p:pic>
        <p:sp>
          <p:nvSpPr>
            <p:cNvPr id="89" name="TextBox 88"/>
            <p:cNvSpPr txBox="1"/>
            <p:nvPr/>
          </p:nvSpPr>
          <p:spPr>
            <a:xfrm>
              <a:off x="2590800" y="31181232"/>
              <a:ext cx="10820400" cy="1938992"/>
            </a:xfrm>
            <a:prstGeom prst="rect">
              <a:avLst/>
            </a:prstGeom>
            <a:noFill/>
          </p:spPr>
          <p:txBody>
            <a:bodyPr wrap="square" rtlCol="0">
              <a:spAutoFit/>
            </a:bodyPr>
            <a:lstStyle/>
            <a:p>
              <a:r>
                <a:rPr lang="en-US" sz="3000" dirty="0" smtClean="0">
                  <a:latin typeface="Times New Roman" panose="02020603050405020304" pitchFamily="18" charset="0"/>
                  <a:cs typeface="Times New Roman" panose="02020603050405020304" pitchFamily="18" charset="0"/>
                </a:rPr>
                <a:t>The Volunteer </a:t>
              </a:r>
              <a:r>
                <a:rPr lang="en-US" sz="3000" dirty="0">
                  <a:latin typeface="Times New Roman" panose="02020603050405020304" pitchFamily="18" charset="0"/>
                  <a:cs typeface="Times New Roman" panose="02020603050405020304" pitchFamily="18" charset="0"/>
                </a:rPr>
                <a:t>Motivation Index (VMI) measures participants’ motivations to volunteer. The VMI contains 44-item summative </a:t>
              </a:r>
              <a:r>
                <a:rPr lang="en-US" sz="3000" dirty="0" err="1">
                  <a:latin typeface="Times New Roman" panose="02020603050405020304" pitchFamily="18" charset="0"/>
                  <a:cs typeface="Times New Roman" panose="02020603050405020304" pitchFamily="18" charset="0"/>
                </a:rPr>
                <a:t>Likert</a:t>
              </a:r>
              <a:r>
                <a:rPr lang="en-US" sz="3000" dirty="0">
                  <a:latin typeface="Times New Roman" panose="02020603050405020304" pitchFamily="18" charset="0"/>
                  <a:cs typeface="Times New Roman" panose="02020603050405020304" pitchFamily="18" charset="0"/>
                </a:rPr>
                <a:t>-type rating scale from 1 (strongly disagree) to 5 (strongly agree). The VMI contains 10 categories of motivation. </a:t>
              </a:r>
            </a:p>
          </p:txBody>
        </p:sp>
      </p:grpSp>
      <p:sp>
        <p:nvSpPr>
          <p:cNvPr id="14" name="TextBox 13"/>
          <p:cNvSpPr txBox="1"/>
          <p:nvPr/>
        </p:nvSpPr>
        <p:spPr>
          <a:xfrm>
            <a:off x="1524000" y="30657225"/>
            <a:ext cx="3418436"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Results</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grpSp>
        <p:nvGrpSpPr>
          <p:cNvPr id="96" name="Group 95"/>
          <p:cNvGrpSpPr/>
          <p:nvPr/>
        </p:nvGrpSpPr>
        <p:grpSpPr>
          <a:xfrm>
            <a:off x="38407415" y="16580346"/>
            <a:ext cx="11306737" cy="3231654"/>
            <a:chOff x="38407415" y="16840200"/>
            <a:chExt cx="11306737" cy="3231654"/>
          </a:xfrm>
        </p:grpSpPr>
        <p:sp>
          <p:nvSpPr>
            <p:cNvPr id="27" name="TextBox 26"/>
            <p:cNvSpPr txBox="1"/>
            <p:nvPr/>
          </p:nvSpPr>
          <p:spPr>
            <a:xfrm>
              <a:off x="39287218" y="16840200"/>
              <a:ext cx="10426934" cy="3231654"/>
            </a:xfrm>
            <a:prstGeom prst="rect">
              <a:avLst/>
            </a:prstGeom>
            <a:noFill/>
          </p:spPr>
          <p:txBody>
            <a:bodyPr wrap="square" tIns="0" bIns="0" rtlCol="0">
              <a:spAutoFit/>
            </a:bodyPr>
            <a:lstStyle/>
            <a:p>
              <a:r>
                <a:rPr lang="en-US" sz="3000" dirty="0" smtClean="0">
                  <a:latin typeface="Times New Roman" panose="02020603050405020304" pitchFamily="18" charset="0"/>
                  <a:cs typeface="Times New Roman" panose="02020603050405020304" pitchFamily="18" charset="0"/>
                </a:rPr>
                <a:t>In contrast to the high value placed on socializations by most volunteers</a:t>
              </a:r>
              <a:r>
                <a:rPr lang="en-US" sz="3000" baseline="30000" dirty="0" smtClean="0">
                  <a:latin typeface="Times New Roman" panose="02020603050405020304" pitchFamily="18" charset="0"/>
                  <a:cs typeface="Times New Roman" panose="02020603050405020304" pitchFamily="18" charset="0"/>
                </a:rPr>
                <a:t>3,</a:t>
              </a: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a</a:t>
              </a:r>
              <a:r>
                <a:rPr lang="en-US" sz="3000" dirty="0" smtClean="0">
                  <a:latin typeface="Times New Roman" panose="02020603050405020304" pitchFamily="18" charset="0"/>
                  <a:cs typeface="Times New Roman" panose="02020603050405020304" pitchFamily="18" charset="0"/>
                </a:rPr>
                <a:t>nimal-assisted therapy volunteers do not appear to place importance on socializing with peers. The dog replaces the shared companionship component that other volunteers derive from each other. Attributing human qualities (anthropomorphism) to their dog and the strength of the “partnership” appears to replace the need for social interaction with other volunteers. </a:t>
              </a:r>
            </a:p>
          </p:txBody>
        </p:sp>
        <p:pic>
          <p:nvPicPr>
            <p:cNvPr id="90" name="Picture 89"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38407415" y="16960813"/>
              <a:ext cx="630127" cy="609600"/>
            </a:xfrm>
            <a:prstGeom prst="rect">
              <a:avLst/>
            </a:prstGeom>
          </p:spPr>
        </p:pic>
      </p:grpSp>
      <p:grpSp>
        <p:nvGrpSpPr>
          <p:cNvPr id="68" name="Group 67"/>
          <p:cNvGrpSpPr/>
          <p:nvPr/>
        </p:nvGrpSpPr>
        <p:grpSpPr>
          <a:xfrm>
            <a:off x="38366245" y="13030200"/>
            <a:ext cx="11467484" cy="3231654"/>
            <a:chOff x="38366245" y="14460141"/>
            <a:chExt cx="11467484" cy="3231654"/>
          </a:xfrm>
        </p:grpSpPr>
        <p:sp>
          <p:nvSpPr>
            <p:cNvPr id="26" name="TextBox 25"/>
            <p:cNvSpPr txBox="1"/>
            <p:nvPr/>
          </p:nvSpPr>
          <p:spPr>
            <a:xfrm>
              <a:off x="39246048" y="14460141"/>
              <a:ext cx="10587681" cy="3231654"/>
            </a:xfrm>
            <a:prstGeom prst="rect">
              <a:avLst/>
            </a:prstGeom>
            <a:noFill/>
          </p:spPr>
          <p:txBody>
            <a:bodyPr wrap="square" tIns="0" bIns="0" rtlCol="0">
              <a:spAutoFit/>
            </a:bodyPr>
            <a:lstStyle/>
            <a:p>
              <a:r>
                <a:rPr lang="en-US" sz="3000" dirty="0">
                  <a:latin typeface="Times New Roman" panose="02020603050405020304" pitchFamily="18" charset="0"/>
                  <a:cs typeface="Times New Roman" panose="02020603050405020304" pitchFamily="18" charset="0"/>
                </a:rPr>
                <a:t>Based on the </a:t>
              </a:r>
              <a:r>
                <a:rPr lang="en-US" sz="3000" dirty="0" smtClean="0">
                  <a:latin typeface="Times New Roman" panose="02020603050405020304" pitchFamily="18" charset="0"/>
                  <a:cs typeface="Times New Roman" panose="02020603050405020304" pitchFamily="18" charset="0"/>
                </a:rPr>
                <a:t>continuum that defines volunteerism</a:t>
              </a:r>
              <a:r>
                <a:rPr lang="en-US" sz="3000" baseline="30000" dirty="0" smtClean="0">
                  <a:latin typeface="Times New Roman" panose="02020603050405020304" pitchFamily="18" charset="0"/>
                  <a:cs typeface="Times New Roman" panose="02020603050405020304" pitchFamily="18" charset="0"/>
                </a:rPr>
                <a:t>2</a:t>
              </a:r>
              <a:r>
                <a:rPr lang="en-US" sz="3000" dirty="0" smtClean="0">
                  <a:latin typeface="Times New Roman" panose="02020603050405020304" pitchFamily="18" charset="0"/>
                  <a:cs typeface="Times New Roman" panose="02020603050405020304" pitchFamily="18" charset="0"/>
                </a:rPr>
                <a:t>, animal</a:t>
              </a:r>
              <a:r>
                <a:rPr lang="en-US" sz="3000" dirty="0">
                  <a:latin typeface="Times New Roman" panose="02020603050405020304" pitchFamily="18" charset="0"/>
                  <a:cs typeface="Times New Roman" panose="02020603050405020304" pitchFamily="18" charset="0"/>
                </a:rPr>
                <a:t>-assisted </a:t>
              </a:r>
              <a:r>
                <a:rPr lang="en-US" sz="3000" dirty="0" smtClean="0">
                  <a:latin typeface="Times New Roman" panose="02020603050405020304" pitchFamily="18" charset="0"/>
                  <a:cs typeface="Times New Roman" panose="02020603050405020304" pitchFamily="18" charset="0"/>
                </a:rPr>
                <a:t>therapy volunteers appear to be pure volunteers. However, </a:t>
              </a:r>
              <a:r>
                <a:rPr lang="en-US" sz="3000" dirty="0">
                  <a:latin typeface="Times New Roman" panose="02020603050405020304" pitchFamily="18" charset="0"/>
                  <a:cs typeface="Times New Roman" panose="02020603050405020304" pitchFamily="18" charset="0"/>
                </a:rPr>
                <a:t>from the </a:t>
              </a:r>
              <a:r>
                <a:rPr lang="en-US" sz="3000" dirty="0" smtClean="0">
                  <a:latin typeface="Times New Roman" panose="02020603050405020304" pitchFamily="18" charset="0"/>
                  <a:cs typeface="Times New Roman" panose="02020603050405020304" pitchFamily="18" charset="0"/>
                </a:rPr>
                <a:t>net </a:t>
              </a:r>
              <a:r>
                <a:rPr lang="en-US" sz="3000" dirty="0">
                  <a:latin typeface="Times New Roman" panose="02020603050405020304" pitchFamily="18" charset="0"/>
                  <a:cs typeface="Times New Roman" panose="02020603050405020304" pitchFamily="18" charset="0"/>
                </a:rPr>
                <a:t>cost versus perceived </a:t>
              </a:r>
              <a:r>
                <a:rPr lang="en-US" sz="3000" dirty="0" smtClean="0">
                  <a:latin typeface="Times New Roman" panose="02020603050405020304" pitchFamily="18" charset="0"/>
                  <a:cs typeface="Times New Roman" panose="02020603050405020304" pitchFamily="18" charset="0"/>
                </a:rPr>
                <a:t>benefits equation, </a:t>
              </a:r>
              <a:r>
                <a:rPr lang="en-US" sz="3000" dirty="0">
                  <a:latin typeface="Times New Roman" panose="02020603050405020304" pitchFamily="18" charset="0"/>
                  <a:cs typeface="Times New Roman" panose="02020603050405020304" pitchFamily="18" charset="0"/>
                </a:rPr>
                <a:t>they cannot be considered </a:t>
              </a:r>
              <a:r>
                <a:rPr lang="en-US" sz="3000" dirty="0" smtClean="0">
                  <a:latin typeface="Times New Roman" panose="02020603050405020304" pitchFamily="18" charset="0"/>
                  <a:cs typeface="Times New Roman" panose="02020603050405020304" pitchFamily="18" charset="0"/>
                </a:rPr>
                <a:t>“pure”. </a:t>
              </a:r>
              <a:r>
                <a:rPr lang="en-US" sz="3000" dirty="0">
                  <a:latin typeface="Times New Roman" panose="02020603050405020304" pitchFamily="18" charset="0"/>
                  <a:cs typeface="Times New Roman" panose="02020603050405020304" pitchFamily="18" charset="0"/>
                </a:rPr>
                <a:t>Their </a:t>
              </a:r>
              <a:r>
                <a:rPr lang="en-US" sz="3000" dirty="0" smtClean="0">
                  <a:latin typeface="Times New Roman" panose="02020603050405020304" pitchFamily="18" charset="0"/>
                  <a:cs typeface="Times New Roman" panose="02020603050405020304" pitchFamily="18" charset="0"/>
                </a:rPr>
                <a:t>perceived amount </a:t>
              </a:r>
              <a:r>
                <a:rPr lang="en-US" sz="3000" dirty="0">
                  <a:latin typeface="Times New Roman" panose="02020603050405020304" pitchFamily="18" charset="0"/>
                  <a:cs typeface="Times New Roman" panose="02020603050405020304" pitchFamily="18" charset="0"/>
                </a:rPr>
                <a:t>of time and effort spent towards volunteering is high, </a:t>
              </a:r>
              <a:r>
                <a:rPr lang="en-US" sz="3000" dirty="0" smtClean="0">
                  <a:latin typeface="Times New Roman" panose="02020603050405020304" pitchFamily="18" charset="0"/>
                  <a:cs typeface="Times New Roman" panose="02020603050405020304" pitchFamily="18" charset="0"/>
                </a:rPr>
                <a:t>influencing </a:t>
              </a:r>
              <a:r>
                <a:rPr lang="en-US" sz="3000" dirty="0">
                  <a:latin typeface="Times New Roman" panose="02020603050405020304" pitchFamily="18" charset="0"/>
                  <a:cs typeface="Times New Roman" panose="02020603050405020304" pitchFamily="18" charset="0"/>
                </a:rPr>
                <a:t>their </a:t>
              </a:r>
              <a:r>
                <a:rPr lang="en-US" sz="3000" dirty="0" smtClean="0">
                  <a:latin typeface="Times New Roman" panose="02020603050405020304" pitchFamily="18" charset="0"/>
                  <a:cs typeface="Times New Roman" panose="02020603050405020304" pitchFamily="18" charset="0"/>
                </a:rPr>
                <a:t>perceived importance </a:t>
              </a:r>
              <a:r>
                <a:rPr lang="en-US" sz="3000" dirty="0">
                  <a:latin typeface="Times New Roman" panose="02020603050405020304" pitchFamily="18" charset="0"/>
                  <a:cs typeface="Times New Roman" panose="02020603050405020304" pitchFamily="18" charset="0"/>
                </a:rPr>
                <a:t>of </a:t>
              </a:r>
              <a:r>
                <a:rPr lang="en-US" sz="3000" dirty="0" smtClean="0">
                  <a:latin typeface="Times New Roman" panose="02020603050405020304" pitchFamily="18" charset="0"/>
                  <a:cs typeface="Times New Roman" panose="02020603050405020304" pitchFamily="18" charset="0"/>
                </a:rPr>
                <a:t>volunteering. However</a:t>
              </a:r>
              <a:r>
                <a:rPr lang="en-US" sz="3000" dirty="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a:t>
              </a:r>
              <a:r>
                <a:rPr lang="en-US" sz="3000" dirty="0">
                  <a:latin typeface="Times New Roman" panose="02020603050405020304" pitchFamily="18" charset="0"/>
                  <a:cs typeface="Times New Roman" panose="02020603050405020304" pitchFamily="18" charset="0"/>
                </a:rPr>
                <a:t>net cost” </a:t>
              </a:r>
              <a:r>
                <a:rPr lang="en-US" sz="3000" dirty="0" smtClean="0">
                  <a:latin typeface="Times New Roman" panose="02020603050405020304" pitchFamily="18" charset="0"/>
                  <a:cs typeface="Times New Roman" panose="02020603050405020304" pitchFamily="18" charset="0"/>
                </a:rPr>
                <a:t>for participants </a:t>
              </a:r>
              <a:r>
                <a:rPr lang="en-US" sz="3000" dirty="0">
                  <a:latin typeface="Times New Roman" panose="02020603050405020304" pitchFamily="18" charset="0"/>
                  <a:cs typeface="Times New Roman" panose="02020603050405020304" pitchFamily="18" charset="0"/>
                </a:rPr>
                <a:t>is relatively </a:t>
              </a:r>
              <a:r>
                <a:rPr lang="en-US" sz="3000" dirty="0" smtClean="0">
                  <a:latin typeface="Times New Roman" panose="02020603050405020304" pitchFamily="18" charset="0"/>
                  <a:cs typeface="Times New Roman" panose="02020603050405020304" pitchFamily="18" charset="0"/>
                </a:rPr>
                <a:t>low, due to no income or socialization opportunities lost.</a:t>
              </a:r>
              <a:endParaRPr lang="en-US" sz="3000" dirty="0">
                <a:latin typeface="Times New Roman" panose="02020603050405020304" pitchFamily="18" charset="0"/>
                <a:cs typeface="Times New Roman" panose="02020603050405020304" pitchFamily="18" charset="0"/>
              </a:endParaRPr>
            </a:p>
          </p:txBody>
        </p:sp>
        <p:pic>
          <p:nvPicPr>
            <p:cNvPr id="91" name="Picture 90"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38366245" y="14508626"/>
              <a:ext cx="630127" cy="609600"/>
            </a:xfrm>
            <a:prstGeom prst="rect">
              <a:avLst/>
            </a:prstGeom>
          </p:spPr>
        </p:pic>
      </p:grpSp>
      <p:grpSp>
        <p:nvGrpSpPr>
          <p:cNvPr id="100" name="Group 99"/>
          <p:cNvGrpSpPr/>
          <p:nvPr/>
        </p:nvGrpSpPr>
        <p:grpSpPr>
          <a:xfrm>
            <a:off x="38375663" y="21564600"/>
            <a:ext cx="11444946" cy="923330"/>
            <a:chOff x="38407415" y="20841917"/>
            <a:chExt cx="11444946" cy="923330"/>
          </a:xfrm>
        </p:grpSpPr>
        <p:sp>
          <p:nvSpPr>
            <p:cNvPr id="51" name="TextBox 50"/>
            <p:cNvSpPr txBox="1"/>
            <p:nvPr/>
          </p:nvSpPr>
          <p:spPr>
            <a:xfrm>
              <a:off x="39246048" y="20841917"/>
              <a:ext cx="10606313" cy="923330"/>
            </a:xfrm>
            <a:prstGeom prst="rect">
              <a:avLst/>
            </a:prstGeom>
            <a:noFill/>
          </p:spPr>
          <p:txBody>
            <a:bodyPr wrap="square" tIns="0" bIns="0" rtlCol="0">
              <a:spAutoFit/>
            </a:bodyPr>
            <a:lstStyle/>
            <a:p>
              <a:pPr lvl="0"/>
              <a:r>
                <a:rPr lang="en-US" sz="3000" dirty="0" smtClean="0">
                  <a:latin typeface="Times New Roman" panose="02020603050405020304" pitchFamily="18" charset="0"/>
                  <a:cs typeface="Times New Roman" panose="02020603050405020304" pitchFamily="18" charset="0"/>
                </a:rPr>
                <a:t>Having a better understanding of what </a:t>
              </a:r>
              <a:r>
                <a:rPr lang="en-US" sz="3000" dirty="0">
                  <a:latin typeface="Times New Roman" panose="02020603050405020304" pitchFamily="18" charset="0"/>
                  <a:cs typeface="Times New Roman" panose="02020603050405020304" pitchFamily="18" charset="0"/>
                </a:rPr>
                <a:t>motivates individuals to volunteer allows organizations to </a:t>
              </a:r>
              <a:r>
                <a:rPr lang="en-US" sz="3000" dirty="0" smtClean="0">
                  <a:latin typeface="Times New Roman" panose="02020603050405020304" pitchFamily="18" charset="0"/>
                  <a:cs typeface="Times New Roman" panose="02020603050405020304" pitchFamily="18" charset="0"/>
                </a:rPr>
                <a:t>identify</a:t>
              </a:r>
              <a:r>
                <a:rPr lang="en-US" sz="3000" dirty="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and recruit volunteers.</a:t>
              </a:r>
              <a:endParaRPr lang="en-US" sz="3000" dirty="0">
                <a:latin typeface="Times New Roman" panose="02020603050405020304" pitchFamily="18" charset="0"/>
                <a:cs typeface="Times New Roman" panose="02020603050405020304" pitchFamily="18" charset="0"/>
              </a:endParaRPr>
            </a:p>
          </p:txBody>
        </p:sp>
        <p:pic>
          <p:nvPicPr>
            <p:cNvPr id="95" name="Picture 94"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38407415" y="20924815"/>
              <a:ext cx="630127" cy="609600"/>
            </a:xfrm>
            <a:prstGeom prst="rect">
              <a:avLst/>
            </a:prstGeom>
          </p:spPr>
        </p:pic>
      </p:grpSp>
      <p:sp>
        <p:nvSpPr>
          <p:cNvPr id="52" name="TextBox 51"/>
          <p:cNvSpPr txBox="1"/>
          <p:nvPr/>
        </p:nvSpPr>
        <p:spPr>
          <a:xfrm>
            <a:off x="39246048" y="22828746"/>
            <a:ext cx="10468104" cy="3231654"/>
          </a:xfrm>
          <a:prstGeom prst="rect">
            <a:avLst/>
          </a:prstGeom>
          <a:noFill/>
        </p:spPr>
        <p:txBody>
          <a:bodyPr wrap="square" tIns="0" bIns="0" rtlCol="0">
            <a:spAutoFit/>
          </a:bodyPr>
          <a:lstStyle/>
          <a:p>
            <a:r>
              <a:rPr lang="en-US" sz="3000" dirty="0" smtClean="0">
                <a:latin typeface="Times New Roman" panose="02020603050405020304" pitchFamily="18" charset="0"/>
                <a:cs typeface="Times New Roman" panose="02020603050405020304" pitchFamily="18" charset="0"/>
              </a:rPr>
              <a:t>Occupational therapy practitioners, by understanding what motivates and rewards animal-assisted therapy volunteers, can more thoughtfully integrate these volunteers into interventions and therapeutic sessions. </a:t>
            </a:r>
            <a:r>
              <a:rPr lang="en-US" sz="3000" dirty="0">
                <a:latin typeface="Times New Roman" panose="02020603050405020304" pitchFamily="18" charset="0"/>
                <a:cs typeface="Times New Roman" panose="02020603050405020304" pitchFamily="18" charset="0"/>
              </a:rPr>
              <a:t>Animal-assisted therapy could be implemented in conjunction with occupational therapy as a way to make interventions more meaningful to clients, thereby increasing participation in </a:t>
            </a:r>
            <a:r>
              <a:rPr lang="en-US" sz="3000" dirty="0" smtClean="0">
                <a:latin typeface="Times New Roman" panose="02020603050405020304" pitchFamily="18" charset="0"/>
                <a:cs typeface="Times New Roman" panose="02020603050405020304" pitchFamily="18" charset="0"/>
              </a:rPr>
              <a:t>therapy sessions.</a:t>
            </a:r>
          </a:p>
        </p:txBody>
      </p:sp>
      <p:pic>
        <p:nvPicPr>
          <p:cNvPr id="97" name="Picture 96"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38366244" y="22925439"/>
            <a:ext cx="630127" cy="609600"/>
          </a:xfrm>
          <a:prstGeom prst="rect">
            <a:avLst/>
          </a:prstGeom>
        </p:spPr>
      </p:pic>
      <p:grpSp>
        <p:nvGrpSpPr>
          <p:cNvPr id="79" name="Group 78"/>
          <p:cNvGrpSpPr/>
          <p:nvPr/>
        </p:nvGrpSpPr>
        <p:grpSpPr>
          <a:xfrm>
            <a:off x="1883840" y="33223200"/>
            <a:ext cx="11374960" cy="1477328"/>
            <a:chOff x="1883840" y="33401168"/>
            <a:chExt cx="11374960" cy="1477328"/>
          </a:xfrm>
        </p:grpSpPr>
        <p:pic>
          <p:nvPicPr>
            <p:cNvPr id="102" name="Picture 101"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1883840" y="33553086"/>
              <a:ext cx="630127" cy="609600"/>
            </a:xfrm>
            <a:prstGeom prst="rect">
              <a:avLst/>
            </a:prstGeom>
          </p:spPr>
        </p:pic>
        <p:sp>
          <p:nvSpPr>
            <p:cNvPr id="59" name="TextBox 58"/>
            <p:cNvSpPr txBox="1"/>
            <p:nvPr/>
          </p:nvSpPr>
          <p:spPr>
            <a:xfrm>
              <a:off x="2748506" y="33401168"/>
              <a:ext cx="10510294" cy="1477328"/>
            </a:xfrm>
            <a:prstGeom prst="rect">
              <a:avLst/>
            </a:prstGeom>
            <a:noFill/>
          </p:spPr>
          <p:txBody>
            <a:bodyPr wrap="square" rtlCol="0">
              <a:spAutoFit/>
            </a:bodyPr>
            <a:lstStyle/>
            <a:p>
              <a:r>
                <a:rPr lang="en-US" sz="3000" dirty="0" smtClean="0">
                  <a:latin typeface="Times New Roman" panose="02020603050405020304" pitchFamily="18" charset="0"/>
                  <a:cs typeface="Times New Roman" panose="02020603050405020304" pitchFamily="18" charset="0"/>
                </a:rPr>
                <a:t>Statistically </a:t>
              </a:r>
              <a:r>
                <a:rPr lang="en-US" sz="3000" dirty="0">
                  <a:latin typeface="Times New Roman" panose="02020603050405020304" pitchFamily="18" charset="0"/>
                  <a:cs typeface="Times New Roman" panose="02020603050405020304" pitchFamily="18" charset="0"/>
                </a:rPr>
                <a:t>significant </a:t>
              </a:r>
              <a:r>
                <a:rPr lang="en-US" sz="3000" dirty="0" smtClean="0">
                  <a:latin typeface="Times New Roman" panose="02020603050405020304" pitchFamily="18" charset="0"/>
                  <a:cs typeface="Times New Roman" panose="02020603050405020304" pitchFamily="18" charset="0"/>
                </a:rPr>
                <a:t>VMI variables included Values as participants’ highest rated motive for volunteering. Social was not considered to be an important motive for participants to volunteer.</a:t>
              </a:r>
              <a:endParaRPr lang="en-US" sz="3000" dirty="0">
                <a:latin typeface="Times New Roman" panose="02020603050405020304" pitchFamily="18" charset="0"/>
                <a:cs typeface="Times New Roman" panose="02020603050405020304" pitchFamily="18" charset="0"/>
              </a:endParaRPr>
            </a:p>
          </p:txBody>
        </p:sp>
      </p:grpSp>
      <p:grpSp>
        <p:nvGrpSpPr>
          <p:cNvPr id="3" name="Group 2"/>
          <p:cNvGrpSpPr/>
          <p:nvPr/>
        </p:nvGrpSpPr>
        <p:grpSpPr>
          <a:xfrm>
            <a:off x="14630401" y="21101252"/>
            <a:ext cx="6535208" cy="14033093"/>
            <a:chOff x="14630401" y="21101252"/>
            <a:chExt cx="6535208" cy="14033093"/>
          </a:xfrm>
        </p:grpSpPr>
        <p:sp>
          <p:nvSpPr>
            <p:cNvPr id="121" name="Pentagon 120"/>
            <p:cNvSpPr/>
            <p:nvPr/>
          </p:nvSpPr>
          <p:spPr>
            <a:xfrm rot="16200000">
              <a:off x="10881458" y="24850195"/>
              <a:ext cx="14033093" cy="6535208"/>
            </a:xfrm>
            <a:prstGeom prst="homePlate">
              <a:avLst/>
            </a:prstGeom>
            <a:gradFill flip="none" rotWithShape="0">
              <a:gsLst>
                <a:gs pos="93000">
                  <a:srgbClr val="00B050">
                    <a:tint val="66000"/>
                    <a:satMod val="160000"/>
                  </a:srgbClr>
                </a:gs>
                <a:gs pos="68000">
                  <a:srgbClr val="00B050">
                    <a:tint val="44500"/>
                    <a:satMod val="160000"/>
                  </a:srgbClr>
                </a:gs>
                <a:gs pos="39000">
                  <a:srgbClr val="00B050">
                    <a:tint val="23500"/>
                    <a:satMod val="160000"/>
                  </a:srgb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p:cNvSpPr txBox="1"/>
            <p:nvPr/>
          </p:nvSpPr>
          <p:spPr>
            <a:xfrm>
              <a:off x="15470169" y="22700159"/>
              <a:ext cx="5067392" cy="769441"/>
            </a:xfrm>
            <a:prstGeom prst="rect">
              <a:avLst/>
            </a:prstGeom>
            <a:noFill/>
          </p:spPr>
          <p:txBody>
            <a:bodyPr wrap="square" rtlCol="0">
              <a:spAutoFit/>
            </a:bodyPr>
            <a:lstStyle/>
            <a:p>
              <a:pPr algn="ctr"/>
              <a:r>
                <a:rPr lang="en-US" sz="4400" i="1" dirty="0" smtClean="0">
                  <a:solidFill>
                    <a:srgbClr val="873AC0"/>
                  </a:solidFill>
                  <a:latin typeface="Arial Black" panose="020B0A04020102020204" pitchFamily="34" charset="0"/>
                </a:rPr>
                <a:t>The Team</a:t>
              </a:r>
              <a:endParaRPr lang="en-US" sz="4400" i="1" dirty="0">
                <a:solidFill>
                  <a:srgbClr val="873AC0"/>
                </a:solidFill>
                <a:latin typeface="Arial Black" panose="020B0A04020102020204" pitchFamily="34" charset="0"/>
              </a:endParaRPr>
            </a:p>
          </p:txBody>
        </p:sp>
        <p:sp>
          <p:nvSpPr>
            <p:cNvPr id="43" name="TextBox 42"/>
            <p:cNvSpPr txBox="1"/>
            <p:nvPr/>
          </p:nvSpPr>
          <p:spPr>
            <a:xfrm>
              <a:off x="14935200" y="24155400"/>
              <a:ext cx="5894029" cy="5632311"/>
            </a:xfrm>
            <a:prstGeom prst="rect">
              <a:avLst/>
            </a:prstGeom>
            <a:noFill/>
          </p:spPr>
          <p:txBody>
            <a:bodyPr wrap="square" rtlCol="0">
              <a:spAutoFit/>
            </a:bodyPr>
            <a:lstStyle/>
            <a:p>
              <a:r>
                <a:rPr lang="en-US" sz="3000" dirty="0">
                  <a:latin typeface="Times New Roman" panose="02020603050405020304" pitchFamily="18" charset="0"/>
                  <a:cs typeface="Times New Roman" panose="02020603050405020304" pitchFamily="18" charset="0"/>
                </a:rPr>
                <a:t>T</a:t>
              </a:r>
              <a:r>
                <a:rPr lang="en-US" sz="3000" dirty="0" smtClean="0">
                  <a:latin typeface="Times New Roman" panose="02020603050405020304" pitchFamily="18" charset="0"/>
                  <a:cs typeface="Times New Roman" panose="02020603050405020304" pitchFamily="18" charset="0"/>
                </a:rPr>
                <a:t>he </a:t>
              </a:r>
              <a:r>
                <a:rPr lang="en-US" sz="3000" dirty="0">
                  <a:latin typeface="Times New Roman" panose="02020603050405020304" pitchFamily="18" charset="0"/>
                  <a:cs typeface="Times New Roman" panose="02020603050405020304" pitchFamily="18" charset="0"/>
                </a:rPr>
                <a:t>dog and the therapist </a:t>
              </a:r>
              <a:r>
                <a:rPr lang="en-US" sz="3000" dirty="0" smtClean="0">
                  <a:latin typeface="Times New Roman" panose="02020603050405020304" pitchFamily="18" charset="0"/>
                  <a:cs typeface="Times New Roman" panose="02020603050405020304" pitchFamily="18" charset="0"/>
                </a:rPr>
                <a:t>were </a:t>
              </a:r>
              <a:r>
                <a:rPr lang="en-US" sz="3000" dirty="0">
                  <a:latin typeface="Times New Roman" panose="02020603050405020304" pitchFamily="18" charset="0"/>
                  <a:cs typeface="Times New Roman" panose="02020603050405020304" pitchFamily="18" charset="0"/>
                </a:rPr>
                <a:t>a team. </a:t>
              </a:r>
              <a:r>
                <a:rPr lang="en-US" sz="3000" dirty="0" smtClean="0">
                  <a:latin typeface="Times New Roman" panose="02020603050405020304" pitchFamily="18" charset="0"/>
                  <a:cs typeface="Times New Roman" panose="02020603050405020304" pitchFamily="18" charset="0"/>
                </a:rPr>
                <a:t>The image of dog and partner instilled </a:t>
              </a:r>
              <a:r>
                <a:rPr lang="en-US" sz="3000" dirty="0">
                  <a:latin typeface="Times New Roman" panose="02020603050405020304" pitchFamily="18" charset="0"/>
                  <a:cs typeface="Times New Roman" panose="02020603050405020304" pitchFamily="18" charset="0"/>
                </a:rPr>
                <a:t>a </a:t>
              </a:r>
              <a:r>
                <a:rPr lang="en-US" sz="3000" dirty="0" smtClean="0">
                  <a:latin typeface="Times New Roman" panose="02020603050405020304" pitchFamily="18" charset="0"/>
                  <a:cs typeface="Times New Roman" panose="02020603050405020304" pitchFamily="18" charset="0"/>
                </a:rPr>
                <a:t>sense of </a:t>
              </a:r>
              <a:r>
                <a:rPr lang="en-US" sz="3000" dirty="0">
                  <a:latin typeface="Times New Roman" panose="02020603050405020304" pitchFamily="18" charset="0"/>
                  <a:cs typeface="Times New Roman" panose="02020603050405020304" pitchFamily="18" charset="0"/>
                </a:rPr>
                <a:t>professionalism and confidence that </a:t>
              </a:r>
              <a:r>
                <a:rPr lang="en-US" sz="3000" dirty="0" smtClean="0">
                  <a:latin typeface="Times New Roman" panose="02020603050405020304" pitchFamily="18" charset="0"/>
                  <a:cs typeface="Times New Roman" panose="02020603050405020304" pitchFamily="18" charset="0"/>
                </a:rPr>
                <a:t>distinguished them from people “just” visiting with their animals. The trust between dog and owner as </a:t>
              </a:r>
              <a:r>
                <a:rPr lang="en-US" sz="3000" dirty="0">
                  <a:latin typeface="Times New Roman" panose="02020603050405020304" pitchFamily="18" charset="0"/>
                  <a:cs typeface="Times New Roman" panose="02020603050405020304" pitchFamily="18" charset="0"/>
                </a:rPr>
                <a:t>a </a:t>
              </a:r>
              <a:r>
                <a:rPr lang="en-US" sz="3000" dirty="0" smtClean="0">
                  <a:latin typeface="Times New Roman" panose="02020603050405020304" pitchFamily="18" charset="0"/>
                  <a:cs typeface="Times New Roman" panose="02020603050405020304" pitchFamily="18" charset="0"/>
                </a:rPr>
                <a:t>team strengthened their identity as animal-assisted therapy volunteers. </a:t>
              </a:r>
              <a:r>
                <a:rPr lang="en-US" sz="3000" dirty="0">
                  <a:latin typeface="Times New Roman" panose="02020603050405020304" pitchFamily="18" charset="0"/>
                  <a:cs typeface="Times New Roman" panose="02020603050405020304" pitchFamily="18" charset="0"/>
                </a:rPr>
                <a:t>Almost every </a:t>
              </a:r>
              <a:r>
                <a:rPr lang="en-US" sz="3000" dirty="0" smtClean="0">
                  <a:latin typeface="Times New Roman" panose="02020603050405020304" pitchFamily="18" charset="0"/>
                  <a:cs typeface="Times New Roman" panose="02020603050405020304" pitchFamily="18" charset="0"/>
                </a:rPr>
                <a:t>participant </a:t>
              </a:r>
              <a:r>
                <a:rPr lang="en-US" sz="3000" dirty="0">
                  <a:latin typeface="Times New Roman" panose="02020603050405020304" pitchFamily="18" charset="0"/>
                  <a:cs typeface="Times New Roman" panose="02020603050405020304" pitchFamily="18" charset="0"/>
                </a:rPr>
                <a:t>believed that the </a:t>
              </a:r>
              <a:r>
                <a:rPr lang="en-US" sz="3000" dirty="0" smtClean="0">
                  <a:latin typeface="Times New Roman" panose="02020603050405020304" pitchFamily="18" charset="0"/>
                  <a:cs typeface="Times New Roman" panose="02020603050405020304" pitchFamily="18" charset="0"/>
                </a:rPr>
                <a:t>bond they had </a:t>
              </a:r>
              <a:r>
                <a:rPr lang="en-US" sz="3000" dirty="0">
                  <a:latin typeface="Times New Roman" panose="02020603050405020304" pitchFamily="18" charset="0"/>
                  <a:cs typeface="Times New Roman" panose="02020603050405020304" pitchFamily="18" charset="0"/>
                </a:rPr>
                <a:t>with their dogs </a:t>
              </a:r>
              <a:r>
                <a:rPr lang="en-US" sz="3000" dirty="0" smtClean="0">
                  <a:latin typeface="Times New Roman" panose="02020603050405020304" pitchFamily="18" charset="0"/>
                  <a:cs typeface="Times New Roman" panose="02020603050405020304" pitchFamily="18" charset="0"/>
                </a:rPr>
                <a:t>was stronger as a result of working </a:t>
              </a:r>
              <a:r>
                <a:rPr lang="en-US" sz="3000" dirty="0">
                  <a:latin typeface="Times New Roman" panose="02020603050405020304" pitchFamily="18" charset="0"/>
                  <a:cs typeface="Times New Roman" panose="02020603050405020304" pitchFamily="18" charset="0"/>
                </a:rPr>
                <a:t>together</a:t>
              </a:r>
              <a:r>
                <a:rPr lang="en-US" sz="3000" dirty="0" smtClean="0">
                  <a:latin typeface="Times New Roman" panose="02020603050405020304" pitchFamily="18" charset="0"/>
                  <a:cs typeface="Times New Roman" panose="02020603050405020304" pitchFamily="18" charset="0"/>
                </a:rPr>
                <a:t>.</a:t>
              </a:r>
              <a:endParaRPr lang="en-US" sz="3000" dirty="0">
                <a:latin typeface="Times New Roman" panose="02020603050405020304" pitchFamily="18" charset="0"/>
                <a:cs typeface="Times New Roman" panose="02020603050405020304" pitchFamily="18" charset="0"/>
              </a:endParaRPr>
            </a:p>
          </p:txBody>
        </p:sp>
        <p:sp>
          <p:nvSpPr>
            <p:cNvPr id="44" name="TextBox 43"/>
            <p:cNvSpPr txBox="1"/>
            <p:nvPr/>
          </p:nvSpPr>
          <p:spPr>
            <a:xfrm>
              <a:off x="14988010" y="30446008"/>
              <a:ext cx="6077939" cy="1938992"/>
            </a:xfrm>
            <a:prstGeom prst="rect">
              <a:avLst/>
            </a:prstGeom>
            <a:noFill/>
          </p:spPr>
          <p:txBody>
            <a:bodyPr wrap="square" rtlCol="0">
              <a:spAutoFit/>
            </a:bodyPr>
            <a:lstStyle/>
            <a:p>
              <a:r>
                <a:rPr lang="en-US" sz="3000" i="1" dirty="0" smtClean="0">
                  <a:solidFill>
                    <a:srgbClr val="873AC0"/>
                  </a:solidFill>
                  <a:latin typeface="Times New Roman" panose="02020603050405020304" pitchFamily="18" charset="0"/>
                  <a:cs typeface="Times New Roman" panose="02020603050405020304" pitchFamily="18" charset="0"/>
                </a:rPr>
                <a:t>He’s </a:t>
              </a:r>
              <a:r>
                <a:rPr lang="en-US" sz="3000" i="1" dirty="0">
                  <a:solidFill>
                    <a:srgbClr val="873AC0"/>
                  </a:solidFill>
                  <a:latin typeface="Times New Roman" panose="02020603050405020304" pitchFamily="18" charset="0"/>
                  <a:cs typeface="Times New Roman" panose="02020603050405020304" pitchFamily="18" charset="0"/>
                </a:rPr>
                <a:t>my co-therapist, he’s my </a:t>
              </a:r>
              <a:r>
                <a:rPr lang="en-US" sz="3000" i="1" dirty="0" smtClean="0">
                  <a:solidFill>
                    <a:srgbClr val="873AC0"/>
                  </a:solidFill>
                  <a:latin typeface="Times New Roman" panose="02020603050405020304" pitchFamily="18" charset="0"/>
                  <a:cs typeface="Times New Roman" panose="02020603050405020304" pitchFamily="18" charset="0"/>
                </a:rPr>
                <a:t>helper</a:t>
              </a:r>
              <a:r>
                <a:rPr lang="en-US" sz="3000" i="1" dirty="0">
                  <a:solidFill>
                    <a:srgbClr val="873AC0"/>
                  </a:solidFill>
                  <a:latin typeface="Times New Roman" panose="02020603050405020304" pitchFamily="18" charset="0"/>
                  <a:cs typeface="Times New Roman" panose="02020603050405020304" pitchFamily="18" charset="0"/>
                </a:rPr>
                <a:t>. I can’t imagine him </a:t>
              </a:r>
              <a:r>
                <a:rPr lang="en-US" sz="3000" i="1" dirty="0" smtClean="0">
                  <a:solidFill>
                    <a:srgbClr val="873AC0"/>
                  </a:solidFill>
                  <a:latin typeface="Times New Roman" panose="02020603050405020304" pitchFamily="18" charset="0"/>
                  <a:cs typeface="Times New Roman" panose="02020603050405020304" pitchFamily="18" charset="0"/>
                </a:rPr>
                <a:t>not being with me.                    </a:t>
              </a:r>
            </a:p>
            <a:p>
              <a:pPr algn="r"/>
              <a:r>
                <a:rPr lang="en-US" sz="3000" dirty="0" smtClean="0">
                  <a:solidFill>
                    <a:srgbClr val="873AC0"/>
                  </a:solidFill>
                  <a:latin typeface="Times New Roman" panose="02020603050405020304" pitchFamily="18" charset="0"/>
                  <a:cs typeface="Times New Roman" panose="02020603050405020304" pitchFamily="18" charset="0"/>
                </a:rPr>
                <a:t>Betty </a:t>
              </a:r>
              <a:r>
                <a:rPr lang="en-US" sz="3000" dirty="0">
                  <a:solidFill>
                    <a:srgbClr val="873AC0"/>
                  </a:solidFill>
                  <a:latin typeface="Times New Roman" panose="02020603050405020304" pitchFamily="18" charset="0"/>
                  <a:cs typeface="Times New Roman" panose="02020603050405020304" pitchFamily="18" charset="0"/>
                </a:rPr>
                <a:t>and her golden retriever Max (#11</a:t>
              </a:r>
              <a:r>
                <a:rPr lang="en-US" sz="3000" dirty="0" smtClean="0">
                  <a:solidFill>
                    <a:srgbClr val="873AC0"/>
                  </a:solidFill>
                  <a:latin typeface="Times New Roman" panose="02020603050405020304" pitchFamily="18" charset="0"/>
                  <a:cs typeface="Times New Roman" panose="02020603050405020304" pitchFamily="18" charset="0"/>
                </a:rPr>
                <a:t>)</a:t>
              </a:r>
            </a:p>
          </p:txBody>
        </p:sp>
        <p:sp>
          <p:nvSpPr>
            <p:cNvPr id="92" name="TextBox 91"/>
            <p:cNvSpPr txBox="1"/>
            <p:nvPr/>
          </p:nvSpPr>
          <p:spPr>
            <a:xfrm>
              <a:off x="15022286" y="32668053"/>
              <a:ext cx="6043663" cy="1938992"/>
            </a:xfrm>
            <a:prstGeom prst="rect">
              <a:avLst/>
            </a:prstGeom>
            <a:noFill/>
          </p:spPr>
          <p:txBody>
            <a:bodyPr wrap="square" rtlCol="0">
              <a:spAutoFit/>
            </a:bodyPr>
            <a:lstStyle/>
            <a:p>
              <a:r>
                <a:rPr lang="en-US" sz="3000" i="1" dirty="0" smtClean="0">
                  <a:solidFill>
                    <a:srgbClr val="873AC0"/>
                  </a:solidFill>
                  <a:latin typeface="Times New Roman" panose="02020603050405020304" pitchFamily="18" charset="0"/>
                  <a:cs typeface="Times New Roman" panose="02020603050405020304" pitchFamily="18" charset="0"/>
                </a:rPr>
                <a:t>Once </a:t>
              </a:r>
              <a:r>
                <a:rPr lang="en-US" sz="3000" i="1" dirty="0">
                  <a:solidFill>
                    <a:srgbClr val="873AC0"/>
                  </a:solidFill>
                  <a:latin typeface="Times New Roman" panose="02020603050405020304" pitchFamily="18" charset="0"/>
                  <a:cs typeface="Times New Roman" panose="02020603050405020304" pitchFamily="18" charset="0"/>
                </a:rPr>
                <a:t>you go through all that training, you’ve got that bond, you know, they get so attached to you</a:t>
              </a:r>
              <a:r>
                <a:rPr lang="en-US" sz="3000" i="1" dirty="0" smtClean="0">
                  <a:solidFill>
                    <a:srgbClr val="873AC0"/>
                  </a:solidFill>
                  <a:latin typeface="Times New Roman" panose="02020603050405020304" pitchFamily="18" charset="0"/>
                  <a:cs typeface="Times New Roman" panose="02020603050405020304" pitchFamily="18" charset="0"/>
                </a:rPr>
                <a:t>.               </a:t>
              </a:r>
              <a:endParaRPr lang="en-US" sz="3000" i="1" dirty="0">
                <a:solidFill>
                  <a:srgbClr val="873AC0"/>
                </a:solidFill>
                <a:latin typeface="Times New Roman" panose="02020603050405020304" pitchFamily="18" charset="0"/>
                <a:cs typeface="Times New Roman" panose="02020603050405020304" pitchFamily="18" charset="0"/>
              </a:endParaRPr>
            </a:p>
            <a:p>
              <a:pPr lvl="0" algn="r"/>
              <a:r>
                <a:rPr lang="en-US" sz="3000" i="1" dirty="0">
                  <a:solidFill>
                    <a:srgbClr val="873AC0"/>
                  </a:solidFill>
                  <a:latin typeface="Times New Roman" panose="02020603050405020304" pitchFamily="18" charset="0"/>
                  <a:cs typeface="Times New Roman" panose="02020603050405020304" pitchFamily="18" charset="0"/>
                </a:rPr>
                <a:t> </a:t>
              </a:r>
              <a:r>
                <a:rPr lang="en-US" sz="3000" dirty="0">
                  <a:solidFill>
                    <a:srgbClr val="873AC0"/>
                  </a:solidFill>
                  <a:latin typeface="Times New Roman" panose="02020603050405020304" pitchFamily="18" charset="0"/>
                  <a:cs typeface="Times New Roman" panose="02020603050405020304" pitchFamily="18" charset="0"/>
                </a:rPr>
                <a:t>Doris and her lab Genie (#8</a:t>
              </a:r>
              <a:r>
                <a:rPr lang="en-US" sz="3000" dirty="0" smtClean="0">
                  <a:solidFill>
                    <a:srgbClr val="873AC0"/>
                  </a:solidFill>
                  <a:latin typeface="Times New Roman" panose="02020603050405020304" pitchFamily="18" charset="0"/>
                  <a:cs typeface="Times New Roman" panose="02020603050405020304" pitchFamily="18" charset="0"/>
                </a:rPr>
                <a:t>)</a:t>
              </a:r>
              <a:endParaRPr lang="en-US" sz="3000" dirty="0">
                <a:solidFill>
                  <a:srgbClr val="873AC0"/>
                </a:solidFill>
                <a:latin typeface="Times New Roman" panose="02020603050405020304" pitchFamily="18" charset="0"/>
                <a:cs typeface="Times New Roman" panose="02020603050405020304" pitchFamily="18" charset="0"/>
              </a:endParaRPr>
            </a:p>
          </p:txBody>
        </p:sp>
      </p:grpSp>
      <p:grpSp>
        <p:nvGrpSpPr>
          <p:cNvPr id="29" name="Group 28"/>
          <p:cNvGrpSpPr/>
          <p:nvPr/>
        </p:nvGrpSpPr>
        <p:grpSpPr>
          <a:xfrm>
            <a:off x="22303406" y="11722506"/>
            <a:ext cx="6567399" cy="14033093"/>
            <a:chOff x="22303406" y="11722506"/>
            <a:chExt cx="6567399" cy="14033093"/>
          </a:xfrm>
        </p:grpSpPr>
        <p:sp>
          <p:nvSpPr>
            <p:cNvPr id="120" name="Pentagon 119"/>
            <p:cNvSpPr/>
            <p:nvPr/>
          </p:nvSpPr>
          <p:spPr>
            <a:xfrm rot="16200000">
              <a:off x="18554463" y="15471449"/>
              <a:ext cx="14033093" cy="6535208"/>
            </a:xfrm>
            <a:prstGeom prst="homePlate">
              <a:avLst/>
            </a:prstGeom>
            <a:gradFill flip="none" rotWithShape="0">
              <a:gsLst>
                <a:gs pos="93000">
                  <a:srgbClr val="00B050">
                    <a:tint val="66000"/>
                    <a:satMod val="160000"/>
                  </a:srgbClr>
                </a:gs>
                <a:gs pos="68000">
                  <a:srgbClr val="00B050">
                    <a:tint val="44500"/>
                    <a:satMod val="160000"/>
                  </a:srgbClr>
                </a:gs>
                <a:gs pos="39000">
                  <a:srgbClr val="00B050">
                    <a:tint val="23500"/>
                    <a:satMod val="160000"/>
                  </a:srgb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p:cNvSpPr txBox="1"/>
            <p:nvPr/>
          </p:nvSpPr>
          <p:spPr>
            <a:xfrm>
              <a:off x="23164800" y="13937160"/>
              <a:ext cx="4812418" cy="769441"/>
            </a:xfrm>
            <a:prstGeom prst="rect">
              <a:avLst/>
            </a:prstGeom>
            <a:noFill/>
          </p:spPr>
          <p:txBody>
            <a:bodyPr wrap="square" rtlCol="0">
              <a:spAutoFit/>
            </a:bodyPr>
            <a:lstStyle/>
            <a:p>
              <a:pPr algn="ctr"/>
              <a:r>
                <a:rPr lang="en-US" sz="4400" i="1" dirty="0" smtClean="0">
                  <a:solidFill>
                    <a:srgbClr val="FF1188"/>
                  </a:solidFill>
                  <a:latin typeface="Arial Black" panose="020B0A04020102020204" pitchFamily="34" charset="0"/>
                </a:rPr>
                <a:t>The Volunteer</a:t>
              </a:r>
              <a:endParaRPr lang="en-US" sz="4400" i="1" dirty="0">
                <a:solidFill>
                  <a:srgbClr val="FF1188"/>
                </a:solidFill>
                <a:latin typeface="Arial Black" panose="020B0A04020102020204" pitchFamily="34" charset="0"/>
              </a:endParaRPr>
            </a:p>
          </p:txBody>
        </p:sp>
        <p:sp>
          <p:nvSpPr>
            <p:cNvPr id="45" name="TextBox 44"/>
            <p:cNvSpPr txBox="1"/>
            <p:nvPr/>
          </p:nvSpPr>
          <p:spPr>
            <a:xfrm>
              <a:off x="22531337" y="15087601"/>
              <a:ext cx="6043663" cy="5170646"/>
            </a:xfrm>
            <a:prstGeom prst="rect">
              <a:avLst/>
            </a:prstGeom>
            <a:noFill/>
          </p:spPr>
          <p:txBody>
            <a:bodyPr wrap="square" rtlCol="0">
              <a:spAutoFit/>
            </a:bodyPr>
            <a:lstStyle/>
            <a:p>
              <a:r>
                <a:rPr lang="en-US" sz="3000" dirty="0">
                  <a:latin typeface="Times New Roman" panose="02020603050405020304" pitchFamily="18" charset="0"/>
                  <a:cs typeface="Times New Roman" panose="02020603050405020304" pitchFamily="18" charset="0"/>
                </a:rPr>
                <a:t>A sense of responsibility and commitment were </a:t>
              </a:r>
              <a:r>
                <a:rPr lang="en-US" sz="3000" dirty="0" smtClean="0">
                  <a:latin typeface="Times New Roman" panose="02020603050405020304" pitchFamily="18" charset="0"/>
                  <a:cs typeface="Times New Roman" panose="02020603050405020304" pitchFamily="18" charset="0"/>
                </a:rPr>
                <a:t>essential qualities participants emphasized for animal</a:t>
              </a:r>
              <a:r>
                <a:rPr lang="en-US" sz="3000" dirty="0">
                  <a:latin typeface="Times New Roman" panose="02020603050405020304" pitchFamily="18" charset="0"/>
                  <a:cs typeface="Times New Roman" panose="02020603050405020304" pitchFamily="18" charset="0"/>
                </a:rPr>
                <a:t>-assisted </a:t>
              </a:r>
              <a:r>
                <a:rPr lang="en-US" sz="3000" dirty="0" smtClean="0">
                  <a:latin typeface="Times New Roman" panose="02020603050405020304" pitchFamily="18" charset="0"/>
                  <a:cs typeface="Times New Roman" panose="02020603050405020304" pitchFamily="18" charset="0"/>
                </a:rPr>
                <a:t>therapy volunteers</a:t>
              </a:r>
              <a:r>
                <a:rPr lang="en-US" sz="3000" dirty="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They believed </a:t>
              </a:r>
              <a:r>
                <a:rPr lang="en-US" sz="3000" dirty="0">
                  <a:latin typeface="Times New Roman" panose="02020603050405020304" pitchFamily="18" charset="0"/>
                  <a:cs typeface="Times New Roman" panose="02020603050405020304" pitchFamily="18" charset="0"/>
                </a:rPr>
                <a:t>animal-assisted therapy volunteers </a:t>
              </a:r>
              <a:r>
                <a:rPr lang="en-US" sz="3000" dirty="0" smtClean="0">
                  <a:latin typeface="Times New Roman" panose="02020603050405020304" pitchFamily="18" charset="0"/>
                  <a:cs typeface="Times New Roman" panose="02020603050405020304" pitchFamily="18" charset="0"/>
                </a:rPr>
                <a:t>“should be” </a:t>
              </a:r>
              <a:r>
                <a:rPr lang="en-US" sz="3000" dirty="0">
                  <a:latin typeface="Times New Roman" panose="02020603050405020304" pitchFamily="18" charset="0"/>
                  <a:cs typeface="Times New Roman" panose="02020603050405020304" pitchFamily="18" charset="0"/>
                </a:rPr>
                <a:t>caring, empathetic, </a:t>
              </a:r>
              <a:r>
                <a:rPr lang="en-US" sz="3000" dirty="0" smtClean="0">
                  <a:latin typeface="Times New Roman" panose="02020603050405020304" pitchFamily="18" charset="0"/>
                  <a:cs typeface="Times New Roman" panose="02020603050405020304" pitchFamily="18" charset="0"/>
                </a:rPr>
                <a:t>and </a:t>
              </a:r>
              <a:r>
                <a:rPr lang="en-US" sz="3000" dirty="0">
                  <a:latin typeface="Times New Roman" panose="02020603050405020304" pitchFamily="18" charset="0"/>
                  <a:cs typeface="Times New Roman" panose="02020603050405020304" pitchFamily="18" charset="0"/>
                </a:rPr>
                <a:t>genuinely invested in those they </a:t>
              </a:r>
              <a:r>
                <a:rPr lang="en-US" sz="3000" dirty="0" smtClean="0">
                  <a:latin typeface="Times New Roman" panose="02020603050405020304" pitchFamily="18" charset="0"/>
                  <a:cs typeface="Times New Roman" panose="02020603050405020304" pitchFamily="18" charset="0"/>
                </a:rPr>
                <a:t>visit. In addition, they highlighted the time </a:t>
              </a:r>
              <a:r>
                <a:rPr lang="en-US" sz="3000" dirty="0">
                  <a:latin typeface="Times New Roman" panose="02020603050405020304" pitchFamily="18" charset="0"/>
                  <a:cs typeface="Times New Roman" panose="02020603050405020304" pitchFamily="18" charset="0"/>
                </a:rPr>
                <a:t>and </a:t>
              </a:r>
              <a:r>
                <a:rPr lang="en-US" sz="3000" dirty="0" smtClean="0">
                  <a:latin typeface="Times New Roman" panose="02020603050405020304" pitchFamily="18" charset="0"/>
                  <a:cs typeface="Times New Roman" panose="02020603050405020304" pitchFamily="18" charset="0"/>
                </a:rPr>
                <a:t>patience required </a:t>
              </a:r>
              <a:r>
                <a:rPr lang="en-US" sz="3000" dirty="0">
                  <a:latin typeface="Times New Roman" panose="02020603050405020304" pitchFamily="18" charset="0"/>
                  <a:cs typeface="Times New Roman" panose="02020603050405020304" pitchFamily="18" charset="0"/>
                </a:rPr>
                <a:t>to train a dog to be part of the </a:t>
              </a:r>
              <a:r>
                <a:rPr lang="en-US" sz="3000" dirty="0" smtClean="0">
                  <a:latin typeface="Times New Roman" panose="02020603050405020304" pitchFamily="18" charset="0"/>
                  <a:cs typeface="Times New Roman" panose="02020603050405020304" pitchFamily="18" charset="0"/>
                </a:rPr>
                <a:t>team </a:t>
              </a:r>
              <a:r>
                <a:rPr lang="en-US" sz="3000" dirty="0">
                  <a:latin typeface="Times New Roman" panose="02020603050405020304" pitchFamily="18" charset="0"/>
                  <a:cs typeface="Times New Roman" panose="02020603050405020304" pitchFamily="18" charset="0"/>
                </a:rPr>
                <a:t>and </a:t>
              </a:r>
              <a:r>
                <a:rPr lang="en-US" sz="3000" dirty="0" smtClean="0">
                  <a:latin typeface="Times New Roman" panose="02020603050405020304" pitchFamily="18" charset="0"/>
                  <a:cs typeface="Times New Roman" panose="02020603050405020304" pitchFamily="18" charset="0"/>
                </a:rPr>
                <a:t>work </a:t>
              </a:r>
              <a:r>
                <a:rPr lang="en-US" sz="3000" dirty="0">
                  <a:latin typeface="Times New Roman" panose="02020603050405020304" pitchFamily="18" charset="0"/>
                  <a:cs typeface="Times New Roman" panose="02020603050405020304" pitchFamily="18" charset="0"/>
                </a:rPr>
                <a:t>with </a:t>
              </a:r>
              <a:r>
                <a:rPr lang="en-US" sz="3000" dirty="0" smtClean="0">
                  <a:latin typeface="Times New Roman" panose="02020603050405020304" pitchFamily="18" charset="0"/>
                  <a:cs typeface="Times New Roman" panose="02020603050405020304" pitchFamily="18" charset="0"/>
                </a:rPr>
                <a:t>all clientele</a:t>
              </a:r>
              <a:r>
                <a:rPr lang="en-US" sz="3000" dirty="0">
                  <a:latin typeface="Times New Roman" panose="02020603050405020304" pitchFamily="18" charset="0"/>
                  <a:cs typeface="Times New Roman" panose="02020603050405020304" pitchFamily="18" charset="0"/>
                </a:rPr>
                <a:t>. </a:t>
              </a:r>
            </a:p>
          </p:txBody>
        </p:sp>
        <p:sp>
          <p:nvSpPr>
            <p:cNvPr id="46" name="TextBox 45"/>
            <p:cNvSpPr txBox="1"/>
            <p:nvPr/>
          </p:nvSpPr>
          <p:spPr>
            <a:xfrm>
              <a:off x="22555200" y="23012401"/>
              <a:ext cx="6315605" cy="2400657"/>
            </a:xfrm>
            <a:prstGeom prst="rect">
              <a:avLst/>
            </a:prstGeom>
            <a:noFill/>
          </p:spPr>
          <p:txBody>
            <a:bodyPr wrap="square" rtlCol="0">
              <a:spAutoFit/>
            </a:bodyPr>
            <a:lstStyle/>
            <a:p>
              <a:r>
                <a:rPr lang="en-US" sz="3000" i="1" dirty="0" smtClean="0">
                  <a:solidFill>
                    <a:srgbClr val="FF1188"/>
                  </a:solidFill>
                  <a:latin typeface="Times New Roman" panose="02020603050405020304" pitchFamily="18" charset="0"/>
                  <a:cs typeface="Times New Roman" panose="02020603050405020304" pitchFamily="18" charset="0"/>
                </a:rPr>
                <a:t>You </a:t>
              </a:r>
              <a:r>
                <a:rPr lang="en-US" sz="3000" i="1" dirty="0">
                  <a:solidFill>
                    <a:srgbClr val="FF1188"/>
                  </a:solidFill>
                  <a:latin typeface="Times New Roman" panose="02020603050405020304" pitchFamily="18" charset="0"/>
                  <a:cs typeface="Times New Roman" panose="02020603050405020304" pitchFamily="18" charset="0"/>
                </a:rPr>
                <a:t>have to commit yourself to it because you have to keep in mind that you develop a relationship between your dog and this other </a:t>
              </a:r>
              <a:r>
                <a:rPr lang="en-US" sz="3000" i="1" dirty="0" smtClean="0">
                  <a:solidFill>
                    <a:srgbClr val="FF1188"/>
                  </a:solidFill>
                  <a:latin typeface="Times New Roman" panose="02020603050405020304" pitchFamily="18" charset="0"/>
                  <a:cs typeface="Times New Roman" panose="02020603050405020304" pitchFamily="18" charset="0"/>
                </a:rPr>
                <a:t>person </a:t>
              </a:r>
              <a:endParaRPr lang="en-US" sz="3000" i="1" dirty="0">
                <a:solidFill>
                  <a:srgbClr val="FF1188"/>
                </a:solidFill>
                <a:latin typeface="Times New Roman" panose="02020603050405020304" pitchFamily="18" charset="0"/>
                <a:cs typeface="Times New Roman" panose="02020603050405020304" pitchFamily="18" charset="0"/>
              </a:endParaRPr>
            </a:p>
            <a:p>
              <a:pPr algn="r"/>
              <a:r>
                <a:rPr lang="en-US" sz="3000" dirty="0" smtClean="0">
                  <a:solidFill>
                    <a:srgbClr val="FF1188"/>
                  </a:solidFill>
                  <a:latin typeface="Times New Roman" panose="02020603050405020304" pitchFamily="18" charset="0"/>
                  <a:cs typeface="Times New Roman" panose="02020603050405020304" pitchFamily="18" charset="0"/>
                </a:rPr>
                <a:t> Pat </a:t>
              </a:r>
              <a:r>
                <a:rPr lang="en-US" sz="3000" dirty="0">
                  <a:solidFill>
                    <a:srgbClr val="FF1188"/>
                  </a:solidFill>
                  <a:latin typeface="Times New Roman" panose="02020603050405020304" pitchFamily="18" charset="0"/>
                  <a:cs typeface="Times New Roman" panose="02020603050405020304" pitchFamily="18" charset="0"/>
                </a:rPr>
                <a:t>and his boxer Ralph (#3</a:t>
              </a:r>
              <a:r>
                <a:rPr lang="en-US" sz="3000" dirty="0" smtClean="0">
                  <a:solidFill>
                    <a:srgbClr val="FF1188"/>
                  </a:solidFill>
                  <a:latin typeface="Times New Roman" panose="02020603050405020304" pitchFamily="18" charset="0"/>
                  <a:cs typeface="Times New Roman" panose="02020603050405020304" pitchFamily="18" charset="0"/>
                </a:rPr>
                <a:t>)</a:t>
              </a:r>
              <a:endParaRPr lang="en-US" sz="3000" dirty="0">
                <a:solidFill>
                  <a:srgbClr val="FF1188"/>
                </a:solidFill>
                <a:latin typeface="Times New Roman" panose="02020603050405020304" pitchFamily="18" charset="0"/>
                <a:cs typeface="Times New Roman" panose="02020603050405020304" pitchFamily="18" charset="0"/>
              </a:endParaRPr>
            </a:p>
          </p:txBody>
        </p:sp>
        <p:sp>
          <p:nvSpPr>
            <p:cNvPr id="93" name="TextBox 92"/>
            <p:cNvSpPr txBox="1"/>
            <p:nvPr/>
          </p:nvSpPr>
          <p:spPr>
            <a:xfrm>
              <a:off x="22572361" y="20540009"/>
              <a:ext cx="6073105" cy="1938992"/>
            </a:xfrm>
            <a:prstGeom prst="rect">
              <a:avLst/>
            </a:prstGeom>
            <a:noFill/>
          </p:spPr>
          <p:txBody>
            <a:bodyPr wrap="square" rtlCol="0">
              <a:spAutoFit/>
            </a:bodyPr>
            <a:lstStyle/>
            <a:p>
              <a:r>
                <a:rPr lang="en-US" sz="3000" i="1" dirty="0" smtClean="0">
                  <a:solidFill>
                    <a:srgbClr val="FF1188"/>
                  </a:solidFill>
                  <a:latin typeface="Times New Roman" panose="02020603050405020304" pitchFamily="18" charset="0"/>
                  <a:cs typeface="Times New Roman" panose="02020603050405020304" pitchFamily="18" charset="0"/>
                </a:rPr>
                <a:t>[</a:t>
              </a:r>
              <a:r>
                <a:rPr lang="en-US" sz="3000" i="1" dirty="0">
                  <a:solidFill>
                    <a:srgbClr val="FF1188"/>
                  </a:solidFill>
                  <a:latin typeface="Times New Roman" panose="02020603050405020304" pitchFamily="18" charset="0"/>
                  <a:cs typeface="Times New Roman" panose="02020603050405020304" pitchFamily="18" charset="0"/>
                </a:rPr>
                <a:t>animal-assisted therapists] obviously want to help people, and [are] willing to do the work required</a:t>
              </a:r>
              <a:r>
                <a:rPr lang="en-US" sz="3000" i="1" dirty="0" smtClean="0">
                  <a:solidFill>
                    <a:srgbClr val="FF1188"/>
                  </a:solidFill>
                  <a:latin typeface="Times New Roman" panose="02020603050405020304" pitchFamily="18" charset="0"/>
                  <a:cs typeface="Times New Roman" panose="02020603050405020304" pitchFamily="18" charset="0"/>
                </a:rPr>
                <a:t>. </a:t>
              </a:r>
              <a:endParaRPr lang="en-US" sz="3000" i="1" dirty="0">
                <a:solidFill>
                  <a:srgbClr val="FF1188"/>
                </a:solidFill>
                <a:latin typeface="Times New Roman" panose="02020603050405020304" pitchFamily="18" charset="0"/>
                <a:cs typeface="Times New Roman" panose="02020603050405020304" pitchFamily="18" charset="0"/>
              </a:endParaRPr>
            </a:p>
            <a:p>
              <a:pPr algn="r"/>
              <a:r>
                <a:rPr lang="en-US" sz="3000" b="1" dirty="0">
                  <a:solidFill>
                    <a:srgbClr val="FF1188"/>
                  </a:solidFill>
                  <a:latin typeface="Times New Roman" panose="02020603050405020304" pitchFamily="18" charset="0"/>
                  <a:cs typeface="Times New Roman" panose="02020603050405020304" pitchFamily="18" charset="0"/>
                </a:rPr>
                <a:t>   </a:t>
              </a:r>
              <a:r>
                <a:rPr lang="en-US" sz="3000" dirty="0">
                  <a:solidFill>
                    <a:srgbClr val="FF1188"/>
                  </a:solidFill>
                  <a:latin typeface="Times New Roman" panose="02020603050405020304" pitchFamily="18" charset="0"/>
                  <a:cs typeface="Times New Roman" panose="02020603050405020304" pitchFamily="18" charset="0"/>
                </a:rPr>
                <a:t>Derek and his lab Tommy (#1</a:t>
              </a:r>
              <a:r>
                <a:rPr lang="en-US" sz="3000" dirty="0" smtClean="0">
                  <a:solidFill>
                    <a:srgbClr val="FF1188"/>
                  </a:solidFill>
                  <a:latin typeface="Times New Roman" panose="02020603050405020304" pitchFamily="18" charset="0"/>
                  <a:cs typeface="Times New Roman" panose="02020603050405020304" pitchFamily="18" charset="0"/>
                </a:rPr>
                <a:t>)</a:t>
              </a:r>
              <a:endParaRPr lang="en-US" sz="3000" dirty="0">
                <a:solidFill>
                  <a:srgbClr val="FF1188"/>
                </a:solidFill>
                <a:latin typeface="Times New Roman" panose="02020603050405020304" pitchFamily="18" charset="0"/>
                <a:cs typeface="Times New Roman" panose="02020603050405020304" pitchFamily="18" charset="0"/>
              </a:endParaRPr>
            </a:p>
          </p:txBody>
        </p:sp>
      </p:grpSp>
      <p:grpSp>
        <p:nvGrpSpPr>
          <p:cNvPr id="31" name="Group 30"/>
          <p:cNvGrpSpPr/>
          <p:nvPr/>
        </p:nvGrpSpPr>
        <p:grpSpPr>
          <a:xfrm>
            <a:off x="30069760" y="6392971"/>
            <a:ext cx="6582440" cy="14033093"/>
            <a:chOff x="30069760" y="6392971"/>
            <a:chExt cx="6582440" cy="14033093"/>
          </a:xfrm>
        </p:grpSpPr>
        <p:sp>
          <p:nvSpPr>
            <p:cNvPr id="118" name="Pentagon 117"/>
            <p:cNvSpPr/>
            <p:nvPr/>
          </p:nvSpPr>
          <p:spPr>
            <a:xfrm rot="5400000">
              <a:off x="26320817" y="10141914"/>
              <a:ext cx="14033093" cy="6535208"/>
            </a:xfrm>
            <a:prstGeom prst="homePlate">
              <a:avLst/>
            </a:prstGeom>
            <a:gradFill flip="none" rotWithShape="1">
              <a:gsLst>
                <a:gs pos="93000">
                  <a:srgbClr val="00B050">
                    <a:tint val="66000"/>
                    <a:satMod val="160000"/>
                  </a:srgbClr>
                </a:gs>
                <a:gs pos="68000">
                  <a:srgbClr val="00B050">
                    <a:tint val="44500"/>
                    <a:satMod val="160000"/>
                  </a:srgbClr>
                </a:gs>
                <a:gs pos="39000">
                  <a:srgbClr val="00B050">
                    <a:tint val="23500"/>
                    <a:satMod val="160000"/>
                  </a:srgb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1568566" y="6621959"/>
              <a:ext cx="3686660" cy="769441"/>
            </a:xfrm>
            <a:prstGeom prst="rect">
              <a:avLst/>
            </a:prstGeom>
            <a:noFill/>
          </p:spPr>
          <p:txBody>
            <a:bodyPr wrap="square" rtlCol="0">
              <a:spAutoFit/>
            </a:bodyPr>
            <a:lstStyle/>
            <a:p>
              <a:pPr algn="ctr"/>
              <a:r>
                <a:rPr lang="en-US" sz="4400" i="1" dirty="0" smtClean="0">
                  <a:solidFill>
                    <a:srgbClr val="F26222"/>
                  </a:solidFill>
                  <a:latin typeface="Arial Black" panose="020B0A04020102020204" pitchFamily="34" charset="0"/>
                </a:rPr>
                <a:t>Motivation</a:t>
              </a:r>
              <a:endParaRPr lang="en-US" sz="4400" i="1" dirty="0">
                <a:solidFill>
                  <a:srgbClr val="F26222"/>
                </a:solidFill>
                <a:latin typeface="Arial Black" panose="020B0A04020102020204" pitchFamily="34" charset="0"/>
              </a:endParaRPr>
            </a:p>
          </p:txBody>
        </p:sp>
        <p:sp>
          <p:nvSpPr>
            <p:cNvPr id="47" name="TextBox 46"/>
            <p:cNvSpPr txBox="1"/>
            <p:nvPr/>
          </p:nvSpPr>
          <p:spPr>
            <a:xfrm>
              <a:off x="30269532" y="7543800"/>
              <a:ext cx="6382668" cy="5170646"/>
            </a:xfrm>
            <a:prstGeom prst="rect">
              <a:avLst/>
            </a:prstGeom>
            <a:noFill/>
          </p:spPr>
          <p:txBody>
            <a:bodyPr wrap="square" rtlCol="0">
              <a:spAutoFit/>
            </a:bodyPr>
            <a:lstStyle/>
            <a:p>
              <a:r>
                <a:rPr lang="en-US" sz="3000" dirty="0">
                  <a:latin typeface="Times New Roman" panose="02020603050405020304" pitchFamily="18" charset="0"/>
                  <a:cs typeface="Times New Roman" panose="02020603050405020304" pitchFamily="18" charset="0"/>
                </a:rPr>
                <a:t>The </a:t>
              </a:r>
              <a:r>
                <a:rPr lang="en-US" sz="3000" dirty="0" smtClean="0">
                  <a:latin typeface="Times New Roman" panose="02020603050405020304" pitchFamily="18" charset="0"/>
                  <a:cs typeface="Times New Roman" panose="02020603050405020304" pitchFamily="18" charset="0"/>
                </a:rPr>
                <a:t>motive </a:t>
              </a:r>
              <a:r>
                <a:rPr lang="en-US" sz="3000" dirty="0">
                  <a:latin typeface="Times New Roman" panose="02020603050405020304" pitchFamily="18" charset="0"/>
                  <a:cs typeface="Times New Roman" panose="02020603050405020304" pitchFamily="18" charset="0"/>
                </a:rPr>
                <a:t>of giving back </a:t>
              </a:r>
              <a:r>
                <a:rPr lang="en-US" sz="3000" dirty="0" smtClean="0">
                  <a:latin typeface="Times New Roman" panose="02020603050405020304" pitchFamily="18" charset="0"/>
                  <a:cs typeface="Times New Roman" panose="02020603050405020304" pitchFamily="18" charset="0"/>
                </a:rPr>
                <a:t>as well as </a:t>
              </a:r>
              <a:r>
                <a:rPr lang="en-US" sz="3000" dirty="0">
                  <a:latin typeface="Times New Roman" panose="02020603050405020304" pitchFamily="18" charset="0"/>
                  <a:cs typeface="Times New Roman" panose="02020603050405020304" pitchFamily="18" charset="0"/>
                </a:rPr>
                <a:t>being needed were compelling, and </a:t>
              </a:r>
              <a:r>
                <a:rPr lang="en-US" sz="3000" dirty="0" smtClean="0">
                  <a:latin typeface="Times New Roman" panose="02020603050405020304" pitchFamily="18" charset="0"/>
                  <a:cs typeface="Times New Roman" panose="02020603050405020304" pitchFamily="18" charset="0"/>
                </a:rPr>
                <a:t> were integral in participants’ decisions </a:t>
              </a:r>
              <a:r>
                <a:rPr lang="en-US" sz="3000" dirty="0">
                  <a:latin typeface="Times New Roman" panose="02020603050405020304" pitchFamily="18" charset="0"/>
                  <a:cs typeface="Times New Roman" panose="02020603050405020304" pitchFamily="18" charset="0"/>
                </a:rPr>
                <a:t>to become animal-assisted </a:t>
              </a:r>
              <a:r>
                <a:rPr lang="en-US" sz="3000" dirty="0" smtClean="0">
                  <a:latin typeface="Times New Roman" panose="02020603050405020304" pitchFamily="18" charset="0"/>
                  <a:cs typeface="Times New Roman" panose="02020603050405020304" pitchFamily="18" charset="0"/>
                </a:rPr>
                <a:t>therapy volunteers. </a:t>
              </a:r>
              <a:r>
                <a:rPr lang="en-US" sz="3000" dirty="0">
                  <a:latin typeface="Times New Roman" panose="02020603050405020304" pitchFamily="18" charset="0"/>
                  <a:cs typeface="Times New Roman" panose="02020603050405020304" pitchFamily="18" charset="0"/>
                </a:rPr>
                <a:t>The </a:t>
              </a:r>
              <a:r>
                <a:rPr lang="en-US" sz="3000" dirty="0" smtClean="0">
                  <a:latin typeface="Times New Roman" panose="02020603050405020304" pitchFamily="18" charset="0"/>
                  <a:cs typeface="Times New Roman" panose="02020603050405020304" pitchFamily="18" charset="0"/>
                </a:rPr>
                <a:t>life stage of participants  further influenced their </a:t>
              </a:r>
              <a:r>
                <a:rPr lang="en-US" sz="3000" dirty="0">
                  <a:latin typeface="Times New Roman" panose="02020603050405020304" pitchFamily="18" charset="0"/>
                  <a:cs typeface="Times New Roman" panose="02020603050405020304" pitchFamily="18" charset="0"/>
                </a:rPr>
                <a:t>decision to give back to the </a:t>
              </a:r>
              <a:r>
                <a:rPr lang="en-US" sz="3000" dirty="0" smtClean="0">
                  <a:latin typeface="Times New Roman" panose="02020603050405020304" pitchFamily="18" charset="0"/>
                  <a:cs typeface="Times New Roman" panose="02020603050405020304" pitchFamily="18" charset="0"/>
                </a:rPr>
                <a:t>community </a:t>
              </a:r>
              <a:r>
                <a:rPr lang="en-US" sz="3000" dirty="0">
                  <a:latin typeface="Times New Roman" panose="02020603050405020304" pitchFamily="18" charset="0"/>
                  <a:cs typeface="Times New Roman" panose="02020603050405020304" pitchFamily="18" charset="0"/>
                </a:rPr>
                <a:t>and </a:t>
              </a:r>
              <a:r>
                <a:rPr lang="en-US" sz="3000" dirty="0" smtClean="0">
                  <a:latin typeface="Times New Roman" panose="02020603050405020304" pitchFamily="18" charset="0"/>
                  <a:cs typeface="Times New Roman" panose="02020603050405020304" pitchFamily="18" charset="0"/>
                </a:rPr>
                <a:t>to occupy </a:t>
              </a:r>
              <a:r>
                <a:rPr lang="en-US" sz="3000" dirty="0">
                  <a:latin typeface="Times New Roman" panose="02020603050405020304" pitchFamily="18" charset="0"/>
                  <a:cs typeface="Times New Roman" panose="02020603050405020304" pitchFamily="18" charset="0"/>
                </a:rPr>
                <a:t>their leisure </a:t>
              </a:r>
              <a:r>
                <a:rPr lang="en-US" sz="3000" dirty="0" smtClean="0">
                  <a:latin typeface="Times New Roman" panose="02020603050405020304" pitchFamily="18" charset="0"/>
                  <a:cs typeface="Times New Roman" panose="02020603050405020304" pitchFamily="18" charset="0"/>
                </a:rPr>
                <a:t>time constructively. However, it </a:t>
              </a:r>
              <a:r>
                <a:rPr lang="en-US" sz="3000" dirty="0">
                  <a:latin typeface="Times New Roman" panose="02020603050405020304" pitchFamily="18" charset="0"/>
                  <a:cs typeface="Times New Roman" panose="02020603050405020304" pitchFamily="18" charset="0"/>
                </a:rPr>
                <a:t>was important for </a:t>
              </a:r>
              <a:r>
                <a:rPr lang="en-US" sz="3000" dirty="0" smtClean="0">
                  <a:latin typeface="Times New Roman" panose="02020603050405020304" pitchFamily="18" charset="0"/>
                  <a:cs typeface="Times New Roman" panose="02020603050405020304" pitchFamily="18" charset="0"/>
                </a:rPr>
                <a:t>participants to </a:t>
              </a:r>
              <a:r>
                <a:rPr lang="en-US" sz="3000" dirty="0">
                  <a:latin typeface="Times New Roman" panose="02020603050405020304" pitchFamily="18" charset="0"/>
                  <a:cs typeface="Times New Roman" panose="02020603050405020304" pitchFamily="18" charset="0"/>
                </a:rPr>
                <a:t>feel </a:t>
              </a:r>
              <a:r>
                <a:rPr lang="en-US" sz="3000" dirty="0" smtClean="0">
                  <a:latin typeface="Times New Roman" panose="02020603050405020304" pitchFamily="18" charset="0"/>
                  <a:cs typeface="Times New Roman" panose="02020603050405020304" pitchFamily="18" charset="0"/>
                </a:rPr>
                <a:t>appreciated </a:t>
              </a:r>
              <a:r>
                <a:rPr lang="en-US" sz="3000" dirty="0">
                  <a:latin typeface="Times New Roman" panose="02020603050405020304" pitchFamily="18" charset="0"/>
                  <a:cs typeface="Times New Roman" panose="02020603050405020304" pitchFamily="18" charset="0"/>
                </a:rPr>
                <a:t>while giving </a:t>
              </a:r>
              <a:r>
                <a:rPr lang="en-US" sz="3000" dirty="0" smtClean="0">
                  <a:latin typeface="Times New Roman" panose="02020603050405020304" pitchFamily="18" charset="0"/>
                  <a:cs typeface="Times New Roman" panose="02020603050405020304" pitchFamily="18" charset="0"/>
                </a:rPr>
                <a:t>back</a:t>
              </a:r>
              <a:r>
                <a:rPr lang="en-US" sz="3000" dirty="0">
                  <a:latin typeface="Times New Roman" panose="02020603050405020304" pitchFamily="18" charset="0"/>
                  <a:cs typeface="Times New Roman" panose="02020603050405020304" pitchFamily="18" charset="0"/>
                </a:rPr>
                <a:t>.</a:t>
              </a:r>
            </a:p>
          </p:txBody>
        </p:sp>
        <p:sp>
          <p:nvSpPr>
            <p:cNvPr id="48" name="TextBox 47"/>
            <p:cNvSpPr txBox="1"/>
            <p:nvPr/>
          </p:nvSpPr>
          <p:spPr>
            <a:xfrm>
              <a:off x="30251400" y="15392400"/>
              <a:ext cx="6109014" cy="1938992"/>
            </a:xfrm>
            <a:prstGeom prst="rect">
              <a:avLst/>
            </a:prstGeom>
            <a:noFill/>
          </p:spPr>
          <p:txBody>
            <a:bodyPr wrap="square" rtlCol="0">
              <a:spAutoFit/>
            </a:bodyPr>
            <a:lstStyle/>
            <a:p>
              <a:r>
                <a:rPr lang="en-US" sz="3000" i="1" dirty="0">
                  <a:solidFill>
                    <a:srgbClr val="F26222"/>
                  </a:solidFill>
                  <a:latin typeface="Times New Roman" panose="02020603050405020304" pitchFamily="18" charset="0"/>
                  <a:cs typeface="Times New Roman" panose="02020603050405020304" pitchFamily="18" charset="0"/>
                </a:rPr>
                <a:t>B</a:t>
              </a:r>
              <a:r>
                <a:rPr lang="en-US" sz="3000" i="1" dirty="0" smtClean="0">
                  <a:solidFill>
                    <a:srgbClr val="F26222"/>
                  </a:solidFill>
                  <a:latin typeface="Times New Roman" panose="02020603050405020304" pitchFamily="18" charset="0"/>
                  <a:cs typeface="Times New Roman" panose="02020603050405020304" pitchFamily="18" charset="0"/>
                </a:rPr>
                <a:t>ut </a:t>
              </a:r>
              <a:r>
                <a:rPr lang="en-US" sz="3000" i="1" dirty="0">
                  <a:solidFill>
                    <a:srgbClr val="F26222"/>
                  </a:solidFill>
                  <a:latin typeface="Times New Roman" panose="02020603050405020304" pitchFamily="18" charset="0"/>
                  <a:cs typeface="Times New Roman" panose="02020603050405020304" pitchFamily="18" charset="0"/>
                </a:rPr>
                <a:t>I just felt I wasn’t needed enough there. So I searched to where I belonged</a:t>
              </a:r>
              <a:r>
                <a:rPr lang="en-US" sz="3000" i="1" dirty="0" smtClean="0">
                  <a:solidFill>
                    <a:srgbClr val="F26222"/>
                  </a:solidFill>
                  <a:latin typeface="Times New Roman" panose="02020603050405020304" pitchFamily="18" charset="0"/>
                  <a:cs typeface="Times New Roman" panose="02020603050405020304" pitchFamily="18" charset="0"/>
                </a:rPr>
                <a:t>.</a:t>
              </a:r>
              <a:endParaRPr lang="en-US" sz="3000" i="1" dirty="0">
                <a:solidFill>
                  <a:srgbClr val="F26222"/>
                </a:solidFill>
                <a:latin typeface="Times New Roman" panose="02020603050405020304" pitchFamily="18" charset="0"/>
                <a:cs typeface="Times New Roman" panose="02020603050405020304" pitchFamily="18" charset="0"/>
              </a:endParaRPr>
            </a:p>
            <a:p>
              <a:pPr algn="r"/>
              <a:r>
                <a:rPr lang="en-US" sz="3000" dirty="0" smtClean="0">
                  <a:solidFill>
                    <a:srgbClr val="F26222"/>
                  </a:solidFill>
                  <a:latin typeface="Times New Roman" panose="02020603050405020304" pitchFamily="18" charset="0"/>
                  <a:cs typeface="Times New Roman" panose="02020603050405020304" pitchFamily="18" charset="0"/>
                </a:rPr>
                <a:t>Matilda </a:t>
              </a:r>
              <a:r>
                <a:rPr lang="en-US" sz="3000" dirty="0">
                  <a:solidFill>
                    <a:srgbClr val="F26222"/>
                  </a:solidFill>
                  <a:latin typeface="Times New Roman" panose="02020603050405020304" pitchFamily="18" charset="0"/>
                  <a:cs typeface="Times New Roman" panose="02020603050405020304" pitchFamily="18" charset="0"/>
                </a:rPr>
                <a:t>and her terrier Buddy (#5)</a:t>
              </a:r>
            </a:p>
          </p:txBody>
        </p:sp>
        <p:sp>
          <p:nvSpPr>
            <p:cNvPr id="94" name="TextBox 93"/>
            <p:cNvSpPr txBox="1"/>
            <p:nvPr/>
          </p:nvSpPr>
          <p:spPr>
            <a:xfrm>
              <a:off x="30316714" y="12954000"/>
              <a:ext cx="6043700" cy="1938992"/>
            </a:xfrm>
            <a:prstGeom prst="rect">
              <a:avLst/>
            </a:prstGeom>
            <a:noFill/>
          </p:spPr>
          <p:txBody>
            <a:bodyPr wrap="square" rtlCol="0">
              <a:spAutoFit/>
            </a:bodyPr>
            <a:lstStyle/>
            <a:p>
              <a:r>
                <a:rPr lang="en-US" sz="3000" i="1" dirty="0" smtClean="0">
                  <a:solidFill>
                    <a:srgbClr val="F26222"/>
                  </a:solidFill>
                  <a:latin typeface="Times New Roman" panose="02020603050405020304" pitchFamily="18" charset="0"/>
                  <a:cs typeface="Times New Roman" panose="02020603050405020304" pitchFamily="18" charset="0"/>
                </a:rPr>
                <a:t>I’m </a:t>
              </a:r>
              <a:r>
                <a:rPr lang="en-US" sz="3000" i="1" dirty="0">
                  <a:solidFill>
                    <a:srgbClr val="F26222"/>
                  </a:solidFill>
                  <a:latin typeface="Times New Roman" panose="02020603050405020304" pitchFamily="18" charset="0"/>
                  <a:cs typeface="Times New Roman" panose="02020603050405020304" pitchFamily="18" charset="0"/>
                </a:rPr>
                <a:t>giving something back as opposed to just being another person, getting my paycheck</a:t>
              </a:r>
              <a:r>
                <a:rPr lang="en-US" sz="3000" i="1" dirty="0" smtClean="0">
                  <a:solidFill>
                    <a:srgbClr val="F26222"/>
                  </a:solidFill>
                  <a:latin typeface="Times New Roman" panose="02020603050405020304" pitchFamily="18" charset="0"/>
                  <a:cs typeface="Times New Roman" panose="02020603050405020304" pitchFamily="18" charset="0"/>
                </a:rPr>
                <a:t>. </a:t>
              </a:r>
              <a:endParaRPr lang="en-US" sz="3000" i="1" dirty="0">
                <a:solidFill>
                  <a:srgbClr val="F26222"/>
                </a:solidFill>
                <a:latin typeface="Times New Roman" panose="02020603050405020304" pitchFamily="18" charset="0"/>
                <a:cs typeface="Times New Roman" panose="02020603050405020304" pitchFamily="18" charset="0"/>
              </a:endParaRPr>
            </a:p>
            <a:p>
              <a:pPr algn="r"/>
              <a:r>
                <a:rPr lang="en-US" sz="3000" dirty="0">
                  <a:solidFill>
                    <a:srgbClr val="F26222"/>
                  </a:solidFill>
                  <a:latin typeface="Times New Roman" panose="02020603050405020304" pitchFamily="18" charset="0"/>
                  <a:cs typeface="Times New Roman" panose="02020603050405020304" pitchFamily="18" charset="0"/>
                </a:rPr>
                <a:t>Derek and his lab Tommy (#1</a:t>
              </a:r>
              <a:r>
                <a:rPr lang="en-US" sz="3000" dirty="0" smtClean="0">
                  <a:solidFill>
                    <a:srgbClr val="F26222"/>
                  </a:solidFill>
                  <a:latin typeface="Times New Roman" panose="02020603050405020304" pitchFamily="18" charset="0"/>
                  <a:cs typeface="Times New Roman" panose="02020603050405020304" pitchFamily="18" charset="0"/>
                </a:rPr>
                <a:t>)</a:t>
              </a:r>
              <a:endParaRPr lang="en-US" sz="3000" dirty="0">
                <a:solidFill>
                  <a:srgbClr val="F26222"/>
                </a:solidFill>
                <a:latin typeface="Times New Roman" panose="02020603050405020304" pitchFamily="18" charset="0"/>
                <a:cs typeface="Times New Roman" panose="02020603050405020304" pitchFamily="18" charset="0"/>
              </a:endParaRPr>
            </a:p>
          </p:txBody>
        </p:sp>
      </p:grpSp>
      <p:grpSp>
        <p:nvGrpSpPr>
          <p:cNvPr id="30" name="Group 29"/>
          <p:cNvGrpSpPr/>
          <p:nvPr/>
        </p:nvGrpSpPr>
        <p:grpSpPr>
          <a:xfrm>
            <a:off x="14630401" y="6394653"/>
            <a:ext cx="6535208" cy="14033093"/>
            <a:chOff x="14630401" y="6394653"/>
            <a:chExt cx="6535208" cy="14033093"/>
          </a:xfrm>
        </p:grpSpPr>
        <p:sp>
          <p:nvSpPr>
            <p:cNvPr id="108" name="Pentagon 107"/>
            <p:cNvSpPr/>
            <p:nvPr/>
          </p:nvSpPr>
          <p:spPr>
            <a:xfrm rot="5400000">
              <a:off x="10881458" y="10143596"/>
              <a:ext cx="14033093" cy="6535208"/>
            </a:xfrm>
            <a:prstGeom prst="homePlate">
              <a:avLst/>
            </a:prstGeom>
            <a:gradFill flip="none" rotWithShape="1">
              <a:gsLst>
                <a:gs pos="93000">
                  <a:srgbClr val="00B050">
                    <a:tint val="66000"/>
                    <a:satMod val="160000"/>
                  </a:srgbClr>
                </a:gs>
                <a:gs pos="68000">
                  <a:srgbClr val="00B050">
                    <a:tint val="44500"/>
                    <a:satMod val="160000"/>
                  </a:srgbClr>
                </a:gs>
                <a:gs pos="39000">
                  <a:srgbClr val="00B050">
                    <a:tint val="23500"/>
                    <a:satMod val="160000"/>
                  </a:srgb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p:cNvSpPr txBox="1"/>
            <p:nvPr/>
          </p:nvSpPr>
          <p:spPr>
            <a:xfrm>
              <a:off x="15228639" y="6621959"/>
              <a:ext cx="5550452" cy="769441"/>
            </a:xfrm>
            <a:prstGeom prst="rect">
              <a:avLst/>
            </a:prstGeom>
            <a:noFill/>
          </p:spPr>
          <p:txBody>
            <a:bodyPr wrap="square" rtlCol="0">
              <a:spAutoFit/>
            </a:bodyPr>
            <a:lstStyle/>
            <a:p>
              <a:pPr algn="ctr"/>
              <a:r>
                <a:rPr lang="en-US" sz="4400" i="1" dirty="0" smtClean="0">
                  <a:solidFill>
                    <a:srgbClr val="0D78D1"/>
                  </a:solidFill>
                  <a:latin typeface="Arial Black" panose="020B0A04020102020204" pitchFamily="34" charset="0"/>
                </a:rPr>
                <a:t>No Ordinary Dog </a:t>
              </a:r>
              <a:endParaRPr lang="en-US" sz="4400" i="1" dirty="0">
                <a:solidFill>
                  <a:srgbClr val="0D78D1"/>
                </a:solidFill>
                <a:latin typeface="Arial Black" panose="020B0A04020102020204" pitchFamily="34" charset="0"/>
              </a:endParaRPr>
            </a:p>
          </p:txBody>
        </p:sp>
        <p:sp>
          <p:nvSpPr>
            <p:cNvPr id="37" name="TextBox 36"/>
            <p:cNvSpPr txBox="1"/>
            <p:nvPr/>
          </p:nvSpPr>
          <p:spPr>
            <a:xfrm>
              <a:off x="14935200" y="7620000"/>
              <a:ext cx="6096000" cy="6001643"/>
            </a:xfrm>
            <a:prstGeom prst="rect">
              <a:avLst/>
            </a:prstGeom>
            <a:noFill/>
          </p:spPr>
          <p:txBody>
            <a:bodyPr wrap="square" lIns="91440" tIns="0" rIns="91440" bIns="0" rtlCol="0">
              <a:spAutoFit/>
            </a:bodyPr>
            <a:lstStyle/>
            <a:p>
              <a:r>
                <a:rPr lang="en-US" sz="3000" dirty="0" smtClean="0">
                  <a:latin typeface="Times New Roman" panose="02020603050405020304" pitchFamily="18" charset="0"/>
                  <a:cs typeface="Times New Roman" panose="02020603050405020304" pitchFamily="18" charset="0"/>
                </a:rPr>
                <a:t>Participants’ first topic, across interviews, was the “uniqueness” of </a:t>
              </a:r>
              <a:r>
                <a:rPr lang="en-US" sz="3000" dirty="0">
                  <a:latin typeface="Times New Roman" panose="02020603050405020304" pitchFamily="18" charset="0"/>
                  <a:cs typeface="Times New Roman" panose="02020603050405020304" pitchFamily="18" charset="0"/>
                </a:rPr>
                <a:t>their dogs, making the interviews </a:t>
              </a:r>
              <a:r>
                <a:rPr lang="en-US" sz="3000" dirty="0" smtClean="0">
                  <a:latin typeface="Times New Roman" panose="02020603050405020304" pitchFamily="18" charset="0"/>
                  <a:cs typeface="Times New Roman" panose="02020603050405020304" pitchFamily="18" charset="0"/>
                </a:rPr>
                <a:t>“</a:t>
              </a:r>
              <a:r>
                <a:rPr lang="en-US" sz="3000" dirty="0">
                  <a:latin typeface="Times New Roman" panose="02020603050405020304" pitchFamily="18" charset="0"/>
                  <a:cs typeface="Times New Roman" panose="02020603050405020304" pitchFamily="18" charset="0"/>
                </a:rPr>
                <a:t>dog </a:t>
              </a:r>
              <a:r>
                <a:rPr lang="en-US" sz="3000" dirty="0" smtClean="0">
                  <a:latin typeface="Times New Roman" panose="02020603050405020304" pitchFamily="18" charset="0"/>
                  <a:cs typeface="Times New Roman" panose="02020603050405020304" pitchFamily="18" charset="0"/>
                </a:rPr>
                <a:t>focused.</a:t>
              </a:r>
              <a:r>
                <a:rPr lang="en-US" sz="3000" dirty="0">
                  <a:latin typeface="Times New Roman" panose="02020603050405020304" pitchFamily="18" charset="0"/>
                  <a:cs typeface="Times New Roman" panose="02020603050405020304" pitchFamily="18" charset="0"/>
                </a:rPr>
                <a:t>” The dogs’ </a:t>
              </a:r>
              <a:r>
                <a:rPr lang="en-US" sz="3000" dirty="0" smtClean="0">
                  <a:latin typeface="Times New Roman" panose="02020603050405020304" pitchFamily="18" charset="0"/>
                  <a:cs typeface="Times New Roman" panose="02020603050405020304" pitchFamily="18" charset="0"/>
                </a:rPr>
                <a:t>personality, </a:t>
              </a:r>
              <a:r>
                <a:rPr lang="en-US" sz="3000" dirty="0">
                  <a:latin typeface="Times New Roman" panose="02020603050405020304" pitchFamily="18" charset="0"/>
                  <a:cs typeface="Times New Roman" panose="02020603050405020304" pitchFamily="18" charset="0"/>
                </a:rPr>
                <a:t>abilities, and behavior </a:t>
              </a:r>
              <a:r>
                <a:rPr lang="en-US" sz="3000" dirty="0" smtClean="0">
                  <a:latin typeface="Times New Roman" panose="02020603050405020304" pitchFamily="18" charset="0"/>
                  <a:cs typeface="Times New Roman" panose="02020603050405020304" pitchFamily="18" charset="0"/>
                </a:rPr>
                <a:t>were described. </a:t>
              </a:r>
              <a:r>
                <a:rPr lang="en-US" sz="3000" dirty="0">
                  <a:latin typeface="Times New Roman" panose="02020603050405020304" pitchFamily="18" charset="0"/>
                  <a:cs typeface="Times New Roman" panose="02020603050405020304" pitchFamily="18" charset="0"/>
                </a:rPr>
                <a:t>C</a:t>
              </a:r>
              <a:r>
                <a:rPr lang="en-US" sz="3000" dirty="0" smtClean="0">
                  <a:latin typeface="Times New Roman" panose="02020603050405020304" pitchFamily="18" charset="0"/>
                  <a:cs typeface="Times New Roman" panose="02020603050405020304" pitchFamily="18" charset="0"/>
                </a:rPr>
                <a:t>ommon </a:t>
              </a:r>
              <a:r>
                <a:rPr lang="en-US" sz="3000" dirty="0">
                  <a:latin typeface="Times New Roman" panose="02020603050405020304" pitchFamily="18" charset="0"/>
                  <a:cs typeface="Times New Roman" panose="02020603050405020304" pitchFamily="18" charset="0"/>
                </a:rPr>
                <a:t>traits ascribed to the dogs included </a:t>
              </a:r>
              <a:r>
                <a:rPr lang="en-US" sz="3000" dirty="0" smtClean="0">
                  <a:latin typeface="Times New Roman" panose="02020603050405020304" pitchFamily="18" charset="0"/>
                  <a:cs typeface="Times New Roman" panose="02020603050405020304" pitchFamily="18" charset="0"/>
                </a:rPr>
                <a:t>intuition and intelligence.</a:t>
              </a:r>
              <a:r>
                <a:rPr lang="en-US" sz="3000" dirty="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Having </a:t>
              </a:r>
              <a:r>
                <a:rPr lang="en-US" sz="3000" dirty="0">
                  <a:latin typeface="Times New Roman" panose="02020603050405020304" pitchFamily="18" charset="0"/>
                  <a:cs typeface="Times New Roman" panose="02020603050405020304" pitchFamily="18" charset="0"/>
                </a:rPr>
                <a:t>trained their dogs, </a:t>
              </a:r>
              <a:r>
                <a:rPr lang="en-US" sz="3000" dirty="0" smtClean="0">
                  <a:latin typeface="Times New Roman" panose="02020603050405020304" pitchFamily="18" charset="0"/>
                  <a:cs typeface="Times New Roman" panose="02020603050405020304" pitchFamily="18" charset="0"/>
                </a:rPr>
                <a:t>participants construed the dogs</a:t>
              </a:r>
              <a:r>
                <a:rPr lang="en-US" sz="3000" dirty="0">
                  <a:latin typeface="Times New Roman" panose="02020603050405020304" pitchFamily="18" charset="0"/>
                  <a:cs typeface="Times New Roman" panose="02020603050405020304" pitchFamily="18" charset="0"/>
                </a:rPr>
                <a:t>’ achievements </a:t>
              </a:r>
              <a:r>
                <a:rPr lang="en-US" sz="3000" dirty="0" smtClean="0">
                  <a:latin typeface="Times New Roman" panose="02020603050405020304" pitchFamily="18" charset="0"/>
                  <a:cs typeface="Times New Roman" panose="02020603050405020304" pitchFamily="18" charset="0"/>
                </a:rPr>
                <a:t>were their achievements too. The achievements seemed to be internalized enhancing their positive sense of self. </a:t>
              </a:r>
              <a:endParaRPr lang="en-US" sz="3000" dirty="0">
                <a:latin typeface="Times New Roman" panose="02020603050405020304" pitchFamily="18" charset="0"/>
                <a:cs typeface="Times New Roman" panose="02020603050405020304" pitchFamily="18" charset="0"/>
              </a:endParaRPr>
            </a:p>
          </p:txBody>
        </p:sp>
        <p:sp>
          <p:nvSpPr>
            <p:cNvPr id="38" name="TextBox 37"/>
            <p:cNvSpPr txBox="1"/>
            <p:nvPr/>
          </p:nvSpPr>
          <p:spPr>
            <a:xfrm>
              <a:off x="15011400" y="13792200"/>
              <a:ext cx="5948892" cy="1938992"/>
            </a:xfrm>
            <a:prstGeom prst="rect">
              <a:avLst/>
            </a:prstGeom>
            <a:noFill/>
          </p:spPr>
          <p:txBody>
            <a:bodyPr wrap="square" rtlCol="0">
              <a:spAutoFit/>
            </a:bodyPr>
            <a:lstStyle/>
            <a:p>
              <a:r>
                <a:rPr lang="en-US" sz="3000" i="1" dirty="0" smtClean="0">
                  <a:solidFill>
                    <a:srgbClr val="0D78D1"/>
                  </a:solidFill>
                  <a:latin typeface="Times New Roman" panose="02020603050405020304" pitchFamily="18" charset="0"/>
                  <a:cs typeface="Times New Roman" panose="02020603050405020304" pitchFamily="18" charset="0"/>
                </a:rPr>
                <a:t>I </a:t>
              </a:r>
              <a:r>
                <a:rPr lang="en-US" sz="3000" i="1" dirty="0">
                  <a:solidFill>
                    <a:srgbClr val="0D78D1"/>
                  </a:solidFill>
                  <a:latin typeface="Times New Roman" panose="02020603050405020304" pitchFamily="18" charset="0"/>
                  <a:cs typeface="Times New Roman" panose="02020603050405020304" pitchFamily="18" charset="0"/>
                </a:rPr>
                <a:t>never realized this, </a:t>
              </a:r>
              <a:r>
                <a:rPr lang="en-US" sz="3000" i="1" dirty="0" smtClean="0">
                  <a:solidFill>
                    <a:srgbClr val="0D78D1"/>
                  </a:solidFill>
                  <a:latin typeface="Times New Roman" panose="02020603050405020304" pitchFamily="18" charset="0"/>
                  <a:cs typeface="Times New Roman" panose="02020603050405020304" pitchFamily="18" charset="0"/>
                </a:rPr>
                <a:t>but  when </a:t>
              </a:r>
              <a:r>
                <a:rPr lang="en-US" sz="3000" i="1" dirty="0">
                  <a:solidFill>
                    <a:srgbClr val="0D78D1"/>
                  </a:solidFill>
                  <a:latin typeface="Times New Roman" panose="02020603050405020304" pitchFamily="18" charset="0"/>
                  <a:cs typeface="Times New Roman" panose="02020603050405020304" pitchFamily="18" charset="0"/>
                </a:rPr>
                <a:t>[my dog] is working</a:t>
              </a:r>
              <a:r>
                <a:rPr lang="en-US" sz="3000" i="1" dirty="0" smtClean="0">
                  <a:solidFill>
                    <a:srgbClr val="0D78D1"/>
                  </a:solidFill>
                  <a:latin typeface="Times New Roman" panose="02020603050405020304" pitchFamily="18" charset="0"/>
                  <a:cs typeface="Times New Roman" panose="02020603050405020304" pitchFamily="18" charset="0"/>
                </a:rPr>
                <a:t>, he </a:t>
              </a:r>
              <a:r>
                <a:rPr lang="en-US" sz="3000" i="1" dirty="0">
                  <a:solidFill>
                    <a:srgbClr val="0D78D1"/>
                  </a:solidFill>
                  <a:latin typeface="Times New Roman" panose="02020603050405020304" pitchFamily="18" charset="0"/>
                  <a:cs typeface="Times New Roman" panose="02020603050405020304" pitchFamily="18" charset="0"/>
                </a:rPr>
                <a:t>knows he’s </a:t>
              </a:r>
              <a:r>
                <a:rPr lang="en-US" sz="3000" i="1" dirty="0" smtClean="0">
                  <a:solidFill>
                    <a:srgbClr val="0D78D1"/>
                  </a:solidFill>
                  <a:latin typeface="Times New Roman" panose="02020603050405020304" pitchFamily="18" charset="0"/>
                  <a:cs typeface="Times New Roman" panose="02020603050405020304" pitchFamily="18" charset="0"/>
                </a:rPr>
                <a:t>working.</a:t>
              </a:r>
            </a:p>
            <a:p>
              <a:pPr algn="r"/>
              <a:r>
                <a:rPr lang="en-US" sz="3000" dirty="0" smtClean="0">
                  <a:solidFill>
                    <a:srgbClr val="0D78D1"/>
                  </a:solidFill>
                  <a:latin typeface="Times New Roman" panose="02020603050405020304" pitchFamily="18" charset="0"/>
                  <a:cs typeface="Times New Roman" panose="02020603050405020304" pitchFamily="18" charset="0"/>
                </a:rPr>
                <a:t>Pat and his boxer Ralph (#3</a:t>
              </a:r>
              <a:r>
                <a:rPr lang="en-US" sz="3000" b="1" dirty="0" smtClean="0">
                  <a:solidFill>
                    <a:srgbClr val="0D78D1"/>
                  </a:solidFill>
                  <a:latin typeface="Times New Roman" panose="02020603050405020304" pitchFamily="18" charset="0"/>
                  <a:cs typeface="Times New Roman" panose="02020603050405020304" pitchFamily="18" charset="0"/>
                </a:rPr>
                <a:t>)</a:t>
              </a:r>
              <a:endParaRPr lang="en-US" sz="3000" b="1" dirty="0">
                <a:solidFill>
                  <a:srgbClr val="0D78D1"/>
                </a:solidFill>
                <a:latin typeface="Times New Roman" panose="02020603050405020304" pitchFamily="18" charset="0"/>
                <a:cs typeface="Times New Roman" panose="02020603050405020304" pitchFamily="18" charset="0"/>
              </a:endParaRPr>
            </a:p>
          </p:txBody>
        </p:sp>
        <p:sp>
          <p:nvSpPr>
            <p:cNvPr id="105" name="TextBox 104"/>
            <p:cNvSpPr txBox="1"/>
            <p:nvPr/>
          </p:nvSpPr>
          <p:spPr>
            <a:xfrm>
              <a:off x="14964759" y="15991317"/>
              <a:ext cx="5562600" cy="1938992"/>
            </a:xfrm>
            <a:prstGeom prst="rect">
              <a:avLst/>
            </a:prstGeom>
            <a:noFill/>
          </p:spPr>
          <p:txBody>
            <a:bodyPr wrap="square" rtlCol="0">
              <a:spAutoFit/>
            </a:bodyPr>
            <a:lstStyle/>
            <a:p>
              <a:r>
                <a:rPr lang="en-US" sz="3000" i="1" dirty="0" smtClean="0">
                  <a:solidFill>
                    <a:srgbClr val="0D78D1"/>
                  </a:solidFill>
                  <a:latin typeface="Times New Roman" panose="02020603050405020304" pitchFamily="18" charset="0"/>
                  <a:cs typeface="Times New Roman" panose="02020603050405020304" pitchFamily="18" charset="0"/>
                </a:rPr>
                <a:t>I [was</a:t>
              </a:r>
              <a:r>
                <a:rPr lang="en-US" sz="3000" i="1" dirty="0">
                  <a:solidFill>
                    <a:srgbClr val="0D78D1"/>
                  </a:solidFill>
                  <a:latin typeface="Times New Roman" panose="02020603050405020304" pitchFamily="18" charset="0"/>
                  <a:cs typeface="Times New Roman" panose="02020603050405020304" pitchFamily="18" charset="0"/>
                </a:rPr>
                <a:t>] like a parent </a:t>
              </a:r>
              <a:r>
                <a:rPr lang="en-US" sz="3000" i="1" dirty="0" smtClean="0">
                  <a:solidFill>
                    <a:srgbClr val="0D78D1"/>
                  </a:solidFill>
                  <a:latin typeface="Times New Roman" panose="02020603050405020304" pitchFamily="18" charset="0"/>
                  <a:cs typeface="Times New Roman" panose="02020603050405020304" pitchFamily="18" charset="0"/>
                </a:rPr>
                <a:t>with your </a:t>
              </a:r>
              <a:r>
                <a:rPr lang="en-US" sz="3000" i="1" dirty="0">
                  <a:solidFill>
                    <a:srgbClr val="0D78D1"/>
                  </a:solidFill>
                  <a:latin typeface="Times New Roman" panose="02020603050405020304" pitchFamily="18" charset="0"/>
                  <a:cs typeface="Times New Roman" panose="02020603050405020304" pitchFamily="18" charset="0"/>
                </a:rPr>
                <a:t>kid when he gets a </a:t>
              </a:r>
              <a:r>
                <a:rPr lang="en-US" sz="3000" i="1" dirty="0" smtClean="0">
                  <a:solidFill>
                    <a:srgbClr val="0D78D1"/>
                  </a:solidFill>
                  <a:latin typeface="Times New Roman" panose="02020603050405020304" pitchFamily="18" charset="0"/>
                  <a:cs typeface="Times New Roman" panose="02020603050405020304" pitchFamily="18" charset="0"/>
                </a:rPr>
                <a:t>homerun</a:t>
              </a:r>
              <a:r>
                <a:rPr lang="en-US" sz="3000" i="1" dirty="0">
                  <a:solidFill>
                    <a:srgbClr val="0D78D1"/>
                  </a:solidFill>
                  <a:latin typeface="Times New Roman" panose="02020603050405020304" pitchFamily="18" charset="0"/>
                  <a:cs typeface="Times New Roman" panose="02020603050405020304" pitchFamily="18" charset="0"/>
                </a:rPr>
                <a:t>, you just feel </a:t>
              </a:r>
              <a:r>
                <a:rPr lang="en-US" sz="3000" i="1" dirty="0" smtClean="0">
                  <a:solidFill>
                    <a:srgbClr val="0D78D1"/>
                  </a:solidFill>
                  <a:latin typeface="Times New Roman" panose="02020603050405020304" pitchFamily="18" charset="0"/>
                  <a:cs typeface="Times New Roman" panose="02020603050405020304" pitchFamily="18" charset="0"/>
                </a:rPr>
                <a:t>proud.</a:t>
              </a:r>
            </a:p>
            <a:p>
              <a:pPr algn="r"/>
              <a:r>
                <a:rPr lang="en-US" sz="3000" dirty="0" smtClean="0">
                  <a:solidFill>
                    <a:srgbClr val="0D78D1"/>
                  </a:solidFill>
                  <a:latin typeface="Times New Roman" panose="02020603050405020304" pitchFamily="18" charset="0"/>
                  <a:cs typeface="Times New Roman" panose="02020603050405020304" pitchFamily="18" charset="0"/>
                </a:rPr>
                <a:t> Derek </a:t>
              </a:r>
              <a:r>
                <a:rPr lang="en-US" sz="3000" dirty="0">
                  <a:solidFill>
                    <a:srgbClr val="0D78D1"/>
                  </a:solidFill>
                  <a:latin typeface="Times New Roman" panose="02020603050405020304" pitchFamily="18" charset="0"/>
                  <a:cs typeface="Times New Roman" panose="02020603050405020304" pitchFamily="18" charset="0"/>
                </a:rPr>
                <a:t>and his lab Tommy (#</a:t>
              </a:r>
              <a:r>
                <a:rPr lang="en-US" sz="3000" dirty="0" smtClean="0">
                  <a:solidFill>
                    <a:srgbClr val="0D78D1"/>
                  </a:solidFill>
                  <a:latin typeface="Times New Roman" panose="02020603050405020304" pitchFamily="18" charset="0"/>
                  <a:cs typeface="Times New Roman" panose="02020603050405020304" pitchFamily="18" charset="0"/>
                </a:rPr>
                <a:t>1</a:t>
              </a:r>
              <a:r>
                <a:rPr lang="en-US" sz="3000" b="1" dirty="0" smtClean="0">
                  <a:solidFill>
                    <a:srgbClr val="0D78D1"/>
                  </a:solidFill>
                  <a:latin typeface="Times New Roman" panose="02020603050405020304" pitchFamily="18" charset="0"/>
                  <a:cs typeface="Times New Roman" panose="02020603050405020304" pitchFamily="18" charset="0"/>
                </a:rPr>
                <a:t>)</a:t>
              </a:r>
            </a:p>
          </p:txBody>
        </p:sp>
      </p:grpSp>
      <p:grpSp>
        <p:nvGrpSpPr>
          <p:cNvPr id="32" name="Group 31"/>
          <p:cNvGrpSpPr/>
          <p:nvPr/>
        </p:nvGrpSpPr>
        <p:grpSpPr>
          <a:xfrm>
            <a:off x="30022801" y="21095107"/>
            <a:ext cx="6535208" cy="14033093"/>
            <a:chOff x="30022801" y="21095107"/>
            <a:chExt cx="6535208" cy="14033093"/>
          </a:xfrm>
        </p:grpSpPr>
        <p:sp>
          <p:nvSpPr>
            <p:cNvPr id="122" name="Pentagon 121"/>
            <p:cNvSpPr/>
            <p:nvPr/>
          </p:nvSpPr>
          <p:spPr>
            <a:xfrm rot="16200000">
              <a:off x="26273858" y="24844050"/>
              <a:ext cx="14033093" cy="6535208"/>
            </a:xfrm>
            <a:prstGeom prst="homePlate">
              <a:avLst/>
            </a:prstGeom>
            <a:gradFill flip="none" rotWithShape="0">
              <a:gsLst>
                <a:gs pos="93000">
                  <a:srgbClr val="00B050">
                    <a:tint val="66000"/>
                    <a:satMod val="160000"/>
                  </a:srgbClr>
                </a:gs>
                <a:gs pos="68000">
                  <a:srgbClr val="00B050">
                    <a:tint val="44500"/>
                    <a:satMod val="160000"/>
                  </a:srgbClr>
                </a:gs>
                <a:gs pos="39000">
                  <a:srgbClr val="00B050">
                    <a:tint val="23500"/>
                    <a:satMod val="160000"/>
                  </a:srgb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31927800" y="22700159"/>
              <a:ext cx="3327426" cy="769441"/>
            </a:xfrm>
            <a:prstGeom prst="rect">
              <a:avLst/>
            </a:prstGeom>
            <a:noFill/>
          </p:spPr>
          <p:txBody>
            <a:bodyPr wrap="square" rtlCol="0">
              <a:spAutoFit/>
            </a:bodyPr>
            <a:lstStyle/>
            <a:p>
              <a:r>
                <a:rPr lang="en-US" sz="4400" i="1" dirty="0" smtClean="0">
                  <a:solidFill>
                    <a:srgbClr val="CC0000"/>
                  </a:solidFill>
                  <a:latin typeface="Arial Black" panose="020B0A04020102020204" pitchFamily="34" charset="0"/>
                </a:rPr>
                <a:t>Rewards</a:t>
              </a:r>
              <a:endParaRPr lang="en-US" sz="4400" i="1" dirty="0">
                <a:solidFill>
                  <a:srgbClr val="CC0000"/>
                </a:solidFill>
                <a:latin typeface="Arial Black" panose="020B0A04020102020204" pitchFamily="34" charset="0"/>
              </a:endParaRPr>
            </a:p>
          </p:txBody>
        </p:sp>
        <p:sp>
          <p:nvSpPr>
            <p:cNvPr id="49" name="TextBox 48"/>
            <p:cNvSpPr txBox="1"/>
            <p:nvPr/>
          </p:nvSpPr>
          <p:spPr>
            <a:xfrm>
              <a:off x="30309396" y="24165589"/>
              <a:ext cx="6000882" cy="5632311"/>
            </a:xfrm>
            <a:prstGeom prst="rect">
              <a:avLst/>
            </a:prstGeom>
            <a:noFill/>
          </p:spPr>
          <p:txBody>
            <a:bodyPr wrap="square" rtlCol="0">
              <a:spAutoFit/>
            </a:bodyPr>
            <a:lstStyle/>
            <a:p>
              <a:r>
                <a:rPr lang="en-US" sz="3000" dirty="0">
                  <a:latin typeface="Times New Roman" panose="02020603050405020304" pitchFamily="18" charset="0"/>
                  <a:cs typeface="Times New Roman" panose="02020603050405020304" pitchFamily="18" charset="0"/>
                </a:rPr>
                <a:t>Volunteers </a:t>
              </a:r>
              <a:r>
                <a:rPr lang="en-US" sz="3000" dirty="0" smtClean="0">
                  <a:latin typeface="Times New Roman" panose="02020603050405020304" pitchFamily="18" charset="0"/>
                  <a:cs typeface="Times New Roman" panose="02020603050405020304" pitchFamily="18" charset="0"/>
                </a:rPr>
                <a:t>are typically thought </a:t>
              </a:r>
              <a:r>
                <a:rPr lang="en-US" sz="3000" dirty="0">
                  <a:latin typeface="Times New Roman" panose="02020603050405020304" pitchFamily="18" charset="0"/>
                  <a:cs typeface="Times New Roman" panose="02020603050405020304" pitchFamily="18" charset="0"/>
                </a:rPr>
                <a:t>of as selfless </a:t>
              </a:r>
              <a:r>
                <a:rPr lang="en-US" sz="3000" dirty="0" smtClean="0">
                  <a:latin typeface="Times New Roman" panose="02020603050405020304" pitchFamily="18" charset="0"/>
                  <a:cs typeface="Times New Roman" panose="02020603050405020304" pitchFamily="18" charset="0"/>
                </a:rPr>
                <a:t>who </a:t>
              </a:r>
              <a:r>
                <a:rPr lang="en-US" sz="3000" dirty="0">
                  <a:latin typeface="Times New Roman" panose="02020603050405020304" pitchFamily="18" charset="0"/>
                  <a:cs typeface="Times New Roman" panose="02020603050405020304" pitchFamily="18" charset="0"/>
                </a:rPr>
                <a:t>do not desire a reward, yet it </a:t>
              </a:r>
              <a:r>
                <a:rPr lang="en-US" sz="3000" dirty="0" smtClean="0">
                  <a:latin typeface="Times New Roman" panose="02020603050405020304" pitchFamily="18" charset="0"/>
                  <a:cs typeface="Times New Roman" panose="02020603050405020304" pitchFamily="18" charset="0"/>
                </a:rPr>
                <a:t>was clear </a:t>
              </a:r>
              <a:r>
                <a:rPr lang="en-US" sz="3000" dirty="0">
                  <a:latin typeface="Times New Roman" panose="02020603050405020304" pitchFamily="18" charset="0"/>
                  <a:cs typeface="Times New Roman" panose="02020603050405020304" pitchFamily="18" charset="0"/>
                </a:rPr>
                <a:t>that </a:t>
              </a:r>
              <a:r>
                <a:rPr lang="en-US" sz="3000" dirty="0" smtClean="0">
                  <a:latin typeface="Times New Roman" panose="02020603050405020304" pitchFamily="18" charset="0"/>
                  <a:cs typeface="Times New Roman" panose="02020603050405020304" pitchFamily="18" charset="0"/>
                </a:rPr>
                <a:t>the </a:t>
              </a:r>
              <a:r>
                <a:rPr lang="en-US" sz="3000" dirty="0">
                  <a:latin typeface="Times New Roman" panose="02020603050405020304" pitchFamily="18" charset="0"/>
                  <a:cs typeface="Times New Roman" panose="02020603050405020304" pitchFamily="18" charset="0"/>
                </a:rPr>
                <a:t>participants involved felt rewarded for their hard work and time spent. P</a:t>
              </a:r>
              <a:r>
                <a:rPr lang="en-US" sz="3000" dirty="0" smtClean="0">
                  <a:latin typeface="Times New Roman" panose="02020603050405020304" pitchFamily="18" charset="0"/>
                  <a:cs typeface="Times New Roman" panose="02020603050405020304" pitchFamily="18" charset="0"/>
                </a:rPr>
                <a:t>articipants </a:t>
              </a:r>
              <a:r>
                <a:rPr lang="en-US" sz="3000" dirty="0">
                  <a:latin typeface="Times New Roman" panose="02020603050405020304" pitchFamily="18" charset="0"/>
                  <a:cs typeface="Times New Roman" panose="02020603050405020304" pitchFamily="18" charset="0"/>
                </a:rPr>
                <a:t>spoke of the magical element of animal-assisted therapy. A</a:t>
              </a:r>
              <a:r>
                <a:rPr lang="en-US" sz="3000" dirty="0" smtClean="0">
                  <a:latin typeface="Times New Roman" panose="02020603050405020304" pitchFamily="18" charset="0"/>
                  <a:cs typeface="Times New Roman" panose="02020603050405020304" pitchFamily="18" charset="0"/>
                </a:rPr>
                <a:t>lmost </a:t>
              </a:r>
              <a:r>
                <a:rPr lang="en-US" sz="3000" dirty="0">
                  <a:latin typeface="Times New Roman" panose="02020603050405020304" pitchFamily="18" charset="0"/>
                  <a:cs typeface="Times New Roman" panose="02020603050405020304" pitchFamily="18" charset="0"/>
                </a:rPr>
                <a:t>every </a:t>
              </a:r>
              <a:r>
                <a:rPr lang="en-US" sz="3000" dirty="0" smtClean="0">
                  <a:latin typeface="Times New Roman" panose="02020603050405020304" pitchFamily="18" charset="0"/>
                  <a:cs typeface="Times New Roman" panose="02020603050405020304" pitchFamily="18" charset="0"/>
                </a:rPr>
                <a:t>volunteer expressed there </a:t>
              </a:r>
              <a:r>
                <a:rPr lang="en-US" sz="3000" dirty="0">
                  <a:latin typeface="Times New Roman" panose="02020603050405020304" pitchFamily="18" charset="0"/>
                  <a:cs typeface="Times New Roman" panose="02020603050405020304" pitchFamily="18" charset="0"/>
                </a:rPr>
                <a:t>was something unique and “enchanting” about each </a:t>
              </a:r>
              <a:r>
                <a:rPr lang="en-US" sz="3000" dirty="0" smtClean="0">
                  <a:latin typeface="Times New Roman" panose="02020603050405020304" pitchFamily="18" charset="0"/>
                  <a:cs typeface="Times New Roman" panose="02020603050405020304" pitchFamily="18" charset="0"/>
                </a:rPr>
                <a:t>session. This volunteering experience was different from other volunteer work they had experienced.</a:t>
              </a:r>
              <a:endParaRPr lang="en-US" sz="3000" dirty="0">
                <a:latin typeface="Times New Roman" panose="02020603050405020304" pitchFamily="18" charset="0"/>
                <a:cs typeface="Times New Roman" panose="02020603050405020304" pitchFamily="18" charset="0"/>
              </a:endParaRPr>
            </a:p>
          </p:txBody>
        </p:sp>
        <p:sp>
          <p:nvSpPr>
            <p:cNvPr id="50" name="TextBox 49"/>
            <p:cNvSpPr txBox="1"/>
            <p:nvPr/>
          </p:nvSpPr>
          <p:spPr>
            <a:xfrm>
              <a:off x="30251401" y="33281034"/>
              <a:ext cx="6109014" cy="1477328"/>
            </a:xfrm>
            <a:prstGeom prst="rect">
              <a:avLst/>
            </a:prstGeom>
            <a:noFill/>
          </p:spPr>
          <p:txBody>
            <a:bodyPr wrap="square" rtlCol="0">
              <a:spAutoFit/>
            </a:bodyPr>
            <a:lstStyle/>
            <a:p>
              <a:r>
                <a:rPr lang="en-US" sz="3000" i="1" dirty="0" smtClean="0">
                  <a:solidFill>
                    <a:srgbClr val="FF0000"/>
                  </a:solidFill>
                  <a:latin typeface="Times New Roman" panose="02020603050405020304" pitchFamily="18" charset="0"/>
                  <a:cs typeface="Times New Roman" panose="02020603050405020304" pitchFamily="18" charset="0"/>
                </a:rPr>
                <a:t>…</a:t>
              </a:r>
              <a:r>
                <a:rPr lang="en-US" sz="3000" i="1" dirty="0">
                  <a:solidFill>
                    <a:srgbClr val="FF0000"/>
                  </a:solidFill>
                  <a:latin typeface="Times New Roman" panose="02020603050405020304" pitchFamily="18" charset="0"/>
                  <a:cs typeface="Times New Roman" panose="02020603050405020304" pitchFamily="18" charset="0"/>
                </a:rPr>
                <a:t>was like watching a miracle. That was the power of pet therapy</a:t>
              </a:r>
              <a:r>
                <a:rPr lang="en-US" sz="3000" i="1" dirty="0" smtClean="0">
                  <a:solidFill>
                    <a:srgbClr val="FF0000"/>
                  </a:solidFill>
                  <a:latin typeface="Times New Roman" panose="02020603050405020304" pitchFamily="18" charset="0"/>
                  <a:cs typeface="Times New Roman" panose="02020603050405020304" pitchFamily="18" charset="0"/>
                </a:rPr>
                <a:t>.</a:t>
              </a:r>
              <a:endParaRPr lang="en-US" sz="3000" i="1" dirty="0">
                <a:solidFill>
                  <a:srgbClr val="FF0000"/>
                </a:solidFill>
                <a:latin typeface="Times New Roman" panose="02020603050405020304" pitchFamily="18" charset="0"/>
                <a:cs typeface="Times New Roman" panose="02020603050405020304" pitchFamily="18" charset="0"/>
              </a:endParaRPr>
            </a:p>
            <a:p>
              <a:pPr algn="r"/>
              <a:r>
                <a:rPr lang="en-US" sz="3000" i="1" dirty="0" smtClean="0">
                  <a:solidFill>
                    <a:srgbClr val="FF0000"/>
                  </a:solidFill>
                  <a:latin typeface="Times New Roman" panose="02020603050405020304" pitchFamily="18" charset="0"/>
                  <a:cs typeface="Times New Roman" panose="02020603050405020304" pitchFamily="18" charset="0"/>
                </a:rPr>
                <a:t> </a:t>
              </a:r>
              <a:r>
                <a:rPr lang="en-US" sz="3000" dirty="0" smtClean="0">
                  <a:solidFill>
                    <a:srgbClr val="FF0000"/>
                  </a:solidFill>
                  <a:latin typeface="Times New Roman" panose="02020603050405020304" pitchFamily="18" charset="0"/>
                  <a:cs typeface="Times New Roman" panose="02020603050405020304" pitchFamily="18" charset="0"/>
                </a:rPr>
                <a:t>Doris </a:t>
              </a:r>
              <a:r>
                <a:rPr lang="en-US" sz="3000" dirty="0">
                  <a:solidFill>
                    <a:srgbClr val="FF0000"/>
                  </a:solidFill>
                  <a:latin typeface="Times New Roman" panose="02020603050405020304" pitchFamily="18" charset="0"/>
                  <a:cs typeface="Times New Roman" panose="02020603050405020304" pitchFamily="18" charset="0"/>
                </a:rPr>
                <a:t>and her lab Genie (#8</a:t>
              </a:r>
              <a:r>
                <a:rPr lang="en-US" sz="3000" dirty="0" smtClean="0">
                  <a:solidFill>
                    <a:srgbClr val="FF0000"/>
                  </a:solidFill>
                  <a:latin typeface="Times New Roman" panose="02020603050405020304" pitchFamily="18" charset="0"/>
                  <a:cs typeface="Times New Roman" panose="02020603050405020304" pitchFamily="18" charset="0"/>
                </a:rPr>
                <a:t>)</a:t>
              </a:r>
              <a:endParaRPr lang="en-US" sz="3000" dirty="0">
                <a:solidFill>
                  <a:srgbClr val="FF0000"/>
                </a:solidFill>
                <a:latin typeface="Times New Roman" panose="02020603050405020304" pitchFamily="18" charset="0"/>
                <a:cs typeface="Times New Roman" panose="02020603050405020304" pitchFamily="18" charset="0"/>
              </a:endParaRPr>
            </a:p>
          </p:txBody>
        </p:sp>
        <p:sp>
          <p:nvSpPr>
            <p:cNvPr id="106" name="TextBox 105"/>
            <p:cNvSpPr txBox="1"/>
            <p:nvPr/>
          </p:nvSpPr>
          <p:spPr>
            <a:xfrm>
              <a:off x="30274295" y="29921108"/>
              <a:ext cx="6073105" cy="2862322"/>
            </a:xfrm>
            <a:prstGeom prst="rect">
              <a:avLst/>
            </a:prstGeom>
            <a:noFill/>
          </p:spPr>
          <p:txBody>
            <a:bodyPr wrap="square" rtlCol="0">
              <a:spAutoFit/>
            </a:bodyPr>
            <a:lstStyle/>
            <a:p>
              <a:r>
                <a:rPr lang="en-US" sz="3000" i="1" dirty="0" smtClean="0">
                  <a:solidFill>
                    <a:srgbClr val="FF0000"/>
                  </a:solidFill>
                  <a:latin typeface="Times New Roman" panose="02020603050405020304" pitchFamily="18" charset="0"/>
                  <a:cs typeface="Times New Roman" panose="02020603050405020304" pitchFamily="18" charset="0"/>
                </a:rPr>
                <a:t>It’s </a:t>
              </a:r>
              <a:r>
                <a:rPr lang="en-US" sz="3000" i="1" dirty="0">
                  <a:solidFill>
                    <a:srgbClr val="FF0000"/>
                  </a:solidFill>
                  <a:latin typeface="Times New Roman" panose="02020603050405020304" pitchFamily="18" charset="0"/>
                  <a:cs typeface="Times New Roman" panose="02020603050405020304" pitchFamily="18" charset="0"/>
                </a:rPr>
                <a:t>probably been the greatest thing I’ve ever done. It’s probably been the most inspiring and the most fun, and out of all the things I’ve done in my life, probably the most interesting</a:t>
              </a:r>
              <a:r>
                <a:rPr lang="en-US" sz="3000" i="1" dirty="0" smtClean="0">
                  <a:solidFill>
                    <a:srgbClr val="FF0000"/>
                  </a:solidFill>
                  <a:latin typeface="Times New Roman" panose="02020603050405020304" pitchFamily="18" charset="0"/>
                  <a:cs typeface="Times New Roman" panose="02020603050405020304" pitchFamily="18" charset="0"/>
                </a:rPr>
                <a:t>.</a:t>
              </a:r>
              <a:endParaRPr lang="en-US" sz="3000" i="1" dirty="0">
                <a:solidFill>
                  <a:srgbClr val="FF0000"/>
                </a:solidFill>
                <a:latin typeface="Times New Roman" panose="02020603050405020304" pitchFamily="18" charset="0"/>
                <a:cs typeface="Times New Roman" panose="02020603050405020304" pitchFamily="18" charset="0"/>
              </a:endParaRPr>
            </a:p>
            <a:p>
              <a:pPr lvl="0" algn="r"/>
              <a:r>
                <a:rPr lang="en-US" sz="3000" dirty="0">
                  <a:solidFill>
                    <a:srgbClr val="FF0000"/>
                  </a:solidFill>
                  <a:latin typeface="Times New Roman" panose="02020603050405020304" pitchFamily="18" charset="0"/>
                  <a:cs typeface="Times New Roman" panose="02020603050405020304" pitchFamily="18" charset="0"/>
                </a:rPr>
                <a:t>Patricia and her terrier Abby (#14</a:t>
              </a:r>
              <a:r>
                <a:rPr lang="en-US" sz="3000" dirty="0" smtClean="0">
                  <a:solidFill>
                    <a:srgbClr val="FF0000"/>
                  </a:solidFill>
                  <a:latin typeface="Times New Roman" panose="02020603050405020304" pitchFamily="18" charset="0"/>
                  <a:cs typeface="Times New Roman" panose="02020603050405020304" pitchFamily="18" charset="0"/>
                </a:rPr>
                <a:t>)</a:t>
              </a:r>
              <a:endParaRPr lang="en-US" sz="3000" dirty="0">
                <a:solidFill>
                  <a:srgbClr val="FF0000"/>
                </a:solidFill>
                <a:latin typeface="Times New Roman" panose="02020603050405020304" pitchFamily="18" charset="0"/>
                <a:cs typeface="Times New Roman" panose="02020603050405020304" pitchFamily="18" charset="0"/>
              </a:endParaRPr>
            </a:p>
          </p:txBody>
        </p:sp>
      </p:grpSp>
      <p:pic>
        <p:nvPicPr>
          <p:cNvPr id="117" name="Picture 116"/>
          <p:cNvPicPr>
            <a:picLocks noChangeAspect="1"/>
          </p:cNvPicPr>
          <p:nvPr/>
        </p:nvPicPr>
        <p:blipFill rotWithShape="1">
          <a:blip r:embed="rId6">
            <a:extLst>
              <a:ext uri="{28A0092B-C50C-407E-A947-70E740481C1C}">
                <a14:useLocalDpi xmlns:a14="http://schemas.microsoft.com/office/drawing/2010/main" val="0"/>
              </a:ext>
            </a:extLst>
          </a:blip>
          <a:srcRect l="28981" t="40325" r="43995" b="23987"/>
          <a:stretch/>
        </p:blipFill>
        <p:spPr>
          <a:xfrm>
            <a:off x="22883734" y="27355800"/>
            <a:ext cx="4395865" cy="7772400"/>
          </a:xfrm>
          <a:prstGeom prst="rect">
            <a:avLst/>
          </a:prstGeom>
        </p:spPr>
      </p:pic>
      <p:pic>
        <p:nvPicPr>
          <p:cNvPr id="35" name="Picture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737609" y="31190081"/>
            <a:ext cx="3505199" cy="362949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 name="Picture 1" descr="Sybel.JP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061724" y="1402854"/>
            <a:ext cx="7039719" cy="4693146"/>
          </a:xfrm>
          <a:prstGeom prst="rect">
            <a:avLst/>
          </a:prstGeom>
        </p:spPr>
      </p:pic>
      <p:pic>
        <p:nvPicPr>
          <p:cNvPr id="34" name="Picture 33"/>
          <p:cNvPicPr>
            <a:picLocks noChangeAspect="1"/>
          </p:cNvPicPr>
          <p:nvPr/>
        </p:nvPicPr>
        <p:blipFill rotWithShape="1">
          <a:blip r:embed="rId9" cstate="print">
            <a:extLst>
              <a:ext uri="{28A0092B-C50C-407E-A947-70E740481C1C}">
                <a14:useLocalDpi xmlns:a14="http://schemas.microsoft.com/office/drawing/2010/main" val="0"/>
              </a:ext>
            </a:extLst>
          </a:blip>
          <a:srcRect t="13693"/>
          <a:stretch/>
        </p:blipFill>
        <p:spPr>
          <a:xfrm>
            <a:off x="5058451" y="1408002"/>
            <a:ext cx="6295349" cy="4931709"/>
          </a:xfrm>
          <a:prstGeom prst="rect">
            <a:avLst/>
          </a:prstGeom>
        </p:spPr>
      </p:pic>
      <p:sp>
        <p:nvSpPr>
          <p:cNvPr id="109" name="TextBox 108"/>
          <p:cNvSpPr txBox="1"/>
          <p:nvPr/>
        </p:nvSpPr>
        <p:spPr>
          <a:xfrm>
            <a:off x="37966597" y="31754802"/>
            <a:ext cx="2419403" cy="553998"/>
          </a:xfrm>
          <a:prstGeom prst="rect">
            <a:avLst/>
          </a:prstGeom>
          <a:noFill/>
        </p:spPr>
        <p:txBody>
          <a:bodyPr wrap="square" rtlCol="0">
            <a:spAutoFit/>
          </a:bodyPr>
          <a:lstStyle/>
          <a:p>
            <a:r>
              <a:rPr lang="en-US" sz="3000" b="1" dirty="0" smtClean="0">
                <a:latin typeface="Arial Black" panose="020B0A04020102020204" pitchFamily="34" charset="0"/>
                <a:cs typeface="Times New Roman" panose="02020603050405020304" pitchFamily="18" charset="0"/>
              </a:rPr>
              <a:t>Resources</a:t>
            </a:r>
            <a:endParaRPr lang="en-US" sz="3000" b="1" dirty="0">
              <a:latin typeface="Arial Black" panose="020B0A04020102020204" pitchFamily="34" charset="0"/>
              <a:cs typeface="Times New Roman" panose="02020603050405020304" pitchFamily="18" charset="0"/>
            </a:endParaRPr>
          </a:p>
        </p:txBody>
      </p:sp>
      <p:sp>
        <p:nvSpPr>
          <p:cNvPr id="115" name="TextBox 114"/>
          <p:cNvSpPr txBox="1"/>
          <p:nvPr/>
        </p:nvSpPr>
        <p:spPr>
          <a:xfrm>
            <a:off x="38335264" y="32232600"/>
            <a:ext cx="11499536" cy="1938992"/>
          </a:xfrm>
          <a:prstGeom prst="rect">
            <a:avLst/>
          </a:prstGeom>
          <a:noFill/>
        </p:spPr>
        <p:txBody>
          <a:bodyPr wrap="square" rtlCol="0">
            <a:spAutoFit/>
          </a:bodyPr>
          <a:lstStyle/>
          <a:p>
            <a:pPr marL="457200" indent="-457200">
              <a:buAutoNum type="arabicPeriod"/>
            </a:pPr>
            <a:r>
              <a:rPr lang="en-US" sz="2000" dirty="0" err="1" smtClean="0">
                <a:latin typeface="Times New Roman" panose="02020603050405020304" pitchFamily="18" charset="0"/>
                <a:cs typeface="Times New Roman" panose="02020603050405020304" pitchFamily="18" charset="0"/>
              </a:rPr>
              <a:t>Bussell</a:t>
            </a:r>
            <a:r>
              <a:rPr lang="en-US" sz="2000" dirty="0">
                <a:latin typeface="Times New Roman" panose="02020603050405020304" pitchFamily="18" charset="0"/>
                <a:cs typeface="Times New Roman" panose="02020603050405020304" pitchFamily="18" charset="0"/>
              </a:rPr>
              <a:t>, H. &amp; Forbes, D. (2002). Understanding the volunteer market: The what, where, who and why of </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volunteering</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International Journal of Nonprofit and Voluntary Sector Marketing, 7</a:t>
            </a:r>
            <a:r>
              <a:rPr lang="en-US" sz="2000" dirty="0">
                <a:latin typeface="Times New Roman" panose="02020603050405020304" pitchFamily="18" charset="0"/>
                <a:cs typeface="Times New Roman" panose="02020603050405020304" pitchFamily="18" charset="0"/>
              </a:rPr>
              <a:t>(3), 244-257</a:t>
            </a:r>
            <a:r>
              <a:rPr lang="en-US" sz="2000" dirty="0" smtClean="0">
                <a:latin typeface="Times New Roman" panose="02020603050405020304" pitchFamily="18" charset="0"/>
                <a:cs typeface="Times New Roman" panose="02020603050405020304" pitchFamily="18" charset="0"/>
              </a:rPr>
              <a:t>.</a:t>
            </a:r>
          </a:p>
          <a:p>
            <a:r>
              <a:rPr lang="en-US" sz="2000" dirty="0" smtClean="0">
                <a:latin typeface="Times New Roman" panose="02020603050405020304" pitchFamily="18" charset="0"/>
                <a:cs typeface="Times New Roman" panose="02020603050405020304" pitchFamily="18" charset="0"/>
              </a:rPr>
              <a:t>2. </a:t>
            </a:r>
            <a:r>
              <a:rPr lang="en-US" sz="2000" dirty="0" err="1" smtClean="0">
                <a:latin typeface="Times New Roman" panose="02020603050405020304" pitchFamily="18" charset="0"/>
                <a:cs typeface="Times New Roman" panose="02020603050405020304" pitchFamily="18" charset="0"/>
              </a:rPr>
              <a:t>Cnaan</a:t>
            </a:r>
            <a:r>
              <a:rPr lang="en-US" sz="2000" dirty="0">
                <a:latin typeface="Times New Roman" panose="02020603050405020304" pitchFamily="18" charset="0"/>
                <a:cs typeface="Times New Roman" panose="02020603050405020304" pitchFamily="18" charset="0"/>
              </a:rPr>
              <a:t>, R. A., Handy, F. &amp; Wadsworth, M. (1996). Defining who is a volunteer: Conceptual and empirical considerations. </a:t>
            </a:r>
            <a:r>
              <a:rPr lang="en-US" sz="2000" i="1" dirty="0">
                <a:latin typeface="Times New Roman" panose="02020603050405020304" pitchFamily="18" charset="0"/>
                <a:cs typeface="Times New Roman" panose="02020603050405020304" pitchFamily="18" charset="0"/>
              </a:rPr>
              <a:t>Nonprofit and Voluntary Sector Quarterly, 25,</a:t>
            </a:r>
            <a:r>
              <a:rPr lang="en-US" sz="2000" dirty="0">
                <a:latin typeface="Times New Roman" panose="02020603050405020304" pitchFamily="18" charset="0"/>
                <a:cs typeface="Times New Roman" panose="02020603050405020304" pitchFamily="18" charset="0"/>
              </a:rPr>
              <a:t> 364-383</a:t>
            </a:r>
            <a:r>
              <a:rPr lang="en-US" sz="2000" dirty="0" smtClean="0">
                <a:latin typeface="Times New Roman" panose="02020603050405020304" pitchFamily="18" charset="0"/>
                <a:cs typeface="Times New Roman" panose="02020603050405020304" pitchFamily="18" charset="0"/>
              </a:rPr>
              <a:t>.</a:t>
            </a:r>
          </a:p>
          <a:p>
            <a:r>
              <a:rPr lang="en-US" sz="2000" dirty="0" smtClean="0">
                <a:latin typeface="Times New Roman" panose="02020603050405020304" pitchFamily="18" charset="0"/>
                <a:cs typeface="Times New Roman" panose="02020603050405020304" pitchFamily="18" charset="0"/>
              </a:rPr>
              <a:t>3. Omoto</a:t>
            </a:r>
            <a:r>
              <a:rPr lang="en-US" sz="2000" dirty="0">
                <a:latin typeface="Times New Roman" panose="02020603050405020304" pitchFamily="18" charset="0"/>
                <a:cs typeface="Times New Roman" panose="02020603050405020304" pitchFamily="18" charset="0"/>
              </a:rPr>
              <a:t>, A. M &amp; Snyder, M. (2002). Considerations of community: The context and process of volunteerism. </a:t>
            </a:r>
            <a:r>
              <a:rPr lang="en-US" sz="2000" i="1" dirty="0">
                <a:latin typeface="Times New Roman" panose="02020603050405020304" pitchFamily="18" charset="0"/>
                <a:cs typeface="Times New Roman" panose="02020603050405020304" pitchFamily="18" charset="0"/>
              </a:rPr>
              <a:t>American Behavioral Scientist, 45,</a:t>
            </a:r>
            <a:r>
              <a:rPr lang="en-US" sz="2000" dirty="0">
                <a:latin typeface="Times New Roman" panose="02020603050405020304" pitchFamily="18" charset="0"/>
                <a:cs typeface="Times New Roman" panose="02020603050405020304" pitchFamily="18" charset="0"/>
              </a:rPr>
              <a:t> 846-867. </a:t>
            </a:r>
          </a:p>
        </p:txBody>
      </p:sp>
      <p:grpSp>
        <p:nvGrpSpPr>
          <p:cNvPr id="116" name="Group 115"/>
          <p:cNvGrpSpPr/>
          <p:nvPr/>
        </p:nvGrpSpPr>
        <p:grpSpPr>
          <a:xfrm>
            <a:off x="38384273" y="27813000"/>
            <a:ext cx="11526727" cy="3693319"/>
            <a:chOff x="38384273" y="27813000"/>
            <a:chExt cx="11526727" cy="3693319"/>
          </a:xfrm>
        </p:grpSpPr>
        <p:sp>
          <p:nvSpPr>
            <p:cNvPr id="74" name="TextBox 73"/>
            <p:cNvSpPr txBox="1"/>
            <p:nvPr/>
          </p:nvSpPr>
          <p:spPr>
            <a:xfrm>
              <a:off x="39260800" y="27813000"/>
              <a:ext cx="10650200" cy="3693319"/>
            </a:xfrm>
            <a:prstGeom prst="rect">
              <a:avLst/>
            </a:prstGeom>
            <a:noFill/>
          </p:spPr>
          <p:txBody>
            <a:bodyPr wrap="square" tIns="0" bIns="0" rtlCol="0">
              <a:spAutoFit/>
            </a:bodyPr>
            <a:lstStyle/>
            <a:p>
              <a:r>
                <a:rPr lang="en-US" sz="3000" dirty="0" smtClean="0">
                  <a:latin typeface="Times New Roman" panose="02020603050405020304" pitchFamily="18" charset="0"/>
                  <a:cs typeface="Times New Roman" panose="02020603050405020304" pitchFamily="18" charset="0"/>
                </a:rPr>
                <a:t>The value of animal-assisted therapy is definitive. </a:t>
              </a:r>
              <a:r>
                <a:rPr lang="en-US" sz="3000" dirty="0">
                  <a:latin typeface="Times New Roman" panose="02020603050405020304" pitchFamily="18" charset="0"/>
                  <a:cs typeface="Times New Roman" panose="02020603050405020304" pitchFamily="18" charset="0"/>
                </a:rPr>
                <a:t>I</a:t>
              </a:r>
              <a:r>
                <a:rPr lang="en-US" sz="3000" dirty="0" smtClean="0">
                  <a:latin typeface="Times New Roman" panose="02020603050405020304" pitchFamily="18" charset="0"/>
                  <a:cs typeface="Times New Roman" panose="02020603050405020304" pitchFamily="18" charset="0"/>
                </a:rPr>
                <a:t>n examining the people who commit their time and resources to volunteering we gain insight into an essential ingredient in the therapeutic process of animal-assisted therapy</a:t>
              </a:r>
              <a:r>
                <a:rPr lang="en-US" sz="3000" dirty="0">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This </a:t>
              </a:r>
              <a:r>
                <a:rPr lang="en-US" sz="3000" dirty="0">
                  <a:latin typeface="Times New Roman" panose="02020603050405020304" pitchFamily="18" charset="0"/>
                  <a:cs typeface="Times New Roman" panose="02020603050405020304" pitchFamily="18" charset="0"/>
                </a:rPr>
                <a:t>unique </a:t>
              </a:r>
              <a:r>
                <a:rPr lang="en-US" sz="3000" dirty="0" smtClean="0">
                  <a:latin typeface="Times New Roman" panose="02020603050405020304" pitchFamily="18" charset="0"/>
                  <a:cs typeface="Times New Roman" panose="02020603050405020304" pitchFamily="18" charset="0"/>
                </a:rPr>
                <a:t>group of volunteers </a:t>
              </a:r>
              <a:r>
                <a:rPr lang="en-US" sz="3000" dirty="0">
                  <a:latin typeface="Times New Roman" panose="02020603050405020304" pitchFamily="18" charset="0"/>
                  <a:cs typeface="Times New Roman" panose="02020603050405020304" pitchFamily="18" charset="0"/>
                </a:rPr>
                <a:t>falls into the gray area </a:t>
              </a:r>
              <a:r>
                <a:rPr lang="en-US" sz="3000" dirty="0" smtClean="0">
                  <a:latin typeface="Times New Roman" panose="02020603050405020304" pitchFamily="18" charset="0"/>
                  <a:cs typeface="Times New Roman" panose="02020603050405020304" pitchFamily="18" charset="0"/>
                </a:rPr>
                <a:t>between the altruistic</a:t>
              </a:r>
              <a:r>
                <a:rPr lang="en-US" sz="3000" dirty="0">
                  <a:latin typeface="Times New Roman" panose="02020603050405020304" pitchFamily="18" charset="0"/>
                  <a:cs typeface="Times New Roman" panose="02020603050405020304" pitchFamily="18" charset="0"/>
                </a:rPr>
                <a:t>-egotistic duality that is common in other </a:t>
              </a:r>
              <a:r>
                <a:rPr lang="en-US" sz="3000" dirty="0" smtClean="0">
                  <a:latin typeface="Times New Roman" panose="02020603050405020304" pitchFamily="18" charset="0"/>
                  <a:cs typeface="Times New Roman" panose="02020603050405020304" pitchFamily="18" charset="0"/>
                </a:rPr>
                <a:t>volunteers. Continuing to explore the dynamic interaction of volunteer, dog, and therapy recipient will permit more critical use of animal-assisted therapy to achieve measurable outcomes.</a:t>
              </a:r>
              <a:endParaRPr lang="en-US" sz="3000" dirty="0">
                <a:latin typeface="Times New Roman" panose="02020603050405020304" pitchFamily="18" charset="0"/>
                <a:cs typeface="Times New Roman" panose="02020603050405020304" pitchFamily="18" charset="0"/>
              </a:endParaRPr>
            </a:p>
          </p:txBody>
        </p:sp>
        <p:pic>
          <p:nvPicPr>
            <p:cNvPr id="119" name="Picture 118" descr="PAW.jpg"/>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100000">
                          <a14:foregroundMark x1="88444" y1="48000" x2="88444" y2="48000"/>
                          <a14:foregroundMark x1="61778" y1="15111" x2="61778" y2="15111"/>
                          <a14:foregroundMark x1="34222" y1="17333" x2="34222" y2="17333"/>
                          <a14:foregroundMark x1="15111" y1="40444" x2="15111" y2="40444"/>
                          <a14:backgroundMark x1="47111" y1="60889" x2="47111" y2="60889"/>
                        </a14:backgroundRemoval>
                      </a14:imgEffect>
                    </a14:imgLayer>
                  </a14:imgProps>
                </a:ext>
                <a:ext uri="{28A0092B-C50C-407E-A947-70E740481C1C}">
                  <a14:useLocalDpi xmlns:a14="http://schemas.microsoft.com/office/drawing/2010/main" val="0"/>
                </a:ext>
              </a:extLst>
            </a:blip>
            <a:stretch>
              <a:fillRect/>
            </a:stretch>
          </p:blipFill>
          <p:spPr>
            <a:xfrm>
              <a:off x="38384273" y="27915950"/>
              <a:ext cx="630127" cy="609600"/>
            </a:xfrm>
            <a:prstGeom prst="rect">
              <a:avLst/>
            </a:prstGeom>
          </p:spPr>
        </p:pic>
      </p:grpSp>
    </p:spTree>
    <p:extLst>
      <p:ext uri="{BB962C8B-B14F-4D97-AF65-F5344CB8AC3E}">
        <p14:creationId xmlns:p14="http://schemas.microsoft.com/office/powerpoint/2010/main" val="35230346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773</TotalTime>
  <Words>1617</Words>
  <Application>Microsoft Office PowerPoint</Application>
  <PresentationFormat>Custom</PresentationFormat>
  <Paragraphs>75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Arial Black</vt:lpstr>
      <vt:lpstr>Calibri</vt:lpstr>
      <vt:lpstr>Times New Roman</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Kailee Collins</dc:creator>
  <cp:lastModifiedBy>Kailee Collins</cp:lastModifiedBy>
  <cp:revision>81</cp:revision>
  <dcterms:created xsi:type="dcterms:W3CDTF">2014-12-22T17:54:48Z</dcterms:created>
  <dcterms:modified xsi:type="dcterms:W3CDTF">2015-04-02T23:20:08Z</dcterms:modified>
</cp:coreProperties>
</file>