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31089600" cy="43891200"/>
  <p:notesSz cx="6858000" cy="9144000"/>
  <p:defaultTextStyle>
    <a:defPPr>
      <a:defRPr lang="en-US"/>
    </a:defPPr>
    <a:lvl1pPr marL="0" algn="l" defTabSz="2142147" rtl="0" eaLnBrk="1" latinLnBrk="0" hangingPunct="1">
      <a:defRPr sz="8400" kern="1200">
        <a:solidFill>
          <a:schemeClr val="tx1"/>
        </a:solidFill>
        <a:latin typeface="+mn-lt"/>
        <a:ea typeface="+mn-ea"/>
        <a:cs typeface="+mn-cs"/>
      </a:defRPr>
    </a:lvl1pPr>
    <a:lvl2pPr marL="2142147" algn="l" defTabSz="2142147" rtl="0" eaLnBrk="1" latinLnBrk="0" hangingPunct="1">
      <a:defRPr sz="8400" kern="1200">
        <a:solidFill>
          <a:schemeClr val="tx1"/>
        </a:solidFill>
        <a:latin typeface="+mn-lt"/>
        <a:ea typeface="+mn-ea"/>
        <a:cs typeface="+mn-cs"/>
      </a:defRPr>
    </a:lvl2pPr>
    <a:lvl3pPr marL="4284295" algn="l" defTabSz="2142147" rtl="0" eaLnBrk="1" latinLnBrk="0" hangingPunct="1">
      <a:defRPr sz="8400" kern="1200">
        <a:solidFill>
          <a:schemeClr val="tx1"/>
        </a:solidFill>
        <a:latin typeface="+mn-lt"/>
        <a:ea typeface="+mn-ea"/>
        <a:cs typeface="+mn-cs"/>
      </a:defRPr>
    </a:lvl3pPr>
    <a:lvl4pPr marL="6426447" algn="l" defTabSz="2142147" rtl="0" eaLnBrk="1" latinLnBrk="0" hangingPunct="1">
      <a:defRPr sz="8400" kern="1200">
        <a:solidFill>
          <a:schemeClr val="tx1"/>
        </a:solidFill>
        <a:latin typeface="+mn-lt"/>
        <a:ea typeface="+mn-ea"/>
        <a:cs typeface="+mn-cs"/>
      </a:defRPr>
    </a:lvl4pPr>
    <a:lvl5pPr marL="8568594" algn="l" defTabSz="2142147" rtl="0" eaLnBrk="1" latinLnBrk="0" hangingPunct="1">
      <a:defRPr sz="8400" kern="1200">
        <a:solidFill>
          <a:schemeClr val="tx1"/>
        </a:solidFill>
        <a:latin typeface="+mn-lt"/>
        <a:ea typeface="+mn-ea"/>
        <a:cs typeface="+mn-cs"/>
      </a:defRPr>
    </a:lvl5pPr>
    <a:lvl6pPr marL="10710742" algn="l" defTabSz="2142147" rtl="0" eaLnBrk="1" latinLnBrk="0" hangingPunct="1">
      <a:defRPr sz="8400" kern="1200">
        <a:solidFill>
          <a:schemeClr val="tx1"/>
        </a:solidFill>
        <a:latin typeface="+mn-lt"/>
        <a:ea typeface="+mn-ea"/>
        <a:cs typeface="+mn-cs"/>
      </a:defRPr>
    </a:lvl6pPr>
    <a:lvl7pPr marL="12852889" algn="l" defTabSz="2142147" rtl="0" eaLnBrk="1" latinLnBrk="0" hangingPunct="1">
      <a:defRPr sz="8400" kern="1200">
        <a:solidFill>
          <a:schemeClr val="tx1"/>
        </a:solidFill>
        <a:latin typeface="+mn-lt"/>
        <a:ea typeface="+mn-ea"/>
        <a:cs typeface="+mn-cs"/>
      </a:defRPr>
    </a:lvl7pPr>
    <a:lvl8pPr marL="14995041" algn="l" defTabSz="2142147" rtl="0" eaLnBrk="1" latinLnBrk="0" hangingPunct="1">
      <a:defRPr sz="8400" kern="1200">
        <a:solidFill>
          <a:schemeClr val="tx1"/>
        </a:solidFill>
        <a:latin typeface="+mn-lt"/>
        <a:ea typeface="+mn-ea"/>
        <a:cs typeface="+mn-cs"/>
      </a:defRPr>
    </a:lvl8pPr>
    <a:lvl9pPr marL="17137189" algn="l" defTabSz="2142147" rtl="0" eaLnBrk="1" latinLnBrk="0" hangingPunct="1">
      <a:defRPr sz="8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71B"/>
    <a:srgbClr val="CD9F2F"/>
    <a:srgbClr val="063C93"/>
    <a:srgbClr val="76AB6A"/>
    <a:srgbClr val="77AC6B"/>
    <a:srgbClr val="65B44F"/>
    <a:srgbClr val="70BD5B"/>
    <a:srgbClr val="7AC95B"/>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5" d="100"/>
          <a:sy n="75" d="100"/>
        </p:scale>
        <p:origin x="1792" y="14184"/>
      </p:cViewPr>
      <p:guideLst>
        <p:guide orient="horz" pos="13824"/>
        <p:guide pos="979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31720" y="13634723"/>
            <a:ext cx="26426160" cy="9408160"/>
          </a:xfrm>
        </p:spPr>
        <p:txBody>
          <a:bodyPr/>
          <a:lstStyle/>
          <a:p>
            <a:r>
              <a:rPr lang="en-US" smtClean="0"/>
              <a:t>Click to edit Master title style</a:t>
            </a:r>
            <a:endParaRPr lang="en-US"/>
          </a:p>
        </p:txBody>
      </p:sp>
      <p:sp>
        <p:nvSpPr>
          <p:cNvPr id="3" name="Subtitle 2"/>
          <p:cNvSpPr>
            <a:spLocks noGrp="1"/>
          </p:cNvSpPr>
          <p:nvPr>
            <p:ph type="subTitle" idx="1"/>
          </p:nvPr>
        </p:nvSpPr>
        <p:spPr>
          <a:xfrm>
            <a:off x="4663440" y="24871680"/>
            <a:ext cx="21762720" cy="11216640"/>
          </a:xfrm>
        </p:spPr>
        <p:txBody>
          <a:bodyPr/>
          <a:lstStyle>
            <a:lvl1pPr marL="0" indent="0" algn="ctr">
              <a:buNone/>
              <a:defRPr>
                <a:solidFill>
                  <a:schemeClr val="tx1">
                    <a:tint val="75000"/>
                  </a:schemeClr>
                </a:solidFill>
              </a:defRPr>
            </a:lvl1pPr>
            <a:lvl2pPr marL="2142147" indent="0" algn="ctr">
              <a:buNone/>
              <a:defRPr>
                <a:solidFill>
                  <a:schemeClr val="tx1">
                    <a:tint val="75000"/>
                  </a:schemeClr>
                </a:solidFill>
              </a:defRPr>
            </a:lvl2pPr>
            <a:lvl3pPr marL="4284295" indent="0" algn="ctr">
              <a:buNone/>
              <a:defRPr>
                <a:solidFill>
                  <a:schemeClr val="tx1">
                    <a:tint val="75000"/>
                  </a:schemeClr>
                </a:solidFill>
              </a:defRPr>
            </a:lvl3pPr>
            <a:lvl4pPr marL="6426447" indent="0" algn="ctr">
              <a:buNone/>
              <a:defRPr>
                <a:solidFill>
                  <a:schemeClr val="tx1">
                    <a:tint val="75000"/>
                  </a:schemeClr>
                </a:solidFill>
              </a:defRPr>
            </a:lvl4pPr>
            <a:lvl5pPr marL="8568594" indent="0" algn="ctr">
              <a:buNone/>
              <a:defRPr>
                <a:solidFill>
                  <a:schemeClr val="tx1">
                    <a:tint val="75000"/>
                  </a:schemeClr>
                </a:solidFill>
              </a:defRPr>
            </a:lvl5pPr>
            <a:lvl6pPr marL="10710742" indent="0" algn="ctr">
              <a:buNone/>
              <a:defRPr>
                <a:solidFill>
                  <a:schemeClr val="tx1">
                    <a:tint val="75000"/>
                  </a:schemeClr>
                </a:solidFill>
              </a:defRPr>
            </a:lvl6pPr>
            <a:lvl7pPr marL="12852889" indent="0" algn="ctr">
              <a:buNone/>
              <a:defRPr>
                <a:solidFill>
                  <a:schemeClr val="tx1">
                    <a:tint val="75000"/>
                  </a:schemeClr>
                </a:solidFill>
              </a:defRPr>
            </a:lvl7pPr>
            <a:lvl8pPr marL="14995041" indent="0" algn="ctr">
              <a:buNone/>
              <a:defRPr>
                <a:solidFill>
                  <a:schemeClr val="tx1">
                    <a:tint val="75000"/>
                  </a:schemeClr>
                </a:solidFill>
              </a:defRPr>
            </a:lvl8pPr>
            <a:lvl9pPr marL="1713718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569DE0-3431-0E47-9521-4D11E340F312}" type="datetimeFigureOut">
              <a:rPr lang="en-US" smtClean="0"/>
              <a:t>4/7/15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37359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3569DE0-3431-0E47-9521-4D11E340F312}" type="datetimeFigureOut">
              <a:rPr lang="en-US" smtClean="0"/>
              <a:t>4/7/15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2036377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55864" y="28204163"/>
            <a:ext cx="26426160" cy="8717280"/>
          </a:xfrm>
        </p:spPr>
        <p:txBody>
          <a:bodyPr anchor="t"/>
          <a:lstStyle>
            <a:lvl1pPr algn="l">
              <a:defRPr sz="18700" b="1" cap="all"/>
            </a:lvl1pPr>
          </a:lstStyle>
          <a:p>
            <a:r>
              <a:rPr lang="en-US" smtClean="0"/>
              <a:t>Click to edit Master title style</a:t>
            </a:r>
            <a:endParaRPr lang="en-US"/>
          </a:p>
        </p:txBody>
      </p:sp>
      <p:sp>
        <p:nvSpPr>
          <p:cNvPr id="3" name="Text Placeholder 2"/>
          <p:cNvSpPr>
            <a:spLocks noGrp="1"/>
          </p:cNvSpPr>
          <p:nvPr>
            <p:ph type="body" idx="1"/>
          </p:nvPr>
        </p:nvSpPr>
        <p:spPr>
          <a:xfrm>
            <a:off x="2455864" y="18602973"/>
            <a:ext cx="26426160" cy="9601197"/>
          </a:xfrm>
        </p:spPr>
        <p:txBody>
          <a:bodyPr anchor="b"/>
          <a:lstStyle>
            <a:lvl1pPr marL="0" indent="0">
              <a:buNone/>
              <a:defRPr sz="9400">
                <a:solidFill>
                  <a:schemeClr val="tx1">
                    <a:tint val="75000"/>
                  </a:schemeClr>
                </a:solidFill>
              </a:defRPr>
            </a:lvl1pPr>
            <a:lvl2pPr marL="2142147" indent="0">
              <a:buNone/>
              <a:defRPr sz="8400">
                <a:solidFill>
                  <a:schemeClr val="tx1">
                    <a:tint val="75000"/>
                  </a:schemeClr>
                </a:solidFill>
              </a:defRPr>
            </a:lvl2pPr>
            <a:lvl3pPr marL="4284295" indent="0">
              <a:buNone/>
              <a:defRPr sz="7500">
                <a:solidFill>
                  <a:schemeClr val="tx1">
                    <a:tint val="75000"/>
                  </a:schemeClr>
                </a:solidFill>
              </a:defRPr>
            </a:lvl3pPr>
            <a:lvl4pPr marL="6426447" indent="0">
              <a:buNone/>
              <a:defRPr sz="6600">
                <a:solidFill>
                  <a:schemeClr val="tx1">
                    <a:tint val="75000"/>
                  </a:schemeClr>
                </a:solidFill>
              </a:defRPr>
            </a:lvl4pPr>
            <a:lvl5pPr marL="8568594" indent="0">
              <a:buNone/>
              <a:defRPr sz="6600">
                <a:solidFill>
                  <a:schemeClr val="tx1">
                    <a:tint val="75000"/>
                  </a:schemeClr>
                </a:solidFill>
              </a:defRPr>
            </a:lvl5pPr>
            <a:lvl6pPr marL="10710742" indent="0">
              <a:buNone/>
              <a:defRPr sz="6600">
                <a:solidFill>
                  <a:schemeClr val="tx1">
                    <a:tint val="75000"/>
                  </a:schemeClr>
                </a:solidFill>
              </a:defRPr>
            </a:lvl6pPr>
            <a:lvl7pPr marL="12852889" indent="0">
              <a:buNone/>
              <a:defRPr sz="6600">
                <a:solidFill>
                  <a:schemeClr val="tx1">
                    <a:tint val="75000"/>
                  </a:schemeClr>
                </a:solidFill>
              </a:defRPr>
            </a:lvl7pPr>
            <a:lvl8pPr marL="14995041" indent="0">
              <a:buNone/>
              <a:defRPr sz="6600">
                <a:solidFill>
                  <a:schemeClr val="tx1">
                    <a:tint val="75000"/>
                  </a:schemeClr>
                </a:solidFill>
              </a:defRPr>
            </a:lvl8pPr>
            <a:lvl9pPr marL="17137189" indent="0">
              <a:buNone/>
              <a:defRPr sz="6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3569DE0-3431-0E47-9521-4D11E340F312}" type="datetimeFigureOut">
              <a:rPr lang="en-US" smtClean="0"/>
              <a:t>4/7/15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135012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284159" y="65542163"/>
            <a:ext cx="47309086" cy="185389517"/>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3111400" y="65542163"/>
            <a:ext cx="47309089" cy="185389517"/>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3569DE0-3431-0E47-9521-4D11E340F312}" type="datetimeFigureOut">
              <a:rPr lang="en-US" smtClean="0"/>
              <a:t>4/7/15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4003218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54480" y="1757683"/>
            <a:ext cx="27980640" cy="7315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4480" y="9824723"/>
            <a:ext cx="13736639" cy="4094477"/>
          </a:xfrm>
        </p:spPr>
        <p:txBody>
          <a:bodyPr anchor="b"/>
          <a:lstStyle>
            <a:lvl1pPr marL="0" indent="0">
              <a:buNone/>
              <a:defRPr sz="11200" b="1"/>
            </a:lvl1pPr>
            <a:lvl2pPr marL="2142147" indent="0">
              <a:buNone/>
              <a:defRPr sz="9400" b="1"/>
            </a:lvl2pPr>
            <a:lvl3pPr marL="4284295" indent="0">
              <a:buNone/>
              <a:defRPr sz="8400" b="1"/>
            </a:lvl3pPr>
            <a:lvl4pPr marL="6426447" indent="0">
              <a:buNone/>
              <a:defRPr sz="7500" b="1"/>
            </a:lvl4pPr>
            <a:lvl5pPr marL="8568594" indent="0">
              <a:buNone/>
              <a:defRPr sz="7500" b="1"/>
            </a:lvl5pPr>
            <a:lvl6pPr marL="10710742" indent="0">
              <a:buNone/>
              <a:defRPr sz="7500" b="1"/>
            </a:lvl6pPr>
            <a:lvl7pPr marL="12852889" indent="0">
              <a:buNone/>
              <a:defRPr sz="7500" b="1"/>
            </a:lvl7pPr>
            <a:lvl8pPr marL="14995041" indent="0">
              <a:buNone/>
              <a:defRPr sz="7500" b="1"/>
            </a:lvl8pPr>
            <a:lvl9pPr marL="17137189" indent="0">
              <a:buNone/>
              <a:defRPr sz="7500" b="1"/>
            </a:lvl9pPr>
          </a:lstStyle>
          <a:p>
            <a:pPr lvl="0"/>
            <a:r>
              <a:rPr lang="en-US" smtClean="0"/>
              <a:t>Click to edit Master text styles</a:t>
            </a:r>
          </a:p>
        </p:txBody>
      </p:sp>
      <p:sp>
        <p:nvSpPr>
          <p:cNvPr id="4" name="Content Placeholder 3"/>
          <p:cNvSpPr>
            <a:spLocks noGrp="1"/>
          </p:cNvSpPr>
          <p:nvPr>
            <p:ph sz="half" idx="2"/>
          </p:nvPr>
        </p:nvSpPr>
        <p:spPr>
          <a:xfrm>
            <a:off x="1554480" y="13919200"/>
            <a:ext cx="13736639" cy="25288243"/>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5793090" y="9824723"/>
            <a:ext cx="13742035" cy="4094477"/>
          </a:xfrm>
        </p:spPr>
        <p:txBody>
          <a:bodyPr anchor="b"/>
          <a:lstStyle>
            <a:lvl1pPr marL="0" indent="0">
              <a:buNone/>
              <a:defRPr sz="11200" b="1"/>
            </a:lvl1pPr>
            <a:lvl2pPr marL="2142147" indent="0">
              <a:buNone/>
              <a:defRPr sz="9400" b="1"/>
            </a:lvl2pPr>
            <a:lvl3pPr marL="4284295" indent="0">
              <a:buNone/>
              <a:defRPr sz="8400" b="1"/>
            </a:lvl3pPr>
            <a:lvl4pPr marL="6426447" indent="0">
              <a:buNone/>
              <a:defRPr sz="7500" b="1"/>
            </a:lvl4pPr>
            <a:lvl5pPr marL="8568594" indent="0">
              <a:buNone/>
              <a:defRPr sz="7500" b="1"/>
            </a:lvl5pPr>
            <a:lvl6pPr marL="10710742" indent="0">
              <a:buNone/>
              <a:defRPr sz="7500" b="1"/>
            </a:lvl6pPr>
            <a:lvl7pPr marL="12852889" indent="0">
              <a:buNone/>
              <a:defRPr sz="7500" b="1"/>
            </a:lvl7pPr>
            <a:lvl8pPr marL="14995041" indent="0">
              <a:buNone/>
              <a:defRPr sz="7500" b="1"/>
            </a:lvl8pPr>
            <a:lvl9pPr marL="17137189" indent="0">
              <a:buNone/>
              <a:defRPr sz="7500" b="1"/>
            </a:lvl9pPr>
          </a:lstStyle>
          <a:p>
            <a:pPr lvl="0"/>
            <a:r>
              <a:rPr lang="en-US" smtClean="0"/>
              <a:t>Click to edit Master text styles</a:t>
            </a:r>
          </a:p>
        </p:txBody>
      </p:sp>
      <p:sp>
        <p:nvSpPr>
          <p:cNvPr id="6" name="Content Placeholder 5"/>
          <p:cNvSpPr>
            <a:spLocks noGrp="1"/>
          </p:cNvSpPr>
          <p:nvPr>
            <p:ph sz="quarter" idx="4"/>
          </p:nvPr>
        </p:nvSpPr>
        <p:spPr>
          <a:xfrm>
            <a:off x="15793090" y="13919200"/>
            <a:ext cx="13742035" cy="25288243"/>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3569DE0-3431-0E47-9521-4D11E340F312}" type="datetimeFigureOut">
              <a:rPr lang="en-US" smtClean="0"/>
              <a:t>4/7/15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1303301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3569DE0-3431-0E47-9521-4D11E340F312}" type="datetimeFigureOut">
              <a:rPr lang="en-US" smtClean="0"/>
              <a:t>4/7/15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1048994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569DE0-3431-0E47-9521-4D11E340F312}" type="datetimeFigureOut">
              <a:rPr lang="en-US" smtClean="0"/>
              <a:t>4/7/15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2110340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54485" y="1747520"/>
            <a:ext cx="10228264" cy="7437120"/>
          </a:xfrm>
        </p:spPr>
        <p:txBody>
          <a:bodyPr anchor="b"/>
          <a:lstStyle>
            <a:lvl1pPr algn="l">
              <a:defRPr sz="9400" b="1"/>
            </a:lvl1pPr>
          </a:lstStyle>
          <a:p>
            <a:r>
              <a:rPr lang="en-US" smtClean="0"/>
              <a:t>Click to edit Master title style</a:t>
            </a:r>
            <a:endParaRPr lang="en-US"/>
          </a:p>
        </p:txBody>
      </p:sp>
      <p:sp>
        <p:nvSpPr>
          <p:cNvPr id="3" name="Content Placeholder 2"/>
          <p:cNvSpPr>
            <a:spLocks noGrp="1"/>
          </p:cNvSpPr>
          <p:nvPr>
            <p:ph idx="1"/>
          </p:nvPr>
        </p:nvSpPr>
        <p:spPr>
          <a:xfrm>
            <a:off x="12155170" y="1747530"/>
            <a:ext cx="17379950" cy="37459923"/>
          </a:xfrm>
        </p:spPr>
        <p:txBody>
          <a:bodyPr/>
          <a:lstStyle>
            <a:lvl1pPr>
              <a:defRPr sz="15000"/>
            </a:lvl1pPr>
            <a:lvl2pPr>
              <a:defRPr sz="13100"/>
            </a:lvl2pPr>
            <a:lvl3pPr>
              <a:defRPr sz="112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554485" y="9184650"/>
            <a:ext cx="10228264" cy="30022803"/>
          </a:xfrm>
        </p:spPr>
        <p:txBody>
          <a:bodyPr/>
          <a:lstStyle>
            <a:lvl1pPr marL="0" indent="0">
              <a:buNone/>
              <a:defRPr sz="6600"/>
            </a:lvl1pPr>
            <a:lvl2pPr marL="2142147" indent="0">
              <a:buNone/>
              <a:defRPr sz="5600"/>
            </a:lvl2pPr>
            <a:lvl3pPr marL="4284295" indent="0">
              <a:buNone/>
              <a:defRPr sz="4700"/>
            </a:lvl3pPr>
            <a:lvl4pPr marL="6426447" indent="0">
              <a:buNone/>
              <a:defRPr sz="4200"/>
            </a:lvl4pPr>
            <a:lvl5pPr marL="8568594" indent="0">
              <a:buNone/>
              <a:defRPr sz="4200"/>
            </a:lvl5pPr>
            <a:lvl6pPr marL="10710742" indent="0">
              <a:buNone/>
              <a:defRPr sz="4200"/>
            </a:lvl6pPr>
            <a:lvl7pPr marL="12852889" indent="0">
              <a:buNone/>
              <a:defRPr sz="4200"/>
            </a:lvl7pPr>
            <a:lvl8pPr marL="14995041" indent="0">
              <a:buNone/>
              <a:defRPr sz="4200"/>
            </a:lvl8pPr>
            <a:lvl9pPr marL="17137189"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569DE0-3431-0E47-9521-4D11E340F312}" type="datetimeFigureOut">
              <a:rPr lang="en-US" smtClean="0"/>
              <a:t>4/7/15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3931819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3779" y="30723840"/>
            <a:ext cx="18653760" cy="3627123"/>
          </a:xfrm>
        </p:spPr>
        <p:txBody>
          <a:bodyPr anchor="b"/>
          <a:lstStyle>
            <a:lvl1pPr algn="l">
              <a:defRPr sz="9400" b="1"/>
            </a:lvl1pPr>
          </a:lstStyle>
          <a:p>
            <a:r>
              <a:rPr lang="en-US" smtClean="0"/>
              <a:t>Click to edit Master title style</a:t>
            </a:r>
            <a:endParaRPr lang="en-US"/>
          </a:p>
        </p:txBody>
      </p:sp>
      <p:sp>
        <p:nvSpPr>
          <p:cNvPr id="3" name="Picture Placeholder 2"/>
          <p:cNvSpPr>
            <a:spLocks noGrp="1"/>
          </p:cNvSpPr>
          <p:nvPr>
            <p:ph type="pic" idx="1"/>
          </p:nvPr>
        </p:nvSpPr>
        <p:spPr>
          <a:xfrm>
            <a:off x="6093779" y="3921760"/>
            <a:ext cx="18653760" cy="26334720"/>
          </a:xfrm>
        </p:spPr>
        <p:txBody>
          <a:bodyPr/>
          <a:lstStyle>
            <a:lvl1pPr marL="0" indent="0">
              <a:buNone/>
              <a:defRPr sz="15000"/>
            </a:lvl1pPr>
            <a:lvl2pPr marL="2142147" indent="0">
              <a:buNone/>
              <a:defRPr sz="13100"/>
            </a:lvl2pPr>
            <a:lvl3pPr marL="4284295" indent="0">
              <a:buNone/>
              <a:defRPr sz="11200"/>
            </a:lvl3pPr>
            <a:lvl4pPr marL="6426447" indent="0">
              <a:buNone/>
              <a:defRPr sz="9400"/>
            </a:lvl4pPr>
            <a:lvl5pPr marL="8568594" indent="0">
              <a:buNone/>
              <a:defRPr sz="9400"/>
            </a:lvl5pPr>
            <a:lvl6pPr marL="10710742" indent="0">
              <a:buNone/>
              <a:defRPr sz="9400"/>
            </a:lvl6pPr>
            <a:lvl7pPr marL="12852889" indent="0">
              <a:buNone/>
              <a:defRPr sz="9400"/>
            </a:lvl7pPr>
            <a:lvl8pPr marL="14995041" indent="0">
              <a:buNone/>
              <a:defRPr sz="9400"/>
            </a:lvl8pPr>
            <a:lvl9pPr marL="17137189" indent="0">
              <a:buNone/>
              <a:defRPr sz="9400"/>
            </a:lvl9pPr>
          </a:lstStyle>
          <a:p>
            <a:endParaRPr lang="en-US"/>
          </a:p>
        </p:txBody>
      </p:sp>
      <p:sp>
        <p:nvSpPr>
          <p:cNvPr id="4" name="Text Placeholder 3"/>
          <p:cNvSpPr>
            <a:spLocks noGrp="1"/>
          </p:cNvSpPr>
          <p:nvPr>
            <p:ph type="body" sz="half" idx="2"/>
          </p:nvPr>
        </p:nvSpPr>
        <p:spPr>
          <a:xfrm>
            <a:off x="6093779" y="34350963"/>
            <a:ext cx="18653760" cy="5151117"/>
          </a:xfrm>
        </p:spPr>
        <p:txBody>
          <a:bodyPr/>
          <a:lstStyle>
            <a:lvl1pPr marL="0" indent="0">
              <a:buNone/>
              <a:defRPr sz="6600"/>
            </a:lvl1pPr>
            <a:lvl2pPr marL="2142147" indent="0">
              <a:buNone/>
              <a:defRPr sz="5600"/>
            </a:lvl2pPr>
            <a:lvl3pPr marL="4284295" indent="0">
              <a:buNone/>
              <a:defRPr sz="4700"/>
            </a:lvl3pPr>
            <a:lvl4pPr marL="6426447" indent="0">
              <a:buNone/>
              <a:defRPr sz="4200"/>
            </a:lvl4pPr>
            <a:lvl5pPr marL="8568594" indent="0">
              <a:buNone/>
              <a:defRPr sz="4200"/>
            </a:lvl5pPr>
            <a:lvl6pPr marL="10710742" indent="0">
              <a:buNone/>
              <a:defRPr sz="4200"/>
            </a:lvl6pPr>
            <a:lvl7pPr marL="12852889" indent="0">
              <a:buNone/>
              <a:defRPr sz="4200"/>
            </a:lvl7pPr>
            <a:lvl8pPr marL="14995041" indent="0">
              <a:buNone/>
              <a:defRPr sz="4200"/>
            </a:lvl8pPr>
            <a:lvl9pPr marL="17137189"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569DE0-3431-0E47-9521-4D11E340F312}" type="datetimeFigureOut">
              <a:rPr lang="en-US" smtClean="0"/>
              <a:t>4/7/15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838162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3569DE0-3431-0E47-9521-4D11E340F312}" type="datetimeFigureOut">
              <a:rPr lang="en-US" smtClean="0"/>
              <a:t>4/7/15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2901461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639109" y="11247123"/>
            <a:ext cx="23781385" cy="23968455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284154" y="11247123"/>
            <a:ext cx="70836790" cy="23968455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3569DE0-3431-0E47-9521-4D11E340F312}" type="datetimeFigureOut">
              <a:rPr lang="en-US" smtClean="0"/>
              <a:t>4/7/15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C3866A-595A-7841-BE66-321176B4E494}" type="slidenum">
              <a:rPr lang="en-US" smtClean="0"/>
              <a:t>‹#›</a:t>
            </a:fld>
            <a:endParaRPr lang="en-US"/>
          </a:p>
        </p:txBody>
      </p:sp>
    </p:spTree>
    <p:extLst>
      <p:ext uri="{BB962C8B-B14F-4D97-AF65-F5344CB8AC3E}">
        <p14:creationId xmlns:p14="http://schemas.microsoft.com/office/powerpoint/2010/main" val="6690524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54480" y="1757683"/>
            <a:ext cx="27980640" cy="7315200"/>
          </a:xfrm>
          <a:prstGeom prst="rect">
            <a:avLst/>
          </a:prstGeom>
        </p:spPr>
        <p:txBody>
          <a:bodyPr vert="horz" lIns="428428" tIns="214216" rIns="428428" bIns="21421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554480" y="10241290"/>
            <a:ext cx="27980640" cy="28966163"/>
          </a:xfrm>
          <a:prstGeom prst="rect">
            <a:avLst/>
          </a:prstGeom>
        </p:spPr>
        <p:txBody>
          <a:bodyPr vert="horz" lIns="428428" tIns="214216" rIns="428428" bIns="21421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54480" y="40680643"/>
            <a:ext cx="7254240" cy="2336800"/>
          </a:xfrm>
          <a:prstGeom prst="rect">
            <a:avLst/>
          </a:prstGeom>
        </p:spPr>
        <p:txBody>
          <a:bodyPr vert="horz" lIns="428428" tIns="214216" rIns="428428" bIns="214216" rtlCol="0" anchor="ctr"/>
          <a:lstStyle>
            <a:lvl1pPr algn="l">
              <a:defRPr sz="5600">
                <a:solidFill>
                  <a:schemeClr val="tx1">
                    <a:tint val="75000"/>
                  </a:schemeClr>
                </a:solidFill>
              </a:defRPr>
            </a:lvl1pPr>
          </a:lstStyle>
          <a:p>
            <a:fld id="{03569DE0-3431-0E47-9521-4D11E340F312}" type="datetimeFigureOut">
              <a:rPr lang="en-US" smtClean="0"/>
              <a:t>4/7/15</a:t>
            </a:fld>
            <a:endParaRPr lang="en-US"/>
          </a:p>
        </p:txBody>
      </p:sp>
      <p:sp>
        <p:nvSpPr>
          <p:cNvPr id="5" name="Footer Placeholder 4"/>
          <p:cNvSpPr>
            <a:spLocks noGrp="1"/>
          </p:cNvSpPr>
          <p:nvPr>
            <p:ph type="ftr" sz="quarter" idx="3"/>
          </p:nvPr>
        </p:nvSpPr>
        <p:spPr>
          <a:xfrm>
            <a:off x="10622280" y="40680643"/>
            <a:ext cx="9845040" cy="2336800"/>
          </a:xfrm>
          <a:prstGeom prst="rect">
            <a:avLst/>
          </a:prstGeom>
        </p:spPr>
        <p:txBody>
          <a:bodyPr vert="horz" lIns="428428" tIns="214216" rIns="428428" bIns="214216" rtlCol="0" anchor="ctr"/>
          <a:lstStyle>
            <a:lvl1pPr algn="ctr">
              <a:defRPr sz="5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280880" y="40680643"/>
            <a:ext cx="7254240" cy="2336800"/>
          </a:xfrm>
          <a:prstGeom prst="rect">
            <a:avLst/>
          </a:prstGeom>
        </p:spPr>
        <p:txBody>
          <a:bodyPr vert="horz" lIns="428428" tIns="214216" rIns="428428" bIns="214216" rtlCol="0" anchor="ctr"/>
          <a:lstStyle>
            <a:lvl1pPr algn="r">
              <a:defRPr sz="5600">
                <a:solidFill>
                  <a:schemeClr val="tx1">
                    <a:tint val="75000"/>
                  </a:schemeClr>
                </a:solidFill>
              </a:defRPr>
            </a:lvl1pPr>
          </a:lstStyle>
          <a:p>
            <a:fld id="{04C3866A-595A-7841-BE66-321176B4E494}" type="slidenum">
              <a:rPr lang="en-US" smtClean="0"/>
              <a:t>‹#›</a:t>
            </a:fld>
            <a:endParaRPr lang="en-US"/>
          </a:p>
        </p:txBody>
      </p:sp>
    </p:spTree>
    <p:extLst>
      <p:ext uri="{BB962C8B-B14F-4D97-AF65-F5344CB8AC3E}">
        <p14:creationId xmlns:p14="http://schemas.microsoft.com/office/powerpoint/2010/main" val="3621245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42147" rtl="0" eaLnBrk="1" latinLnBrk="0" hangingPunct="1">
        <a:spcBef>
          <a:spcPct val="0"/>
        </a:spcBef>
        <a:buNone/>
        <a:defRPr sz="20600" kern="1200">
          <a:solidFill>
            <a:schemeClr val="tx1"/>
          </a:solidFill>
          <a:latin typeface="+mj-lt"/>
          <a:ea typeface="+mj-ea"/>
          <a:cs typeface="+mj-cs"/>
        </a:defRPr>
      </a:lvl1pPr>
    </p:titleStyle>
    <p:bodyStyle>
      <a:lvl1pPr marL="1606614" indent="-1606614" algn="l" defTabSz="2142147" rtl="0" eaLnBrk="1" latinLnBrk="0" hangingPunct="1">
        <a:spcBef>
          <a:spcPct val="20000"/>
        </a:spcBef>
        <a:buFont typeface="Arial"/>
        <a:buChar char="•"/>
        <a:defRPr sz="15000" kern="1200">
          <a:solidFill>
            <a:schemeClr val="tx1"/>
          </a:solidFill>
          <a:latin typeface="+mn-lt"/>
          <a:ea typeface="+mn-ea"/>
          <a:cs typeface="+mn-cs"/>
        </a:defRPr>
      </a:lvl1pPr>
      <a:lvl2pPr marL="3480992" indent="-1338845" algn="l" defTabSz="2142147" rtl="0" eaLnBrk="1" latinLnBrk="0" hangingPunct="1">
        <a:spcBef>
          <a:spcPct val="20000"/>
        </a:spcBef>
        <a:buFont typeface="Arial"/>
        <a:buChar char="–"/>
        <a:defRPr sz="13100" kern="1200">
          <a:solidFill>
            <a:schemeClr val="tx1"/>
          </a:solidFill>
          <a:latin typeface="+mn-lt"/>
          <a:ea typeface="+mn-ea"/>
          <a:cs typeface="+mn-cs"/>
        </a:defRPr>
      </a:lvl2pPr>
      <a:lvl3pPr marL="5355371" indent="-1071076" algn="l" defTabSz="2142147" rtl="0" eaLnBrk="1" latinLnBrk="0" hangingPunct="1">
        <a:spcBef>
          <a:spcPct val="20000"/>
        </a:spcBef>
        <a:buFont typeface="Arial"/>
        <a:buChar char="•"/>
        <a:defRPr sz="11200" kern="1200">
          <a:solidFill>
            <a:schemeClr val="tx1"/>
          </a:solidFill>
          <a:latin typeface="+mn-lt"/>
          <a:ea typeface="+mn-ea"/>
          <a:cs typeface="+mn-cs"/>
        </a:defRPr>
      </a:lvl3pPr>
      <a:lvl4pPr marL="7497518" indent="-1071076" algn="l" defTabSz="2142147" rtl="0" eaLnBrk="1" latinLnBrk="0" hangingPunct="1">
        <a:spcBef>
          <a:spcPct val="20000"/>
        </a:spcBef>
        <a:buFont typeface="Arial"/>
        <a:buChar char="–"/>
        <a:defRPr sz="9400" kern="1200">
          <a:solidFill>
            <a:schemeClr val="tx1"/>
          </a:solidFill>
          <a:latin typeface="+mn-lt"/>
          <a:ea typeface="+mn-ea"/>
          <a:cs typeface="+mn-cs"/>
        </a:defRPr>
      </a:lvl4pPr>
      <a:lvl5pPr marL="9639670" indent="-1071076" algn="l" defTabSz="2142147" rtl="0" eaLnBrk="1" latinLnBrk="0" hangingPunct="1">
        <a:spcBef>
          <a:spcPct val="20000"/>
        </a:spcBef>
        <a:buFont typeface="Arial"/>
        <a:buChar char="»"/>
        <a:defRPr sz="9400" kern="1200">
          <a:solidFill>
            <a:schemeClr val="tx1"/>
          </a:solidFill>
          <a:latin typeface="+mn-lt"/>
          <a:ea typeface="+mn-ea"/>
          <a:cs typeface="+mn-cs"/>
        </a:defRPr>
      </a:lvl5pPr>
      <a:lvl6pPr marL="11781818" indent="-1071076" algn="l" defTabSz="2142147" rtl="0" eaLnBrk="1" latinLnBrk="0" hangingPunct="1">
        <a:spcBef>
          <a:spcPct val="20000"/>
        </a:spcBef>
        <a:buFont typeface="Arial"/>
        <a:buChar char="•"/>
        <a:defRPr sz="9400" kern="1200">
          <a:solidFill>
            <a:schemeClr val="tx1"/>
          </a:solidFill>
          <a:latin typeface="+mn-lt"/>
          <a:ea typeface="+mn-ea"/>
          <a:cs typeface="+mn-cs"/>
        </a:defRPr>
      </a:lvl6pPr>
      <a:lvl7pPr marL="13923965" indent="-1071076" algn="l" defTabSz="2142147" rtl="0" eaLnBrk="1" latinLnBrk="0" hangingPunct="1">
        <a:spcBef>
          <a:spcPct val="20000"/>
        </a:spcBef>
        <a:buFont typeface="Arial"/>
        <a:buChar char="•"/>
        <a:defRPr sz="9400" kern="1200">
          <a:solidFill>
            <a:schemeClr val="tx1"/>
          </a:solidFill>
          <a:latin typeface="+mn-lt"/>
          <a:ea typeface="+mn-ea"/>
          <a:cs typeface="+mn-cs"/>
        </a:defRPr>
      </a:lvl7pPr>
      <a:lvl8pPr marL="16066113" indent="-1071076" algn="l" defTabSz="2142147" rtl="0" eaLnBrk="1" latinLnBrk="0" hangingPunct="1">
        <a:spcBef>
          <a:spcPct val="20000"/>
        </a:spcBef>
        <a:buFont typeface="Arial"/>
        <a:buChar char="•"/>
        <a:defRPr sz="9400" kern="1200">
          <a:solidFill>
            <a:schemeClr val="tx1"/>
          </a:solidFill>
          <a:latin typeface="+mn-lt"/>
          <a:ea typeface="+mn-ea"/>
          <a:cs typeface="+mn-cs"/>
        </a:defRPr>
      </a:lvl8pPr>
      <a:lvl9pPr marL="18208265" indent="-1071076" algn="l" defTabSz="2142147" rtl="0" eaLnBrk="1" latinLnBrk="0" hangingPunct="1">
        <a:spcBef>
          <a:spcPct val="20000"/>
        </a:spcBef>
        <a:buFont typeface="Arial"/>
        <a:buChar char="•"/>
        <a:defRPr sz="9400" kern="1200">
          <a:solidFill>
            <a:schemeClr val="tx1"/>
          </a:solidFill>
          <a:latin typeface="+mn-lt"/>
          <a:ea typeface="+mn-ea"/>
          <a:cs typeface="+mn-cs"/>
        </a:defRPr>
      </a:lvl9pPr>
    </p:bodyStyle>
    <p:otherStyle>
      <a:defPPr>
        <a:defRPr lang="en-US"/>
      </a:defPPr>
      <a:lvl1pPr marL="0" algn="l" defTabSz="2142147" rtl="0" eaLnBrk="1" latinLnBrk="0" hangingPunct="1">
        <a:defRPr sz="8400" kern="1200">
          <a:solidFill>
            <a:schemeClr val="tx1"/>
          </a:solidFill>
          <a:latin typeface="+mn-lt"/>
          <a:ea typeface="+mn-ea"/>
          <a:cs typeface="+mn-cs"/>
        </a:defRPr>
      </a:lvl1pPr>
      <a:lvl2pPr marL="2142147" algn="l" defTabSz="2142147" rtl="0" eaLnBrk="1" latinLnBrk="0" hangingPunct="1">
        <a:defRPr sz="8400" kern="1200">
          <a:solidFill>
            <a:schemeClr val="tx1"/>
          </a:solidFill>
          <a:latin typeface="+mn-lt"/>
          <a:ea typeface="+mn-ea"/>
          <a:cs typeface="+mn-cs"/>
        </a:defRPr>
      </a:lvl2pPr>
      <a:lvl3pPr marL="4284295" algn="l" defTabSz="2142147" rtl="0" eaLnBrk="1" latinLnBrk="0" hangingPunct="1">
        <a:defRPr sz="8400" kern="1200">
          <a:solidFill>
            <a:schemeClr val="tx1"/>
          </a:solidFill>
          <a:latin typeface="+mn-lt"/>
          <a:ea typeface="+mn-ea"/>
          <a:cs typeface="+mn-cs"/>
        </a:defRPr>
      </a:lvl3pPr>
      <a:lvl4pPr marL="6426447" algn="l" defTabSz="2142147" rtl="0" eaLnBrk="1" latinLnBrk="0" hangingPunct="1">
        <a:defRPr sz="8400" kern="1200">
          <a:solidFill>
            <a:schemeClr val="tx1"/>
          </a:solidFill>
          <a:latin typeface="+mn-lt"/>
          <a:ea typeface="+mn-ea"/>
          <a:cs typeface="+mn-cs"/>
        </a:defRPr>
      </a:lvl4pPr>
      <a:lvl5pPr marL="8568594" algn="l" defTabSz="2142147" rtl="0" eaLnBrk="1" latinLnBrk="0" hangingPunct="1">
        <a:defRPr sz="8400" kern="1200">
          <a:solidFill>
            <a:schemeClr val="tx1"/>
          </a:solidFill>
          <a:latin typeface="+mn-lt"/>
          <a:ea typeface="+mn-ea"/>
          <a:cs typeface="+mn-cs"/>
        </a:defRPr>
      </a:lvl5pPr>
      <a:lvl6pPr marL="10710742" algn="l" defTabSz="2142147" rtl="0" eaLnBrk="1" latinLnBrk="0" hangingPunct="1">
        <a:defRPr sz="8400" kern="1200">
          <a:solidFill>
            <a:schemeClr val="tx1"/>
          </a:solidFill>
          <a:latin typeface="+mn-lt"/>
          <a:ea typeface="+mn-ea"/>
          <a:cs typeface="+mn-cs"/>
        </a:defRPr>
      </a:lvl6pPr>
      <a:lvl7pPr marL="12852889" algn="l" defTabSz="2142147" rtl="0" eaLnBrk="1" latinLnBrk="0" hangingPunct="1">
        <a:defRPr sz="8400" kern="1200">
          <a:solidFill>
            <a:schemeClr val="tx1"/>
          </a:solidFill>
          <a:latin typeface="+mn-lt"/>
          <a:ea typeface="+mn-ea"/>
          <a:cs typeface="+mn-cs"/>
        </a:defRPr>
      </a:lvl7pPr>
      <a:lvl8pPr marL="14995041" algn="l" defTabSz="2142147" rtl="0" eaLnBrk="1" latinLnBrk="0" hangingPunct="1">
        <a:defRPr sz="8400" kern="1200">
          <a:solidFill>
            <a:schemeClr val="tx1"/>
          </a:solidFill>
          <a:latin typeface="+mn-lt"/>
          <a:ea typeface="+mn-ea"/>
          <a:cs typeface="+mn-cs"/>
        </a:defRPr>
      </a:lvl8pPr>
      <a:lvl9pPr marL="17137189" algn="l" defTabSz="2142147"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9.png"/><Relationship Id="rId21" Type="http://schemas.openxmlformats.org/officeDocument/2006/relationships/image" Target="../media/image20.png"/><Relationship Id="rId22" Type="http://schemas.openxmlformats.org/officeDocument/2006/relationships/image" Target="../media/image21.png"/><Relationship Id="rId23" Type="http://schemas.openxmlformats.org/officeDocument/2006/relationships/image" Target="../media/image22.png"/><Relationship Id="rId24" Type="http://schemas.openxmlformats.org/officeDocument/2006/relationships/image" Target="../media/image23.png"/><Relationship Id="rId25" Type="http://schemas.openxmlformats.org/officeDocument/2006/relationships/image" Target="../media/image24.png"/><Relationship Id="rId26" Type="http://schemas.openxmlformats.org/officeDocument/2006/relationships/image" Target="../media/image25.tiff"/><Relationship Id="rId27" Type="http://schemas.openxmlformats.org/officeDocument/2006/relationships/image" Target="../media/image26.tiff"/><Relationship Id="rId28" Type="http://schemas.openxmlformats.org/officeDocument/2006/relationships/image" Target="../media/image27.tiff"/><Relationship Id="rId29" Type="http://schemas.openxmlformats.org/officeDocument/2006/relationships/image" Target="../media/image28.tiff"/><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30" Type="http://schemas.openxmlformats.org/officeDocument/2006/relationships/image" Target="../media/image29.tiff"/><Relationship Id="rId31" Type="http://schemas.openxmlformats.org/officeDocument/2006/relationships/image" Target="../media/image30.tiff"/><Relationship Id="rId32" Type="http://schemas.openxmlformats.org/officeDocument/2006/relationships/image" Target="../media/image31.JPG"/><Relationship Id="rId9" Type="http://schemas.openxmlformats.org/officeDocument/2006/relationships/image" Target="../media/image8.jpg"/><Relationship Id="rId6" Type="http://schemas.openxmlformats.org/officeDocument/2006/relationships/image" Target="../media/image5.jpg"/><Relationship Id="rId7" Type="http://schemas.openxmlformats.org/officeDocument/2006/relationships/image" Target="../media/image6.jpg"/><Relationship Id="rId8" Type="http://schemas.openxmlformats.org/officeDocument/2006/relationships/image" Target="../media/image7.jpg"/><Relationship Id="rId33" Type="http://schemas.openxmlformats.org/officeDocument/2006/relationships/image" Target="../media/image32.png"/><Relationship Id="rId34" Type="http://schemas.openxmlformats.org/officeDocument/2006/relationships/image" Target="../media/image33.png"/><Relationship Id="rId10" Type="http://schemas.openxmlformats.org/officeDocument/2006/relationships/image" Target="../media/image9.png"/><Relationship Id="rId11" Type="http://schemas.openxmlformats.org/officeDocument/2006/relationships/image" Target="../media/image10.jpg"/><Relationship Id="rId12" Type="http://schemas.openxmlformats.org/officeDocument/2006/relationships/image" Target="../media/image11.jpg"/><Relationship Id="rId13" Type="http://schemas.openxmlformats.org/officeDocument/2006/relationships/image" Target="../media/image12.jpg"/><Relationship Id="rId14" Type="http://schemas.openxmlformats.org/officeDocument/2006/relationships/image" Target="../media/image13.jpg"/><Relationship Id="rId15" Type="http://schemas.openxmlformats.org/officeDocument/2006/relationships/image" Target="../media/image14.png"/><Relationship Id="rId16" Type="http://schemas.openxmlformats.org/officeDocument/2006/relationships/image" Target="../media/image15.png"/><Relationship Id="rId17" Type="http://schemas.openxmlformats.org/officeDocument/2006/relationships/image" Target="../media/image16.png"/><Relationship Id="rId18" Type="http://schemas.openxmlformats.org/officeDocument/2006/relationships/image" Target="../media/image17.png"/><Relationship Id="rId1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igments_WE2_2014_ts.jpg"/>
          <p:cNvPicPr>
            <a:picLocks noChangeAspect="1"/>
          </p:cNvPicPr>
          <p:nvPr/>
        </p:nvPicPr>
        <p:blipFill rotWithShape="1">
          <a:blip r:embed="rId2">
            <a:extLst>
              <a:ext uri="{28A0092B-C50C-407E-A947-70E740481C1C}">
                <a14:useLocalDpi xmlns:a14="http://schemas.microsoft.com/office/drawing/2010/main" val="0"/>
              </a:ext>
            </a:extLst>
          </a:blip>
          <a:srcRect b="5536"/>
          <a:stretch/>
        </p:blipFill>
        <p:spPr>
          <a:xfrm>
            <a:off x="9334547" y="17055352"/>
            <a:ext cx="5583886" cy="2251605"/>
          </a:xfrm>
          <a:prstGeom prst="rect">
            <a:avLst/>
          </a:prstGeom>
        </p:spPr>
      </p:pic>
      <p:grpSp>
        <p:nvGrpSpPr>
          <p:cNvPr id="5" name="Group 4"/>
          <p:cNvGrpSpPr/>
          <p:nvPr/>
        </p:nvGrpSpPr>
        <p:grpSpPr>
          <a:xfrm>
            <a:off x="8364428" y="15269409"/>
            <a:ext cx="1146165" cy="2498902"/>
            <a:chOff x="197654" y="1338136"/>
            <a:chExt cx="1564539" cy="3411050"/>
          </a:xfrm>
        </p:grpSpPr>
        <p:sp>
          <p:nvSpPr>
            <p:cNvPr id="6" name="TextBox 5"/>
            <p:cNvSpPr txBox="1"/>
            <p:nvPr/>
          </p:nvSpPr>
          <p:spPr>
            <a:xfrm>
              <a:off x="442038" y="1391568"/>
              <a:ext cx="1179840" cy="462133"/>
            </a:xfrm>
            <a:prstGeom prst="rect">
              <a:avLst/>
            </a:prstGeom>
            <a:noFill/>
          </p:spPr>
          <p:txBody>
            <a:bodyPr wrap="none" rtlCol="0">
              <a:spAutoFit/>
            </a:bodyPr>
            <a:lstStyle/>
            <a:p>
              <a:r>
                <a:rPr lang="en-US" sz="1600" dirty="0" smtClean="0"/>
                <a:t>6/30/14</a:t>
              </a:r>
              <a:endParaRPr lang="en-US" sz="1600" dirty="0"/>
            </a:p>
          </p:txBody>
        </p:sp>
        <p:sp>
          <p:nvSpPr>
            <p:cNvPr id="7" name="TextBox 6"/>
            <p:cNvSpPr txBox="1"/>
            <p:nvPr/>
          </p:nvSpPr>
          <p:spPr>
            <a:xfrm>
              <a:off x="442038" y="1685783"/>
              <a:ext cx="1179840" cy="462133"/>
            </a:xfrm>
            <a:prstGeom prst="rect">
              <a:avLst/>
            </a:prstGeom>
            <a:noFill/>
          </p:spPr>
          <p:txBody>
            <a:bodyPr wrap="none" rtlCol="0">
              <a:spAutoFit/>
            </a:bodyPr>
            <a:lstStyle/>
            <a:p>
              <a:r>
                <a:rPr lang="en-US" sz="1600" dirty="0" smtClean="0"/>
                <a:t>7/21/14</a:t>
              </a:r>
              <a:endParaRPr lang="en-US" sz="1600" dirty="0"/>
            </a:p>
          </p:txBody>
        </p:sp>
        <p:sp>
          <p:nvSpPr>
            <p:cNvPr id="8" name="TextBox 7"/>
            <p:cNvSpPr txBox="1"/>
            <p:nvPr/>
          </p:nvSpPr>
          <p:spPr>
            <a:xfrm>
              <a:off x="442038" y="1979998"/>
              <a:ext cx="1179840" cy="462133"/>
            </a:xfrm>
            <a:prstGeom prst="rect">
              <a:avLst/>
            </a:prstGeom>
            <a:noFill/>
          </p:spPr>
          <p:txBody>
            <a:bodyPr wrap="none" rtlCol="0">
              <a:spAutoFit/>
            </a:bodyPr>
            <a:lstStyle/>
            <a:p>
              <a:r>
                <a:rPr lang="en-US" sz="1600" dirty="0" smtClean="0"/>
                <a:t>7/29/14</a:t>
              </a:r>
              <a:endParaRPr lang="en-US" sz="1600" dirty="0"/>
            </a:p>
          </p:txBody>
        </p:sp>
        <p:sp>
          <p:nvSpPr>
            <p:cNvPr id="9" name="TextBox 8"/>
            <p:cNvSpPr txBox="1"/>
            <p:nvPr/>
          </p:nvSpPr>
          <p:spPr>
            <a:xfrm>
              <a:off x="442038" y="2274213"/>
              <a:ext cx="1039800" cy="462133"/>
            </a:xfrm>
            <a:prstGeom prst="rect">
              <a:avLst/>
            </a:prstGeom>
            <a:noFill/>
          </p:spPr>
          <p:txBody>
            <a:bodyPr wrap="none" rtlCol="0">
              <a:spAutoFit/>
            </a:bodyPr>
            <a:lstStyle/>
            <a:p>
              <a:r>
                <a:rPr lang="en-US" sz="1600" dirty="0" smtClean="0"/>
                <a:t>8/4/14</a:t>
              </a:r>
              <a:endParaRPr lang="en-US" sz="1600" dirty="0"/>
            </a:p>
          </p:txBody>
        </p:sp>
        <p:sp>
          <p:nvSpPr>
            <p:cNvPr id="10" name="TextBox 9"/>
            <p:cNvSpPr txBox="1"/>
            <p:nvPr/>
          </p:nvSpPr>
          <p:spPr>
            <a:xfrm>
              <a:off x="442038" y="2568428"/>
              <a:ext cx="1179840" cy="462133"/>
            </a:xfrm>
            <a:prstGeom prst="rect">
              <a:avLst/>
            </a:prstGeom>
            <a:noFill/>
          </p:spPr>
          <p:txBody>
            <a:bodyPr wrap="none" rtlCol="0">
              <a:spAutoFit/>
            </a:bodyPr>
            <a:lstStyle/>
            <a:p>
              <a:r>
                <a:rPr lang="en-US" sz="1600" dirty="0" smtClean="0"/>
                <a:t>8/18/14</a:t>
              </a:r>
              <a:endParaRPr lang="en-US" sz="1600" dirty="0"/>
            </a:p>
          </p:txBody>
        </p:sp>
        <p:sp>
          <p:nvSpPr>
            <p:cNvPr id="11" name="TextBox 10"/>
            <p:cNvSpPr txBox="1"/>
            <p:nvPr/>
          </p:nvSpPr>
          <p:spPr>
            <a:xfrm>
              <a:off x="442038" y="2862643"/>
              <a:ext cx="1179840" cy="462133"/>
            </a:xfrm>
            <a:prstGeom prst="rect">
              <a:avLst/>
            </a:prstGeom>
            <a:noFill/>
          </p:spPr>
          <p:txBody>
            <a:bodyPr wrap="none" rtlCol="0">
              <a:spAutoFit/>
            </a:bodyPr>
            <a:lstStyle/>
            <a:p>
              <a:r>
                <a:rPr lang="en-US" sz="1600" dirty="0" smtClean="0"/>
                <a:t>8/25/14</a:t>
              </a:r>
              <a:endParaRPr lang="en-US" sz="1600" dirty="0"/>
            </a:p>
          </p:txBody>
        </p:sp>
        <p:sp>
          <p:nvSpPr>
            <p:cNvPr id="12" name="TextBox 11"/>
            <p:cNvSpPr txBox="1"/>
            <p:nvPr/>
          </p:nvSpPr>
          <p:spPr>
            <a:xfrm>
              <a:off x="442038" y="3156858"/>
              <a:ext cx="1039800" cy="462133"/>
            </a:xfrm>
            <a:prstGeom prst="rect">
              <a:avLst/>
            </a:prstGeom>
            <a:noFill/>
          </p:spPr>
          <p:txBody>
            <a:bodyPr wrap="none" rtlCol="0">
              <a:spAutoFit/>
            </a:bodyPr>
            <a:lstStyle/>
            <a:p>
              <a:r>
                <a:rPr lang="en-US" sz="1600" dirty="0" smtClean="0"/>
                <a:t>9/8/14</a:t>
              </a:r>
              <a:endParaRPr lang="en-US" sz="1600" dirty="0"/>
            </a:p>
          </p:txBody>
        </p:sp>
        <p:sp>
          <p:nvSpPr>
            <p:cNvPr id="13" name="TextBox 12"/>
            <p:cNvSpPr txBox="1"/>
            <p:nvPr/>
          </p:nvSpPr>
          <p:spPr>
            <a:xfrm>
              <a:off x="442038" y="3450979"/>
              <a:ext cx="1179840" cy="462133"/>
            </a:xfrm>
            <a:prstGeom prst="rect">
              <a:avLst/>
            </a:prstGeom>
            <a:noFill/>
          </p:spPr>
          <p:txBody>
            <a:bodyPr wrap="none" rtlCol="0">
              <a:spAutoFit/>
            </a:bodyPr>
            <a:lstStyle/>
            <a:p>
              <a:r>
                <a:rPr lang="en-US" sz="1600" dirty="0" smtClean="0"/>
                <a:t>9/29/14</a:t>
              </a:r>
              <a:endParaRPr lang="en-US" sz="1600" dirty="0"/>
            </a:p>
          </p:txBody>
        </p:sp>
        <p:sp>
          <p:nvSpPr>
            <p:cNvPr id="14" name="TextBox 13"/>
            <p:cNvSpPr txBox="1"/>
            <p:nvPr/>
          </p:nvSpPr>
          <p:spPr>
            <a:xfrm>
              <a:off x="442038" y="3714213"/>
              <a:ext cx="1320155" cy="462133"/>
            </a:xfrm>
            <a:prstGeom prst="rect">
              <a:avLst/>
            </a:prstGeom>
            <a:noFill/>
          </p:spPr>
          <p:txBody>
            <a:bodyPr wrap="none" rtlCol="0">
              <a:spAutoFit/>
            </a:bodyPr>
            <a:lstStyle/>
            <a:p>
              <a:r>
                <a:rPr lang="en-US" sz="1600" dirty="0" smtClean="0"/>
                <a:t>10/15/14</a:t>
              </a:r>
              <a:endParaRPr lang="en-US" sz="1600" dirty="0"/>
            </a:p>
          </p:txBody>
        </p:sp>
        <p:sp>
          <p:nvSpPr>
            <p:cNvPr id="15" name="TextBox 14"/>
            <p:cNvSpPr txBox="1"/>
            <p:nvPr/>
          </p:nvSpPr>
          <p:spPr>
            <a:xfrm>
              <a:off x="442038" y="3992844"/>
              <a:ext cx="1320155" cy="462133"/>
            </a:xfrm>
            <a:prstGeom prst="rect">
              <a:avLst/>
            </a:prstGeom>
            <a:noFill/>
          </p:spPr>
          <p:txBody>
            <a:bodyPr wrap="none" rtlCol="0">
              <a:spAutoFit/>
            </a:bodyPr>
            <a:lstStyle/>
            <a:p>
              <a:r>
                <a:rPr lang="en-US" sz="1600" dirty="0" smtClean="0"/>
                <a:t>10/27/14</a:t>
              </a:r>
              <a:endParaRPr lang="en-US" sz="1600" dirty="0"/>
            </a:p>
          </p:txBody>
        </p:sp>
        <p:sp>
          <p:nvSpPr>
            <p:cNvPr id="16" name="TextBox 15"/>
            <p:cNvSpPr txBox="1"/>
            <p:nvPr/>
          </p:nvSpPr>
          <p:spPr>
            <a:xfrm>
              <a:off x="442038" y="4287053"/>
              <a:ext cx="1179841" cy="462133"/>
            </a:xfrm>
            <a:prstGeom prst="rect">
              <a:avLst/>
            </a:prstGeom>
            <a:noFill/>
          </p:spPr>
          <p:txBody>
            <a:bodyPr wrap="none" rtlCol="0">
              <a:spAutoFit/>
            </a:bodyPr>
            <a:lstStyle/>
            <a:p>
              <a:r>
                <a:rPr lang="en-US" sz="1600" dirty="0" smtClean="0"/>
                <a:t>11/3/14</a:t>
              </a:r>
              <a:endParaRPr lang="en-US" sz="1600" dirty="0"/>
            </a:p>
          </p:txBody>
        </p:sp>
        <p:sp>
          <p:nvSpPr>
            <p:cNvPr id="17" name="TextBox 16"/>
            <p:cNvSpPr txBox="1"/>
            <p:nvPr/>
          </p:nvSpPr>
          <p:spPr>
            <a:xfrm>
              <a:off x="197654" y="1338136"/>
              <a:ext cx="380463" cy="462133"/>
            </a:xfrm>
            <a:prstGeom prst="rect">
              <a:avLst/>
            </a:prstGeom>
            <a:noFill/>
          </p:spPr>
          <p:txBody>
            <a:bodyPr wrap="square" rtlCol="0">
              <a:spAutoFit/>
            </a:bodyPr>
            <a:lstStyle/>
            <a:p>
              <a:r>
                <a:rPr lang="en-US" sz="1600" dirty="0" smtClean="0">
                  <a:ln>
                    <a:solidFill>
                      <a:srgbClr val="570092"/>
                    </a:solidFill>
                  </a:ln>
                </a:rPr>
                <a:t>o</a:t>
              </a:r>
              <a:endParaRPr lang="en-US" sz="1600" dirty="0">
                <a:ln>
                  <a:solidFill>
                    <a:srgbClr val="570092"/>
                  </a:solidFill>
                </a:ln>
              </a:endParaRPr>
            </a:p>
          </p:txBody>
        </p:sp>
        <p:sp>
          <p:nvSpPr>
            <p:cNvPr id="18" name="Isosceles Triangle 17"/>
            <p:cNvSpPr/>
            <p:nvPr/>
          </p:nvSpPr>
          <p:spPr>
            <a:xfrm>
              <a:off x="310443" y="1843016"/>
              <a:ext cx="154885" cy="133442"/>
            </a:xfrm>
            <a:prstGeom prst="triangle">
              <a:avLst/>
            </a:prstGeom>
            <a:noFill/>
            <a:ln w="28575" cmpd="sng">
              <a:solidFill>
                <a:srgbClr val="3700E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9" name="Diamond 18"/>
            <p:cNvSpPr/>
            <p:nvPr/>
          </p:nvSpPr>
          <p:spPr>
            <a:xfrm>
              <a:off x="319237" y="2709837"/>
              <a:ext cx="137297" cy="163971"/>
            </a:xfrm>
            <a:prstGeom prst="diamond">
              <a:avLst/>
            </a:prstGeom>
            <a:noFill/>
            <a:ln w="28575" cmpd="sng">
              <a:solidFill>
                <a:srgbClr val="00CC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0" name="5-Point Star 19"/>
            <p:cNvSpPr/>
            <p:nvPr/>
          </p:nvSpPr>
          <p:spPr>
            <a:xfrm>
              <a:off x="325586" y="2160851"/>
              <a:ext cx="124599" cy="139511"/>
            </a:xfrm>
            <a:prstGeom prst="star5">
              <a:avLst/>
            </a:prstGeom>
            <a:noFill/>
            <a:ln w="28575" cmpd="sng">
              <a:solidFill>
                <a:srgbClr val="0019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1" name="Isosceles Triangle 20"/>
            <p:cNvSpPr/>
            <p:nvPr/>
          </p:nvSpPr>
          <p:spPr>
            <a:xfrm rot="16200000">
              <a:off x="310443" y="2431448"/>
              <a:ext cx="154885" cy="133442"/>
            </a:xfrm>
            <a:prstGeom prst="triangle">
              <a:avLst/>
            </a:prstGeom>
            <a:noFill/>
            <a:ln w="28575" cmpd="sng">
              <a:solidFill>
                <a:srgbClr val="0072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22" name="Rectangle 21"/>
            <p:cNvSpPr/>
            <p:nvPr/>
          </p:nvSpPr>
          <p:spPr>
            <a:xfrm>
              <a:off x="320826" y="3323693"/>
              <a:ext cx="134118" cy="122766"/>
            </a:xfrm>
            <a:prstGeom prst="rect">
              <a:avLst/>
            </a:prstGeom>
            <a:noFill/>
            <a:ln w="28575" cmpd="sng">
              <a:solidFill>
                <a:srgbClr val="00FF2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3" name="Isosceles Triangle 22"/>
            <p:cNvSpPr/>
            <p:nvPr/>
          </p:nvSpPr>
          <p:spPr>
            <a:xfrm rot="5400000">
              <a:off x="310443" y="3601029"/>
              <a:ext cx="154885" cy="133442"/>
            </a:xfrm>
            <a:prstGeom prst="triangle">
              <a:avLst/>
            </a:prstGeom>
            <a:noFill/>
            <a:ln w="28575" cmpd="sng">
              <a:solidFill>
                <a:srgbClr val="37FF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24" name="TextBox 23"/>
            <p:cNvSpPr txBox="1"/>
            <p:nvPr/>
          </p:nvSpPr>
          <p:spPr>
            <a:xfrm rot="2706478">
              <a:off x="244118" y="3945064"/>
              <a:ext cx="380462" cy="462133"/>
            </a:xfrm>
            <a:prstGeom prst="rect">
              <a:avLst/>
            </a:prstGeom>
            <a:noFill/>
          </p:spPr>
          <p:txBody>
            <a:bodyPr wrap="square" rtlCol="0">
              <a:spAutoFit/>
            </a:bodyPr>
            <a:lstStyle/>
            <a:p>
              <a:r>
                <a:rPr lang="en-US" sz="1600" dirty="0" smtClean="0">
                  <a:ln>
                    <a:solidFill>
                      <a:srgbClr val="FF9400"/>
                    </a:solidFill>
                  </a:ln>
                  <a:solidFill>
                    <a:srgbClr val="FF9400"/>
                  </a:solidFill>
                </a:rPr>
                <a:t>+</a:t>
              </a:r>
              <a:endParaRPr lang="en-US" sz="1600" dirty="0">
                <a:ln>
                  <a:solidFill>
                    <a:srgbClr val="FF9400"/>
                  </a:solidFill>
                </a:ln>
                <a:solidFill>
                  <a:srgbClr val="FF9400"/>
                </a:solidFill>
              </a:endParaRPr>
            </a:p>
          </p:txBody>
        </p:sp>
        <p:sp>
          <p:nvSpPr>
            <p:cNvPr id="25" name="Diamond 24"/>
            <p:cNvSpPr/>
            <p:nvPr/>
          </p:nvSpPr>
          <p:spPr>
            <a:xfrm>
              <a:off x="319237" y="4404525"/>
              <a:ext cx="137297" cy="163971"/>
            </a:xfrm>
            <a:prstGeom prst="diamond">
              <a:avLst/>
            </a:prstGeom>
            <a:noFill/>
            <a:ln w="28575" cmpd="sng">
              <a:solidFill>
                <a:srgbClr val="FF4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ln>
                  <a:solidFill>
                    <a:srgbClr val="FF4000"/>
                  </a:solidFill>
                </a:ln>
                <a:solidFill>
                  <a:srgbClr val="FF0000"/>
                </a:solidFill>
              </a:endParaRPr>
            </a:p>
          </p:txBody>
        </p:sp>
        <p:sp>
          <p:nvSpPr>
            <p:cNvPr id="26" name="TextBox 25"/>
            <p:cNvSpPr txBox="1"/>
            <p:nvPr/>
          </p:nvSpPr>
          <p:spPr>
            <a:xfrm>
              <a:off x="210663" y="3643646"/>
              <a:ext cx="380463" cy="462133"/>
            </a:xfrm>
            <a:prstGeom prst="rect">
              <a:avLst/>
            </a:prstGeom>
            <a:noFill/>
          </p:spPr>
          <p:txBody>
            <a:bodyPr wrap="square" rtlCol="0">
              <a:spAutoFit/>
            </a:bodyPr>
            <a:lstStyle/>
            <a:p>
              <a:r>
                <a:rPr lang="en-US" sz="1600" dirty="0" smtClean="0">
                  <a:ln>
                    <a:solidFill>
                      <a:schemeClr val="tx1"/>
                    </a:solidFill>
                  </a:ln>
                  <a:solidFill>
                    <a:srgbClr val="FFFF00"/>
                  </a:solidFill>
                </a:rPr>
                <a:t>o</a:t>
              </a:r>
              <a:endParaRPr lang="en-US" sz="1600" dirty="0">
                <a:ln>
                  <a:solidFill>
                    <a:schemeClr val="tx1"/>
                  </a:solidFill>
                </a:ln>
                <a:solidFill>
                  <a:srgbClr val="FFFF00"/>
                </a:solidFill>
              </a:endParaRPr>
            </a:p>
          </p:txBody>
        </p:sp>
        <p:sp>
          <p:nvSpPr>
            <p:cNvPr id="27" name="6-Point Star 26"/>
            <p:cNvSpPr/>
            <p:nvPr/>
          </p:nvSpPr>
          <p:spPr>
            <a:xfrm>
              <a:off x="310443" y="3003550"/>
              <a:ext cx="154885" cy="153308"/>
            </a:xfrm>
            <a:prstGeom prst="star6">
              <a:avLst/>
            </a:prstGeom>
            <a:noFill/>
            <a:ln w="28575" cmpd="sng">
              <a:solidFill>
                <a:srgbClr val="0FC08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grpSp>
      <p:pic>
        <p:nvPicPr>
          <p:cNvPr id="28" name="Picture 27" descr="Rrs_WE2_2014_ts.jpg"/>
          <p:cNvPicPr>
            <a:picLocks noChangeAspect="1"/>
          </p:cNvPicPr>
          <p:nvPr/>
        </p:nvPicPr>
        <p:blipFill rotWithShape="1">
          <a:blip r:embed="rId3">
            <a:extLst>
              <a:ext uri="{28A0092B-C50C-407E-A947-70E740481C1C}">
                <a14:useLocalDpi xmlns:a14="http://schemas.microsoft.com/office/drawing/2010/main" val="0"/>
              </a:ext>
            </a:extLst>
          </a:blip>
          <a:srcRect b="4321"/>
          <a:stretch/>
        </p:blipFill>
        <p:spPr>
          <a:xfrm>
            <a:off x="9359948" y="14277757"/>
            <a:ext cx="5583886" cy="2798722"/>
          </a:xfrm>
          <a:prstGeom prst="rect">
            <a:avLst/>
          </a:prstGeom>
        </p:spPr>
      </p:pic>
      <p:grpSp>
        <p:nvGrpSpPr>
          <p:cNvPr id="29" name="Group 28"/>
          <p:cNvGrpSpPr/>
          <p:nvPr/>
        </p:nvGrpSpPr>
        <p:grpSpPr>
          <a:xfrm>
            <a:off x="10227994" y="17280669"/>
            <a:ext cx="2140676" cy="962538"/>
            <a:chOff x="2741458" y="4099035"/>
            <a:chExt cx="2922064" cy="1313883"/>
          </a:xfrm>
        </p:grpSpPr>
        <p:cxnSp>
          <p:nvCxnSpPr>
            <p:cNvPr id="30" name="Straight Connector 29"/>
            <p:cNvCxnSpPr/>
            <p:nvPr/>
          </p:nvCxnSpPr>
          <p:spPr>
            <a:xfrm>
              <a:off x="2741458" y="4284915"/>
              <a:ext cx="604049" cy="0"/>
            </a:xfrm>
            <a:prstGeom prst="line">
              <a:avLst/>
            </a:prstGeom>
            <a:ln w="38100" cmpd="sng">
              <a:solidFill>
                <a:srgbClr val="6C9600"/>
              </a:solidFill>
            </a:ln>
            <a:effectLst/>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a:off x="2741458" y="4583917"/>
              <a:ext cx="604049" cy="0"/>
            </a:xfrm>
            <a:prstGeom prst="line">
              <a:avLst/>
            </a:prstGeom>
            <a:ln w="38100" cmpd="sng">
              <a:solidFill>
                <a:srgbClr val="F959FF"/>
              </a:solidFill>
            </a:ln>
            <a:effectLst/>
          </p:spPr>
          <p:style>
            <a:lnRef idx="2">
              <a:schemeClr val="accent1"/>
            </a:lnRef>
            <a:fillRef idx="0">
              <a:schemeClr val="accent1"/>
            </a:fillRef>
            <a:effectRef idx="1">
              <a:schemeClr val="accent1"/>
            </a:effectRef>
            <a:fontRef idx="minor">
              <a:schemeClr val="tx1"/>
            </a:fontRef>
          </p:style>
        </p:cxnSp>
        <p:cxnSp>
          <p:nvCxnSpPr>
            <p:cNvPr id="32" name="Straight Connector 31"/>
            <p:cNvCxnSpPr/>
            <p:nvPr/>
          </p:nvCxnSpPr>
          <p:spPr>
            <a:xfrm>
              <a:off x="2741458" y="4882919"/>
              <a:ext cx="604049" cy="0"/>
            </a:xfrm>
            <a:prstGeom prst="line">
              <a:avLst/>
            </a:prstGeom>
            <a:ln w="38100" cmpd="sng">
              <a:solidFill>
                <a:srgbClr val="835EC6"/>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a:off x="2747009" y="5181921"/>
              <a:ext cx="604049" cy="0"/>
            </a:xfrm>
            <a:prstGeom prst="line">
              <a:avLst/>
            </a:prstGeom>
            <a:ln w="38100" cmpd="sng">
              <a:solidFill>
                <a:srgbClr val="835EC6"/>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TextBox 33"/>
            <p:cNvSpPr txBox="1"/>
            <p:nvPr/>
          </p:nvSpPr>
          <p:spPr>
            <a:xfrm>
              <a:off x="3330028" y="4099035"/>
              <a:ext cx="810319" cy="462133"/>
            </a:xfrm>
            <a:prstGeom prst="rect">
              <a:avLst/>
            </a:prstGeom>
            <a:noFill/>
          </p:spPr>
          <p:txBody>
            <a:bodyPr wrap="none" rtlCol="0">
              <a:spAutoFit/>
            </a:bodyPr>
            <a:lstStyle/>
            <a:p>
              <a:r>
                <a:rPr lang="en-US" sz="1600" dirty="0" err="1" smtClean="0"/>
                <a:t>Chl</a:t>
              </a:r>
              <a:r>
                <a:rPr lang="en-US" sz="1600" dirty="0" smtClean="0"/>
                <a:t> a</a:t>
              </a:r>
              <a:endParaRPr lang="en-US" sz="1600" dirty="0"/>
            </a:p>
          </p:txBody>
        </p:sp>
        <p:sp>
          <p:nvSpPr>
            <p:cNvPr id="35" name="TextBox 34"/>
            <p:cNvSpPr txBox="1"/>
            <p:nvPr/>
          </p:nvSpPr>
          <p:spPr>
            <a:xfrm>
              <a:off x="3327548" y="4390845"/>
              <a:ext cx="549658" cy="462133"/>
            </a:xfrm>
            <a:prstGeom prst="rect">
              <a:avLst/>
            </a:prstGeom>
            <a:noFill/>
          </p:spPr>
          <p:txBody>
            <a:bodyPr wrap="none" rtlCol="0">
              <a:spAutoFit/>
            </a:bodyPr>
            <a:lstStyle/>
            <a:p>
              <a:r>
                <a:rPr lang="en-US" sz="1600" dirty="0" smtClean="0"/>
                <a:t>PC</a:t>
              </a:r>
              <a:endParaRPr lang="en-US" sz="1600" dirty="0"/>
            </a:p>
          </p:txBody>
        </p:sp>
        <p:sp>
          <p:nvSpPr>
            <p:cNvPr id="36" name="TextBox 35"/>
            <p:cNvSpPr txBox="1"/>
            <p:nvPr/>
          </p:nvSpPr>
          <p:spPr>
            <a:xfrm>
              <a:off x="3325068" y="4667166"/>
              <a:ext cx="2338454" cy="462133"/>
            </a:xfrm>
            <a:prstGeom prst="rect">
              <a:avLst/>
            </a:prstGeom>
            <a:noFill/>
          </p:spPr>
          <p:txBody>
            <a:bodyPr wrap="none" rtlCol="0">
              <a:spAutoFit/>
            </a:bodyPr>
            <a:lstStyle/>
            <a:p>
              <a:r>
                <a:rPr lang="en-US" sz="1600" dirty="0" smtClean="0"/>
                <a:t>microcystin (part.)</a:t>
              </a:r>
              <a:endParaRPr lang="en-US" sz="1600" dirty="0"/>
            </a:p>
          </p:txBody>
        </p:sp>
        <p:sp>
          <p:nvSpPr>
            <p:cNvPr id="37" name="TextBox 36"/>
            <p:cNvSpPr txBox="1"/>
            <p:nvPr/>
          </p:nvSpPr>
          <p:spPr>
            <a:xfrm>
              <a:off x="3320081" y="4950785"/>
              <a:ext cx="2296196" cy="462133"/>
            </a:xfrm>
            <a:prstGeom prst="rect">
              <a:avLst/>
            </a:prstGeom>
            <a:noFill/>
          </p:spPr>
          <p:txBody>
            <a:bodyPr wrap="none" rtlCol="0">
              <a:spAutoFit/>
            </a:bodyPr>
            <a:lstStyle/>
            <a:p>
              <a:r>
                <a:rPr lang="en-US" sz="1600" dirty="0" smtClean="0"/>
                <a:t>microcystin (diss.)</a:t>
              </a:r>
              <a:endParaRPr lang="en-US" sz="1600" dirty="0"/>
            </a:p>
          </p:txBody>
        </p:sp>
      </p:grpSp>
      <p:sp>
        <p:nvSpPr>
          <p:cNvPr id="39" name="Rectangle 38"/>
          <p:cNvSpPr/>
          <p:nvPr/>
        </p:nvSpPr>
        <p:spPr>
          <a:xfrm>
            <a:off x="8090212" y="13650614"/>
            <a:ext cx="7505700" cy="6097913"/>
          </a:xfrm>
          <a:prstGeom prst="rect">
            <a:avLst/>
          </a:prstGeom>
          <a:noFill/>
          <a:ln w="63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Rectangle 39"/>
          <p:cNvSpPr/>
          <p:nvPr/>
        </p:nvSpPr>
        <p:spPr>
          <a:xfrm>
            <a:off x="11460537" y="13988323"/>
            <a:ext cx="1154585" cy="442568"/>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11734846" y="13998573"/>
            <a:ext cx="958115" cy="584776"/>
          </a:xfrm>
          <a:prstGeom prst="rect">
            <a:avLst/>
          </a:prstGeom>
          <a:noFill/>
        </p:spPr>
        <p:txBody>
          <a:bodyPr wrap="none" rtlCol="0">
            <a:spAutoFit/>
          </a:bodyPr>
          <a:lstStyle/>
          <a:p>
            <a:r>
              <a:rPr lang="en-US" sz="3200" dirty="0" smtClean="0"/>
              <a:t>WE2</a:t>
            </a:r>
            <a:endParaRPr lang="en-US" sz="3200" dirty="0"/>
          </a:p>
        </p:txBody>
      </p:sp>
      <p:pic>
        <p:nvPicPr>
          <p:cNvPr id="43" name="Picture 42" descr="Rrs_WE4_2014_ts.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90456" y="20277495"/>
            <a:ext cx="5586984" cy="2896763"/>
          </a:xfrm>
          <a:prstGeom prst="rect">
            <a:avLst/>
          </a:prstGeom>
        </p:spPr>
      </p:pic>
      <p:pic>
        <p:nvPicPr>
          <p:cNvPr id="44" name="Picture 43" descr="pigments_WE4_2014_ts.jpg"/>
          <p:cNvPicPr>
            <a:picLocks noChangeAspect="1"/>
          </p:cNvPicPr>
          <p:nvPr/>
        </p:nvPicPr>
        <p:blipFill rotWithShape="1">
          <a:blip r:embed="rId5">
            <a:extLst>
              <a:ext uri="{28A0092B-C50C-407E-A947-70E740481C1C}">
                <a14:useLocalDpi xmlns:a14="http://schemas.microsoft.com/office/drawing/2010/main" val="0"/>
              </a:ext>
            </a:extLst>
          </a:blip>
          <a:srcRect b="5407"/>
          <a:stretch/>
        </p:blipFill>
        <p:spPr>
          <a:xfrm>
            <a:off x="9290456" y="23065592"/>
            <a:ext cx="5586984" cy="2232901"/>
          </a:xfrm>
          <a:prstGeom prst="rect">
            <a:avLst/>
          </a:prstGeom>
        </p:spPr>
      </p:pic>
      <p:grpSp>
        <p:nvGrpSpPr>
          <p:cNvPr id="45" name="Group 44"/>
          <p:cNvGrpSpPr/>
          <p:nvPr/>
        </p:nvGrpSpPr>
        <p:grpSpPr>
          <a:xfrm>
            <a:off x="8325136" y="21260615"/>
            <a:ext cx="1146679" cy="2505107"/>
            <a:chOff x="197654" y="1338136"/>
            <a:chExt cx="1560759" cy="3409728"/>
          </a:xfrm>
        </p:grpSpPr>
        <p:sp>
          <p:nvSpPr>
            <p:cNvPr id="55" name="TextBox 54"/>
            <p:cNvSpPr txBox="1"/>
            <p:nvPr/>
          </p:nvSpPr>
          <p:spPr>
            <a:xfrm>
              <a:off x="442037" y="1391568"/>
              <a:ext cx="1176462" cy="460810"/>
            </a:xfrm>
            <a:prstGeom prst="rect">
              <a:avLst/>
            </a:prstGeom>
            <a:noFill/>
          </p:spPr>
          <p:txBody>
            <a:bodyPr wrap="none" rtlCol="0">
              <a:spAutoFit/>
            </a:bodyPr>
            <a:lstStyle/>
            <a:p>
              <a:r>
                <a:rPr lang="en-US" sz="1600" dirty="0" smtClean="0"/>
                <a:t>6/30/14</a:t>
              </a:r>
              <a:endParaRPr lang="en-US" sz="1600" dirty="0"/>
            </a:p>
          </p:txBody>
        </p:sp>
        <p:sp>
          <p:nvSpPr>
            <p:cNvPr id="56" name="TextBox 55"/>
            <p:cNvSpPr txBox="1"/>
            <p:nvPr/>
          </p:nvSpPr>
          <p:spPr>
            <a:xfrm>
              <a:off x="442037" y="1685783"/>
              <a:ext cx="1176462" cy="460810"/>
            </a:xfrm>
            <a:prstGeom prst="rect">
              <a:avLst/>
            </a:prstGeom>
            <a:noFill/>
          </p:spPr>
          <p:txBody>
            <a:bodyPr wrap="none" rtlCol="0">
              <a:spAutoFit/>
            </a:bodyPr>
            <a:lstStyle/>
            <a:p>
              <a:r>
                <a:rPr lang="en-US" sz="1600" dirty="0" smtClean="0"/>
                <a:t>7/21/14</a:t>
              </a:r>
              <a:endParaRPr lang="en-US" sz="1600" dirty="0"/>
            </a:p>
          </p:txBody>
        </p:sp>
        <p:sp>
          <p:nvSpPr>
            <p:cNvPr id="57" name="TextBox 56"/>
            <p:cNvSpPr txBox="1"/>
            <p:nvPr/>
          </p:nvSpPr>
          <p:spPr>
            <a:xfrm>
              <a:off x="442037" y="1979998"/>
              <a:ext cx="1176462" cy="460810"/>
            </a:xfrm>
            <a:prstGeom prst="rect">
              <a:avLst/>
            </a:prstGeom>
            <a:noFill/>
          </p:spPr>
          <p:txBody>
            <a:bodyPr wrap="none" rtlCol="0">
              <a:spAutoFit/>
            </a:bodyPr>
            <a:lstStyle/>
            <a:p>
              <a:r>
                <a:rPr lang="en-US" sz="1600" dirty="0" smtClean="0"/>
                <a:t>7/29/14</a:t>
              </a:r>
              <a:endParaRPr lang="en-US" sz="1600" dirty="0"/>
            </a:p>
          </p:txBody>
        </p:sp>
        <p:sp>
          <p:nvSpPr>
            <p:cNvPr id="58" name="TextBox 57"/>
            <p:cNvSpPr txBox="1"/>
            <p:nvPr/>
          </p:nvSpPr>
          <p:spPr>
            <a:xfrm>
              <a:off x="442037" y="2274213"/>
              <a:ext cx="1036822" cy="460810"/>
            </a:xfrm>
            <a:prstGeom prst="rect">
              <a:avLst/>
            </a:prstGeom>
            <a:noFill/>
          </p:spPr>
          <p:txBody>
            <a:bodyPr wrap="none" rtlCol="0">
              <a:spAutoFit/>
            </a:bodyPr>
            <a:lstStyle/>
            <a:p>
              <a:r>
                <a:rPr lang="en-US" sz="1600" dirty="0" smtClean="0"/>
                <a:t>8/4/14</a:t>
              </a:r>
              <a:endParaRPr lang="en-US" sz="1600" dirty="0"/>
            </a:p>
          </p:txBody>
        </p:sp>
        <p:sp>
          <p:nvSpPr>
            <p:cNvPr id="59" name="TextBox 58"/>
            <p:cNvSpPr txBox="1"/>
            <p:nvPr/>
          </p:nvSpPr>
          <p:spPr>
            <a:xfrm>
              <a:off x="442037" y="2568428"/>
              <a:ext cx="1176462" cy="460810"/>
            </a:xfrm>
            <a:prstGeom prst="rect">
              <a:avLst/>
            </a:prstGeom>
            <a:noFill/>
          </p:spPr>
          <p:txBody>
            <a:bodyPr wrap="none" rtlCol="0">
              <a:spAutoFit/>
            </a:bodyPr>
            <a:lstStyle/>
            <a:p>
              <a:r>
                <a:rPr lang="en-US" sz="1600" dirty="0" smtClean="0"/>
                <a:t>8/18/14</a:t>
              </a:r>
              <a:endParaRPr lang="en-US" sz="1600" dirty="0"/>
            </a:p>
          </p:txBody>
        </p:sp>
        <p:sp>
          <p:nvSpPr>
            <p:cNvPr id="60" name="TextBox 59"/>
            <p:cNvSpPr txBox="1"/>
            <p:nvPr/>
          </p:nvSpPr>
          <p:spPr>
            <a:xfrm>
              <a:off x="442037" y="2862643"/>
              <a:ext cx="1176462" cy="460810"/>
            </a:xfrm>
            <a:prstGeom prst="rect">
              <a:avLst/>
            </a:prstGeom>
            <a:noFill/>
          </p:spPr>
          <p:txBody>
            <a:bodyPr wrap="none" rtlCol="0">
              <a:spAutoFit/>
            </a:bodyPr>
            <a:lstStyle/>
            <a:p>
              <a:r>
                <a:rPr lang="en-US" sz="1600" dirty="0" smtClean="0"/>
                <a:t>8/25/14</a:t>
              </a:r>
              <a:endParaRPr lang="en-US" sz="1600" dirty="0"/>
            </a:p>
          </p:txBody>
        </p:sp>
        <p:sp>
          <p:nvSpPr>
            <p:cNvPr id="61" name="TextBox 60"/>
            <p:cNvSpPr txBox="1"/>
            <p:nvPr/>
          </p:nvSpPr>
          <p:spPr>
            <a:xfrm>
              <a:off x="442037" y="3156858"/>
              <a:ext cx="1036822" cy="460810"/>
            </a:xfrm>
            <a:prstGeom prst="rect">
              <a:avLst/>
            </a:prstGeom>
            <a:noFill/>
          </p:spPr>
          <p:txBody>
            <a:bodyPr wrap="none" rtlCol="0">
              <a:spAutoFit/>
            </a:bodyPr>
            <a:lstStyle/>
            <a:p>
              <a:r>
                <a:rPr lang="en-US" sz="1600" dirty="0" smtClean="0"/>
                <a:t>9/8/14</a:t>
              </a:r>
              <a:endParaRPr lang="en-US" sz="1600" dirty="0"/>
            </a:p>
          </p:txBody>
        </p:sp>
        <p:sp>
          <p:nvSpPr>
            <p:cNvPr id="62" name="TextBox 61"/>
            <p:cNvSpPr txBox="1"/>
            <p:nvPr/>
          </p:nvSpPr>
          <p:spPr>
            <a:xfrm>
              <a:off x="442037" y="3450978"/>
              <a:ext cx="1176462" cy="460810"/>
            </a:xfrm>
            <a:prstGeom prst="rect">
              <a:avLst/>
            </a:prstGeom>
            <a:noFill/>
          </p:spPr>
          <p:txBody>
            <a:bodyPr wrap="none" rtlCol="0">
              <a:spAutoFit/>
            </a:bodyPr>
            <a:lstStyle/>
            <a:p>
              <a:r>
                <a:rPr lang="en-US" sz="1600" dirty="0" smtClean="0"/>
                <a:t>9/29/14</a:t>
              </a:r>
              <a:endParaRPr lang="en-US" sz="1600" dirty="0"/>
            </a:p>
          </p:txBody>
        </p:sp>
        <p:sp>
          <p:nvSpPr>
            <p:cNvPr id="63" name="TextBox 62"/>
            <p:cNvSpPr txBox="1"/>
            <p:nvPr/>
          </p:nvSpPr>
          <p:spPr>
            <a:xfrm>
              <a:off x="442037" y="3714212"/>
              <a:ext cx="1316374" cy="460810"/>
            </a:xfrm>
            <a:prstGeom prst="rect">
              <a:avLst/>
            </a:prstGeom>
            <a:noFill/>
          </p:spPr>
          <p:txBody>
            <a:bodyPr wrap="none" rtlCol="0">
              <a:spAutoFit/>
            </a:bodyPr>
            <a:lstStyle/>
            <a:p>
              <a:r>
                <a:rPr lang="en-US" sz="1600" dirty="0" smtClean="0"/>
                <a:t>10/15/14</a:t>
              </a:r>
              <a:endParaRPr lang="en-US" sz="1600" dirty="0"/>
            </a:p>
          </p:txBody>
        </p:sp>
        <p:sp>
          <p:nvSpPr>
            <p:cNvPr id="64" name="TextBox 63"/>
            <p:cNvSpPr txBox="1"/>
            <p:nvPr/>
          </p:nvSpPr>
          <p:spPr>
            <a:xfrm>
              <a:off x="442038" y="3992843"/>
              <a:ext cx="1316375" cy="460810"/>
            </a:xfrm>
            <a:prstGeom prst="rect">
              <a:avLst/>
            </a:prstGeom>
            <a:noFill/>
          </p:spPr>
          <p:txBody>
            <a:bodyPr wrap="none" rtlCol="0">
              <a:spAutoFit/>
            </a:bodyPr>
            <a:lstStyle/>
            <a:p>
              <a:r>
                <a:rPr lang="en-US" sz="1600" dirty="0" smtClean="0"/>
                <a:t>10/27/14</a:t>
              </a:r>
              <a:endParaRPr lang="en-US" sz="1600" dirty="0"/>
            </a:p>
          </p:txBody>
        </p:sp>
        <p:sp>
          <p:nvSpPr>
            <p:cNvPr id="65" name="TextBox 64"/>
            <p:cNvSpPr txBox="1"/>
            <p:nvPr/>
          </p:nvSpPr>
          <p:spPr>
            <a:xfrm>
              <a:off x="442038" y="4287054"/>
              <a:ext cx="1176463" cy="460810"/>
            </a:xfrm>
            <a:prstGeom prst="rect">
              <a:avLst/>
            </a:prstGeom>
            <a:noFill/>
          </p:spPr>
          <p:txBody>
            <a:bodyPr wrap="none" rtlCol="0">
              <a:spAutoFit/>
            </a:bodyPr>
            <a:lstStyle/>
            <a:p>
              <a:r>
                <a:rPr lang="en-US" sz="1600" dirty="0" smtClean="0"/>
                <a:t>11/3/14</a:t>
              </a:r>
              <a:endParaRPr lang="en-US" sz="1600" dirty="0"/>
            </a:p>
          </p:txBody>
        </p:sp>
        <p:sp>
          <p:nvSpPr>
            <p:cNvPr id="66" name="TextBox 65"/>
            <p:cNvSpPr txBox="1"/>
            <p:nvPr/>
          </p:nvSpPr>
          <p:spPr>
            <a:xfrm>
              <a:off x="197654" y="1338136"/>
              <a:ext cx="380462" cy="460809"/>
            </a:xfrm>
            <a:prstGeom prst="rect">
              <a:avLst/>
            </a:prstGeom>
            <a:noFill/>
          </p:spPr>
          <p:txBody>
            <a:bodyPr wrap="square" rtlCol="0">
              <a:spAutoFit/>
            </a:bodyPr>
            <a:lstStyle/>
            <a:p>
              <a:r>
                <a:rPr lang="en-US" sz="1600" dirty="0" smtClean="0">
                  <a:ln>
                    <a:solidFill>
                      <a:srgbClr val="570092"/>
                    </a:solidFill>
                  </a:ln>
                </a:rPr>
                <a:t>o</a:t>
              </a:r>
              <a:endParaRPr lang="en-US" sz="1600" dirty="0">
                <a:ln>
                  <a:solidFill>
                    <a:srgbClr val="570092"/>
                  </a:solidFill>
                </a:ln>
              </a:endParaRPr>
            </a:p>
          </p:txBody>
        </p:sp>
        <p:sp>
          <p:nvSpPr>
            <p:cNvPr id="67" name="Isosceles Triangle 66"/>
            <p:cNvSpPr/>
            <p:nvPr/>
          </p:nvSpPr>
          <p:spPr>
            <a:xfrm>
              <a:off x="310443" y="1843016"/>
              <a:ext cx="154885" cy="133442"/>
            </a:xfrm>
            <a:prstGeom prst="triangle">
              <a:avLst/>
            </a:prstGeom>
            <a:noFill/>
            <a:ln w="28575" cmpd="sng">
              <a:solidFill>
                <a:srgbClr val="3700E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68" name="Diamond 67"/>
            <p:cNvSpPr/>
            <p:nvPr/>
          </p:nvSpPr>
          <p:spPr>
            <a:xfrm>
              <a:off x="319237" y="2709837"/>
              <a:ext cx="137297" cy="163971"/>
            </a:xfrm>
            <a:prstGeom prst="diamond">
              <a:avLst/>
            </a:prstGeom>
            <a:noFill/>
            <a:ln w="28575" cmpd="sng">
              <a:solidFill>
                <a:srgbClr val="00CC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69" name="5-Point Star 68"/>
            <p:cNvSpPr/>
            <p:nvPr/>
          </p:nvSpPr>
          <p:spPr>
            <a:xfrm>
              <a:off x="325586" y="2160851"/>
              <a:ext cx="124599" cy="139511"/>
            </a:xfrm>
            <a:prstGeom prst="star5">
              <a:avLst/>
            </a:prstGeom>
            <a:noFill/>
            <a:ln w="28575" cmpd="sng">
              <a:solidFill>
                <a:srgbClr val="0019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70" name="Isosceles Triangle 69"/>
            <p:cNvSpPr/>
            <p:nvPr/>
          </p:nvSpPr>
          <p:spPr>
            <a:xfrm rot="16200000">
              <a:off x="310443" y="2431448"/>
              <a:ext cx="154885" cy="133442"/>
            </a:xfrm>
            <a:prstGeom prst="triangle">
              <a:avLst/>
            </a:prstGeom>
            <a:noFill/>
            <a:ln w="28575" cmpd="sng">
              <a:solidFill>
                <a:srgbClr val="0072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71" name="Rectangle 70"/>
            <p:cNvSpPr/>
            <p:nvPr/>
          </p:nvSpPr>
          <p:spPr>
            <a:xfrm>
              <a:off x="320826" y="3323693"/>
              <a:ext cx="134118" cy="122766"/>
            </a:xfrm>
            <a:prstGeom prst="rect">
              <a:avLst/>
            </a:prstGeom>
            <a:noFill/>
            <a:ln w="28575" cmpd="sng">
              <a:solidFill>
                <a:srgbClr val="00FF2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72" name="Isosceles Triangle 71"/>
            <p:cNvSpPr/>
            <p:nvPr/>
          </p:nvSpPr>
          <p:spPr>
            <a:xfrm rot="5400000">
              <a:off x="310443" y="3601029"/>
              <a:ext cx="154885" cy="133442"/>
            </a:xfrm>
            <a:prstGeom prst="triangle">
              <a:avLst/>
            </a:prstGeom>
            <a:noFill/>
            <a:ln w="28575" cmpd="sng">
              <a:solidFill>
                <a:srgbClr val="37FF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73" name="TextBox 72"/>
            <p:cNvSpPr txBox="1"/>
            <p:nvPr/>
          </p:nvSpPr>
          <p:spPr>
            <a:xfrm rot="2706478">
              <a:off x="244119" y="3945724"/>
              <a:ext cx="380462" cy="460810"/>
            </a:xfrm>
            <a:prstGeom prst="rect">
              <a:avLst/>
            </a:prstGeom>
            <a:noFill/>
          </p:spPr>
          <p:txBody>
            <a:bodyPr wrap="square" rtlCol="0">
              <a:spAutoFit/>
            </a:bodyPr>
            <a:lstStyle/>
            <a:p>
              <a:r>
                <a:rPr lang="en-US" sz="1600" dirty="0" smtClean="0">
                  <a:ln>
                    <a:solidFill>
                      <a:srgbClr val="FF9400"/>
                    </a:solidFill>
                  </a:ln>
                  <a:solidFill>
                    <a:srgbClr val="FF9400"/>
                  </a:solidFill>
                </a:rPr>
                <a:t>+</a:t>
              </a:r>
              <a:endParaRPr lang="en-US" sz="1600" dirty="0">
                <a:ln>
                  <a:solidFill>
                    <a:srgbClr val="FF9400"/>
                  </a:solidFill>
                </a:ln>
                <a:solidFill>
                  <a:srgbClr val="FF9400"/>
                </a:solidFill>
              </a:endParaRPr>
            </a:p>
          </p:txBody>
        </p:sp>
        <p:sp>
          <p:nvSpPr>
            <p:cNvPr id="74" name="Diamond 73"/>
            <p:cNvSpPr/>
            <p:nvPr/>
          </p:nvSpPr>
          <p:spPr>
            <a:xfrm>
              <a:off x="319237" y="4404525"/>
              <a:ext cx="137297" cy="163971"/>
            </a:xfrm>
            <a:prstGeom prst="diamond">
              <a:avLst/>
            </a:prstGeom>
            <a:noFill/>
            <a:ln w="28575" cmpd="sng">
              <a:solidFill>
                <a:srgbClr val="FF4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ln>
                  <a:solidFill>
                    <a:srgbClr val="FF4000"/>
                  </a:solidFill>
                </a:ln>
                <a:solidFill>
                  <a:srgbClr val="FF0000"/>
                </a:solidFill>
              </a:endParaRPr>
            </a:p>
          </p:txBody>
        </p:sp>
        <p:sp>
          <p:nvSpPr>
            <p:cNvPr id="75" name="TextBox 74"/>
            <p:cNvSpPr txBox="1"/>
            <p:nvPr/>
          </p:nvSpPr>
          <p:spPr>
            <a:xfrm>
              <a:off x="210662" y="3643647"/>
              <a:ext cx="380462" cy="460809"/>
            </a:xfrm>
            <a:prstGeom prst="rect">
              <a:avLst/>
            </a:prstGeom>
            <a:noFill/>
          </p:spPr>
          <p:txBody>
            <a:bodyPr wrap="square" rtlCol="0">
              <a:spAutoFit/>
            </a:bodyPr>
            <a:lstStyle/>
            <a:p>
              <a:r>
                <a:rPr lang="en-US" sz="1600" dirty="0" smtClean="0">
                  <a:ln>
                    <a:solidFill>
                      <a:schemeClr val="tx1"/>
                    </a:solidFill>
                  </a:ln>
                  <a:solidFill>
                    <a:srgbClr val="FFFF00"/>
                  </a:solidFill>
                </a:rPr>
                <a:t>o</a:t>
              </a:r>
              <a:endParaRPr lang="en-US" sz="1600" dirty="0">
                <a:ln>
                  <a:solidFill>
                    <a:schemeClr val="tx1"/>
                  </a:solidFill>
                </a:ln>
                <a:solidFill>
                  <a:srgbClr val="FFFF00"/>
                </a:solidFill>
              </a:endParaRPr>
            </a:p>
          </p:txBody>
        </p:sp>
        <p:sp>
          <p:nvSpPr>
            <p:cNvPr id="76" name="6-Point Star 75"/>
            <p:cNvSpPr/>
            <p:nvPr/>
          </p:nvSpPr>
          <p:spPr>
            <a:xfrm>
              <a:off x="310443" y="3003550"/>
              <a:ext cx="154885" cy="153308"/>
            </a:xfrm>
            <a:prstGeom prst="star6">
              <a:avLst/>
            </a:prstGeom>
            <a:noFill/>
            <a:ln w="28575" cmpd="sng">
              <a:solidFill>
                <a:srgbClr val="0FC08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grpSp>
      <p:grpSp>
        <p:nvGrpSpPr>
          <p:cNvPr id="46" name="Group 45"/>
          <p:cNvGrpSpPr/>
          <p:nvPr/>
        </p:nvGrpSpPr>
        <p:grpSpPr>
          <a:xfrm>
            <a:off x="10194054" y="23289032"/>
            <a:ext cx="2141904" cy="964331"/>
            <a:chOff x="2741458" y="4099035"/>
            <a:chExt cx="2915368" cy="1312561"/>
          </a:xfrm>
        </p:grpSpPr>
        <p:cxnSp>
          <p:nvCxnSpPr>
            <p:cNvPr id="47" name="Straight Connector 46"/>
            <p:cNvCxnSpPr/>
            <p:nvPr/>
          </p:nvCxnSpPr>
          <p:spPr>
            <a:xfrm>
              <a:off x="2741458" y="4284915"/>
              <a:ext cx="604049" cy="0"/>
            </a:xfrm>
            <a:prstGeom prst="line">
              <a:avLst/>
            </a:prstGeom>
            <a:ln w="38100" cmpd="sng">
              <a:solidFill>
                <a:srgbClr val="6C9600"/>
              </a:solidFill>
            </a:ln>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p:nvPr/>
          </p:nvCxnSpPr>
          <p:spPr>
            <a:xfrm>
              <a:off x="2741458" y="4583917"/>
              <a:ext cx="604049" cy="0"/>
            </a:xfrm>
            <a:prstGeom prst="line">
              <a:avLst/>
            </a:prstGeom>
            <a:ln w="38100" cmpd="sng">
              <a:solidFill>
                <a:srgbClr val="F959FF"/>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p:nvCxnSpPr>
          <p:spPr>
            <a:xfrm>
              <a:off x="2741458" y="4882919"/>
              <a:ext cx="604049" cy="0"/>
            </a:xfrm>
            <a:prstGeom prst="line">
              <a:avLst/>
            </a:prstGeom>
            <a:ln w="38100" cmpd="sng">
              <a:solidFill>
                <a:srgbClr val="835EC6"/>
              </a:solidFill>
            </a:ln>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p:nvPr/>
          </p:nvCxnSpPr>
          <p:spPr>
            <a:xfrm>
              <a:off x="2747009" y="5181921"/>
              <a:ext cx="604049" cy="0"/>
            </a:xfrm>
            <a:prstGeom prst="line">
              <a:avLst/>
            </a:prstGeom>
            <a:ln w="38100" cmpd="sng">
              <a:solidFill>
                <a:srgbClr val="835EC6"/>
              </a:solidFill>
              <a:prstDash val="sysDash"/>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330028" y="4099035"/>
              <a:ext cx="807999" cy="460810"/>
            </a:xfrm>
            <a:prstGeom prst="rect">
              <a:avLst/>
            </a:prstGeom>
            <a:noFill/>
          </p:spPr>
          <p:txBody>
            <a:bodyPr wrap="none" rtlCol="0">
              <a:spAutoFit/>
            </a:bodyPr>
            <a:lstStyle/>
            <a:p>
              <a:r>
                <a:rPr lang="en-US" sz="1600" dirty="0" err="1" smtClean="0"/>
                <a:t>Chl</a:t>
              </a:r>
              <a:r>
                <a:rPr lang="en-US" sz="1600" dirty="0" smtClean="0"/>
                <a:t> a</a:t>
              </a:r>
              <a:endParaRPr lang="en-US" sz="1600" dirty="0"/>
            </a:p>
          </p:txBody>
        </p:sp>
        <p:sp>
          <p:nvSpPr>
            <p:cNvPr id="52" name="TextBox 51"/>
            <p:cNvSpPr txBox="1"/>
            <p:nvPr/>
          </p:nvSpPr>
          <p:spPr>
            <a:xfrm>
              <a:off x="3327548" y="4390845"/>
              <a:ext cx="548084" cy="460810"/>
            </a:xfrm>
            <a:prstGeom prst="rect">
              <a:avLst/>
            </a:prstGeom>
            <a:noFill/>
          </p:spPr>
          <p:txBody>
            <a:bodyPr wrap="none" rtlCol="0">
              <a:spAutoFit/>
            </a:bodyPr>
            <a:lstStyle/>
            <a:p>
              <a:r>
                <a:rPr lang="en-US" sz="1600" dirty="0" smtClean="0"/>
                <a:t>PC</a:t>
              </a:r>
              <a:endParaRPr lang="en-US" sz="1600" dirty="0"/>
            </a:p>
          </p:txBody>
        </p:sp>
        <p:sp>
          <p:nvSpPr>
            <p:cNvPr id="53" name="TextBox 52"/>
            <p:cNvSpPr txBox="1"/>
            <p:nvPr/>
          </p:nvSpPr>
          <p:spPr>
            <a:xfrm>
              <a:off x="3325068" y="4667165"/>
              <a:ext cx="2331758" cy="460810"/>
            </a:xfrm>
            <a:prstGeom prst="rect">
              <a:avLst/>
            </a:prstGeom>
            <a:noFill/>
          </p:spPr>
          <p:txBody>
            <a:bodyPr wrap="none" rtlCol="0">
              <a:spAutoFit/>
            </a:bodyPr>
            <a:lstStyle/>
            <a:p>
              <a:r>
                <a:rPr lang="en-US" sz="1600" dirty="0" smtClean="0"/>
                <a:t>microcystin (part.)</a:t>
              </a:r>
              <a:endParaRPr lang="en-US" sz="1600" dirty="0"/>
            </a:p>
          </p:txBody>
        </p:sp>
        <p:sp>
          <p:nvSpPr>
            <p:cNvPr id="54" name="TextBox 53"/>
            <p:cNvSpPr txBox="1"/>
            <p:nvPr/>
          </p:nvSpPr>
          <p:spPr>
            <a:xfrm>
              <a:off x="3320082" y="4950786"/>
              <a:ext cx="2289621" cy="460810"/>
            </a:xfrm>
            <a:prstGeom prst="rect">
              <a:avLst/>
            </a:prstGeom>
            <a:noFill/>
          </p:spPr>
          <p:txBody>
            <a:bodyPr wrap="none" rtlCol="0">
              <a:spAutoFit/>
            </a:bodyPr>
            <a:lstStyle/>
            <a:p>
              <a:r>
                <a:rPr lang="en-US" sz="1600" dirty="0" smtClean="0"/>
                <a:t>microcystin (diss.)</a:t>
              </a:r>
              <a:endParaRPr lang="en-US" sz="1600" dirty="0"/>
            </a:p>
          </p:txBody>
        </p:sp>
      </p:grpSp>
      <p:sp>
        <p:nvSpPr>
          <p:cNvPr id="77" name="Rectangle 76"/>
          <p:cNvSpPr/>
          <p:nvPr/>
        </p:nvSpPr>
        <p:spPr>
          <a:xfrm>
            <a:off x="8090212" y="19748527"/>
            <a:ext cx="7505699" cy="6032501"/>
          </a:xfrm>
          <a:prstGeom prst="rect">
            <a:avLst/>
          </a:prstGeom>
          <a:noFill/>
          <a:ln w="63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9" name="Picture 78" descr="pigments_WE6_2014_ts.jpg"/>
          <p:cNvPicPr>
            <a:picLocks noChangeAspect="1"/>
          </p:cNvPicPr>
          <p:nvPr/>
        </p:nvPicPr>
        <p:blipFill rotWithShape="1">
          <a:blip r:embed="rId6">
            <a:extLst>
              <a:ext uri="{28A0092B-C50C-407E-A947-70E740481C1C}">
                <a14:useLocalDpi xmlns:a14="http://schemas.microsoft.com/office/drawing/2010/main" val="0"/>
              </a:ext>
            </a:extLst>
          </a:blip>
          <a:srcRect b="5407"/>
          <a:stretch/>
        </p:blipFill>
        <p:spPr>
          <a:xfrm>
            <a:off x="9308746" y="29113394"/>
            <a:ext cx="5586776" cy="2252798"/>
          </a:xfrm>
          <a:prstGeom prst="rect">
            <a:avLst/>
          </a:prstGeom>
        </p:spPr>
      </p:pic>
      <p:grpSp>
        <p:nvGrpSpPr>
          <p:cNvPr id="80" name="Group 79"/>
          <p:cNvGrpSpPr/>
          <p:nvPr/>
        </p:nvGrpSpPr>
        <p:grpSpPr>
          <a:xfrm>
            <a:off x="8308894" y="27316477"/>
            <a:ext cx="1146016" cy="2497096"/>
            <a:chOff x="197654" y="1338136"/>
            <a:chExt cx="1565642" cy="3411436"/>
          </a:xfrm>
        </p:grpSpPr>
        <p:sp>
          <p:nvSpPr>
            <p:cNvPr id="91" name="TextBox 90"/>
            <p:cNvSpPr txBox="1"/>
            <p:nvPr/>
          </p:nvSpPr>
          <p:spPr>
            <a:xfrm>
              <a:off x="442038" y="1391568"/>
              <a:ext cx="1180826" cy="462519"/>
            </a:xfrm>
            <a:prstGeom prst="rect">
              <a:avLst/>
            </a:prstGeom>
            <a:noFill/>
          </p:spPr>
          <p:txBody>
            <a:bodyPr wrap="none" rtlCol="0">
              <a:spAutoFit/>
            </a:bodyPr>
            <a:lstStyle/>
            <a:p>
              <a:r>
                <a:rPr lang="en-US" sz="1600" dirty="0" smtClean="0"/>
                <a:t>6/30/14</a:t>
              </a:r>
              <a:endParaRPr lang="en-US" sz="1600" dirty="0"/>
            </a:p>
          </p:txBody>
        </p:sp>
        <p:sp>
          <p:nvSpPr>
            <p:cNvPr id="92" name="TextBox 91"/>
            <p:cNvSpPr txBox="1"/>
            <p:nvPr/>
          </p:nvSpPr>
          <p:spPr>
            <a:xfrm>
              <a:off x="442038" y="1685783"/>
              <a:ext cx="1180826" cy="462519"/>
            </a:xfrm>
            <a:prstGeom prst="rect">
              <a:avLst/>
            </a:prstGeom>
            <a:noFill/>
          </p:spPr>
          <p:txBody>
            <a:bodyPr wrap="none" rtlCol="0">
              <a:spAutoFit/>
            </a:bodyPr>
            <a:lstStyle/>
            <a:p>
              <a:r>
                <a:rPr lang="en-US" sz="1600" dirty="0" smtClean="0"/>
                <a:t>7/21/14</a:t>
              </a:r>
              <a:endParaRPr lang="en-US" sz="1600" dirty="0"/>
            </a:p>
          </p:txBody>
        </p:sp>
        <p:sp>
          <p:nvSpPr>
            <p:cNvPr id="93" name="TextBox 92"/>
            <p:cNvSpPr txBox="1"/>
            <p:nvPr/>
          </p:nvSpPr>
          <p:spPr>
            <a:xfrm>
              <a:off x="442038" y="1979998"/>
              <a:ext cx="1180826" cy="462519"/>
            </a:xfrm>
            <a:prstGeom prst="rect">
              <a:avLst/>
            </a:prstGeom>
            <a:noFill/>
          </p:spPr>
          <p:txBody>
            <a:bodyPr wrap="none" rtlCol="0">
              <a:spAutoFit/>
            </a:bodyPr>
            <a:lstStyle/>
            <a:p>
              <a:r>
                <a:rPr lang="en-US" sz="1600" dirty="0" smtClean="0"/>
                <a:t>7/29/14</a:t>
              </a:r>
              <a:endParaRPr lang="en-US" sz="1600" dirty="0"/>
            </a:p>
          </p:txBody>
        </p:sp>
        <p:sp>
          <p:nvSpPr>
            <p:cNvPr id="94" name="TextBox 93"/>
            <p:cNvSpPr txBox="1"/>
            <p:nvPr/>
          </p:nvSpPr>
          <p:spPr>
            <a:xfrm>
              <a:off x="442038" y="2274213"/>
              <a:ext cx="1040669" cy="462519"/>
            </a:xfrm>
            <a:prstGeom prst="rect">
              <a:avLst/>
            </a:prstGeom>
            <a:noFill/>
          </p:spPr>
          <p:txBody>
            <a:bodyPr wrap="none" rtlCol="0">
              <a:spAutoFit/>
            </a:bodyPr>
            <a:lstStyle/>
            <a:p>
              <a:r>
                <a:rPr lang="en-US" sz="1600" dirty="0" smtClean="0"/>
                <a:t>8/4/14</a:t>
              </a:r>
              <a:endParaRPr lang="en-US" sz="1600" dirty="0"/>
            </a:p>
          </p:txBody>
        </p:sp>
        <p:sp>
          <p:nvSpPr>
            <p:cNvPr id="95" name="TextBox 94"/>
            <p:cNvSpPr txBox="1"/>
            <p:nvPr/>
          </p:nvSpPr>
          <p:spPr>
            <a:xfrm>
              <a:off x="442038" y="2568429"/>
              <a:ext cx="1180826" cy="462519"/>
            </a:xfrm>
            <a:prstGeom prst="rect">
              <a:avLst/>
            </a:prstGeom>
            <a:noFill/>
          </p:spPr>
          <p:txBody>
            <a:bodyPr wrap="none" rtlCol="0">
              <a:spAutoFit/>
            </a:bodyPr>
            <a:lstStyle/>
            <a:p>
              <a:r>
                <a:rPr lang="en-US" sz="1600" dirty="0" smtClean="0"/>
                <a:t>8/18/14</a:t>
              </a:r>
              <a:endParaRPr lang="en-US" sz="1600" dirty="0"/>
            </a:p>
          </p:txBody>
        </p:sp>
        <p:sp>
          <p:nvSpPr>
            <p:cNvPr id="96" name="TextBox 95"/>
            <p:cNvSpPr txBox="1"/>
            <p:nvPr/>
          </p:nvSpPr>
          <p:spPr>
            <a:xfrm>
              <a:off x="442038" y="2862642"/>
              <a:ext cx="1180826" cy="462519"/>
            </a:xfrm>
            <a:prstGeom prst="rect">
              <a:avLst/>
            </a:prstGeom>
            <a:noFill/>
          </p:spPr>
          <p:txBody>
            <a:bodyPr wrap="none" rtlCol="0">
              <a:spAutoFit/>
            </a:bodyPr>
            <a:lstStyle/>
            <a:p>
              <a:r>
                <a:rPr lang="en-US" sz="1600" dirty="0" smtClean="0"/>
                <a:t>8/25/14</a:t>
              </a:r>
              <a:endParaRPr lang="en-US" sz="1600" dirty="0"/>
            </a:p>
          </p:txBody>
        </p:sp>
        <p:sp>
          <p:nvSpPr>
            <p:cNvPr id="97" name="TextBox 96"/>
            <p:cNvSpPr txBox="1"/>
            <p:nvPr/>
          </p:nvSpPr>
          <p:spPr>
            <a:xfrm>
              <a:off x="442038" y="3156858"/>
              <a:ext cx="1040669" cy="462519"/>
            </a:xfrm>
            <a:prstGeom prst="rect">
              <a:avLst/>
            </a:prstGeom>
            <a:noFill/>
          </p:spPr>
          <p:txBody>
            <a:bodyPr wrap="none" rtlCol="0">
              <a:spAutoFit/>
            </a:bodyPr>
            <a:lstStyle/>
            <a:p>
              <a:r>
                <a:rPr lang="en-US" sz="1600" dirty="0" smtClean="0"/>
                <a:t>9/8/14</a:t>
              </a:r>
              <a:endParaRPr lang="en-US" sz="1600" dirty="0"/>
            </a:p>
          </p:txBody>
        </p:sp>
        <p:sp>
          <p:nvSpPr>
            <p:cNvPr id="98" name="TextBox 97"/>
            <p:cNvSpPr txBox="1"/>
            <p:nvPr/>
          </p:nvSpPr>
          <p:spPr>
            <a:xfrm>
              <a:off x="442038" y="3450978"/>
              <a:ext cx="1180826" cy="462519"/>
            </a:xfrm>
            <a:prstGeom prst="rect">
              <a:avLst/>
            </a:prstGeom>
            <a:noFill/>
          </p:spPr>
          <p:txBody>
            <a:bodyPr wrap="none" rtlCol="0">
              <a:spAutoFit/>
            </a:bodyPr>
            <a:lstStyle/>
            <a:p>
              <a:r>
                <a:rPr lang="en-US" sz="1600" dirty="0" smtClean="0"/>
                <a:t>9/29/14</a:t>
              </a:r>
              <a:endParaRPr lang="en-US" sz="1600" dirty="0"/>
            </a:p>
          </p:txBody>
        </p:sp>
        <p:sp>
          <p:nvSpPr>
            <p:cNvPr id="99" name="TextBox 98"/>
            <p:cNvSpPr txBox="1"/>
            <p:nvPr/>
          </p:nvSpPr>
          <p:spPr>
            <a:xfrm>
              <a:off x="442038" y="3714213"/>
              <a:ext cx="1321257" cy="462519"/>
            </a:xfrm>
            <a:prstGeom prst="rect">
              <a:avLst/>
            </a:prstGeom>
            <a:noFill/>
          </p:spPr>
          <p:txBody>
            <a:bodyPr wrap="none" rtlCol="0">
              <a:spAutoFit/>
            </a:bodyPr>
            <a:lstStyle/>
            <a:p>
              <a:r>
                <a:rPr lang="en-US" sz="1600" dirty="0" smtClean="0"/>
                <a:t>10/15/14</a:t>
              </a:r>
              <a:endParaRPr lang="en-US" sz="1600" dirty="0"/>
            </a:p>
          </p:txBody>
        </p:sp>
        <p:sp>
          <p:nvSpPr>
            <p:cNvPr id="100" name="TextBox 99"/>
            <p:cNvSpPr txBox="1"/>
            <p:nvPr/>
          </p:nvSpPr>
          <p:spPr>
            <a:xfrm>
              <a:off x="442038" y="3992843"/>
              <a:ext cx="1321258" cy="462519"/>
            </a:xfrm>
            <a:prstGeom prst="rect">
              <a:avLst/>
            </a:prstGeom>
            <a:noFill/>
          </p:spPr>
          <p:txBody>
            <a:bodyPr wrap="none" rtlCol="0">
              <a:spAutoFit/>
            </a:bodyPr>
            <a:lstStyle/>
            <a:p>
              <a:r>
                <a:rPr lang="en-US" sz="1600" dirty="0" smtClean="0"/>
                <a:t>10/27/14</a:t>
              </a:r>
              <a:endParaRPr lang="en-US" sz="1600" dirty="0"/>
            </a:p>
          </p:txBody>
        </p:sp>
        <p:sp>
          <p:nvSpPr>
            <p:cNvPr id="101" name="TextBox 100"/>
            <p:cNvSpPr txBox="1"/>
            <p:nvPr/>
          </p:nvSpPr>
          <p:spPr>
            <a:xfrm>
              <a:off x="442038" y="4287053"/>
              <a:ext cx="1180826" cy="462519"/>
            </a:xfrm>
            <a:prstGeom prst="rect">
              <a:avLst/>
            </a:prstGeom>
            <a:noFill/>
          </p:spPr>
          <p:txBody>
            <a:bodyPr wrap="none" rtlCol="0">
              <a:spAutoFit/>
            </a:bodyPr>
            <a:lstStyle/>
            <a:p>
              <a:r>
                <a:rPr lang="en-US" sz="1600" dirty="0" smtClean="0"/>
                <a:t>11/3/14</a:t>
              </a:r>
              <a:endParaRPr lang="en-US" sz="1600" dirty="0"/>
            </a:p>
          </p:txBody>
        </p:sp>
        <p:sp>
          <p:nvSpPr>
            <p:cNvPr id="102" name="TextBox 101"/>
            <p:cNvSpPr txBox="1"/>
            <p:nvPr/>
          </p:nvSpPr>
          <p:spPr>
            <a:xfrm>
              <a:off x="197654" y="1338136"/>
              <a:ext cx="380462" cy="462519"/>
            </a:xfrm>
            <a:prstGeom prst="rect">
              <a:avLst/>
            </a:prstGeom>
            <a:noFill/>
          </p:spPr>
          <p:txBody>
            <a:bodyPr wrap="square" rtlCol="0">
              <a:spAutoFit/>
            </a:bodyPr>
            <a:lstStyle/>
            <a:p>
              <a:r>
                <a:rPr lang="en-US" sz="1600" dirty="0" smtClean="0">
                  <a:ln>
                    <a:solidFill>
                      <a:srgbClr val="570092"/>
                    </a:solidFill>
                  </a:ln>
                </a:rPr>
                <a:t>o</a:t>
              </a:r>
              <a:endParaRPr lang="en-US" sz="1600" dirty="0">
                <a:ln>
                  <a:solidFill>
                    <a:srgbClr val="570092"/>
                  </a:solidFill>
                </a:ln>
              </a:endParaRPr>
            </a:p>
          </p:txBody>
        </p:sp>
        <p:sp>
          <p:nvSpPr>
            <p:cNvPr id="103" name="Isosceles Triangle 102"/>
            <p:cNvSpPr/>
            <p:nvPr/>
          </p:nvSpPr>
          <p:spPr>
            <a:xfrm>
              <a:off x="310443" y="1843016"/>
              <a:ext cx="154885" cy="133442"/>
            </a:xfrm>
            <a:prstGeom prst="triangle">
              <a:avLst/>
            </a:prstGeom>
            <a:noFill/>
            <a:ln w="28575" cmpd="sng">
              <a:solidFill>
                <a:srgbClr val="3700E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04" name="Diamond 103"/>
            <p:cNvSpPr/>
            <p:nvPr/>
          </p:nvSpPr>
          <p:spPr>
            <a:xfrm>
              <a:off x="319237" y="2709837"/>
              <a:ext cx="137297" cy="163971"/>
            </a:xfrm>
            <a:prstGeom prst="diamond">
              <a:avLst/>
            </a:prstGeom>
            <a:noFill/>
            <a:ln w="28575" cmpd="sng">
              <a:solidFill>
                <a:srgbClr val="00CC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05" name="5-Point Star 104"/>
            <p:cNvSpPr/>
            <p:nvPr/>
          </p:nvSpPr>
          <p:spPr>
            <a:xfrm>
              <a:off x="325586" y="2160851"/>
              <a:ext cx="124599" cy="139511"/>
            </a:xfrm>
            <a:prstGeom prst="star5">
              <a:avLst/>
            </a:prstGeom>
            <a:noFill/>
            <a:ln w="28575" cmpd="sng">
              <a:solidFill>
                <a:srgbClr val="0019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06" name="Isosceles Triangle 105"/>
            <p:cNvSpPr/>
            <p:nvPr/>
          </p:nvSpPr>
          <p:spPr>
            <a:xfrm rot="16200000">
              <a:off x="310443" y="2431448"/>
              <a:ext cx="154885" cy="133442"/>
            </a:xfrm>
            <a:prstGeom prst="triangle">
              <a:avLst/>
            </a:prstGeom>
            <a:noFill/>
            <a:ln w="28575" cmpd="sng">
              <a:solidFill>
                <a:srgbClr val="0072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07" name="Rectangle 106"/>
            <p:cNvSpPr/>
            <p:nvPr/>
          </p:nvSpPr>
          <p:spPr>
            <a:xfrm>
              <a:off x="320826" y="3323693"/>
              <a:ext cx="134118" cy="122766"/>
            </a:xfrm>
            <a:prstGeom prst="rect">
              <a:avLst/>
            </a:prstGeom>
            <a:noFill/>
            <a:ln w="28575" cmpd="sng">
              <a:solidFill>
                <a:srgbClr val="00FF2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08" name="Isosceles Triangle 107"/>
            <p:cNvSpPr/>
            <p:nvPr/>
          </p:nvSpPr>
          <p:spPr>
            <a:xfrm rot="5400000">
              <a:off x="310443" y="3601029"/>
              <a:ext cx="154885" cy="133442"/>
            </a:xfrm>
            <a:prstGeom prst="triangle">
              <a:avLst/>
            </a:prstGeom>
            <a:noFill/>
            <a:ln w="28575" cmpd="sng">
              <a:solidFill>
                <a:srgbClr val="37FF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09" name="TextBox 108"/>
            <p:cNvSpPr txBox="1"/>
            <p:nvPr/>
          </p:nvSpPr>
          <p:spPr>
            <a:xfrm rot="2706478">
              <a:off x="244118" y="3944870"/>
              <a:ext cx="380462" cy="462519"/>
            </a:xfrm>
            <a:prstGeom prst="rect">
              <a:avLst/>
            </a:prstGeom>
            <a:noFill/>
          </p:spPr>
          <p:txBody>
            <a:bodyPr wrap="square" rtlCol="0">
              <a:spAutoFit/>
            </a:bodyPr>
            <a:lstStyle/>
            <a:p>
              <a:r>
                <a:rPr lang="en-US" sz="1600" dirty="0" smtClean="0">
                  <a:ln>
                    <a:solidFill>
                      <a:srgbClr val="FF9400"/>
                    </a:solidFill>
                  </a:ln>
                  <a:solidFill>
                    <a:srgbClr val="FF9400"/>
                  </a:solidFill>
                </a:rPr>
                <a:t>+</a:t>
              </a:r>
              <a:endParaRPr lang="en-US" sz="1600" dirty="0">
                <a:ln>
                  <a:solidFill>
                    <a:srgbClr val="FF9400"/>
                  </a:solidFill>
                </a:ln>
                <a:solidFill>
                  <a:srgbClr val="FF9400"/>
                </a:solidFill>
              </a:endParaRPr>
            </a:p>
          </p:txBody>
        </p:sp>
        <p:sp>
          <p:nvSpPr>
            <p:cNvPr id="110" name="Diamond 109"/>
            <p:cNvSpPr/>
            <p:nvPr/>
          </p:nvSpPr>
          <p:spPr>
            <a:xfrm>
              <a:off x="319237" y="4404525"/>
              <a:ext cx="137297" cy="163971"/>
            </a:xfrm>
            <a:prstGeom prst="diamond">
              <a:avLst/>
            </a:prstGeom>
            <a:noFill/>
            <a:ln w="28575" cmpd="sng">
              <a:solidFill>
                <a:srgbClr val="FF4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ln>
                  <a:solidFill>
                    <a:srgbClr val="FF4000"/>
                  </a:solidFill>
                </a:ln>
                <a:solidFill>
                  <a:srgbClr val="FF0000"/>
                </a:solidFill>
              </a:endParaRPr>
            </a:p>
          </p:txBody>
        </p:sp>
        <p:sp>
          <p:nvSpPr>
            <p:cNvPr id="111" name="TextBox 110"/>
            <p:cNvSpPr txBox="1"/>
            <p:nvPr/>
          </p:nvSpPr>
          <p:spPr>
            <a:xfrm>
              <a:off x="210663" y="3643647"/>
              <a:ext cx="380462" cy="462519"/>
            </a:xfrm>
            <a:prstGeom prst="rect">
              <a:avLst/>
            </a:prstGeom>
            <a:noFill/>
          </p:spPr>
          <p:txBody>
            <a:bodyPr wrap="square" rtlCol="0">
              <a:spAutoFit/>
            </a:bodyPr>
            <a:lstStyle/>
            <a:p>
              <a:r>
                <a:rPr lang="en-US" sz="1600" dirty="0" smtClean="0">
                  <a:ln>
                    <a:solidFill>
                      <a:schemeClr val="tx1"/>
                    </a:solidFill>
                  </a:ln>
                  <a:solidFill>
                    <a:srgbClr val="FFFF00"/>
                  </a:solidFill>
                </a:rPr>
                <a:t>o</a:t>
              </a:r>
              <a:endParaRPr lang="en-US" sz="1600" dirty="0">
                <a:ln>
                  <a:solidFill>
                    <a:schemeClr val="tx1"/>
                  </a:solidFill>
                </a:ln>
                <a:solidFill>
                  <a:srgbClr val="FFFF00"/>
                </a:solidFill>
              </a:endParaRPr>
            </a:p>
          </p:txBody>
        </p:sp>
        <p:sp>
          <p:nvSpPr>
            <p:cNvPr id="112" name="6-Point Star 111"/>
            <p:cNvSpPr/>
            <p:nvPr/>
          </p:nvSpPr>
          <p:spPr>
            <a:xfrm>
              <a:off x="310443" y="3003550"/>
              <a:ext cx="154885" cy="153308"/>
            </a:xfrm>
            <a:prstGeom prst="star6">
              <a:avLst/>
            </a:prstGeom>
            <a:noFill/>
            <a:ln w="28575" cmpd="sng">
              <a:solidFill>
                <a:srgbClr val="0FC08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grpSp>
      <p:pic>
        <p:nvPicPr>
          <p:cNvPr id="81" name="Picture 80" descr="Rrs_WE6_2014_ts.jpg"/>
          <p:cNvPicPr>
            <a:picLocks noChangeAspect="1"/>
          </p:cNvPicPr>
          <p:nvPr/>
        </p:nvPicPr>
        <p:blipFill rotWithShape="1">
          <a:blip r:embed="rId7">
            <a:extLst>
              <a:ext uri="{28A0092B-C50C-407E-A947-70E740481C1C}">
                <a14:useLocalDpi xmlns:a14="http://schemas.microsoft.com/office/drawing/2010/main" val="0"/>
              </a:ext>
            </a:extLst>
          </a:blip>
          <a:srcRect l="3613"/>
          <a:stretch/>
        </p:blipFill>
        <p:spPr>
          <a:xfrm>
            <a:off x="9510592" y="26336992"/>
            <a:ext cx="5384929" cy="2922672"/>
          </a:xfrm>
          <a:prstGeom prst="rect">
            <a:avLst/>
          </a:prstGeom>
        </p:spPr>
      </p:pic>
      <p:grpSp>
        <p:nvGrpSpPr>
          <p:cNvPr id="82" name="Group 81"/>
          <p:cNvGrpSpPr/>
          <p:nvPr/>
        </p:nvGrpSpPr>
        <p:grpSpPr>
          <a:xfrm>
            <a:off x="12305892" y="29293704"/>
            <a:ext cx="2140319" cy="962016"/>
            <a:chOff x="2741458" y="4099035"/>
            <a:chExt cx="2924020" cy="1314269"/>
          </a:xfrm>
        </p:grpSpPr>
        <p:cxnSp>
          <p:nvCxnSpPr>
            <p:cNvPr id="83" name="Straight Connector 82"/>
            <p:cNvCxnSpPr/>
            <p:nvPr/>
          </p:nvCxnSpPr>
          <p:spPr>
            <a:xfrm>
              <a:off x="2741458" y="4284915"/>
              <a:ext cx="604049" cy="0"/>
            </a:xfrm>
            <a:prstGeom prst="line">
              <a:avLst/>
            </a:prstGeom>
            <a:ln w="38100" cmpd="sng">
              <a:solidFill>
                <a:srgbClr val="6C9600"/>
              </a:solidFill>
            </a:ln>
            <a:effectLst/>
          </p:spPr>
          <p:style>
            <a:lnRef idx="2">
              <a:schemeClr val="accent1"/>
            </a:lnRef>
            <a:fillRef idx="0">
              <a:schemeClr val="accent1"/>
            </a:fillRef>
            <a:effectRef idx="1">
              <a:schemeClr val="accent1"/>
            </a:effectRef>
            <a:fontRef idx="minor">
              <a:schemeClr val="tx1"/>
            </a:fontRef>
          </p:style>
        </p:cxnSp>
        <p:cxnSp>
          <p:nvCxnSpPr>
            <p:cNvPr id="84" name="Straight Connector 83"/>
            <p:cNvCxnSpPr/>
            <p:nvPr/>
          </p:nvCxnSpPr>
          <p:spPr>
            <a:xfrm>
              <a:off x="2741458" y="4583917"/>
              <a:ext cx="604049" cy="0"/>
            </a:xfrm>
            <a:prstGeom prst="line">
              <a:avLst/>
            </a:prstGeom>
            <a:ln w="38100" cmpd="sng">
              <a:solidFill>
                <a:srgbClr val="F959FF"/>
              </a:solidFill>
            </a:ln>
            <a:effectLst/>
          </p:spPr>
          <p:style>
            <a:lnRef idx="2">
              <a:schemeClr val="accent1"/>
            </a:lnRef>
            <a:fillRef idx="0">
              <a:schemeClr val="accent1"/>
            </a:fillRef>
            <a:effectRef idx="1">
              <a:schemeClr val="accent1"/>
            </a:effectRef>
            <a:fontRef idx="minor">
              <a:schemeClr val="tx1"/>
            </a:fontRef>
          </p:style>
        </p:cxnSp>
        <p:cxnSp>
          <p:nvCxnSpPr>
            <p:cNvPr id="85" name="Straight Connector 84"/>
            <p:cNvCxnSpPr/>
            <p:nvPr/>
          </p:nvCxnSpPr>
          <p:spPr>
            <a:xfrm>
              <a:off x="2741458" y="4882919"/>
              <a:ext cx="604049" cy="0"/>
            </a:xfrm>
            <a:prstGeom prst="line">
              <a:avLst/>
            </a:prstGeom>
            <a:ln w="38100" cmpd="sng">
              <a:solidFill>
                <a:srgbClr val="835EC6"/>
              </a:solidFill>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2747009" y="5181921"/>
              <a:ext cx="604049" cy="0"/>
            </a:xfrm>
            <a:prstGeom prst="line">
              <a:avLst/>
            </a:prstGeom>
            <a:ln w="38100" cmpd="sng">
              <a:solidFill>
                <a:srgbClr val="835EC6"/>
              </a:solidFill>
              <a:prstDash val="sysDash"/>
            </a:ln>
            <a:effectLst/>
          </p:spPr>
          <p:style>
            <a:lnRef idx="2">
              <a:schemeClr val="accent1"/>
            </a:lnRef>
            <a:fillRef idx="0">
              <a:schemeClr val="accent1"/>
            </a:fillRef>
            <a:effectRef idx="1">
              <a:schemeClr val="accent1"/>
            </a:effectRef>
            <a:fontRef idx="minor">
              <a:schemeClr val="tx1"/>
            </a:fontRef>
          </p:style>
        </p:cxnSp>
        <p:sp>
          <p:nvSpPr>
            <p:cNvPr id="87" name="TextBox 86"/>
            <p:cNvSpPr txBox="1"/>
            <p:nvPr/>
          </p:nvSpPr>
          <p:spPr>
            <a:xfrm>
              <a:off x="3330027" y="4099035"/>
              <a:ext cx="810997" cy="462519"/>
            </a:xfrm>
            <a:prstGeom prst="rect">
              <a:avLst/>
            </a:prstGeom>
            <a:noFill/>
          </p:spPr>
          <p:txBody>
            <a:bodyPr wrap="none" rtlCol="0">
              <a:spAutoFit/>
            </a:bodyPr>
            <a:lstStyle/>
            <a:p>
              <a:r>
                <a:rPr lang="en-US" sz="1600" dirty="0" err="1" smtClean="0"/>
                <a:t>Chl</a:t>
              </a:r>
              <a:r>
                <a:rPr lang="en-US" sz="1600" dirty="0" smtClean="0"/>
                <a:t> a</a:t>
              </a:r>
              <a:endParaRPr lang="en-US" sz="1600" dirty="0"/>
            </a:p>
          </p:txBody>
        </p:sp>
        <p:sp>
          <p:nvSpPr>
            <p:cNvPr id="88" name="TextBox 87"/>
            <p:cNvSpPr txBox="1"/>
            <p:nvPr/>
          </p:nvSpPr>
          <p:spPr>
            <a:xfrm>
              <a:off x="3327548" y="4390844"/>
              <a:ext cx="550118" cy="462519"/>
            </a:xfrm>
            <a:prstGeom prst="rect">
              <a:avLst/>
            </a:prstGeom>
            <a:noFill/>
          </p:spPr>
          <p:txBody>
            <a:bodyPr wrap="none" rtlCol="0">
              <a:spAutoFit/>
            </a:bodyPr>
            <a:lstStyle/>
            <a:p>
              <a:r>
                <a:rPr lang="en-US" sz="1600" dirty="0" smtClean="0"/>
                <a:t>PC</a:t>
              </a:r>
              <a:endParaRPr lang="en-US" sz="1600" dirty="0"/>
            </a:p>
          </p:txBody>
        </p:sp>
        <p:sp>
          <p:nvSpPr>
            <p:cNvPr id="89" name="TextBox 88"/>
            <p:cNvSpPr txBox="1"/>
            <p:nvPr/>
          </p:nvSpPr>
          <p:spPr>
            <a:xfrm>
              <a:off x="3325068" y="4667166"/>
              <a:ext cx="2340410" cy="462519"/>
            </a:xfrm>
            <a:prstGeom prst="rect">
              <a:avLst/>
            </a:prstGeom>
            <a:noFill/>
          </p:spPr>
          <p:txBody>
            <a:bodyPr wrap="none" rtlCol="0">
              <a:spAutoFit/>
            </a:bodyPr>
            <a:lstStyle/>
            <a:p>
              <a:r>
                <a:rPr lang="en-US" sz="1600" dirty="0" smtClean="0"/>
                <a:t>microcystin (part.)</a:t>
              </a:r>
              <a:endParaRPr lang="en-US" sz="1600" dirty="0"/>
            </a:p>
          </p:txBody>
        </p:sp>
        <p:sp>
          <p:nvSpPr>
            <p:cNvPr id="90" name="TextBox 89"/>
            <p:cNvSpPr txBox="1"/>
            <p:nvPr/>
          </p:nvSpPr>
          <p:spPr>
            <a:xfrm>
              <a:off x="3320082" y="4950785"/>
              <a:ext cx="2298116" cy="462519"/>
            </a:xfrm>
            <a:prstGeom prst="rect">
              <a:avLst/>
            </a:prstGeom>
            <a:noFill/>
          </p:spPr>
          <p:txBody>
            <a:bodyPr wrap="none" rtlCol="0">
              <a:spAutoFit/>
            </a:bodyPr>
            <a:lstStyle/>
            <a:p>
              <a:r>
                <a:rPr lang="en-US" sz="1600" dirty="0" smtClean="0"/>
                <a:t>microcystin (diss.)</a:t>
              </a:r>
              <a:endParaRPr lang="en-US" sz="1600" dirty="0"/>
            </a:p>
          </p:txBody>
        </p:sp>
      </p:grpSp>
      <p:sp>
        <p:nvSpPr>
          <p:cNvPr id="113" name="Rectangle 112"/>
          <p:cNvSpPr/>
          <p:nvPr/>
        </p:nvSpPr>
        <p:spPr>
          <a:xfrm>
            <a:off x="8090213" y="25781028"/>
            <a:ext cx="7505700" cy="6057900"/>
          </a:xfrm>
          <a:prstGeom prst="rect">
            <a:avLst/>
          </a:prstGeom>
          <a:noFill/>
          <a:ln w="63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 name="Rectangle 116"/>
          <p:cNvSpPr/>
          <p:nvPr/>
        </p:nvSpPr>
        <p:spPr>
          <a:xfrm>
            <a:off x="11609917" y="20018111"/>
            <a:ext cx="1154585" cy="442568"/>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 name="TextBox 117"/>
          <p:cNvSpPr txBox="1"/>
          <p:nvPr/>
        </p:nvSpPr>
        <p:spPr>
          <a:xfrm>
            <a:off x="11676437" y="19997807"/>
            <a:ext cx="958115" cy="584776"/>
          </a:xfrm>
          <a:prstGeom prst="rect">
            <a:avLst/>
          </a:prstGeom>
          <a:noFill/>
        </p:spPr>
        <p:txBody>
          <a:bodyPr wrap="none" rtlCol="0">
            <a:spAutoFit/>
          </a:bodyPr>
          <a:lstStyle/>
          <a:p>
            <a:r>
              <a:rPr lang="en-US" sz="3200" dirty="0" smtClean="0"/>
              <a:t>WE4</a:t>
            </a:r>
            <a:endParaRPr lang="en-US" sz="3200" dirty="0"/>
          </a:p>
        </p:txBody>
      </p:sp>
      <p:sp>
        <p:nvSpPr>
          <p:cNvPr id="120" name="Rectangle 119"/>
          <p:cNvSpPr/>
          <p:nvPr/>
        </p:nvSpPr>
        <p:spPr>
          <a:xfrm>
            <a:off x="11638347" y="26059524"/>
            <a:ext cx="1154585" cy="442568"/>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 name="TextBox 118"/>
          <p:cNvSpPr txBox="1"/>
          <p:nvPr/>
        </p:nvSpPr>
        <p:spPr>
          <a:xfrm>
            <a:off x="11816832" y="26044316"/>
            <a:ext cx="958115" cy="584776"/>
          </a:xfrm>
          <a:prstGeom prst="rect">
            <a:avLst/>
          </a:prstGeom>
          <a:noFill/>
        </p:spPr>
        <p:txBody>
          <a:bodyPr wrap="none" rtlCol="0">
            <a:spAutoFit/>
          </a:bodyPr>
          <a:lstStyle/>
          <a:p>
            <a:r>
              <a:rPr lang="en-US" sz="3200" dirty="0" smtClean="0"/>
              <a:t>WE6</a:t>
            </a:r>
            <a:endParaRPr lang="en-US" sz="3200" dirty="0"/>
          </a:p>
        </p:txBody>
      </p:sp>
      <p:sp>
        <p:nvSpPr>
          <p:cNvPr id="121" name="Rectangle 120"/>
          <p:cNvSpPr/>
          <p:nvPr/>
        </p:nvSpPr>
        <p:spPr>
          <a:xfrm>
            <a:off x="15595913" y="19748527"/>
            <a:ext cx="7505699" cy="6032501"/>
          </a:xfrm>
          <a:prstGeom prst="rect">
            <a:avLst/>
          </a:prstGeom>
          <a:noFill/>
          <a:ln w="63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 name="Rectangle 121"/>
          <p:cNvSpPr/>
          <p:nvPr/>
        </p:nvSpPr>
        <p:spPr>
          <a:xfrm>
            <a:off x="15595911" y="13650614"/>
            <a:ext cx="7505699" cy="6097913"/>
          </a:xfrm>
          <a:prstGeom prst="rect">
            <a:avLst/>
          </a:prstGeom>
          <a:noFill/>
          <a:ln w="63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 name="Rectangle 122"/>
          <p:cNvSpPr/>
          <p:nvPr/>
        </p:nvSpPr>
        <p:spPr>
          <a:xfrm>
            <a:off x="15595911" y="25781029"/>
            <a:ext cx="7505699" cy="6057900"/>
          </a:xfrm>
          <a:prstGeom prst="rect">
            <a:avLst/>
          </a:prstGeom>
          <a:noFill/>
          <a:ln w="63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24" name="Group 123"/>
          <p:cNvGrpSpPr>
            <a:grpSpLocks noChangeAspect="1"/>
          </p:cNvGrpSpPr>
          <p:nvPr/>
        </p:nvGrpSpPr>
        <p:grpSpPr>
          <a:xfrm>
            <a:off x="16053113" y="14267690"/>
            <a:ext cx="6560655" cy="5029200"/>
            <a:chOff x="197654" y="1"/>
            <a:chExt cx="8946346" cy="6857999"/>
          </a:xfrm>
        </p:grpSpPr>
        <p:pic>
          <p:nvPicPr>
            <p:cNvPr id="125" name="Picture 124" descr="pigments_WE8_2014_ts.jpg"/>
            <p:cNvPicPr>
              <a:picLocks noChangeAspect="1"/>
            </p:cNvPicPr>
            <p:nvPr/>
          </p:nvPicPr>
          <p:blipFill rotWithShape="1">
            <a:blip r:embed="rId8">
              <a:extLst>
                <a:ext uri="{28A0092B-C50C-407E-A947-70E740481C1C}">
                  <a14:useLocalDpi xmlns:a14="http://schemas.microsoft.com/office/drawing/2010/main" val="0"/>
                </a:ext>
              </a:extLst>
            </a:blip>
            <a:srcRect b="6164"/>
            <a:stretch/>
          </p:blipFill>
          <p:spPr>
            <a:xfrm>
              <a:off x="1511562" y="3793507"/>
              <a:ext cx="7632438" cy="3064493"/>
            </a:xfrm>
            <a:prstGeom prst="rect">
              <a:avLst/>
            </a:prstGeom>
          </p:spPr>
        </p:pic>
        <p:grpSp>
          <p:nvGrpSpPr>
            <p:cNvPr id="126" name="Group 125"/>
            <p:cNvGrpSpPr/>
            <p:nvPr/>
          </p:nvGrpSpPr>
          <p:grpSpPr>
            <a:xfrm>
              <a:off x="197654" y="1338136"/>
              <a:ext cx="1211516" cy="3287471"/>
              <a:chOff x="197654" y="1338136"/>
              <a:chExt cx="1211516" cy="3287471"/>
            </a:xfrm>
          </p:grpSpPr>
          <p:sp>
            <p:nvSpPr>
              <p:cNvPr id="137" name="TextBox 136"/>
              <p:cNvSpPr txBox="1"/>
              <p:nvPr/>
            </p:nvSpPr>
            <p:spPr>
              <a:xfrm>
                <a:off x="442038" y="1391568"/>
                <a:ext cx="864339" cy="338554"/>
              </a:xfrm>
              <a:prstGeom prst="rect">
                <a:avLst/>
              </a:prstGeom>
              <a:noFill/>
            </p:spPr>
            <p:txBody>
              <a:bodyPr wrap="none" rtlCol="0">
                <a:spAutoFit/>
              </a:bodyPr>
              <a:lstStyle/>
              <a:p>
                <a:r>
                  <a:rPr lang="en-US" sz="1600" dirty="0" smtClean="0"/>
                  <a:t>6/30/14</a:t>
                </a:r>
                <a:endParaRPr lang="en-US" sz="1600" dirty="0"/>
              </a:p>
            </p:txBody>
          </p:sp>
          <p:sp>
            <p:nvSpPr>
              <p:cNvPr id="138" name="TextBox 137"/>
              <p:cNvSpPr txBox="1"/>
              <p:nvPr/>
            </p:nvSpPr>
            <p:spPr>
              <a:xfrm>
                <a:off x="442038" y="1685783"/>
                <a:ext cx="864339" cy="338554"/>
              </a:xfrm>
              <a:prstGeom prst="rect">
                <a:avLst/>
              </a:prstGeom>
              <a:noFill/>
            </p:spPr>
            <p:txBody>
              <a:bodyPr wrap="none" rtlCol="0">
                <a:spAutoFit/>
              </a:bodyPr>
              <a:lstStyle/>
              <a:p>
                <a:r>
                  <a:rPr lang="en-US" sz="1600" dirty="0" smtClean="0"/>
                  <a:t>7/21/14</a:t>
                </a:r>
                <a:endParaRPr lang="en-US" sz="1600" dirty="0"/>
              </a:p>
            </p:txBody>
          </p:sp>
          <p:sp>
            <p:nvSpPr>
              <p:cNvPr id="139" name="TextBox 138"/>
              <p:cNvSpPr txBox="1"/>
              <p:nvPr/>
            </p:nvSpPr>
            <p:spPr>
              <a:xfrm>
                <a:off x="442038" y="1979998"/>
                <a:ext cx="864339" cy="338554"/>
              </a:xfrm>
              <a:prstGeom prst="rect">
                <a:avLst/>
              </a:prstGeom>
              <a:noFill/>
            </p:spPr>
            <p:txBody>
              <a:bodyPr wrap="none" rtlCol="0">
                <a:spAutoFit/>
              </a:bodyPr>
              <a:lstStyle/>
              <a:p>
                <a:r>
                  <a:rPr lang="en-US" sz="1600" dirty="0" smtClean="0"/>
                  <a:t>7/29/14</a:t>
                </a:r>
                <a:endParaRPr lang="en-US" sz="1600" dirty="0"/>
              </a:p>
            </p:txBody>
          </p:sp>
          <p:sp>
            <p:nvSpPr>
              <p:cNvPr id="140" name="TextBox 139"/>
              <p:cNvSpPr txBox="1"/>
              <p:nvPr/>
            </p:nvSpPr>
            <p:spPr>
              <a:xfrm>
                <a:off x="442038" y="2274213"/>
                <a:ext cx="761747" cy="338554"/>
              </a:xfrm>
              <a:prstGeom prst="rect">
                <a:avLst/>
              </a:prstGeom>
              <a:noFill/>
            </p:spPr>
            <p:txBody>
              <a:bodyPr wrap="none" rtlCol="0">
                <a:spAutoFit/>
              </a:bodyPr>
              <a:lstStyle/>
              <a:p>
                <a:r>
                  <a:rPr lang="en-US" sz="1600" dirty="0" smtClean="0"/>
                  <a:t>8/4/14</a:t>
                </a:r>
                <a:endParaRPr lang="en-US" sz="1600" dirty="0"/>
              </a:p>
            </p:txBody>
          </p:sp>
          <p:sp>
            <p:nvSpPr>
              <p:cNvPr id="141" name="TextBox 140"/>
              <p:cNvSpPr txBox="1"/>
              <p:nvPr/>
            </p:nvSpPr>
            <p:spPr>
              <a:xfrm>
                <a:off x="442038" y="2568428"/>
                <a:ext cx="864339" cy="338554"/>
              </a:xfrm>
              <a:prstGeom prst="rect">
                <a:avLst/>
              </a:prstGeom>
              <a:noFill/>
            </p:spPr>
            <p:txBody>
              <a:bodyPr wrap="none" rtlCol="0">
                <a:spAutoFit/>
              </a:bodyPr>
              <a:lstStyle/>
              <a:p>
                <a:r>
                  <a:rPr lang="en-US" sz="1600" dirty="0" smtClean="0"/>
                  <a:t>8/18/14</a:t>
                </a:r>
                <a:endParaRPr lang="en-US" sz="1600" dirty="0"/>
              </a:p>
            </p:txBody>
          </p:sp>
          <p:sp>
            <p:nvSpPr>
              <p:cNvPr id="142" name="TextBox 141"/>
              <p:cNvSpPr txBox="1"/>
              <p:nvPr/>
            </p:nvSpPr>
            <p:spPr>
              <a:xfrm>
                <a:off x="442038" y="2862643"/>
                <a:ext cx="864339" cy="338554"/>
              </a:xfrm>
              <a:prstGeom prst="rect">
                <a:avLst/>
              </a:prstGeom>
              <a:noFill/>
            </p:spPr>
            <p:txBody>
              <a:bodyPr wrap="none" rtlCol="0">
                <a:spAutoFit/>
              </a:bodyPr>
              <a:lstStyle/>
              <a:p>
                <a:r>
                  <a:rPr lang="en-US" sz="1600" dirty="0" smtClean="0"/>
                  <a:t>8/25/14</a:t>
                </a:r>
                <a:endParaRPr lang="en-US" sz="1600" dirty="0"/>
              </a:p>
            </p:txBody>
          </p:sp>
          <p:sp>
            <p:nvSpPr>
              <p:cNvPr id="143" name="TextBox 142"/>
              <p:cNvSpPr txBox="1"/>
              <p:nvPr/>
            </p:nvSpPr>
            <p:spPr>
              <a:xfrm>
                <a:off x="442038" y="3156858"/>
                <a:ext cx="761747" cy="338554"/>
              </a:xfrm>
              <a:prstGeom prst="rect">
                <a:avLst/>
              </a:prstGeom>
              <a:noFill/>
            </p:spPr>
            <p:txBody>
              <a:bodyPr wrap="none" rtlCol="0">
                <a:spAutoFit/>
              </a:bodyPr>
              <a:lstStyle/>
              <a:p>
                <a:r>
                  <a:rPr lang="en-US" sz="1600" dirty="0" smtClean="0"/>
                  <a:t>9/8/14</a:t>
                </a:r>
                <a:endParaRPr lang="en-US" sz="1600" dirty="0"/>
              </a:p>
            </p:txBody>
          </p:sp>
          <p:sp>
            <p:nvSpPr>
              <p:cNvPr id="144" name="TextBox 143"/>
              <p:cNvSpPr txBox="1"/>
              <p:nvPr/>
            </p:nvSpPr>
            <p:spPr>
              <a:xfrm>
                <a:off x="442038" y="3450978"/>
                <a:ext cx="864339" cy="338554"/>
              </a:xfrm>
              <a:prstGeom prst="rect">
                <a:avLst/>
              </a:prstGeom>
              <a:noFill/>
            </p:spPr>
            <p:txBody>
              <a:bodyPr wrap="none" rtlCol="0">
                <a:spAutoFit/>
              </a:bodyPr>
              <a:lstStyle/>
              <a:p>
                <a:r>
                  <a:rPr lang="en-US" sz="1600" dirty="0" smtClean="0"/>
                  <a:t>9/29/14</a:t>
                </a:r>
                <a:endParaRPr lang="en-US" sz="1600" dirty="0"/>
              </a:p>
            </p:txBody>
          </p:sp>
          <p:sp>
            <p:nvSpPr>
              <p:cNvPr id="145" name="TextBox 144"/>
              <p:cNvSpPr txBox="1"/>
              <p:nvPr/>
            </p:nvSpPr>
            <p:spPr>
              <a:xfrm>
                <a:off x="442038" y="3714213"/>
                <a:ext cx="967132" cy="338554"/>
              </a:xfrm>
              <a:prstGeom prst="rect">
                <a:avLst/>
              </a:prstGeom>
              <a:noFill/>
            </p:spPr>
            <p:txBody>
              <a:bodyPr wrap="none" rtlCol="0">
                <a:spAutoFit/>
              </a:bodyPr>
              <a:lstStyle/>
              <a:p>
                <a:r>
                  <a:rPr lang="en-US" sz="1600" dirty="0" smtClean="0"/>
                  <a:t>10/15/14</a:t>
                </a:r>
                <a:endParaRPr lang="en-US" sz="1600" dirty="0"/>
              </a:p>
            </p:txBody>
          </p:sp>
          <p:sp>
            <p:nvSpPr>
              <p:cNvPr id="146" name="TextBox 145"/>
              <p:cNvSpPr txBox="1"/>
              <p:nvPr/>
            </p:nvSpPr>
            <p:spPr>
              <a:xfrm>
                <a:off x="442038" y="3992843"/>
                <a:ext cx="967132" cy="338554"/>
              </a:xfrm>
              <a:prstGeom prst="rect">
                <a:avLst/>
              </a:prstGeom>
              <a:noFill/>
            </p:spPr>
            <p:txBody>
              <a:bodyPr wrap="none" rtlCol="0">
                <a:spAutoFit/>
              </a:bodyPr>
              <a:lstStyle/>
              <a:p>
                <a:r>
                  <a:rPr lang="en-US" sz="1600" dirty="0" smtClean="0"/>
                  <a:t>10/27/14</a:t>
                </a:r>
                <a:endParaRPr lang="en-US" sz="1600" dirty="0"/>
              </a:p>
            </p:txBody>
          </p:sp>
          <p:sp>
            <p:nvSpPr>
              <p:cNvPr id="147" name="TextBox 146"/>
              <p:cNvSpPr txBox="1"/>
              <p:nvPr/>
            </p:nvSpPr>
            <p:spPr>
              <a:xfrm>
                <a:off x="442038" y="4287053"/>
                <a:ext cx="864339" cy="338554"/>
              </a:xfrm>
              <a:prstGeom prst="rect">
                <a:avLst/>
              </a:prstGeom>
              <a:noFill/>
            </p:spPr>
            <p:txBody>
              <a:bodyPr wrap="none" rtlCol="0">
                <a:spAutoFit/>
              </a:bodyPr>
              <a:lstStyle/>
              <a:p>
                <a:r>
                  <a:rPr lang="en-US" sz="1600" dirty="0" smtClean="0"/>
                  <a:t>11/3/14</a:t>
                </a:r>
                <a:endParaRPr lang="en-US" sz="1600" dirty="0"/>
              </a:p>
            </p:txBody>
          </p:sp>
          <p:sp>
            <p:nvSpPr>
              <p:cNvPr id="148" name="TextBox 147"/>
              <p:cNvSpPr txBox="1"/>
              <p:nvPr/>
            </p:nvSpPr>
            <p:spPr>
              <a:xfrm>
                <a:off x="197654" y="1338136"/>
                <a:ext cx="380462" cy="338554"/>
              </a:xfrm>
              <a:prstGeom prst="rect">
                <a:avLst/>
              </a:prstGeom>
              <a:noFill/>
            </p:spPr>
            <p:txBody>
              <a:bodyPr wrap="square" rtlCol="0">
                <a:spAutoFit/>
              </a:bodyPr>
              <a:lstStyle/>
              <a:p>
                <a:r>
                  <a:rPr lang="en-US" sz="1600" dirty="0" smtClean="0">
                    <a:ln>
                      <a:solidFill>
                        <a:srgbClr val="570092"/>
                      </a:solidFill>
                    </a:ln>
                  </a:rPr>
                  <a:t>o</a:t>
                </a:r>
                <a:endParaRPr lang="en-US" sz="1600" dirty="0">
                  <a:ln>
                    <a:solidFill>
                      <a:srgbClr val="570092"/>
                    </a:solidFill>
                  </a:ln>
                </a:endParaRPr>
              </a:p>
            </p:txBody>
          </p:sp>
          <p:sp>
            <p:nvSpPr>
              <p:cNvPr id="149" name="Isosceles Triangle 148"/>
              <p:cNvSpPr/>
              <p:nvPr/>
            </p:nvSpPr>
            <p:spPr>
              <a:xfrm>
                <a:off x="310443" y="1843016"/>
                <a:ext cx="154885" cy="133442"/>
              </a:xfrm>
              <a:prstGeom prst="triangle">
                <a:avLst/>
              </a:prstGeom>
              <a:noFill/>
              <a:ln w="28575" cmpd="sng">
                <a:solidFill>
                  <a:srgbClr val="3700E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50" name="Diamond 149"/>
              <p:cNvSpPr/>
              <p:nvPr/>
            </p:nvSpPr>
            <p:spPr>
              <a:xfrm>
                <a:off x="319237" y="2709837"/>
                <a:ext cx="137297" cy="163971"/>
              </a:xfrm>
              <a:prstGeom prst="diamond">
                <a:avLst/>
              </a:prstGeom>
              <a:noFill/>
              <a:ln w="28575" cmpd="sng">
                <a:solidFill>
                  <a:srgbClr val="00CC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51" name="5-Point Star 150"/>
              <p:cNvSpPr/>
              <p:nvPr/>
            </p:nvSpPr>
            <p:spPr>
              <a:xfrm>
                <a:off x="325586" y="2160851"/>
                <a:ext cx="124599" cy="139511"/>
              </a:xfrm>
              <a:prstGeom prst="star5">
                <a:avLst/>
              </a:prstGeom>
              <a:noFill/>
              <a:ln w="28575" cmpd="sng">
                <a:solidFill>
                  <a:srgbClr val="0019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52" name="Isosceles Triangle 151"/>
              <p:cNvSpPr/>
              <p:nvPr/>
            </p:nvSpPr>
            <p:spPr>
              <a:xfrm rot="16200000">
                <a:off x="310443" y="2431448"/>
                <a:ext cx="154885" cy="133442"/>
              </a:xfrm>
              <a:prstGeom prst="triangle">
                <a:avLst/>
              </a:prstGeom>
              <a:noFill/>
              <a:ln w="28575" cmpd="sng">
                <a:solidFill>
                  <a:srgbClr val="0072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53" name="Rectangle 152"/>
              <p:cNvSpPr/>
              <p:nvPr/>
            </p:nvSpPr>
            <p:spPr>
              <a:xfrm>
                <a:off x="320826" y="3323693"/>
                <a:ext cx="134118" cy="122766"/>
              </a:xfrm>
              <a:prstGeom prst="rect">
                <a:avLst/>
              </a:prstGeom>
              <a:noFill/>
              <a:ln w="28575" cmpd="sng">
                <a:solidFill>
                  <a:srgbClr val="00FF2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54" name="Isosceles Triangle 153"/>
              <p:cNvSpPr/>
              <p:nvPr/>
            </p:nvSpPr>
            <p:spPr>
              <a:xfrm rot="5400000">
                <a:off x="310443" y="3601029"/>
                <a:ext cx="154885" cy="133442"/>
              </a:xfrm>
              <a:prstGeom prst="triangle">
                <a:avLst/>
              </a:prstGeom>
              <a:noFill/>
              <a:ln w="28575" cmpd="sng">
                <a:solidFill>
                  <a:srgbClr val="37FF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55" name="TextBox 154"/>
              <p:cNvSpPr txBox="1"/>
              <p:nvPr/>
            </p:nvSpPr>
            <p:spPr>
              <a:xfrm rot="2706478">
                <a:off x="244118" y="4006852"/>
                <a:ext cx="380462" cy="338554"/>
              </a:xfrm>
              <a:prstGeom prst="rect">
                <a:avLst/>
              </a:prstGeom>
              <a:noFill/>
            </p:spPr>
            <p:txBody>
              <a:bodyPr wrap="square" rtlCol="0">
                <a:spAutoFit/>
              </a:bodyPr>
              <a:lstStyle/>
              <a:p>
                <a:r>
                  <a:rPr lang="en-US" sz="1600" dirty="0" smtClean="0">
                    <a:ln>
                      <a:solidFill>
                        <a:srgbClr val="FF9400"/>
                      </a:solidFill>
                    </a:ln>
                    <a:solidFill>
                      <a:srgbClr val="FF9400"/>
                    </a:solidFill>
                  </a:rPr>
                  <a:t>+</a:t>
                </a:r>
                <a:endParaRPr lang="en-US" sz="1600" dirty="0">
                  <a:ln>
                    <a:solidFill>
                      <a:srgbClr val="FF9400"/>
                    </a:solidFill>
                  </a:ln>
                  <a:solidFill>
                    <a:srgbClr val="FF9400"/>
                  </a:solidFill>
                </a:endParaRPr>
              </a:p>
            </p:txBody>
          </p:sp>
          <p:sp>
            <p:nvSpPr>
              <p:cNvPr id="156" name="Diamond 155"/>
              <p:cNvSpPr/>
              <p:nvPr/>
            </p:nvSpPr>
            <p:spPr>
              <a:xfrm>
                <a:off x="319237" y="4404525"/>
                <a:ext cx="137297" cy="163971"/>
              </a:xfrm>
              <a:prstGeom prst="diamond">
                <a:avLst/>
              </a:prstGeom>
              <a:noFill/>
              <a:ln w="28575" cmpd="sng">
                <a:solidFill>
                  <a:srgbClr val="FF4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ln>
                    <a:solidFill>
                      <a:srgbClr val="FF4000"/>
                    </a:solidFill>
                  </a:ln>
                  <a:solidFill>
                    <a:srgbClr val="FF0000"/>
                  </a:solidFill>
                </a:endParaRPr>
              </a:p>
            </p:txBody>
          </p:sp>
          <p:sp>
            <p:nvSpPr>
              <p:cNvPr id="157" name="TextBox 156"/>
              <p:cNvSpPr txBox="1"/>
              <p:nvPr/>
            </p:nvSpPr>
            <p:spPr>
              <a:xfrm>
                <a:off x="210662" y="3643646"/>
                <a:ext cx="380462" cy="338554"/>
              </a:xfrm>
              <a:prstGeom prst="rect">
                <a:avLst/>
              </a:prstGeom>
              <a:noFill/>
            </p:spPr>
            <p:txBody>
              <a:bodyPr wrap="square" rtlCol="0">
                <a:spAutoFit/>
              </a:bodyPr>
              <a:lstStyle/>
              <a:p>
                <a:r>
                  <a:rPr lang="en-US" sz="1600" dirty="0" smtClean="0">
                    <a:ln>
                      <a:solidFill>
                        <a:schemeClr val="tx1"/>
                      </a:solidFill>
                    </a:ln>
                    <a:solidFill>
                      <a:srgbClr val="FFFF00"/>
                    </a:solidFill>
                  </a:rPr>
                  <a:t>o</a:t>
                </a:r>
                <a:endParaRPr lang="en-US" sz="1600" dirty="0">
                  <a:ln>
                    <a:solidFill>
                      <a:schemeClr val="tx1"/>
                    </a:solidFill>
                  </a:ln>
                  <a:solidFill>
                    <a:srgbClr val="FFFF00"/>
                  </a:solidFill>
                </a:endParaRPr>
              </a:p>
            </p:txBody>
          </p:sp>
          <p:sp>
            <p:nvSpPr>
              <p:cNvPr id="158" name="6-Point Star 157"/>
              <p:cNvSpPr/>
              <p:nvPr/>
            </p:nvSpPr>
            <p:spPr>
              <a:xfrm>
                <a:off x="310443" y="3003550"/>
                <a:ext cx="154885" cy="153308"/>
              </a:xfrm>
              <a:prstGeom prst="star6">
                <a:avLst/>
              </a:prstGeom>
              <a:noFill/>
              <a:ln w="28575" cmpd="sng">
                <a:solidFill>
                  <a:srgbClr val="0FC08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grpSp>
        <p:pic>
          <p:nvPicPr>
            <p:cNvPr id="127" name="Picture 126" descr="Rrs_WE8_2014_ts.jpg"/>
            <p:cNvPicPr>
              <a:picLocks noChangeAspect="1"/>
            </p:cNvPicPr>
            <p:nvPr/>
          </p:nvPicPr>
          <p:blipFill rotWithShape="1">
            <a:blip r:embed="rId9">
              <a:extLst>
                <a:ext uri="{28A0092B-C50C-407E-A947-70E740481C1C}">
                  <a14:useLocalDpi xmlns:a14="http://schemas.microsoft.com/office/drawing/2010/main" val="0"/>
                </a:ext>
              </a:extLst>
            </a:blip>
            <a:srcRect l="3050"/>
            <a:stretch/>
          </p:blipFill>
          <p:spPr>
            <a:xfrm>
              <a:off x="1744316" y="1"/>
              <a:ext cx="7399683" cy="3992843"/>
            </a:xfrm>
            <a:prstGeom prst="rect">
              <a:avLst/>
            </a:prstGeom>
          </p:spPr>
        </p:pic>
        <p:grpSp>
          <p:nvGrpSpPr>
            <p:cNvPr id="128" name="Group 127"/>
            <p:cNvGrpSpPr/>
            <p:nvPr/>
          </p:nvGrpSpPr>
          <p:grpSpPr>
            <a:xfrm>
              <a:off x="2741458" y="4099035"/>
              <a:ext cx="2296739" cy="1190304"/>
              <a:chOff x="2741458" y="4099035"/>
              <a:chExt cx="2296739" cy="1190304"/>
            </a:xfrm>
          </p:grpSpPr>
          <p:cxnSp>
            <p:nvCxnSpPr>
              <p:cNvPr id="129" name="Straight Connector 128"/>
              <p:cNvCxnSpPr/>
              <p:nvPr/>
            </p:nvCxnSpPr>
            <p:spPr>
              <a:xfrm>
                <a:off x="2741458" y="4284915"/>
                <a:ext cx="604049" cy="0"/>
              </a:xfrm>
              <a:prstGeom prst="line">
                <a:avLst/>
              </a:prstGeom>
              <a:ln w="38100" cmpd="sng">
                <a:solidFill>
                  <a:srgbClr val="6C9600"/>
                </a:solidFill>
              </a:ln>
              <a:effectLst/>
            </p:spPr>
            <p:style>
              <a:lnRef idx="2">
                <a:schemeClr val="accent1"/>
              </a:lnRef>
              <a:fillRef idx="0">
                <a:schemeClr val="accent1"/>
              </a:fillRef>
              <a:effectRef idx="1">
                <a:schemeClr val="accent1"/>
              </a:effectRef>
              <a:fontRef idx="minor">
                <a:schemeClr val="tx1"/>
              </a:fontRef>
            </p:style>
          </p:cxnSp>
          <p:cxnSp>
            <p:nvCxnSpPr>
              <p:cNvPr id="130" name="Straight Connector 129"/>
              <p:cNvCxnSpPr/>
              <p:nvPr/>
            </p:nvCxnSpPr>
            <p:spPr>
              <a:xfrm>
                <a:off x="2741458" y="4583917"/>
                <a:ext cx="604049" cy="0"/>
              </a:xfrm>
              <a:prstGeom prst="line">
                <a:avLst/>
              </a:prstGeom>
              <a:ln w="38100" cmpd="sng">
                <a:solidFill>
                  <a:srgbClr val="F959FF"/>
                </a:solidFill>
              </a:ln>
              <a:effectLst/>
            </p:spPr>
            <p:style>
              <a:lnRef idx="2">
                <a:schemeClr val="accent1"/>
              </a:lnRef>
              <a:fillRef idx="0">
                <a:schemeClr val="accent1"/>
              </a:fillRef>
              <a:effectRef idx="1">
                <a:schemeClr val="accent1"/>
              </a:effectRef>
              <a:fontRef idx="minor">
                <a:schemeClr val="tx1"/>
              </a:fontRef>
            </p:style>
          </p:cxnSp>
          <p:cxnSp>
            <p:nvCxnSpPr>
              <p:cNvPr id="131" name="Straight Connector 130"/>
              <p:cNvCxnSpPr/>
              <p:nvPr/>
            </p:nvCxnSpPr>
            <p:spPr>
              <a:xfrm>
                <a:off x="2741458" y="4882919"/>
                <a:ext cx="604049" cy="0"/>
              </a:xfrm>
              <a:prstGeom prst="line">
                <a:avLst/>
              </a:prstGeom>
              <a:ln w="38100" cmpd="sng">
                <a:solidFill>
                  <a:srgbClr val="835EC6"/>
                </a:solidFill>
              </a:ln>
              <a:effectLst/>
            </p:spPr>
            <p:style>
              <a:lnRef idx="2">
                <a:schemeClr val="accent1"/>
              </a:lnRef>
              <a:fillRef idx="0">
                <a:schemeClr val="accent1"/>
              </a:fillRef>
              <a:effectRef idx="1">
                <a:schemeClr val="accent1"/>
              </a:effectRef>
              <a:fontRef idx="minor">
                <a:schemeClr val="tx1"/>
              </a:fontRef>
            </p:style>
          </p:cxnSp>
          <p:cxnSp>
            <p:nvCxnSpPr>
              <p:cNvPr id="132" name="Straight Connector 131"/>
              <p:cNvCxnSpPr/>
              <p:nvPr/>
            </p:nvCxnSpPr>
            <p:spPr>
              <a:xfrm>
                <a:off x="2747009" y="5181921"/>
                <a:ext cx="604049" cy="0"/>
              </a:xfrm>
              <a:prstGeom prst="line">
                <a:avLst/>
              </a:prstGeom>
              <a:ln w="38100" cmpd="sng">
                <a:solidFill>
                  <a:srgbClr val="835EC6"/>
                </a:solidFill>
                <a:prstDash val="sysDash"/>
              </a:ln>
              <a:effectLst/>
            </p:spPr>
            <p:style>
              <a:lnRef idx="2">
                <a:schemeClr val="accent1"/>
              </a:lnRef>
              <a:fillRef idx="0">
                <a:schemeClr val="accent1"/>
              </a:fillRef>
              <a:effectRef idx="1">
                <a:schemeClr val="accent1"/>
              </a:effectRef>
              <a:fontRef idx="minor">
                <a:schemeClr val="tx1"/>
              </a:fontRef>
            </p:style>
          </p:cxnSp>
          <p:sp>
            <p:nvSpPr>
              <p:cNvPr id="133" name="TextBox 132"/>
              <p:cNvSpPr txBox="1"/>
              <p:nvPr/>
            </p:nvSpPr>
            <p:spPr>
              <a:xfrm>
                <a:off x="3330028" y="4099035"/>
                <a:ext cx="593632" cy="338554"/>
              </a:xfrm>
              <a:prstGeom prst="rect">
                <a:avLst/>
              </a:prstGeom>
              <a:noFill/>
            </p:spPr>
            <p:txBody>
              <a:bodyPr wrap="none" rtlCol="0">
                <a:spAutoFit/>
              </a:bodyPr>
              <a:lstStyle/>
              <a:p>
                <a:r>
                  <a:rPr lang="en-US" sz="1600" dirty="0" err="1" smtClean="0"/>
                  <a:t>Chl</a:t>
                </a:r>
                <a:r>
                  <a:rPr lang="en-US" sz="1600" dirty="0" smtClean="0"/>
                  <a:t> a</a:t>
                </a:r>
                <a:endParaRPr lang="en-US" sz="1600" dirty="0"/>
              </a:p>
            </p:txBody>
          </p:sp>
          <p:sp>
            <p:nvSpPr>
              <p:cNvPr id="134" name="TextBox 133"/>
              <p:cNvSpPr txBox="1"/>
              <p:nvPr/>
            </p:nvSpPr>
            <p:spPr>
              <a:xfrm>
                <a:off x="3327548" y="4390845"/>
                <a:ext cx="402674" cy="338554"/>
              </a:xfrm>
              <a:prstGeom prst="rect">
                <a:avLst/>
              </a:prstGeom>
              <a:noFill/>
            </p:spPr>
            <p:txBody>
              <a:bodyPr wrap="none" rtlCol="0">
                <a:spAutoFit/>
              </a:bodyPr>
              <a:lstStyle/>
              <a:p>
                <a:r>
                  <a:rPr lang="en-US" sz="1600" dirty="0" smtClean="0"/>
                  <a:t>PC</a:t>
                </a:r>
                <a:endParaRPr lang="en-US" sz="1600" dirty="0"/>
              </a:p>
            </p:txBody>
          </p:sp>
          <p:sp>
            <p:nvSpPr>
              <p:cNvPr id="135" name="TextBox 134"/>
              <p:cNvSpPr txBox="1"/>
              <p:nvPr/>
            </p:nvSpPr>
            <p:spPr>
              <a:xfrm>
                <a:off x="3325068" y="4667165"/>
                <a:ext cx="1713129" cy="338554"/>
              </a:xfrm>
              <a:prstGeom prst="rect">
                <a:avLst/>
              </a:prstGeom>
              <a:noFill/>
            </p:spPr>
            <p:txBody>
              <a:bodyPr wrap="none" rtlCol="0">
                <a:spAutoFit/>
              </a:bodyPr>
              <a:lstStyle/>
              <a:p>
                <a:r>
                  <a:rPr lang="en-US" sz="1600" dirty="0" smtClean="0"/>
                  <a:t>microcystin (part.)</a:t>
                </a:r>
                <a:endParaRPr lang="en-US" sz="1600" dirty="0"/>
              </a:p>
            </p:txBody>
          </p:sp>
          <p:sp>
            <p:nvSpPr>
              <p:cNvPr id="136" name="TextBox 135"/>
              <p:cNvSpPr txBox="1"/>
              <p:nvPr/>
            </p:nvSpPr>
            <p:spPr>
              <a:xfrm>
                <a:off x="3320082" y="4950785"/>
                <a:ext cx="1682171" cy="338554"/>
              </a:xfrm>
              <a:prstGeom prst="rect">
                <a:avLst/>
              </a:prstGeom>
              <a:noFill/>
            </p:spPr>
            <p:txBody>
              <a:bodyPr wrap="none" rtlCol="0">
                <a:spAutoFit/>
              </a:bodyPr>
              <a:lstStyle/>
              <a:p>
                <a:r>
                  <a:rPr lang="en-US" sz="1600" dirty="0" smtClean="0"/>
                  <a:t>microcystin (diss.)</a:t>
                </a:r>
                <a:endParaRPr lang="en-US" sz="1600" dirty="0"/>
              </a:p>
            </p:txBody>
          </p:sp>
        </p:grpSp>
      </p:grpSp>
      <p:grpSp>
        <p:nvGrpSpPr>
          <p:cNvPr id="160" name="Group 159"/>
          <p:cNvGrpSpPr/>
          <p:nvPr/>
        </p:nvGrpSpPr>
        <p:grpSpPr>
          <a:xfrm>
            <a:off x="11633885" y="6252479"/>
            <a:ext cx="7564093" cy="6017806"/>
            <a:chOff x="11122940" y="7576330"/>
            <a:chExt cx="7505700" cy="6097913"/>
          </a:xfrm>
        </p:grpSpPr>
        <p:pic>
          <p:nvPicPr>
            <p:cNvPr id="38" name="Picture 37" descr="WLE2014Map.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814142" y="7964238"/>
              <a:ext cx="6192540" cy="4963559"/>
            </a:xfrm>
            <a:prstGeom prst="rect">
              <a:avLst/>
            </a:prstGeom>
          </p:spPr>
        </p:pic>
        <p:sp>
          <p:nvSpPr>
            <p:cNvPr id="159" name="Rectangle 158"/>
            <p:cNvSpPr/>
            <p:nvPr/>
          </p:nvSpPr>
          <p:spPr>
            <a:xfrm>
              <a:off x="11122940" y="7576330"/>
              <a:ext cx="7505700" cy="6097913"/>
            </a:xfrm>
            <a:prstGeom prst="rect">
              <a:avLst/>
            </a:prstGeom>
            <a:noFill/>
            <a:ln w="63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61" name="Group 160"/>
          <p:cNvGrpSpPr>
            <a:grpSpLocks noChangeAspect="1"/>
          </p:cNvGrpSpPr>
          <p:nvPr/>
        </p:nvGrpSpPr>
        <p:grpSpPr>
          <a:xfrm>
            <a:off x="16093669" y="20321953"/>
            <a:ext cx="6560876" cy="5020056"/>
            <a:chOff x="197654" y="1"/>
            <a:chExt cx="8946346" cy="6845299"/>
          </a:xfrm>
        </p:grpSpPr>
        <p:grpSp>
          <p:nvGrpSpPr>
            <p:cNvPr id="162" name="Group 161"/>
            <p:cNvGrpSpPr/>
            <p:nvPr/>
          </p:nvGrpSpPr>
          <p:grpSpPr>
            <a:xfrm>
              <a:off x="197654" y="1338136"/>
              <a:ext cx="1211516" cy="3287471"/>
              <a:chOff x="197654" y="1338136"/>
              <a:chExt cx="1211516" cy="3287471"/>
            </a:xfrm>
          </p:grpSpPr>
          <p:sp>
            <p:nvSpPr>
              <p:cNvPr id="174" name="TextBox 173"/>
              <p:cNvSpPr txBox="1"/>
              <p:nvPr/>
            </p:nvSpPr>
            <p:spPr>
              <a:xfrm>
                <a:off x="442038" y="1391568"/>
                <a:ext cx="864339" cy="338554"/>
              </a:xfrm>
              <a:prstGeom prst="rect">
                <a:avLst/>
              </a:prstGeom>
              <a:noFill/>
            </p:spPr>
            <p:txBody>
              <a:bodyPr wrap="none" rtlCol="0">
                <a:spAutoFit/>
              </a:bodyPr>
              <a:lstStyle/>
              <a:p>
                <a:r>
                  <a:rPr lang="en-US" sz="1600" dirty="0" smtClean="0"/>
                  <a:t>6/30/14</a:t>
                </a:r>
                <a:endParaRPr lang="en-US" sz="1600" dirty="0"/>
              </a:p>
            </p:txBody>
          </p:sp>
          <p:sp>
            <p:nvSpPr>
              <p:cNvPr id="175" name="TextBox 174"/>
              <p:cNvSpPr txBox="1"/>
              <p:nvPr/>
            </p:nvSpPr>
            <p:spPr>
              <a:xfrm>
                <a:off x="442038" y="1685783"/>
                <a:ext cx="864339" cy="338554"/>
              </a:xfrm>
              <a:prstGeom prst="rect">
                <a:avLst/>
              </a:prstGeom>
              <a:noFill/>
            </p:spPr>
            <p:txBody>
              <a:bodyPr wrap="none" rtlCol="0">
                <a:spAutoFit/>
              </a:bodyPr>
              <a:lstStyle/>
              <a:p>
                <a:r>
                  <a:rPr lang="en-US" sz="1600" dirty="0" smtClean="0"/>
                  <a:t>7/21/14</a:t>
                </a:r>
                <a:endParaRPr lang="en-US" sz="1600" dirty="0"/>
              </a:p>
            </p:txBody>
          </p:sp>
          <p:sp>
            <p:nvSpPr>
              <p:cNvPr id="176" name="TextBox 175"/>
              <p:cNvSpPr txBox="1"/>
              <p:nvPr/>
            </p:nvSpPr>
            <p:spPr>
              <a:xfrm>
                <a:off x="442038" y="1979998"/>
                <a:ext cx="864339" cy="338554"/>
              </a:xfrm>
              <a:prstGeom prst="rect">
                <a:avLst/>
              </a:prstGeom>
              <a:noFill/>
            </p:spPr>
            <p:txBody>
              <a:bodyPr wrap="none" rtlCol="0">
                <a:spAutoFit/>
              </a:bodyPr>
              <a:lstStyle/>
              <a:p>
                <a:r>
                  <a:rPr lang="en-US" sz="1600" dirty="0" smtClean="0"/>
                  <a:t>7/29/14</a:t>
                </a:r>
                <a:endParaRPr lang="en-US" sz="1600" dirty="0"/>
              </a:p>
            </p:txBody>
          </p:sp>
          <p:sp>
            <p:nvSpPr>
              <p:cNvPr id="177" name="TextBox 176"/>
              <p:cNvSpPr txBox="1"/>
              <p:nvPr/>
            </p:nvSpPr>
            <p:spPr>
              <a:xfrm>
                <a:off x="442038" y="2274213"/>
                <a:ext cx="761747" cy="338554"/>
              </a:xfrm>
              <a:prstGeom prst="rect">
                <a:avLst/>
              </a:prstGeom>
              <a:noFill/>
            </p:spPr>
            <p:txBody>
              <a:bodyPr wrap="none" rtlCol="0">
                <a:spAutoFit/>
              </a:bodyPr>
              <a:lstStyle/>
              <a:p>
                <a:r>
                  <a:rPr lang="en-US" sz="1600" dirty="0" smtClean="0"/>
                  <a:t>8/4/14</a:t>
                </a:r>
                <a:endParaRPr lang="en-US" sz="1600" dirty="0"/>
              </a:p>
            </p:txBody>
          </p:sp>
          <p:sp>
            <p:nvSpPr>
              <p:cNvPr id="178" name="TextBox 177"/>
              <p:cNvSpPr txBox="1"/>
              <p:nvPr/>
            </p:nvSpPr>
            <p:spPr>
              <a:xfrm>
                <a:off x="442038" y="2568428"/>
                <a:ext cx="864339" cy="338554"/>
              </a:xfrm>
              <a:prstGeom prst="rect">
                <a:avLst/>
              </a:prstGeom>
              <a:noFill/>
            </p:spPr>
            <p:txBody>
              <a:bodyPr wrap="none" rtlCol="0">
                <a:spAutoFit/>
              </a:bodyPr>
              <a:lstStyle/>
              <a:p>
                <a:r>
                  <a:rPr lang="en-US" sz="1600" dirty="0" smtClean="0"/>
                  <a:t>8/18/14</a:t>
                </a:r>
                <a:endParaRPr lang="en-US" sz="1600" dirty="0"/>
              </a:p>
            </p:txBody>
          </p:sp>
          <p:sp>
            <p:nvSpPr>
              <p:cNvPr id="179" name="TextBox 178"/>
              <p:cNvSpPr txBox="1"/>
              <p:nvPr/>
            </p:nvSpPr>
            <p:spPr>
              <a:xfrm>
                <a:off x="442038" y="2862643"/>
                <a:ext cx="864339" cy="338554"/>
              </a:xfrm>
              <a:prstGeom prst="rect">
                <a:avLst/>
              </a:prstGeom>
              <a:noFill/>
            </p:spPr>
            <p:txBody>
              <a:bodyPr wrap="none" rtlCol="0">
                <a:spAutoFit/>
              </a:bodyPr>
              <a:lstStyle/>
              <a:p>
                <a:r>
                  <a:rPr lang="en-US" sz="1600" dirty="0" smtClean="0"/>
                  <a:t>8/25/14</a:t>
                </a:r>
                <a:endParaRPr lang="en-US" sz="1600" dirty="0"/>
              </a:p>
            </p:txBody>
          </p:sp>
          <p:sp>
            <p:nvSpPr>
              <p:cNvPr id="180" name="TextBox 179"/>
              <p:cNvSpPr txBox="1"/>
              <p:nvPr/>
            </p:nvSpPr>
            <p:spPr>
              <a:xfrm>
                <a:off x="442038" y="3156858"/>
                <a:ext cx="761747" cy="338554"/>
              </a:xfrm>
              <a:prstGeom prst="rect">
                <a:avLst/>
              </a:prstGeom>
              <a:noFill/>
            </p:spPr>
            <p:txBody>
              <a:bodyPr wrap="none" rtlCol="0">
                <a:spAutoFit/>
              </a:bodyPr>
              <a:lstStyle/>
              <a:p>
                <a:r>
                  <a:rPr lang="en-US" sz="1600" dirty="0" smtClean="0"/>
                  <a:t>9/8/14</a:t>
                </a:r>
                <a:endParaRPr lang="en-US" sz="1600" dirty="0"/>
              </a:p>
            </p:txBody>
          </p:sp>
          <p:sp>
            <p:nvSpPr>
              <p:cNvPr id="181" name="TextBox 180"/>
              <p:cNvSpPr txBox="1"/>
              <p:nvPr/>
            </p:nvSpPr>
            <p:spPr>
              <a:xfrm>
                <a:off x="442038" y="3450978"/>
                <a:ext cx="864339" cy="338554"/>
              </a:xfrm>
              <a:prstGeom prst="rect">
                <a:avLst/>
              </a:prstGeom>
              <a:noFill/>
            </p:spPr>
            <p:txBody>
              <a:bodyPr wrap="none" rtlCol="0">
                <a:spAutoFit/>
              </a:bodyPr>
              <a:lstStyle/>
              <a:p>
                <a:r>
                  <a:rPr lang="en-US" sz="1600" dirty="0" smtClean="0"/>
                  <a:t>9/29/14</a:t>
                </a:r>
                <a:endParaRPr lang="en-US" sz="1600" dirty="0"/>
              </a:p>
            </p:txBody>
          </p:sp>
          <p:sp>
            <p:nvSpPr>
              <p:cNvPr id="182" name="TextBox 181"/>
              <p:cNvSpPr txBox="1"/>
              <p:nvPr/>
            </p:nvSpPr>
            <p:spPr>
              <a:xfrm>
                <a:off x="442038" y="3714213"/>
                <a:ext cx="967132" cy="338554"/>
              </a:xfrm>
              <a:prstGeom prst="rect">
                <a:avLst/>
              </a:prstGeom>
              <a:noFill/>
            </p:spPr>
            <p:txBody>
              <a:bodyPr wrap="none" rtlCol="0">
                <a:spAutoFit/>
              </a:bodyPr>
              <a:lstStyle/>
              <a:p>
                <a:r>
                  <a:rPr lang="en-US" sz="1600" dirty="0" smtClean="0"/>
                  <a:t>10/15/14</a:t>
                </a:r>
                <a:endParaRPr lang="en-US" sz="1600" dirty="0"/>
              </a:p>
            </p:txBody>
          </p:sp>
          <p:sp>
            <p:nvSpPr>
              <p:cNvPr id="183" name="TextBox 182"/>
              <p:cNvSpPr txBox="1"/>
              <p:nvPr/>
            </p:nvSpPr>
            <p:spPr>
              <a:xfrm>
                <a:off x="442038" y="3992843"/>
                <a:ext cx="967132" cy="338554"/>
              </a:xfrm>
              <a:prstGeom prst="rect">
                <a:avLst/>
              </a:prstGeom>
              <a:noFill/>
            </p:spPr>
            <p:txBody>
              <a:bodyPr wrap="none" rtlCol="0">
                <a:spAutoFit/>
              </a:bodyPr>
              <a:lstStyle/>
              <a:p>
                <a:r>
                  <a:rPr lang="en-US" sz="1600" dirty="0" smtClean="0"/>
                  <a:t>10/27/14</a:t>
                </a:r>
                <a:endParaRPr lang="en-US" sz="1600" dirty="0"/>
              </a:p>
            </p:txBody>
          </p:sp>
          <p:sp>
            <p:nvSpPr>
              <p:cNvPr id="184" name="TextBox 183"/>
              <p:cNvSpPr txBox="1"/>
              <p:nvPr/>
            </p:nvSpPr>
            <p:spPr>
              <a:xfrm>
                <a:off x="442038" y="4287053"/>
                <a:ext cx="864339" cy="338554"/>
              </a:xfrm>
              <a:prstGeom prst="rect">
                <a:avLst/>
              </a:prstGeom>
              <a:noFill/>
            </p:spPr>
            <p:txBody>
              <a:bodyPr wrap="none" rtlCol="0">
                <a:spAutoFit/>
              </a:bodyPr>
              <a:lstStyle/>
              <a:p>
                <a:r>
                  <a:rPr lang="en-US" sz="1600" dirty="0" smtClean="0"/>
                  <a:t>11/3/14</a:t>
                </a:r>
                <a:endParaRPr lang="en-US" sz="1600" dirty="0"/>
              </a:p>
            </p:txBody>
          </p:sp>
          <p:sp>
            <p:nvSpPr>
              <p:cNvPr id="185" name="TextBox 184"/>
              <p:cNvSpPr txBox="1"/>
              <p:nvPr/>
            </p:nvSpPr>
            <p:spPr>
              <a:xfrm>
                <a:off x="197654" y="1338136"/>
                <a:ext cx="380462" cy="338554"/>
              </a:xfrm>
              <a:prstGeom prst="rect">
                <a:avLst/>
              </a:prstGeom>
              <a:noFill/>
            </p:spPr>
            <p:txBody>
              <a:bodyPr wrap="square" rtlCol="0">
                <a:spAutoFit/>
              </a:bodyPr>
              <a:lstStyle/>
              <a:p>
                <a:r>
                  <a:rPr lang="en-US" sz="1600" dirty="0" smtClean="0">
                    <a:ln>
                      <a:solidFill>
                        <a:srgbClr val="570092"/>
                      </a:solidFill>
                    </a:ln>
                  </a:rPr>
                  <a:t>o</a:t>
                </a:r>
                <a:endParaRPr lang="en-US" sz="1600" dirty="0">
                  <a:ln>
                    <a:solidFill>
                      <a:srgbClr val="570092"/>
                    </a:solidFill>
                  </a:ln>
                </a:endParaRPr>
              </a:p>
            </p:txBody>
          </p:sp>
          <p:sp>
            <p:nvSpPr>
              <p:cNvPr id="186" name="Isosceles Triangle 185"/>
              <p:cNvSpPr/>
              <p:nvPr/>
            </p:nvSpPr>
            <p:spPr>
              <a:xfrm>
                <a:off x="310443" y="1843016"/>
                <a:ext cx="154885" cy="133442"/>
              </a:xfrm>
              <a:prstGeom prst="triangle">
                <a:avLst/>
              </a:prstGeom>
              <a:noFill/>
              <a:ln w="28575" cmpd="sng">
                <a:solidFill>
                  <a:srgbClr val="3700E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87" name="Diamond 186"/>
              <p:cNvSpPr/>
              <p:nvPr/>
            </p:nvSpPr>
            <p:spPr>
              <a:xfrm>
                <a:off x="319237" y="2709837"/>
                <a:ext cx="137297" cy="163971"/>
              </a:xfrm>
              <a:prstGeom prst="diamond">
                <a:avLst/>
              </a:prstGeom>
              <a:noFill/>
              <a:ln w="28575" cmpd="sng">
                <a:solidFill>
                  <a:srgbClr val="00CC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88" name="5-Point Star 187"/>
              <p:cNvSpPr/>
              <p:nvPr/>
            </p:nvSpPr>
            <p:spPr>
              <a:xfrm>
                <a:off x="325586" y="2160851"/>
                <a:ext cx="124599" cy="139511"/>
              </a:xfrm>
              <a:prstGeom prst="star5">
                <a:avLst/>
              </a:prstGeom>
              <a:noFill/>
              <a:ln w="28575" cmpd="sng">
                <a:solidFill>
                  <a:srgbClr val="0019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89" name="Isosceles Triangle 188"/>
              <p:cNvSpPr/>
              <p:nvPr/>
            </p:nvSpPr>
            <p:spPr>
              <a:xfrm rot="16200000">
                <a:off x="310443" y="2431448"/>
                <a:ext cx="154885" cy="133442"/>
              </a:xfrm>
              <a:prstGeom prst="triangle">
                <a:avLst/>
              </a:prstGeom>
              <a:noFill/>
              <a:ln w="28575" cmpd="sng">
                <a:solidFill>
                  <a:srgbClr val="0072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90" name="Rectangle 189"/>
              <p:cNvSpPr/>
              <p:nvPr/>
            </p:nvSpPr>
            <p:spPr>
              <a:xfrm>
                <a:off x="320826" y="3323693"/>
                <a:ext cx="134118" cy="122766"/>
              </a:xfrm>
              <a:prstGeom prst="rect">
                <a:avLst/>
              </a:prstGeom>
              <a:noFill/>
              <a:ln w="28575" cmpd="sng">
                <a:solidFill>
                  <a:srgbClr val="00FF2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91" name="Isosceles Triangle 190"/>
              <p:cNvSpPr/>
              <p:nvPr/>
            </p:nvSpPr>
            <p:spPr>
              <a:xfrm rot="5400000">
                <a:off x="310443" y="3601029"/>
                <a:ext cx="154885" cy="133442"/>
              </a:xfrm>
              <a:prstGeom prst="triangle">
                <a:avLst/>
              </a:prstGeom>
              <a:noFill/>
              <a:ln w="28575" cmpd="sng">
                <a:solidFill>
                  <a:srgbClr val="37FF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192" name="TextBox 191"/>
              <p:cNvSpPr txBox="1"/>
              <p:nvPr/>
            </p:nvSpPr>
            <p:spPr>
              <a:xfrm rot="2706478">
                <a:off x="244118" y="4006852"/>
                <a:ext cx="380462" cy="338554"/>
              </a:xfrm>
              <a:prstGeom prst="rect">
                <a:avLst/>
              </a:prstGeom>
              <a:noFill/>
            </p:spPr>
            <p:txBody>
              <a:bodyPr wrap="square" rtlCol="0">
                <a:spAutoFit/>
              </a:bodyPr>
              <a:lstStyle/>
              <a:p>
                <a:r>
                  <a:rPr lang="en-US" sz="1600" dirty="0" smtClean="0">
                    <a:ln>
                      <a:solidFill>
                        <a:srgbClr val="FF9400"/>
                      </a:solidFill>
                    </a:ln>
                    <a:solidFill>
                      <a:srgbClr val="FF9400"/>
                    </a:solidFill>
                  </a:rPr>
                  <a:t>+</a:t>
                </a:r>
                <a:endParaRPr lang="en-US" sz="1600" dirty="0">
                  <a:ln>
                    <a:solidFill>
                      <a:srgbClr val="FF9400"/>
                    </a:solidFill>
                  </a:ln>
                  <a:solidFill>
                    <a:srgbClr val="FF9400"/>
                  </a:solidFill>
                </a:endParaRPr>
              </a:p>
            </p:txBody>
          </p:sp>
          <p:sp>
            <p:nvSpPr>
              <p:cNvPr id="193" name="Diamond 192"/>
              <p:cNvSpPr/>
              <p:nvPr/>
            </p:nvSpPr>
            <p:spPr>
              <a:xfrm>
                <a:off x="319237" y="4404525"/>
                <a:ext cx="137297" cy="163971"/>
              </a:xfrm>
              <a:prstGeom prst="diamond">
                <a:avLst/>
              </a:prstGeom>
              <a:noFill/>
              <a:ln w="28575" cmpd="sng">
                <a:solidFill>
                  <a:srgbClr val="FF4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ln>
                    <a:solidFill>
                      <a:srgbClr val="FF4000"/>
                    </a:solidFill>
                  </a:ln>
                  <a:solidFill>
                    <a:srgbClr val="FF0000"/>
                  </a:solidFill>
                </a:endParaRPr>
              </a:p>
            </p:txBody>
          </p:sp>
          <p:sp>
            <p:nvSpPr>
              <p:cNvPr id="194" name="TextBox 193"/>
              <p:cNvSpPr txBox="1"/>
              <p:nvPr/>
            </p:nvSpPr>
            <p:spPr>
              <a:xfrm>
                <a:off x="210662" y="3643646"/>
                <a:ext cx="380462" cy="338554"/>
              </a:xfrm>
              <a:prstGeom prst="rect">
                <a:avLst/>
              </a:prstGeom>
              <a:noFill/>
            </p:spPr>
            <p:txBody>
              <a:bodyPr wrap="square" rtlCol="0">
                <a:spAutoFit/>
              </a:bodyPr>
              <a:lstStyle/>
              <a:p>
                <a:r>
                  <a:rPr lang="en-US" sz="1600" dirty="0" smtClean="0">
                    <a:ln>
                      <a:solidFill>
                        <a:schemeClr val="tx1"/>
                      </a:solidFill>
                    </a:ln>
                    <a:solidFill>
                      <a:srgbClr val="FFFF00"/>
                    </a:solidFill>
                  </a:rPr>
                  <a:t>o</a:t>
                </a:r>
                <a:endParaRPr lang="en-US" sz="1600" dirty="0">
                  <a:ln>
                    <a:solidFill>
                      <a:schemeClr val="tx1"/>
                    </a:solidFill>
                  </a:ln>
                  <a:solidFill>
                    <a:srgbClr val="FFFF00"/>
                  </a:solidFill>
                </a:endParaRPr>
              </a:p>
            </p:txBody>
          </p:sp>
          <p:sp>
            <p:nvSpPr>
              <p:cNvPr id="195" name="6-Point Star 194"/>
              <p:cNvSpPr/>
              <p:nvPr/>
            </p:nvSpPr>
            <p:spPr>
              <a:xfrm>
                <a:off x="310443" y="3003550"/>
                <a:ext cx="154885" cy="153308"/>
              </a:xfrm>
              <a:prstGeom prst="star6">
                <a:avLst/>
              </a:prstGeom>
              <a:noFill/>
              <a:ln w="28575" cmpd="sng">
                <a:solidFill>
                  <a:srgbClr val="0FC08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grpSp>
        <p:pic>
          <p:nvPicPr>
            <p:cNvPr id="163" name="Picture 162" descr="pigments_WE12_2014_ts.jpg"/>
            <p:cNvPicPr>
              <a:picLocks noChangeAspect="1"/>
            </p:cNvPicPr>
            <p:nvPr/>
          </p:nvPicPr>
          <p:blipFill rotWithShape="1">
            <a:blip r:embed="rId11">
              <a:extLst>
                <a:ext uri="{28A0092B-C50C-407E-A947-70E740481C1C}">
                  <a14:useLocalDpi xmlns:a14="http://schemas.microsoft.com/office/drawing/2010/main" val="0"/>
                </a:ext>
              </a:extLst>
            </a:blip>
            <a:srcRect l="5047" b="6553"/>
            <a:stretch/>
          </p:blipFill>
          <p:spPr>
            <a:xfrm>
              <a:off x="1896775" y="3793507"/>
              <a:ext cx="7247225" cy="3051793"/>
            </a:xfrm>
            <a:prstGeom prst="rect">
              <a:avLst/>
            </a:prstGeom>
          </p:spPr>
        </p:pic>
        <p:pic>
          <p:nvPicPr>
            <p:cNvPr id="164" name="Picture 163" descr="Rrs_WE12_2014_ts.jpg"/>
            <p:cNvPicPr>
              <a:picLocks noChangeAspect="1"/>
            </p:cNvPicPr>
            <p:nvPr/>
          </p:nvPicPr>
          <p:blipFill rotWithShape="1">
            <a:blip r:embed="rId12">
              <a:extLst>
                <a:ext uri="{28A0092B-C50C-407E-A947-70E740481C1C}">
                  <a14:useLocalDpi xmlns:a14="http://schemas.microsoft.com/office/drawing/2010/main" val="0"/>
                </a:ext>
              </a:extLst>
            </a:blip>
            <a:srcRect l="2325"/>
            <a:stretch/>
          </p:blipFill>
          <p:spPr>
            <a:xfrm>
              <a:off x="1688962" y="1"/>
              <a:ext cx="7455038" cy="3992842"/>
            </a:xfrm>
            <a:prstGeom prst="rect">
              <a:avLst/>
            </a:prstGeom>
          </p:spPr>
        </p:pic>
        <p:grpSp>
          <p:nvGrpSpPr>
            <p:cNvPr id="165" name="Group 164"/>
            <p:cNvGrpSpPr/>
            <p:nvPr/>
          </p:nvGrpSpPr>
          <p:grpSpPr>
            <a:xfrm>
              <a:off x="2741458" y="4099035"/>
              <a:ext cx="2296739" cy="1190304"/>
              <a:chOff x="2741458" y="4099035"/>
              <a:chExt cx="2296739" cy="1190304"/>
            </a:xfrm>
          </p:grpSpPr>
          <p:cxnSp>
            <p:nvCxnSpPr>
              <p:cNvPr id="166" name="Straight Connector 165"/>
              <p:cNvCxnSpPr/>
              <p:nvPr/>
            </p:nvCxnSpPr>
            <p:spPr>
              <a:xfrm>
                <a:off x="2741458" y="4284915"/>
                <a:ext cx="604049" cy="0"/>
              </a:xfrm>
              <a:prstGeom prst="line">
                <a:avLst/>
              </a:prstGeom>
              <a:ln w="38100" cmpd="sng">
                <a:solidFill>
                  <a:srgbClr val="6C9600"/>
                </a:solidFill>
              </a:ln>
              <a:effectLst/>
            </p:spPr>
            <p:style>
              <a:lnRef idx="2">
                <a:schemeClr val="accent1"/>
              </a:lnRef>
              <a:fillRef idx="0">
                <a:schemeClr val="accent1"/>
              </a:fillRef>
              <a:effectRef idx="1">
                <a:schemeClr val="accent1"/>
              </a:effectRef>
              <a:fontRef idx="minor">
                <a:schemeClr val="tx1"/>
              </a:fontRef>
            </p:style>
          </p:cxnSp>
          <p:cxnSp>
            <p:nvCxnSpPr>
              <p:cNvPr id="167" name="Straight Connector 166"/>
              <p:cNvCxnSpPr/>
              <p:nvPr/>
            </p:nvCxnSpPr>
            <p:spPr>
              <a:xfrm>
                <a:off x="2741458" y="4583917"/>
                <a:ext cx="604049" cy="0"/>
              </a:xfrm>
              <a:prstGeom prst="line">
                <a:avLst/>
              </a:prstGeom>
              <a:ln w="38100" cmpd="sng">
                <a:solidFill>
                  <a:srgbClr val="F959FF"/>
                </a:solidFill>
              </a:ln>
              <a:effectLst/>
            </p:spPr>
            <p:style>
              <a:lnRef idx="2">
                <a:schemeClr val="accent1"/>
              </a:lnRef>
              <a:fillRef idx="0">
                <a:schemeClr val="accent1"/>
              </a:fillRef>
              <a:effectRef idx="1">
                <a:schemeClr val="accent1"/>
              </a:effectRef>
              <a:fontRef idx="minor">
                <a:schemeClr val="tx1"/>
              </a:fontRef>
            </p:style>
          </p:cxnSp>
          <p:cxnSp>
            <p:nvCxnSpPr>
              <p:cNvPr id="168" name="Straight Connector 167"/>
              <p:cNvCxnSpPr/>
              <p:nvPr/>
            </p:nvCxnSpPr>
            <p:spPr>
              <a:xfrm>
                <a:off x="2741458" y="4882919"/>
                <a:ext cx="604049" cy="0"/>
              </a:xfrm>
              <a:prstGeom prst="line">
                <a:avLst/>
              </a:prstGeom>
              <a:ln w="38100" cmpd="sng">
                <a:solidFill>
                  <a:srgbClr val="835EC6"/>
                </a:solidFill>
              </a:ln>
              <a:effectLst/>
            </p:spPr>
            <p:style>
              <a:lnRef idx="2">
                <a:schemeClr val="accent1"/>
              </a:lnRef>
              <a:fillRef idx="0">
                <a:schemeClr val="accent1"/>
              </a:fillRef>
              <a:effectRef idx="1">
                <a:schemeClr val="accent1"/>
              </a:effectRef>
              <a:fontRef idx="minor">
                <a:schemeClr val="tx1"/>
              </a:fontRef>
            </p:style>
          </p:cxnSp>
          <p:cxnSp>
            <p:nvCxnSpPr>
              <p:cNvPr id="169" name="Straight Connector 168"/>
              <p:cNvCxnSpPr/>
              <p:nvPr/>
            </p:nvCxnSpPr>
            <p:spPr>
              <a:xfrm>
                <a:off x="2747009" y="5181921"/>
                <a:ext cx="604049" cy="0"/>
              </a:xfrm>
              <a:prstGeom prst="line">
                <a:avLst/>
              </a:prstGeom>
              <a:ln w="38100" cmpd="sng">
                <a:solidFill>
                  <a:srgbClr val="835EC6"/>
                </a:solidFill>
                <a:prstDash val="sysDash"/>
              </a:ln>
              <a:effectLst/>
            </p:spPr>
            <p:style>
              <a:lnRef idx="2">
                <a:schemeClr val="accent1"/>
              </a:lnRef>
              <a:fillRef idx="0">
                <a:schemeClr val="accent1"/>
              </a:fillRef>
              <a:effectRef idx="1">
                <a:schemeClr val="accent1"/>
              </a:effectRef>
              <a:fontRef idx="minor">
                <a:schemeClr val="tx1"/>
              </a:fontRef>
            </p:style>
          </p:cxnSp>
          <p:sp>
            <p:nvSpPr>
              <p:cNvPr id="170" name="TextBox 169"/>
              <p:cNvSpPr txBox="1"/>
              <p:nvPr/>
            </p:nvSpPr>
            <p:spPr>
              <a:xfrm>
                <a:off x="3330028" y="4099035"/>
                <a:ext cx="593632" cy="338554"/>
              </a:xfrm>
              <a:prstGeom prst="rect">
                <a:avLst/>
              </a:prstGeom>
              <a:noFill/>
            </p:spPr>
            <p:txBody>
              <a:bodyPr wrap="none" rtlCol="0">
                <a:spAutoFit/>
              </a:bodyPr>
              <a:lstStyle/>
              <a:p>
                <a:r>
                  <a:rPr lang="en-US" sz="1600" dirty="0" err="1" smtClean="0"/>
                  <a:t>Chl</a:t>
                </a:r>
                <a:r>
                  <a:rPr lang="en-US" sz="1600" dirty="0" smtClean="0"/>
                  <a:t> a</a:t>
                </a:r>
                <a:endParaRPr lang="en-US" sz="1600" dirty="0"/>
              </a:p>
            </p:txBody>
          </p:sp>
          <p:sp>
            <p:nvSpPr>
              <p:cNvPr id="171" name="TextBox 170"/>
              <p:cNvSpPr txBox="1"/>
              <p:nvPr/>
            </p:nvSpPr>
            <p:spPr>
              <a:xfrm>
                <a:off x="3327548" y="4390845"/>
                <a:ext cx="402674" cy="338554"/>
              </a:xfrm>
              <a:prstGeom prst="rect">
                <a:avLst/>
              </a:prstGeom>
              <a:noFill/>
            </p:spPr>
            <p:txBody>
              <a:bodyPr wrap="none" rtlCol="0">
                <a:spAutoFit/>
              </a:bodyPr>
              <a:lstStyle/>
              <a:p>
                <a:r>
                  <a:rPr lang="en-US" sz="1600" dirty="0" smtClean="0"/>
                  <a:t>PC</a:t>
                </a:r>
                <a:endParaRPr lang="en-US" sz="1600" dirty="0"/>
              </a:p>
            </p:txBody>
          </p:sp>
          <p:sp>
            <p:nvSpPr>
              <p:cNvPr id="172" name="TextBox 171"/>
              <p:cNvSpPr txBox="1"/>
              <p:nvPr/>
            </p:nvSpPr>
            <p:spPr>
              <a:xfrm>
                <a:off x="3325068" y="4667165"/>
                <a:ext cx="1713129" cy="338554"/>
              </a:xfrm>
              <a:prstGeom prst="rect">
                <a:avLst/>
              </a:prstGeom>
              <a:noFill/>
            </p:spPr>
            <p:txBody>
              <a:bodyPr wrap="none" rtlCol="0">
                <a:spAutoFit/>
              </a:bodyPr>
              <a:lstStyle/>
              <a:p>
                <a:r>
                  <a:rPr lang="en-US" sz="1600" dirty="0" smtClean="0"/>
                  <a:t>microcystin (part.)</a:t>
                </a:r>
                <a:endParaRPr lang="en-US" sz="1600" dirty="0"/>
              </a:p>
            </p:txBody>
          </p:sp>
          <p:sp>
            <p:nvSpPr>
              <p:cNvPr id="173" name="TextBox 172"/>
              <p:cNvSpPr txBox="1"/>
              <p:nvPr/>
            </p:nvSpPr>
            <p:spPr>
              <a:xfrm>
                <a:off x="3320082" y="4950785"/>
                <a:ext cx="1682171" cy="338554"/>
              </a:xfrm>
              <a:prstGeom prst="rect">
                <a:avLst/>
              </a:prstGeom>
              <a:noFill/>
            </p:spPr>
            <p:txBody>
              <a:bodyPr wrap="none" rtlCol="0">
                <a:spAutoFit/>
              </a:bodyPr>
              <a:lstStyle/>
              <a:p>
                <a:r>
                  <a:rPr lang="en-US" sz="1600" dirty="0" smtClean="0"/>
                  <a:t>microcystin (diss.)</a:t>
                </a:r>
                <a:endParaRPr lang="en-US" sz="1600" dirty="0"/>
              </a:p>
            </p:txBody>
          </p:sp>
        </p:grpSp>
      </p:grpSp>
      <p:sp>
        <p:nvSpPr>
          <p:cNvPr id="196" name="TextBox 195"/>
          <p:cNvSpPr txBox="1"/>
          <p:nvPr/>
        </p:nvSpPr>
        <p:spPr>
          <a:xfrm>
            <a:off x="1740722" y="203200"/>
            <a:ext cx="27584400" cy="923330"/>
          </a:xfrm>
          <a:prstGeom prst="rect">
            <a:avLst/>
          </a:prstGeom>
          <a:noFill/>
        </p:spPr>
        <p:txBody>
          <a:bodyPr wrap="square" rtlCol="0">
            <a:spAutoFit/>
          </a:bodyPr>
          <a:lstStyle/>
          <a:p>
            <a:r>
              <a:rPr lang="en-US" sz="5400" b="1" dirty="0"/>
              <a:t>Evolution of optical signatures in western Lake Erie as related to HAB formation and senescence</a:t>
            </a:r>
            <a:r>
              <a:rPr lang="en-US" sz="5400" dirty="0" smtClean="0">
                <a:effectLst/>
              </a:rPr>
              <a:t> </a:t>
            </a:r>
            <a:endParaRPr lang="en-US" sz="5400" dirty="0"/>
          </a:p>
        </p:txBody>
      </p:sp>
      <p:sp>
        <p:nvSpPr>
          <p:cNvPr id="197" name="TextBox 196"/>
          <p:cNvSpPr txBox="1"/>
          <p:nvPr/>
        </p:nvSpPr>
        <p:spPr>
          <a:xfrm>
            <a:off x="1740723" y="1244460"/>
            <a:ext cx="28586722" cy="1077218"/>
          </a:xfrm>
          <a:prstGeom prst="rect">
            <a:avLst/>
          </a:prstGeom>
          <a:noFill/>
        </p:spPr>
        <p:txBody>
          <a:bodyPr wrap="square" rtlCol="0">
            <a:spAutoFit/>
          </a:bodyPr>
          <a:lstStyle/>
          <a:p>
            <a:r>
              <a:rPr lang="en-US" sz="3200" dirty="0"/>
              <a:t>Tim Moore</a:t>
            </a:r>
            <a:r>
              <a:rPr lang="en-US" sz="3200" baseline="30000" dirty="0"/>
              <a:t>1</a:t>
            </a:r>
            <a:r>
              <a:rPr lang="en-US" sz="3200" dirty="0"/>
              <a:t>, Tom Johengen</a:t>
            </a:r>
            <a:r>
              <a:rPr lang="en-US" sz="3200" baseline="30000" dirty="0"/>
              <a:t>2</a:t>
            </a:r>
            <a:r>
              <a:rPr lang="en-US" sz="3200" dirty="0"/>
              <a:t>, Colleen </a:t>
            </a:r>
            <a:r>
              <a:rPr lang="en-US" sz="3200" dirty="0" smtClean="0"/>
              <a:t>Mouw</a:t>
            </a:r>
            <a:r>
              <a:rPr lang="en-US" sz="3200" baseline="30000" dirty="0" smtClean="0"/>
              <a:t>3</a:t>
            </a:r>
            <a:r>
              <a:rPr lang="en-US" sz="3200" dirty="0" smtClean="0"/>
              <a:t>, </a:t>
            </a:r>
            <a:r>
              <a:rPr lang="en-US" sz="3200" dirty="0"/>
              <a:t>Steve Ruberg</a:t>
            </a:r>
            <a:r>
              <a:rPr lang="en-US" sz="3200" baseline="30000" dirty="0"/>
              <a:t>4</a:t>
            </a:r>
            <a:r>
              <a:rPr lang="en-US" sz="3200" dirty="0"/>
              <a:t>, Jim Sullivan</a:t>
            </a:r>
            <a:r>
              <a:rPr lang="en-US" sz="3200" baseline="30000" dirty="0"/>
              <a:t>5</a:t>
            </a:r>
            <a:r>
              <a:rPr lang="en-US" sz="3200" dirty="0"/>
              <a:t>, Mike Twardowski</a:t>
            </a:r>
            <a:r>
              <a:rPr lang="en-US" sz="3200" baseline="30000" dirty="0"/>
              <a:t>5</a:t>
            </a:r>
            <a:r>
              <a:rPr lang="en-US" sz="3200" dirty="0"/>
              <a:t>, </a:t>
            </a:r>
            <a:r>
              <a:rPr lang="en-US" sz="3200" dirty="0" smtClean="0"/>
              <a:t>Audrey Barnett</a:t>
            </a:r>
            <a:r>
              <a:rPr lang="en-US" sz="3200" baseline="30000" dirty="0" smtClean="0"/>
              <a:t>3</a:t>
            </a:r>
            <a:r>
              <a:rPr lang="en-US" sz="3200" dirty="0" smtClean="0"/>
              <a:t>, Danna </a:t>
            </a:r>
            <a:r>
              <a:rPr lang="en-US" sz="3200" dirty="0"/>
              <a:t>Palladino</a:t>
            </a:r>
            <a:r>
              <a:rPr lang="en-US" sz="3200" baseline="30000" dirty="0"/>
              <a:t>4</a:t>
            </a:r>
            <a:r>
              <a:rPr lang="en-US" sz="3200" dirty="0"/>
              <a:t>, Nicole Stockley</a:t>
            </a:r>
            <a:r>
              <a:rPr lang="en-US" sz="3200" baseline="30000" dirty="0"/>
              <a:t>5</a:t>
            </a:r>
            <a:r>
              <a:rPr lang="en-US" sz="3200" dirty="0"/>
              <a:t>, </a:t>
            </a:r>
            <a:r>
              <a:rPr lang="en-US" sz="3200" dirty="0" err="1"/>
              <a:t>Dack</a:t>
            </a:r>
            <a:r>
              <a:rPr lang="en-US" sz="3200" dirty="0"/>
              <a:t> Stuart</a:t>
            </a:r>
            <a:r>
              <a:rPr lang="en-US" sz="3200" baseline="30000" dirty="0"/>
              <a:t>2</a:t>
            </a:r>
            <a:r>
              <a:rPr lang="en-US" sz="3200" dirty="0"/>
              <a:t>, Angela </a:t>
            </a:r>
            <a:r>
              <a:rPr lang="en-US" sz="3200" dirty="0" smtClean="0"/>
              <a:t>Yu</a:t>
            </a:r>
            <a:r>
              <a:rPr lang="en-US" sz="3200" baseline="30000" dirty="0" smtClean="0"/>
              <a:t>3</a:t>
            </a:r>
            <a:endParaRPr lang="en-US" sz="3200" dirty="0"/>
          </a:p>
          <a:p>
            <a:endParaRPr lang="en-US" sz="3200" dirty="0"/>
          </a:p>
        </p:txBody>
      </p:sp>
      <p:grpSp>
        <p:nvGrpSpPr>
          <p:cNvPr id="198" name="Group 197"/>
          <p:cNvGrpSpPr>
            <a:grpSpLocks noChangeAspect="1"/>
          </p:cNvGrpSpPr>
          <p:nvPr/>
        </p:nvGrpSpPr>
        <p:grpSpPr>
          <a:xfrm>
            <a:off x="16145864" y="26391695"/>
            <a:ext cx="6560876" cy="5020056"/>
            <a:chOff x="197654" y="1"/>
            <a:chExt cx="8946346" cy="6845299"/>
          </a:xfrm>
        </p:grpSpPr>
        <p:grpSp>
          <p:nvGrpSpPr>
            <p:cNvPr id="199" name="Group 198"/>
            <p:cNvGrpSpPr/>
            <p:nvPr/>
          </p:nvGrpSpPr>
          <p:grpSpPr>
            <a:xfrm>
              <a:off x="197654" y="1338136"/>
              <a:ext cx="1211516" cy="3287471"/>
              <a:chOff x="197654" y="1338136"/>
              <a:chExt cx="1211516" cy="3287471"/>
            </a:xfrm>
          </p:grpSpPr>
          <p:sp>
            <p:nvSpPr>
              <p:cNvPr id="211" name="TextBox 210"/>
              <p:cNvSpPr txBox="1"/>
              <p:nvPr/>
            </p:nvSpPr>
            <p:spPr>
              <a:xfrm>
                <a:off x="442038" y="1391568"/>
                <a:ext cx="864339" cy="338554"/>
              </a:xfrm>
              <a:prstGeom prst="rect">
                <a:avLst/>
              </a:prstGeom>
              <a:noFill/>
            </p:spPr>
            <p:txBody>
              <a:bodyPr wrap="none" rtlCol="0">
                <a:spAutoFit/>
              </a:bodyPr>
              <a:lstStyle/>
              <a:p>
                <a:r>
                  <a:rPr lang="en-US" sz="1600" dirty="0" smtClean="0"/>
                  <a:t>6/30/14</a:t>
                </a:r>
                <a:endParaRPr lang="en-US" sz="1600" dirty="0"/>
              </a:p>
            </p:txBody>
          </p:sp>
          <p:sp>
            <p:nvSpPr>
              <p:cNvPr id="212" name="TextBox 211"/>
              <p:cNvSpPr txBox="1"/>
              <p:nvPr/>
            </p:nvSpPr>
            <p:spPr>
              <a:xfrm>
                <a:off x="442038" y="1685783"/>
                <a:ext cx="864339" cy="338554"/>
              </a:xfrm>
              <a:prstGeom prst="rect">
                <a:avLst/>
              </a:prstGeom>
              <a:noFill/>
            </p:spPr>
            <p:txBody>
              <a:bodyPr wrap="none" rtlCol="0">
                <a:spAutoFit/>
              </a:bodyPr>
              <a:lstStyle/>
              <a:p>
                <a:r>
                  <a:rPr lang="en-US" sz="1600" dirty="0" smtClean="0"/>
                  <a:t>7/21/14</a:t>
                </a:r>
                <a:endParaRPr lang="en-US" sz="1600" dirty="0"/>
              </a:p>
            </p:txBody>
          </p:sp>
          <p:sp>
            <p:nvSpPr>
              <p:cNvPr id="213" name="TextBox 212"/>
              <p:cNvSpPr txBox="1"/>
              <p:nvPr/>
            </p:nvSpPr>
            <p:spPr>
              <a:xfrm>
                <a:off x="442038" y="1979998"/>
                <a:ext cx="864339" cy="338554"/>
              </a:xfrm>
              <a:prstGeom prst="rect">
                <a:avLst/>
              </a:prstGeom>
              <a:noFill/>
            </p:spPr>
            <p:txBody>
              <a:bodyPr wrap="none" rtlCol="0">
                <a:spAutoFit/>
              </a:bodyPr>
              <a:lstStyle/>
              <a:p>
                <a:r>
                  <a:rPr lang="en-US" sz="1600" dirty="0" smtClean="0"/>
                  <a:t>7/29/14</a:t>
                </a:r>
                <a:endParaRPr lang="en-US" sz="1600" dirty="0"/>
              </a:p>
            </p:txBody>
          </p:sp>
          <p:sp>
            <p:nvSpPr>
              <p:cNvPr id="214" name="TextBox 213"/>
              <p:cNvSpPr txBox="1"/>
              <p:nvPr/>
            </p:nvSpPr>
            <p:spPr>
              <a:xfrm>
                <a:off x="442038" y="2274213"/>
                <a:ext cx="761747" cy="338554"/>
              </a:xfrm>
              <a:prstGeom prst="rect">
                <a:avLst/>
              </a:prstGeom>
              <a:noFill/>
            </p:spPr>
            <p:txBody>
              <a:bodyPr wrap="none" rtlCol="0">
                <a:spAutoFit/>
              </a:bodyPr>
              <a:lstStyle/>
              <a:p>
                <a:r>
                  <a:rPr lang="en-US" sz="1600" dirty="0" smtClean="0"/>
                  <a:t>8/4/14</a:t>
                </a:r>
                <a:endParaRPr lang="en-US" sz="1600" dirty="0"/>
              </a:p>
            </p:txBody>
          </p:sp>
          <p:sp>
            <p:nvSpPr>
              <p:cNvPr id="215" name="TextBox 214"/>
              <p:cNvSpPr txBox="1"/>
              <p:nvPr/>
            </p:nvSpPr>
            <p:spPr>
              <a:xfrm>
                <a:off x="442038" y="2568428"/>
                <a:ext cx="864339" cy="338554"/>
              </a:xfrm>
              <a:prstGeom prst="rect">
                <a:avLst/>
              </a:prstGeom>
              <a:noFill/>
            </p:spPr>
            <p:txBody>
              <a:bodyPr wrap="none" rtlCol="0">
                <a:spAutoFit/>
              </a:bodyPr>
              <a:lstStyle/>
              <a:p>
                <a:r>
                  <a:rPr lang="en-US" sz="1600" dirty="0" smtClean="0"/>
                  <a:t>8/18/14</a:t>
                </a:r>
                <a:endParaRPr lang="en-US" sz="1600" dirty="0"/>
              </a:p>
            </p:txBody>
          </p:sp>
          <p:sp>
            <p:nvSpPr>
              <p:cNvPr id="216" name="TextBox 215"/>
              <p:cNvSpPr txBox="1"/>
              <p:nvPr/>
            </p:nvSpPr>
            <p:spPr>
              <a:xfrm>
                <a:off x="442038" y="2862643"/>
                <a:ext cx="864339" cy="338554"/>
              </a:xfrm>
              <a:prstGeom prst="rect">
                <a:avLst/>
              </a:prstGeom>
              <a:noFill/>
            </p:spPr>
            <p:txBody>
              <a:bodyPr wrap="none" rtlCol="0">
                <a:spAutoFit/>
              </a:bodyPr>
              <a:lstStyle/>
              <a:p>
                <a:r>
                  <a:rPr lang="en-US" sz="1600" dirty="0" smtClean="0"/>
                  <a:t>8/25/14</a:t>
                </a:r>
                <a:endParaRPr lang="en-US" sz="1600" dirty="0"/>
              </a:p>
            </p:txBody>
          </p:sp>
          <p:sp>
            <p:nvSpPr>
              <p:cNvPr id="217" name="TextBox 216"/>
              <p:cNvSpPr txBox="1"/>
              <p:nvPr/>
            </p:nvSpPr>
            <p:spPr>
              <a:xfrm>
                <a:off x="442038" y="3156858"/>
                <a:ext cx="761747" cy="338554"/>
              </a:xfrm>
              <a:prstGeom prst="rect">
                <a:avLst/>
              </a:prstGeom>
              <a:noFill/>
            </p:spPr>
            <p:txBody>
              <a:bodyPr wrap="none" rtlCol="0">
                <a:spAutoFit/>
              </a:bodyPr>
              <a:lstStyle/>
              <a:p>
                <a:r>
                  <a:rPr lang="en-US" sz="1600" dirty="0" smtClean="0"/>
                  <a:t>9/8/14</a:t>
                </a:r>
                <a:endParaRPr lang="en-US" sz="1600" dirty="0"/>
              </a:p>
            </p:txBody>
          </p:sp>
          <p:sp>
            <p:nvSpPr>
              <p:cNvPr id="218" name="TextBox 217"/>
              <p:cNvSpPr txBox="1"/>
              <p:nvPr/>
            </p:nvSpPr>
            <p:spPr>
              <a:xfrm>
                <a:off x="442038" y="3450978"/>
                <a:ext cx="864339" cy="338554"/>
              </a:xfrm>
              <a:prstGeom prst="rect">
                <a:avLst/>
              </a:prstGeom>
              <a:noFill/>
            </p:spPr>
            <p:txBody>
              <a:bodyPr wrap="none" rtlCol="0">
                <a:spAutoFit/>
              </a:bodyPr>
              <a:lstStyle/>
              <a:p>
                <a:r>
                  <a:rPr lang="en-US" sz="1600" dirty="0" smtClean="0"/>
                  <a:t>9/29/14</a:t>
                </a:r>
                <a:endParaRPr lang="en-US" sz="1600" dirty="0"/>
              </a:p>
            </p:txBody>
          </p:sp>
          <p:sp>
            <p:nvSpPr>
              <p:cNvPr id="219" name="TextBox 218"/>
              <p:cNvSpPr txBox="1"/>
              <p:nvPr/>
            </p:nvSpPr>
            <p:spPr>
              <a:xfrm>
                <a:off x="442038" y="3714213"/>
                <a:ext cx="967132" cy="338554"/>
              </a:xfrm>
              <a:prstGeom prst="rect">
                <a:avLst/>
              </a:prstGeom>
              <a:noFill/>
            </p:spPr>
            <p:txBody>
              <a:bodyPr wrap="none" rtlCol="0">
                <a:spAutoFit/>
              </a:bodyPr>
              <a:lstStyle/>
              <a:p>
                <a:r>
                  <a:rPr lang="en-US" sz="1600" dirty="0" smtClean="0"/>
                  <a:t>10/15/14</a:t>
                </a:r>
                <a:endParaRPr lang="en-US" sz="1600" dirty="0"/>
              </a:p>
            </p:txBody>
          </p:sp>
          <p:sp>
            <p:nvSpPr>
              <p:cNvPr id="220" name="TextBox 219"/>
              <p:cNvSpPr txBox="1"/>
              <p:nvPr/>
            </p:nvSpPr>
            <p:spPr>
              <a:xfrm>
                <a:off x="442038" y="3992843"/>
                <a:ext cx="967132" cy="338554"/>
              </a:xfrm>
              <a:prstGeom prst="rect">
                <a:avLst/>
              </a:prstGeom>
              <a:noFill/>
            </p:spPr>
            <p:txBody>
              <a:bodyPr wrap="none" rtlCol="0">
                <a:spAutoFit/>
              </a:bodyPr>
              <a:lstStyle/>
              <a:p>
                <a:r>
                  <a:rPr lang="en-US" sz="1600" dirty="0" smtClean="0"/>
                  <a:t>10/27/14</a:t>
                </a:r>
                <a:endParaRPr lang="en-US" sz="1600" dirty="0"/>
              </a:p>
            </p:txBody>
          </p:sp>
          <p:sp>
            <p:nvSpPr>
              <p:cNvPr id="221" name="TextBox 220"/>
              <p:cNvSpPr txBox="1"/>
              <p:nvPr/>
            </p:nvSpPr>
            <p:spPr>
              <a:xfrm>
                <a:off x="442038" y="4287053"/>
                <a:ext cx="864339" cy="338554"/>
              </a:xfrm>
              <a:prstGeom prst="rect">
                <a:avLst/>
              </a:prstGeom>
              <a:noFill/>
            </p:spPr>
            <p:txBody>
              <a:bodyPr wrap="none" rtlCol="0">
                <a:spAutoFit/>
              </a:bodyPr>
              <a:lstStyle/>
              <a:p>
                <a:r>
                  <a:rPr lang="en-US" sz="1600" dirty="0" smtClean="0"/>
                  <a:t>11/3/14</a:t>
                </a:r>
                <a:endParaRPr lang="en-US" sz="1600" dirty="0"/>
              </a:p>
            </p:txBody>
          </p:sp>
          <p:sp>
            <p:nvSpPr>
              <p:cNvPr id="222" name="TextBox 221"/>
              <p:cNvSpPr txBox="1"/>
              <p:nvPr/>
            </p:nvSpPr>
            <p:spPr>
              <a:xfrm>
                <a:off x="197654" y="1338136"/>
                <a:ext cx="380462" cy="338554"/>
              </a:xfrm>
              <a:prstGeom prst="rect">
                <a:avLst/>
              </a:prstGeom>
              <a:noFill/>
            </p:spPr>
            <p:txBody>
              <a:bodyPr wrap="square" rtlCol="0">
                <a:spAutoFit/>
              </a:bodyPr>
              <a:lstStyle/>
              <a:p>
                <a:r>
                  <a:rPr lang="en-US" sz="1600" dirty="0" smtClean="0">
                    <a:ln>
                      <a:solidFill>
                        <a:srgbClr val="570092"/>
                      </a:solidFill>
                    </a:ln>
                  </a:rPr>
                  <a:t>o</a:t>
                </a:r>
                <a:endParaRPr lang="en-US" sz="1600" dirty="0">
                  <a:ln>
                    <a:solidFill>
                      <a:srgbClr val="570092"/>
                    </a:solidFill>
                  </a:ln>
                </a:endParaRPr>
              </a:p>
            </p:txBody>
          </p:sp>
          <p:sp>
            <p:nvSpPr>
              <p:cNvPr id="223" name="Isosceles Triangle 222"/>
              <p:cNvSpPr/>
              <p:nvPr/>
            </p:nvSpPr>
            <p:spPr>
              <a:xfrm>
                <a:off x="310443" y="1843016"/>
                <a:ext cx="154885" cy="133442"/>
              </a:xfrm>
              <a:prstGeom prst="triangle">
                <a:avLst/>
              </a:prstGeom>
              <a:noFill/>
              <a:ln w="28575" cmpd="sng">
                <a:solidFill>
                  <a:srgbClr val="3700E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224" name="Diamond 223"/>
              <p:cNvSpPr/>
              <p:nvPr/>
            </p:nvSpPr>
            <p:spPr>
              <a:xfrm>
                <a:off x="319237" y="2709837"/>
                <a:ext cx="137297" cy="163971"/>
              </a:xfrm>
              <a:prstGeom prst="diamond">
                <a:avLst/>
              </a:prstGeom>
              <a:noFill/>
              <a:ln w="28575" cmpd="sng">
                <a:solidFill>
                  <a:srgbClr val="00CC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25" name="5-Point Star 224"/>
              <p:cNvSpPr/>
              <p:nvPr/>
            </p:nvSpPr>
            <p:spPr>
              <a:xfrm>
                <a:off x="325586" y="2160851"/>
                <a:ext cx="124599" cy="139511"/>
              </a:xfrm>
              <a:prstGeom prst="star5">
                <a:avLst/>
              </a:prstGeom>
              <a:noFill/>
              <a:ln w="28575" cmpd="sng">
                <a:solidFill>
                  <a:srgbClr val="0019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26" name="Isosceles Triangle 225"/>
              <p:cNvSpPr/>
              <p:nvPr/>
            </p:nvSpPr>
            <p:spPr>
              <a:xfrm rot="16200000">
                <a:off x="310443" y="2431448"/>
                <a:ext cx="154885" cy="133442"/>
              </a:xfrm>
              <a:prstGeom prst="triangle">
                <a:avLst/>
              </a:prstGeom>
              <a:noFill/>
              <a:ln w="28575" cmpd="sng">
                <a:solidFill>
                  <a:srgbClr val="0072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227" name="Rectangle 226"/>
              <p:cNvSpPr/>
              <p:nvPr/>
            </p:nvSpPr>
            <p:spPr>
              <a:xfrm>
                <a:off x="320826" y="3323693"/>
                <a:ext cx="134118" cy="122766"/>
              </a:xfrm>
              <a:prstGeom prst="rect">
                <a:avLst/>
              </a:prstGeom>
              <a:noFill/>
              <a:ln w="28575" cmpd="sng">
                <a:solidFill>
                  <a:srgbClr val="00FF2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228" name="Isosceles Triangle 227"/>
              <p:cNvSpPr/>
              <p:nvPr/>
            </p:nvSpPr>
            <p:spPr>
              <a:xfrm rot="5400000">
                <a:off x="310443" y="3601029"/>
                <a:ext cx="154885" cy="133442"/>
              </a:xfrm>
              <a:prstGeom prst="triangle">
                <a:avLst/>
              </a:prstGeom>
              <a:noFill/>
              <a:ln w="28575" cmpd="sng">
                <a:solidFill>
                  <a:srgbClr val="37FF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sp>
            <p:nvSpPr>
              <p:cNvPr id="229" name="TextBox 228"/>
              <p:cNvSpPr txBox="1"/>
              <p:nvPr/>
            </p:nvSpPr>
            <p:spPr>
              <a:xfrm rot="2706478">
                <a:off x="244118" y="4006852"/>
                <a:ext cx="380462" cy="338554"/>
              </a:xfrm>
              <a:prstGeom prst="rect">
                <a:avLst/>
              </a:prstGeom>
              <a:noFill/>
            </p:spPr>
            <p:txBody>
              <a:bodyPr wrap="square" rtlCol="0">
                <a:spAutoFit/>
              </a:bodyPr>
              <a:lstStyle/>
              <a:p>
                <a:r>
                  <a:rPr lang="en-US" sz="1600" dirty="0" smtClean="0">
                    <a:ln>
                      <a:solidFill>
                        <a:srgbClr val="FF9400"/>
                      </a:solidFill>
                    </a:ln>
                    <a:solidFill>
                      <a:srgbClr val="FF9400"/>
                    </a:solidFill>
                  </a:rPr>
                  <a:t>+</a:t>
                </a:r>
                <a:endParaRPr lang="en-US" sz="1600" dirty="0">
                  <a:ln>
                    <a:solidFill>
                      <a:srgbClr val="FF9400"/>
                    </a:solidFill>
                  </a:ln>
                  <a:solidFill>
                    <a:srgbClr val="FF9400"/>
                  </a:solidFill>
                </a:endParaRPr>
              </a:p>
            </p:txBody>
          </p:sp>
          <p:sp>
            <p:nvSpPr>
              <p:cNvPr id="230" name="Diamond 229"/>
              <p:cNvSpPr/>
              <p:nvPr/>
            </p:nvSpPr>
            <p:spPr>
              <a:xfrm>
                <a:off x="319237" y="4404525"/>
                <a:ext cx="137297" cy="163971"/>
              </a:xfrm>
              <a:prstGeom prst="diamond">
                <a:avLst/>
              </a:prstGeom>
              <a:noFill/>
              <a:ln w="28575" cmpd="sng">
                <a:solidFill>
                  <a:srgbClr val="FF4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ln>
                    <a:solidFill>
                      <a:srgbClr val="FF4000"/>
                    </a:solidFill>
                  </a:ln>
                  <a:solidFill>
                    <a:srgbClr val="FF0000"/>
                  </a:solidFill>
                </a:endParaRPr>
              </a:p>
            </p:txBody>
          </p:sp>
          <p:sp>
            <p:nvSpPr>
              <p:cNvPr id="231" name="TextBox 230"/>
              <p:cNvSpPr txBox="1"/>
              <p:nvPr/>
            </p:nvSpPr>
            <p:spPr>
              <a:xfrm>
                <a:off x="210662" y="3643646"/>
                <a:ext cx="380462" cy="338554"/>
              </a:xfrm>
              <a:prstGeom prst="rect">
                <a:avLst/>
              </a:prstGeom>
              <a:noFill/>
            </p:spPr>
            <p:txBody>
              <a:bodyPr wrap="square" rtlCol="0">
                <a:spAutoFit/>
              </a:bodyPr>
              <a:lstStyle/>
              <a:p>
                <a:r>
                  <a:rPr lang="en-US" sz="1600" dirty="0" smtClean="0">
                    <a:ln>
                      <a:solidFill>
                        <a:schemeClr val="tx1"/>
                      </a:solidFill>
                    </a:ln>
                    <a:solidFill>
                      <a:srgbClr val="FFFF00"/>
                    </a:solidFill>
                  </a:rPr>
                  <a:t>o</a:t>
                </a:r>
                <a:endParaRPr lang="en-US" sz="1600" dirty="0">
                  <a:ln>
                    <a:solidFill>
                      <a:schemeClr val="tx1"/>
                    </a:solidFill>
                  </a:ln>
                  <a:solidFill>
                    <a:srgbClr val="FFFF00"/>
                  </a:solidFill>
                </a:endParaRPr>
              </a:p>
            </p:txBody>
          </p:sp>
          <p:sp>
            <p:nvSpPr>
              <p:cNvPr id="232" name="6-Point Star 231"/>
              <p:cNvSpPr/>
              <p:nvPr/>
            </p:nvSpPr>
            <p:spPr>
              <a:xfrm>
                <a:off x="310443" y="3003550"/>
                <a:ext cx="154885" cy="153308"/>
              </a:xfrm>
              <a:prstGeom prst="star6">
                <a:avLst/>
              </a:prstGeom>
              <a:noFill/>
              <a:ln w="28575" cmpd="sng">
                <a:solidFill>
                  <a:srgbClr val="0FC08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grpSp>
        <p:pic>
          <p:nvPicPr>
            <p:cNvPr id="200" name="Picture 199" descr="pigments_WE13_2014_ts.jpg"/>
            <p:cNvPicPr>
              <a:picLocks noChangeAspect="1"/>
            </p:cNvPicPr>
            <p:nvPr/>
          </p:nvPicPr>
          <p:blipFill rotWithShape="1">
            <a:blip r:embed="rId13">
              <a:extLst>
                <a:ext uri="{28A0092B-C50C-407E-A947-70E740481C1C}">
                  <a14:useLocalDpi xmlns:a14="http://schemas.microsoft.com/office/drawing/2010/main" val="0"/>
                </a:ext>
              </a:extLst>
            </a:blip>
            <a:srcRect l="4115" b="6553"/>
            <a:stretch/>
          </p:blipFill>
          <p:spPr>
            <a:xfrm>
              <a:off x="1825602" y="3793507"/>
              <a:ext cx="7318397" cy="3051793"/>
            </a:xfrm>
            <a:prstGeom prst="rect">
              <a:avLst/>
            </a:prstGeom>
          </p:spPr>
        </p:pic>
        <p:pic>
          <p:nvPicPr>
            <p:cNvPr id="201" name="Picture 200" descr="Rrs_WE13_2014_ts.jpg"/>
            <p:cNvPicPr>
              <a:picLocks noChangeAspect="1"/>
            </p:cNvPicPr>
            <p:nvPr/>
          </p:nvPicPr>
          <p:blipFill rotWithShape="1">
            <a:blip r:embed="rId14">
              <a:extLst>
                <a:ext uri="{28A0092B-C50C-407E-A947-70E740481C1C}">
                  <a14:useLocalDpi xmlns:a14="http://schemas.microsoft.com/office/drawing/2010/main" val="0"/>
                </a:ext>
              </a:extLst>
            </a:blip>
            <a:srcRect l="2905"/>
            <a:stretch/>
          </p:blipFill>
          <p:spPr>
            <a:xfrm>
              <a:off x="1733242" y="1"/>
              <a:ext cx="7410758" cy="3992842"/>
            </a:xfrm>
            <a:prstGeom prst="rect">
              <a:avLst/>
            </a:prstGeom>
          </p:spPr>
        </p:pic>
        <p:grpSp>
          <p:nvGrpSpPr>
            <p:cNvPr id="202" name="Group 201"/>
            <p:cNvGrpSpPr/>
            <p:nvPr/>
          </p:nvGrpSpPr>
          <p:grpSpPr>
            <a:xfrm>
              <a:off x="2741458" y="4099035"/>
              <a:ext cx="2296739" cy="1190304"/>
              <a:chOff x="2741458" y="4099035"/>
              <a:chExt cx="2296739" cy="1190304"/>
            </a:xfrm>
          </p:grpSpPr>
          <p:cxnSp>
            <p:nvCxnSpPr>
              <p:cNvPr id="203" name="Straight Connector 202"/>
              <p:cNvCxnSpPr/>
              <p:nvPr/>
            </p:nvCxnSpPr>
            <p:spPr>
              <a:xfrm>
                <a:off x="2741458" y="4284915"/>
                <a:ext cx="604049" cy="0"/>
              </a:xfrm>
              <a:prstGeom prst="line">
                <a:avLst/>
              </a:prstGeom>
              <a:ln w="38100" cmpd="sng">
                <a:solidFill>
                  <a:srgbClr val="6C9600"/>
                </a:solidFill>
              </a:ln>
              <a:effectLst/>
            </p:spPr>
            <p:style>
              <a:lnRef idx="2">
                <a:schemeClr val="accent1"/>
              </a:lnRef>
              <a:fillRef idx="0">
                <a:schemeClr val="accent1"/>
              </a:fillRef>
              <a:effectRef idx="1">
                <a:schemeClr val="accent1"/>
              </a:effectRef>
              <a:fontRef idx="minor">
                <a:schemeClr val="tx1"/>
              </a:fontRef>
            </p:style>
          </p:cxnSp>
          <p:cxnSp>
            <p:nvCxnSpPr>
              <p:cNvPr id="204" name="Straight Connector 203"/>
              <p:cNvCxnSpPr/>
              <p:nvPr/>
            </p:nvCxnSpPr>
            <p:spPr>
              <a:xfrm>
                <a:off x="2741458" y="4583917"/>
                <a:ext cx="604049" cy="0"/>
              </a:xfrm>
              <a:prstGeom prst="line">
                <a:avLst/>
              </a:prstGeom>
              <a:ln w="38100" cmpd="sng">
                <a:solidFill>
                  <a:srgbClr val="F959FF"/>
                </a:solidFill>
              </a:ln>
              <a:effectLst/>
            </p:spPr>
            <p:style>
              <a:lnRef idx="2">
                <a:schemeClr val="accent1"/>
              </a:lnRef>
              <a:fillRef idx="0">
                <a:schemeClr val="accent1"/>
              </a:fillRef>
              <a:effectRef idx="1">
                <a:schemeClr val="accent1"/>
              </a:effectRef>
              <a:fontRef idx="minor">
                <a:schemeClr val="tx1"/>
              </a:fontRef>
            </p:style>
          </p:cxnSp>
          <p:cxnSp>
            <p:nvCxnSpPr>
              <p:cNvPr id="205" name="Straight Connector 204"/>
              <p:cNvCxnSpPr/>
              <p:nvPr/>
            </p:nvCxnSpPr>
            <p:spPr>
              <a:xfrm>
                <a:off x="2741458" y="4882919"/>
                <a:ext cx="604049" cy="0"/>
              </a:xfrm>
              <a:prstGeom prst="line">
                <a:avLst/>
              </a:prstGeom>
              <a:ln w="38100" cmpd="sng">
                <a:solidFill>
                  <a:srgbClr val="835EC6"/>
                </a:solidFill>
              </a:ln>
              <a:effectLst/>
            </p:spPr>
            <p:style>
              <a:lnRef idx="2">
                <a:schemeClr val="accent1"/>
              </a:lnRef>
              <a:fillRef idx="0">
                <a:schemeClr val="accent1"/>
              </a:fillRef>
              <a:effectRef idx="1">
                <a:schemeClr val="accent1"/>
              </a:effectRef>
              <a:fontRef idx="minor">
                <a:schemeClr val="tx1"/>
              </a:fontRef>
            </p:style>
          </p:cxnSp>
          <p:cxnSp>
            <p:nvCxnSpPr>
              <p:cNvPr id="206" name="Straight Connector 205"/>
              <p:cNvCxnSpPr/>
              <p:nvPr/>
            </p:nvCxnSpPr>
            <p:spPr>
              <a:xfrm>
                <a:off x="2747009" y="5181921"/>
                <a:ext cx="604049" cy="0"/>
              </a:xfrm>
              <a:prstGeom prst="line">
                <a:avLst/>
              </a:prstGeom>
              <a:ln w="38100" cmpd="sng">
                <a:solidFill>
                  <a:srgbClr val="835EC6"/>
                </a:solidFill>
                <a:prstDash val="sysDash"/>
              </a:ln>
              <a:effectLst/>
            </p:spPr>
            <p:style>
              <a:lnRef idx="2">
                <a:schemeClr val="accent1"/>
              </a:lnRef>
              <a:fillRef idx="0">
                <a:schemeClr val="accent1"/>
              </a:fillRef>
              <a:effectRef idx="1">
                <a:schemeClr val="accent1"/>
              </a:effectRef>
              <a:fontRef idx="minor">
                <a:schemeClr val="tx1"/>
              </a:fontRef>
            </p:style>
          </p:cxnSp>
          <p:sp>
            <p:nvSpPr>
              <p:cNvPr id="207" name="TextBox 206"/>
              <p:cNvSpPr txBox="1"/>
              <p:nvPr/>
            </p:nvSpPr>
            <p:spPr>
              <a:xfrm>
                <a:off x="3330028" y="4099035"/>
                <a:ext cx="593632" cy="338554"/>
              </a:xfrm>
              <a:prstGeom prst="rect">
                <a:avLst/>
              </a:prstGeom>
              <a:noFill/>
            </p:spPr>
            <p:txBody>
              <a:bodyPr wrap="none" rtlCol="0">
                <a:spAutoFit/>
              </a:bodyPr>
              <a:lstStyle/>
              <a:p>
                <a:r>
                  <a:rPr lang="en-US" sz="1600" dirty="0" err="1" smtClean="0"/>
                  <a:t>Chl</a:t>
                </a:r>
                <a:r>
                  <a:rPr lang="en-US" sz="1600" dirty="0" smtClean="0"/>
                  <a:t> a</a:t>
                </a:r>
                <a:endParaRPr lang="en-US" sz="1600" dirty="0"/>
              </a:p>
            </p:txBody>
          </p:sp>
          <p:sp>
            <p:nvSpPr>
              <p:cNvPr id="208" name="TextBox 207"/>
              <p:cNvSpPr txBox="1"/>
              <p:nvPr/>
            </p:nvSpPr>
            <p:spPr>
              <a:xfrm>
                <a:off x="3327548" y="4390845"/>
                <a:ext cx="402674" cy="338554"/>
              </a:xfrm>
              <a:prstGeom prst="rect">
                <a:avLst/>
              </a:prstGeom>
              <a:noFill/>
            </p:spPr>
            <p:txBody>
              <a:bodyPr wrap="none" rtlCol="0">
                <a:spAutoFit/>
              </a:bodyPr>
              <a:lstStyle/>
              <a:p>
                <a:r>
                  <a:rPr lang="en-US" sz="1600" dirty="0" smtClean="0"/>
                  <a:t>PC</a:t>
                </a:r>
                <a:endParaRPr lang="en-US" sz="1600" dirty="0"/>
              </a:p>
            </p:txBody>
          </p:sp>
          <p:sp>
            <p:nvSpPr>
              <p:cNvPr id="209" name="TextBox 208"/>
              <p:cNvSpPr txBox="1"/>
              <p:nvPr/>
            </p:nvSpPr>
            <p:spPr>
              <a:xfrm>
                <a:off x="3325068" y="4667165"/>
                <a:ext cx="1713129" cy="338554"/>
              </a:xfrm>
              <a:prstGeom prst="rect">
                <a:avLst/>
              </a:prstGeom>
              <a:noFill/>
            </p:spPr>
            <p:txBody>
              <a:bodyPr wrap="none" rtlCol="0">
                <a:spAutoFit/>
              </a:bodyPr>
              <a:lstStyle/>
              <a:p>
                <a:r>
                  <a:rPr lang="en-US" sz="1600" dirty="0" smtClean="0"/>
                  <a:t>microcystin (part.)</a:t>
                </a:r>
                <a:endParaRPr lang="en-US" sz="1600" dirty="0"/>
              </a:p>
            </p:txBody>
          </p:sp>
          <p:sp>
            <p:nvSpPr>
              <p:cNvPr id="210" name="TextBox 209"/>
              <p:cNvSpPr txBox="1"/>
              <p:nvPr/>
            </p:nvSpPr>
            <p:spPr>
              <a:xfrm>
                <a:off x="3320082" y="4950785"/>
                <a:ext cx="1682171" cy="338554"/>
              </a:xfrm>
              <a:prstGeom prst="rect">
                <a:avLst/>
              </a:prstGeom>
              <a:noFill/>
            </p:spPr>
            <p:txBody>
              <a:bodyPr wrap="none" rtlCol="0">
                <a:spAutoFit/>
              </a:bodyPr>
              <a:lstStyle/>
              <a:p>
                <a:r>
                  <a:rPr lang="en-US" sz="1600" dirty="0" smtClean="0"/>
                  <a:t>microcystin (diss.)</a:t>
                </a:r>
                <a:endParaRPr lang="en-US" sz="1600" dirty="0"/>
              </a:p>
            </p:txBody>
          </p:sp>
        </p:grpSp>
      </p:grpSp>
      <p:pic>
        <p:nvPicPr>
          <p:cNvPr id="4" name="Picture 3" descr="A20142371810.QKM.ERIE.PASS.L3D_RRC.RGB.png"/>
          <p:cNvPicPr>
            <a:picLocks noChangeAspect="1"/>
          </p:cNvPicPr>
          <p:nvPr/>
        </p:nvPicPr>
        <p:blipFill rotWithShape="1">
          <a:blip r:embed="rId15">
            <a:extLst>
              <a:ext uri="{28A0092B-C50C-407E-A947-70E740481C1C}">
                <a14:useLocalDpi xmlns:a14="http://schemas.microsoft.com/office/drawing/2010/main" val="0"/>
              </a:ext>
            </a:extLst>
          </a:blip>
          <a:srcRect t="42141" r="72486" b="17401"/>
          <a:stretch/>
        </p:blipFill>
        <p:spPr>
          <a:xfrm>
            <a:off x="23178582" y="9957673"/>
            <a:ext cx="5890985" cy="4343400"/>
          </a:xfrm>
          <a:prstGeom prst="rect">
            <a:avLst/>
          </a:prstGeom>
        </p:spPr>
      </p:pic>
      <p:pic>
        <p:nvPicPr>
          <p:cNvPr id="234" name="Picture 233" descr="A20141791915.QKM.ERIE.PASS.L3D_RRC.RGB.png"/>
          <p:cNvPicPr>
            <a:picLocks noChangeAspect="1"/>
          </p:cNvPicPr>
          <p:nvPr/>
        </p:nvPicPr>
        <p:blipFill rotWithShape="1">
          <a:blip r:embed="rId16">
            <a:extLst>
              <a:ext uri="{28A0092B-C50C-407E-A947-70E740481C1C}">
                <a14:useLocalDpi xmlns:a14="http://schemas.microsoft.com/office/drawing/2010/main" val="0"/>
              </a:ext>
            </a:extLst>
          </a:blip>
          <a:srcRect t="40761" r="77453" b="20444"/>
          <a:stretch/>
        </p:blipFill>
        <p:spPr>
          <a:xfrm>
            <a:off x="2115901" y="11551000"/>
            <a:ext cx="5921693" cy="4335708"/>
          </a:xfrm>
          <a:prstGeom prst="rect">
            <a:avLst/>
          </a:prstGeom>
        </p:spPr>
      </p:pic>
      <p:sp>
        <p:nvSpPr>
          <p:cNvPr id="235" name="TextBox 234"/>
          <p:cNvSpPr txBox="1"/>
          <p:nvPr/>
        </p:nvSpPr>
        <p:spPr>
          <a:xfrm>
            <a:off x="4380717" y="11439230"/>
            <a:ext cx="1924159" cy="584776"/>
          </a:xfrm>
          <a:prstGeom prst="rect">
            <a:avLst/>
          </a:prstGeom>
          <a:noFill/>
        </p:spPr>
        <p:txBody>
          <a:bodyPr wrap="square" rtlCol="0">
            <a:spAutoFit/>
          </a:bodyPr>
          <a:lstStyle/>
          <a:p>
            <a:r>
              <a:rPr lang="en-US" sz="3200" dirty="0" smtClean="0"/>
              <a:t>June 28</a:t>
            </a:r>
            <a:endParaRPr lang="en-US" sz="3200" dirty="0"/>
          </a:p>
        </p:txBody>
      </p:sp>
      <p:pic>
        <p:nvPicPr>
          <p:cNvPr id="236" name="Picture 235" descr="A20142021920.QKM.ERIE.PASS.L3D_RRC.RGB.png"/>
          <p:cNvPicPr>
            <a:picLocks noChangeAspect="1"/>
          </p:cNvPicPr>
          <p:nvPr/>
        </p:nvPicPr>
        <p:blipFill rotWithShape="1">
          <a:blip r:embed="rId17">
            <a:extLst>
              <a:ext uri="{28A0092B-C50C-407E-A947-70E740481C1C}">
                <a14:useLocalDpi xmlns:a14="http://schemas.microsoft.com/office/drawing/2010/main" val="0"/>
              </a:ext>
            </a:extLst>
          </a:blip>
          <a:srcRect t="42661" r="76061" b="15996"/>
          <a:stretch/>
        </p:blipFill>
        <p:spPr>
          <a:xfrm>
            <a:off x="2115763" y="15913062"/>
            <a:ext cx="5910366" cy="4343400"/>
          </a:xfrm>
          <a:prstGeom prst="rect">
            <a:avLst/>
          </a:prstGeom>
        </p:spPr>
      </p:pic>
      <p:sp>
        <p:nvSpPr>
          <p:cNvPr id="237" name="TextBox 236"/>
          <p:cNvSpPr txBox="1"/>
          <p:nvPr/>
        </p:nvSpPr>
        <p:spPr>
          <a:xfrm>
            <a:off x="4399960" y="15843626"/>
            <a:ext cx="1924159" cy="584776"/>
          </a:xfrm>
          <a:prstGeom prst="rect">
            <a:avLst/>
          </a:prstGeom>
          <a:noFill/>
        </p:spPr>
        <p:txBody>
          <a:bodyPr wrap="square" rtlCol="0">
            <a:spAutoFit/>
          </a:bodyPr>
          <a:lstStyle/>
          <a:p>
            <a:r>
              <a:rPr lang="en-US" sz="3200" dirty="0" smtClean="0"/>
              <a:t>July 21 </a:t>
            </a:r>
            <a:endParaRPr lang="en-US" sz="3200" dirty="0"/>
          </a:p>
        </p:txBody>
      </p:sp>
      <p:pic>
        <p:nvPicPr>
          <p:cNvPr id="238" name="Picture 237" descr="A20142121820.QKM.ERIE.PASS.L3D_RRC.RGB.png"/>
          <p:cNvPicPr>
            <a:picLocks noChangeAspect="1"/>
          </p:cNvPicPr>
          <p:nvPr/>
        </p:nvPicPr>
        <p:blipFill rotWithShape="1">
          <a:blip r:embed="rId18">
            <a:extLst>
              <a:ext uri="{28A0092B-C50C-407E-A947-70E740481C1C}">
                <a14:useLocalDpi xmlns:a14="http://schemas.microsoft.com/office/drawing/2010/main" val="0"/>
              </a:ext>
            </a:extLst>
          </a:blip>
          <a:srcRect t="43740" r="77492" b="15996"/>
          <a:stretch/>
        </p:blipFill>
        <p:spPr>
          <a:xfrm>
            <a:off x="2149903" y="20281957"/>
            <a:ext cx="5887691" cy="4343400"/>
          </a:xfrm>
          <a:prstGeom prst="rect">
            <a:avLst/>
          </a:prstGeom>
        </p:spPr>
      </p:pic>
      <p:sp>
        <p:nvSpPr>
          <p:cNvPr id="239" name="TextBox 238"/>
          <p:cNvSpPr txBox="1"/>
          <p:nvPr/>
        </p:nvSpPr>
        <p:spPr>
          <a:xfrm>
            <a:off x="4322988" y="20183990"/>
            <a:ext cx="1924159" cy="584776"/>
          </a:xfrm>
          <a:prstGeom prst="rect">
            <a:avLst/>
          </a:prstGeom>
          <a:noFill/>
        </p:spPr>
        <p:txBody>
          <a:bodyPr wrap="square" rtlCol="0">
            <a:spAutoFit/>
          </a:bodyPr>
          <a:lstStyle/>
          <a:p>
            <a:r>
              <a:rPr lang="en-US" sz="3200" dirty="0" smtClean="0"/>
              <a:t>July 31 </a:t>
            </a:r>
            <a:endParaRPr lang="en-US" sz="3200" dirty="0"/>
          </a:p>
        </p:txBody>
      </p:sp>
      <p:pic>
        <p:nvPicPr>
          <p:cNvPr id="240" name="Picture 239" descr="A20142151850.QKM.ERIE.PASS.L3D_RRC.RGB.png"/>
          <p:cNvPicPr>
            <a:picLocks noChangeAspect="1"/>
          </p:cNvPicPr>
          <p:nvPr/>
        </p:nvPicPr>
        <p:blipFill rotWithShape="1">
          <a:blip r:embed="rId19">
            <a:extLst>
              <a:ext uri="{28A0092B-C50C-407E-A947-70E740481C1C}">
                <a14:useLocalDpi xmlns:a14="http://schemas.microsoft.com/office/drawing/2010/main" val="0"/>
              </a:ext>
            </a:extLst>
          </a:blip>
          <a:srcRect t="42099" r="76658" b="15537"/>
          <a:stretch/>
        </p:blipFill>
        <p:spPr>
          <a:xfrm>
            <a:off x="2115763" y="24646668"/>
            <a:ext cx="5910366" cy="4343400"/>
          </a:xfrm>
          <a:prstGeom prst="rect">
            <a:avLst/>
          </a:prstGeom>
        </p:spPr>
      </p:pic>
      <p:sp>
        <p:nvSpPr>
          <p:cNvPr id="241" name="TextBox 240"/>
          <p:cNvSpPr txBox="1"/>
          <p:nvPr/>
        </p:nvSpPr>
        <p:spPr>
          <a:xfrm>
            <a:off x="4602388" y="24583552"/>
            <a:ext cx="1924159" cy="584776"/>
          </a:xfrm>
          <a:prstGeom prst="rect">
            <a:avLst/>
          </a:prstGeom>
          <a:noFill/>
        </p:spPr>
        <p:txBody>
          <a:bodyPr wrap="square" rtlCol="0">
            <a:spAutoFit/>
          </a:bodyPr>
          <a:lstStyle/>
          <a:p>
            <a:r>
              <a:rPr lang="en-US" sz="3200" dirty="0" smtClean="0"/>
              <a:t>Aug 3</a:t>
            </a:r>
            <a:endParaRPr lang="en-US" sz="3200" dirty="0"/>
          </a:p>
        </p:txBody>
      </p:sp>
      <p:pic>
        <p:nvPicPr>
          <p:cNvPr id="242" name="Picture 241" descr="A20142301805.QKM.ERIE.PASS.L3D_RRC.RGB.png"/>
          <p:cNvPicPr>
            <a:picLocks noChangeAspect="1"/>
          </p:cNvPicPr>
          <p:nvPr/>
        </p:nvPicPr>
        <p:blipFill rotWithShape="1">
          <a:blip r:embed="rId20">
            <a:extLst>
              <a:ext uri="{28A0092B-C50C-407E-A947-70E740481C1C}">
                <a14:useLocalDpi xmlns:a14="http://schemas.microsoft.com/office/drawing/2010/main" val="0"/>
              </a:ext>
            </a:extLst>
          </a:blip>
          <a:srcRect t="44030" r="78384" b="25908"/>
          <a:stretch/>
        </p:blipFill>
        <p:spPr>
          <a:xfrm>
            <a:off x="2115763" y="29024675"/>
            <a:ext cx="5890983" cy="4343400"/>
          </a:xfrm>
          <a:prstGeom prst="rect">
            <a:avLst/>
          </a:prstGeom>
        </p:spPr>
      </p:pic>
      <p:sp>
        <p:nvSpPr>
          <p:cNvPr id="243" name="TextBox 242"/>
          <p:cNvSpPr txBox="1"/>
          <p:nvPr/>
        </p:nvSpPr>
        <p:spPr>
          <a:xfrm>
            <a:off x="4257586" y="28980944"/>
            <a:ext cx="1924159" cy="584776"/>
          </a:xfrm>
          <a:prstGeom prst="rect">
            <a:avLst/>
          </a:prstGeom>
          <a:noFill/>
        </p:spPr>
        <p:txBody>
          <a:bodyPr wrap="square" rtlCol="0">
            <a:spAutoFit/>
          </a:bodyPr>
          <a:lstStyle/>
          <a:p>
            <a:r>
              <a:rPr lang="en-US" sz="3200" dirty="0" smtClean="0"/>
              <a:t>Aug 18</a:t>
            </a:r>
            <a:endParaRPr lang="en-US" sz="3200" dirty="0"/>
          </a:p>
        </p:txBody>
      </p:sp>
      <p:pic>
        <p:nvPicPr>
          <p:cNvPr id="244" name="Picture 243" descr="A20142511825.QKM.ERIE.PASS.L3D_RRC.RGB.png"/>
          <p:cNvPicPr>
            <a:picLocks noChangeAspect="1"/>
          </p:cNvPicPr>
          <p:nvPr/>
        </p:nvPicPr>
        <p:blipFill rotWithShape="1">
          <a:blip r:embed="rId21">
            <a:extLst>
              <a:ext uri="{28A0092B-C50C-407E-A947-70E740481C1C}">
                <a14:useLocalDpi xmlns:a14="http://schemas.microsoft.com/office/drawing/2010/main" val="0"/>
              </a:ext>
            </a:extLst>
          </a:blip>
          <a:srcRect t="42863" r="77551" b="16665"/>
          <a:stretch/>
        </p:blipFill>
        <p:spPr>
          <a:xfrm>
            <a:off x="23178583" y="14323284"/>
            <a:ext cx="5890983" cy="4343400"/>
          </a:xfrm>
          <a:prstGeom prst="rect">
            <a:avLst/>
          </a:prstGeom>
        </p:spPr>
      </p:pic>
      <p:sp>
        <p:nvSpPr>
          <p:cNvPr id="245" name="TextBox 244"/>
          <p:cNvSpPr txBox="1"/>
          <p:nvPr/>
        </p:nvSpPr>
        <p:spPr>
          <a:xfrm>
            <a:off x="25261123" y="9957673"/>
            <a:ext cx="1924159" cy="584776"/>
          </a:xfrm>
          <a:prstGeom prst="rect">
            <a:avLst/>
          </a:prstGeom>
          <a:noFill/>
        </p:spPr>
        <p:txBody>
          <a:bodyPr wrap="square" rtlCol="0">
            <a:spAutoFit/>
          </a:bodyPr>
          <a:lstStyle/>
          <a:p>
            <a:r>
              <a:rPr lang="en-US" sz="3200" dirty="0" smtClean="0"/>
              <a:t>Aug 25</a:t>
            </a:r>
            <a:endParaRPr lang="en-US" sz="3200" dirty="0"/>
          </a:p>
        </p:txBody>
      </p:sp>
      <p:pic>
        <p:nvPicPr>
          <p:cNvPr id="246" name="Picture 245" descr="A20142721845.QKM.ERIE.PASS.L3D_RRC.RGB.png"/>
          <p:cNvPicPr>
            <a:picLocks noChangeAspect="1"/>
          </p:cNvPicPr>
          <p:nvPr/>
        </p:nvPicPr>
        <p:blipFill rotWithShape="1">
          <a:blip r:embed="rId22">
            <a:extLst>
              <a:ext uri="{28A0092B-C50C-407E-A947-70E740481C1C}">
                <a14:useLocalDpi xmlns:a14="http://schemas.microsoft.com/office/drawing/2010/main" val="0"/>
              </a:ext>
            </a:extLst>
          </a:blip>
          <a:srcRect t="42662" r="76983" b="15864"/>
          <a:stretch/>
        </p:blipFill>
        <p:spPr>
          <a:xfrm>
            <a:off x="23177395" y="18704117"/>
            <a:ext cx="5815199" cy="4343400"/>
          </a:xfrm>
          <a:prstGeom prst="rect">
            <a:avLst/>
          </a:prstGeom>
        </p:spPr>
      </p:pic>
      <p:sp>
        <p:nvSpPr>
          <p:cNvPr id="247" name="TextBox 246"/>
          <p:cNvSpPr txBox="1"/>
          <p:nvPr/>
        </p:nvSpPr>
        <p:spPr>
          <a:xfrm>
            <a:off x="25512817" y="18553914"/>
            <a:ext cx="1924159" cy="584776"/>
          </a:xfrm>
          <a:prstGeom prst="rect">
            <a:avLst/>
          </a:prstGeom>
          <a:noFill/>
        </p:spPr>
        <p:txBody>
          <a:bodyPr wrap="square" rtlCol="0">
            <a:spAutoFit/>
          </a:bodyPr>
          <a:lstStyle/>
          <a:p>
            <a:r>
              <a:rPr lang="en-US" sz="3200" dirty="0" smtClean="0"/>
              <a:t>Sep 29</a:t>
            </a:r>
            <a:endParaRPr lang="en-US" sz="3200" dirty="0"/>
          </a:p>
        </p:txBody>
      </p:sp>
      <p:pic>
        <p:nvPicPr>
          <p:cNvPr id="248" name="Picture 247" descr="A20142851810.QKM.ERIE.PASS.L3D_RRC.RGB.png"/>
          <p:cNvPicPr>
            <a:picLocks noChangeAspect="1"/>
          </p:cNvPicPr>
          <p:nvPr/>
        </p:nvPicPr>
        <p:blipFill rotWithShape="1">
          <a:blip r:embed="rId23">
            <a:extLst>
              <a:ext uri="{28A0092B-C50C-407E-A947-70E740481C1C}">
                <a14:useLocalDpi xmlns:a14="http://schemas.microsoft.com/office/drawing/2010/main" val="0"/>
              </a:ext>
            </a:extLst>
          </a:blip>
          <a:srcRect t="43740" r="76805" b="15307"/>
          <a:stretch/>
        </p:blipFill>
        <p:spPr>
          <a:xfrm>
            <a:off x="23177395" y="23062749"/>
            <a:ext cx="5780995" cy="4343400"/>
          </a:xfrm>
          <a:prstGeom prst="rect">
            <a:avLst/>
          </a:prstGeom>
        </p:spPr>
      </p:pic>
      <p:sp>
        <p:nvSpPr>
          <p:cNvPr id="249" name="TextBox 248"/>
          <p:cNvSpPr txBox="1"/>
          <p:nvPr/>
        </p:nvSpPr>
        <p:spPr>
          <a:xfrm>
            <a:off x="25511283" y="22892353"/>
            <a:ext cx="1924159" cy="584776"/>
          </a:xfrm>
          <a:prstGeom prst="rect">
            <a:avLst/>
          </a:prstGeom>
          <a:noFill/>
        </p:spPr>
        <p:txBody>
          <a:bodyPr wrap="square" rtlCol="0">
            <a:spAutoFit/>
          </a:bodyPr>
          <a:lstStyle/>
          <a:p>
            <a:r>
              <a:rPr lang="en-US" sz="3200" dirty="0" smtClean="0"/>
              <a:t>Oct 12</a:t>
            </a:r>
            <a:endParaRPr lang="en-US" sz="3200" dirty="0"/>
          </a:p>
        </p:txBody>
      </p:sp>
      <p:pic>
        <p:nvPicPr>
          <p:cNvPr id="250" name="Picture 249" descr="A20142991825.QKM.ERIE.PASS.L3D_RRC.RGB.png"/>
          <p:cNvPicPr>
            <a:picLocks noChangeAspect="1"/>
          </p:cNvPicPr>
          <p:nvPr/>
        </p:nvPicPr>
        <p:blipFill rotWithShape="1">
          <a:blip r:embed="rId24">
            <a:extLst>
              <a:ext uri="{28A0092B-C50C-407E-A947-70E740481C1C}">
                <a14:useLocalDpi xmlns:a14="http://schemas.microsoft.com/office/drawing/2010/main" val="0"/>
              </a:ext>
            </a:extLst>
          </a:blip>
          <a:srcRect t="40340" r="77551" b="15996"/>
          <a:stretch/>
        </p:blipFill>
        <p:spPr>
          <a:xfrm>
            <a:off x="23177394" y="27419849"/>
            <a:ext cx="5780995" cy="4343400"/>
          </a:xfrm>
          <a:prstGeom prst="rect">
            <a:avLst/>
          </a:prstGeom>
        </p:spPr>
      </p:pic>
      <p:sp>
        <p:nvSpPr>
          <p:cNvPr id="251" name="TextBox 250"/>
          <p:cNvSpPr txBox="1"/>
          <p:nvPr/>
        </p:nvSpPr>
        <p:spPr>
          <a:xfrm>
            <a:off x="25511283" y="27336819"/>
            <a:ext cx="1924159" cy="584776"/>
          </a:xfrm>
          <a:prstGeom prst="rect">
            <a:avLst/>
          </a:prstGeom>
          <a:noFill/>
        </p:spPr>
        <p:txBody>
          <a:bodyPr wrap="square" rtlCol="0">
            <a:spAutoFit/>
          </a:bodyPr>
          <a:lstStyle/>
          <a:p>
            <a:r>
              <a:rPr lang="en-US" sz="3200" dirty="0" smtClean="0"/>
              <a:t>Oct 26</a:t>
            </a:r>
            <a:endParaRPr lang="en-US" sz="3200" dirty="0"/>
          </a:p>
        </p:txBody>
      </p:sp>
      <p:pic>
        <p:nvPicPr>
          <p:cNvPr id="252" name="Picture 251" descr="A20143061830.QKM.ERIE.PASS.L3D_RRC.RGB.png"/>
          <p:cNvPicPr>
            <a:picLocks noChangeAspect="1"/>
          </p:cNvPicPr>
          <p:nvPr/>
        </p:nvPicPr>
        <p:blipFill rotWithShape="1">
          <a:blip r:embed="rId25">
            <a:extLst>
              <a:ext uri="{28A0092B-C50C-407E-A947-70E740481C1C}">
                <a14:useLocalDpi xmlns:a14="http://schemas.microsoft.com/office/drawing/2010/main" val="0"/>
              </a:ext>
            </a:extLst>
          </a:blip>
          <a:srcRect t="41732" r="77237" b="15996"/>
          <a:stretch/>
        </p:blipFill>
        <p:spPr>
          <a:xfrm>
            <a:off x="23177395" y="31763947"/>
            <a:ext cx="5815199" cy="4343400"/>
          </a:xfrm>
          <a:prstGeom prst="rect">
            <a:avLst/>
          </a:prstGeom>
        </p:spPr>
      </p:pic>
      <p:sp>
        <p:nvSpPr>
          <p:cNvPr id="253" name="TextBox 252"/>
          <p:cNvSpPr txBox="1"/>
          <p:nvPr/>
        </p:nvSpPr>
        <p:spPr>
          <a:xfrm>
            <a:off x="25511283" y="31629253"/>
            <a:ext cx="1924159" cy="584776"/>
          </a:xfrm>
          <a:prstGeom prst="rect">
            <a:avLst/>
          </a:prstGeom>
          <a:noFill/>
        </p:spPr>
        <p:txBody>
          <a:bodyPr wrap="square" rtlCol="0">
            <a:spAutoFit/>
          </a:bodyPr>
          <a:lstStyle/>
          <a:p>
            <a:r>
              <a:rPr lang="en-US" sz="3200" dirty="0" smtClean="0"/>
              <a:t>Nov 2</a:t>
            </a:r>
            <a:endParaRPr lang="en-US" sz="3200" dirty="0"/>
          </a:p>
        </p:txBody>
      </p:sp>
      <p:sp>
        <p:nvSpPr>
          <p:cNvPr id="254" name="TextBox 253"/>
          <p:cNvSpPr txBox="1"/>
          <p:nvPr/>
        </p:nvSpPr>
        <p:spPr>
          <a:xfrm>
            <a:off x="18015454" y="36006994"/>
            <a:ext cx="11994646" cy="6001642"/>
          </a:xfrm>
          <a:prstGeom prst="rect">
            <a:avLst/>
          </a:prstGeom>
          <a:noFill/>
        </p:spPr>
        <p:txBody>
          <a:bodyPr wrap="square" rtlCol="0">
            <a:spAutoFit/>
          </a:bodyPr>
          <a:lstStyle/>
          <a:p>
            <a:r>
              <a:rPr lang="en-US" sz="3200" u="sng" dirty="0" smtClean="0"/>
              <a:t>Results</a:t>
            </a:r>
          </a:p>
          <a:p>
            <a:pPr marL="457200" indent="-457200">
              <a:buFont typeface="Arial"/>
              <a:buChar char="•"/>
            </a:pPr>
            <a:r>
              <a:rPr lang="en-US" sz="3200" dirty="0" smtClean="0"/>
              <a:t>Variability in </a:t>
            </a:r>
            <a:r>
              <a:rPr lang="en-US" sz="3200" dirty="0" err="1" smtClean="0"/>
              <a:t>Rrs</a:t>
            </a:r>
            <a:r>
              <a:rPr lang="en-US" sz="3200" dirty="0" smtClean="0"/>
              <a:t> shapes reveal low </a:t>
            </a:r>
            <a:r>
              <a:rPr lang="en-US" sz="3200" dirty="0" err="1" smtClean="0"/>
              <a:t>Chl</a:t>
            </a:r>
            <a:r>
              <a:rPr lang="en-US" sz="3200" dirty="0" smtClean="0"/>
              <a:t> water (low red/NIR at WE4), increasing biomass (increasing red/NIR), floating algae (high NIR) and suspended sediments (high broad spectral).</a:t>
            </a:r>
          </a:p>
          <a:p>
            <a:pPr marL="457200" indent="-457200">
              <a:buFont typeface="Arial"/>
              <a:buChar char="•"/>
            </a:pPr>
            <a:r>
              <a:rPr lang="en-US" sz="3200" dirty="0" smtClean="0"/>
              <a:t>Bloom initiated in western basin in mid July at stations WE6.</a:t>
            </a:r>
          </a:p>
          <a:p>
            <a:pPr marL="457200" indent="-457200">
              <a:buFont typeface="Arial"/>
              <a:buChar char="•"/>
            </a:pPr>
            <a:r>
              <a:rPr lang="en-US" sz="3200" dirty="0" err="1" smtClean="0"/>
              <a:t>Rrs</a:t>
            </a:r>
            <a:r>
              <a:rPr lang="en-US" sz="3200" dirty="0" smtClean="0"/>
              <a:t> spectra show weak to no bloom presence at WE 4 and WE13.</a:t>
            </a:r>
          </a:p>
          <a:p>
            <a:pPr marL="457200" indent="-457200">
              <a:buFont typeface="Arial"/>
              <a:buChar char="•"/>
            </a:pPr>
            <a:r>
              <a:rPr lang="en-US" sz="3200" dirty="0" smtClean="0"/>
              <a:t>By mid/late August, </a:t>
            </a:r>
            <a:r>
              <a:rPr lang="en-US" sz="3200" dirty="0" err="1" smtClean="0"/>
              <a:t>Microcystis</a:t>
            </a:r>
            <a:r>
              <a:rPr lang="en-US" sz="3200" dirty="0" smtClean="0"/>
              <a:t> colonies dominate south western basin, and </a:t>
            </a:r>
            <a:r>
              <a:rPr lang="en-US" sz="3200" dirty="0" err="1" smtClean="0"/>
              <a:t>Planktothrix</a:t>
            </a:r>
            <a:r>
              <a:rPr lang="en-US" sz="3200" dirty="0" smtClean="0"/>
              <a:t> dominate south and east of islands.  </a:t>
            </a:r>
          </a:p>
          <a:p>
            <a:pPr marL="457200" indent="-457200">
              <a:buFont typeface="Arial"/>
              <a:buChar char="•"/>
            </a:pPr>
            <a:r>
              <a:rPr lang="en-US" sz="3200" dirty="0" smtClean="0"/>
              <a:t>Algal absorption very high in </a:t>
            </a:r>
            <a:r>
              <a:rPr lang="en-US" sz="3200" dirty="0" err="1" smtClean="0"/>
              <a:t>Microcystis</a:t>
            </a:r>
            <a:r>
              <a:rPr lang="en-US" sz="3200" dirty="0" smtClean="0"/>
              <a:t> region, and less elsewhere.</a:t>
            </a:r>
          </a:p>
          <a:p>
            <a:pPr marL="457200" indent="-457200">
              <a:buFont typeface="Arial"/>
              <a:buChar char="•"/>
            </a:pPr>
            <a:r>
              <a:rPr lang="en-US" sz="3200" dirty="0" smtClean="0"/>
              <a:t>Intense bloom activity observed from </a:t>
            </a:r>
            <a:r>
              <a:rPr lang="en-US" sz="3200" dirty="0" err="1" smtClean="0"/>
              <a:t>Rrs</a:t>
            </a:r>
            <a:r>
              <a:rPr lang="en-US" sz="3200" dirty="0" smtClean="0"/>
              <a:t> and in-water data in September at WE2 and WE8.</a:t>
            </a:r>
          </a:p>
          <a:p>
            <a:pPr marL="457200" indent="-457200">
              <a:buFont typeface="Arial"/>
              <a:buChar char="•"/>
            </a:pPr>
            <a:r>
              <a:rPr lang="en-US" sz="3200" dirty="0" err="1" smtClean="0"/>
              <a:t>Rrs</a:t>
            </a:r>
            <a:r>
              <a:rPr lang="en-US" sz="3200" dirty="0" smtClean="0"/>
              <a:t> spectra reveal suspended sediment signature by November. </a:t>
            </a:r>
            <a:endParaRPr lang="en-US" sz="3200" dirty="0"/>
          </a:p>
        </p:txBody>
      </p:sp>
      <p:sp>
        <p:nvSpPr>
          <p:cNvPr id="255" name="TextBox 254"/>
          <p:cNvSpPr txBox="1"/>
          <p:nvPr/>
        </p:nvSpPr>
        <p:spPr>
          <a:xfrm>
            <a:off x="980757" y="32837022"/>
            <a:ext cx="9213297" cy="5509200"/>
          </a:xfrm>
          <a:prstGeom prst="rect">
            <a:avLst/>
          </a:prstGeom>
          <a:noFill/>
        </p:spPr>
        <p:txBody>
          <a:bodyPr wrap="square" rtlCol="0">
            <a:spAutoFit/>
          </a:bodyPr>
          <a:lstStyle/>
          <a:p>
            <a:r>
              <a:rPr lang="en-US" sz="3200" u="sng" dirty="0" smtClean="0"/>
              <a:t>Data</a:t>
            </a:r>
          </a:p>
          <a:p>
            <a:endParaRPr lang="en-US" sz="3200" u="sng" dirty="0"/>
          </a:p>
          <a:p>
            <a:pPr marL="457200" indent="-457200">
              <a:buFont typeface="Arial"/>
              <a:buChar char="•"/>
            </a:pPr>
            <a:r>
              <a:rPr lang="en-US" sz="3200" dirty="0" smtClean="0"/>
              <a:t>NOAA collected station data between 6/30/14 and 11/3/14 weekly for </a:t>
            </a:r>
            <a:r>
              <a:rPr lang="en-US" sz="3200" dirty="0" err="1" smtClean="0"/>
              <a:t>Chl</a:t>
            </a:r>
            <a:r>
              <a:rPr lang="en-US" sz="3200" dirty="0" smtClean="0"/>
              <a:t>, PC, microcystin and above-water reflectance from a </a:t>
            </a:r>
            <a:r>
              <a:rPr lang="en-US" sz="3200" dirty="0" err="1" smtClean="0"/>
              <a:t>Satlantic</a:t>
            </a:r>
            <a:r>
              <a:rPr lang="en-US" sz="3200" dirty="0" smtClean="0"/>
              <a:t> </a:t>
            </a:r>
            <a:r>
              <a:rPr lang="en-US" sz="3200" dirty="0" err="1" smtClean="0"/>
              <a:t>Hypergun</a:t>
            </a:r>
            <a:r>
              <a:rPr lang="en-US" sz="3200" dirty="0" smtClean="0"/>
              <a:t> (</a:t>
            </a:r>
            <a:r>
              <a:rPr lang="en-US" sz="3200" dirty="0">
                <a:solidFill>
                  <a:srgbClr val="FF0000"/>
                </a:solidFill>
              </a:rPr>
              <a:t>r</a:t>
            </a:r>
            <a:r>
              <a:rPr lang="en-US" sz="3200" dirty="0" smtClean="0">
                <a:solidFill>
                  <a:srgbClr val="FF0000"/>
                </a:solidFill>
              </a:rPr>
              <a:t>ight</a:t>
            </a:r>
            <a:r>
              <a:rPr lang="en-US" sz="3200" dirty="0" smtClean="0"/>
              <a:t>) at stations shown in </a:t>
            </a:r>
            <a:r>
              <a:rPr lang="en-US" sz="3200" dirty="0" smtClean="0">
                <a:solidFill>
                  <a:srgbClr val="FF0000"/>
                </a:solidFill>
              </a:rPr>
              <a:t>Figure 1</a:t>
            </a:r>
            <a:r>
              <a:rPr lang="en-US" sz="3200" dirty="0" smtClean="0"/>
              <a:t>.</a:t>
            </a:r>
          </a:p>
          <a:p>
            <a:pPr marL="457200" indent="-457200">
              <a:buFont typeface="Arial"/>
              <a:buChar char="•"/>
            </a:pPr>
            <a:r>
              <a:rPr lang="en-US" sz="3200" dirty="0" smtClean="0"/>
              <a:t>Additional optical data, including surface absorption properties and vertically-resolved holographic imagery from a </a:t>
            </a:r>
            <a:r>
              <a:rPr lang="en-US" sz="3200" dirty="0" err="1" smtClean="0"/>
              <a:t>Holocam</a:t>
            </a:r>
            <a:r>
              <a:rPr lang="en-US" sz="3200" dirty="0" smtClean="0"/>
              <a:t> (</a:t>
            </a:r>
            <a:r>
              <a:rPr lang="en-US" sz="3200" dirty="0" smtClean="0">
                <a:solidFill>
                  <a:srgbClr val="FF0000"/>
                </a:solidFill>
              </a:rPr>
              <a:t>right</a:t>
            </a:r>
            <a:r>
              <a:rPr lang="en-US" sz="3200" dirty="0" smtClean="0"/>
              <a:t>), were collected between 8/19/14-8/23/14 throughout the western basin (</a:t>
            </a:r>
            <a:r>
              <a:rPr lang="en-US" sz="3200" dirty="0" smtClean="0">
                <a:solidFill>
                  <a:srgbClr val="FF0000"/>
                </a:solidFill>
              </a:rPr>
              <a:t>below</a:t>
            </a:r>
            <a:r>
              <a:rPr lang="en-US" sz="3200" dirty="0" smtClean="0"/>
              <a:t>).</a:t>
            </a:r>
          </a:p>
        </p:txBody>
      </p:sp>
      <p:sp>
        <p:nvSpPr>
          <p:cNvPr id="256" name="TextBox 255"/>
          <p:cNvSpPr txBox="1"/>
          <p:nvPr/>
        </p:nvSpPr>
        <p:spPr>
          <a:xfrm>
            <a:off x="25665217" y="14376778"/>
            <a:ext cx="1924159" cy="584776"/>
          </a:xfrm>
          <a:prstGeom prst="rect">
            <a:avLst/>
          </a:prstGeom>
          <a:noFill/>
        </p:spPr>
        <p:txBody>
          <a:bodyPr wrap="square" rtlCol="0">
            <a:spAutoFit/>
          </a:bodyPr>
          <a:lstStyle/>
          <a:p>
            <a:r>
              <a:rPr lang="en-US" sz="3200" dirty="0" smtClean="0"/>
              <a:t>Sep 8</a:t>
            </a:r>
            <a:endParaRPr lang="en-US" sz="3200" dirty="0"/>
          </a:p>
        </p:txBody>
      </p:sp>
      <p:sp>
        <p:nvSpPr>
          <p:cNvPr id="257" name="Rectangle 256"/>
          <p:cNvSpPr/>
          <p:nvPr/>
        </p:nvSpPr>
        <p:spPr>
          <a:xfrm>
            <a:off x="19576487" y="26194218"/>
            <a:ext cx="917392" cy="332171"/>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 name="Rectangle 257"/>
          <p:cNvSpPr/>
          <p:nvPr/>
        </p:nvSpPr>
        <p:spPr>
          <a:xfrm>
            <a:off x="19575721" y="20166671"/>
            <a:ext cx="917392" cy="332171"/>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TextBox 41"/>
          <p:cNvSpPr txBox="1"/>
          <p:nvPr/>
        </p:nvSpPr>
        <p:spPr>
          <a:xfrm>
            <a:off x="19476339" y="26088946"/>
            <a:ext cx="1166104" cy="584776"/>
          </a:xfrm>
          <a:prstGeom prst="rect">
            <a:avLst/>
          </a:prstGeom>
          <a:noFill/>
        </p:spPr>
        <p:txBody>
          <a:bodyPr wrap="none" rtlCol="0">
            <a:spAutoFit/>
          </a:bodyPr>
          <a:lstStyle/>
          <a:p>
            <a:r>
              <a:rPr lang="en-US" sz="3200" dirty="0" smtClean="0"/>
              <a:t>WE13</a:t>
            </a:r>
            <a:endParaRPr lang="en-US" sz="3200" dirty="0"/>
          </a:p>
        </p:txBody>
      </p:sp>
      <p:sp>
        <p:nvSpPr>
          <p:cNvPr id="259" name="TextBox 258"/>
          <p:cNvSpPr txBox="1"/>
          <p:nvPr/>
        </p:nvSpPr>
        <p:spPr>
          <a:xfrm>
            <a:off x="19448721" y="20027574"/>
            <a:ext cx="1166104" cy="584776"/>
          </a:xfrm>
          <a:prstGeom prst="rect">
            <a:avLst/>
          </a:prstGeom>
          <a:noFill/>
        </p:spPr>
        <p:txBody>
          <a:bodyPr wrap="none" rtlCol="0">
            <a:spAutoFit/>
          </a:bodyPr>
          <a:lstStyle/>
          <a:p>
            <a:r>
              <a:rPr lang="en-US" sz="3200" dirty="0" smtClean="0"/>
              <a:t>WE12</a:t>
            </a:r>
            <a:endParaRPr lang="en-US" sz="3200" dirty="0"/>
          </a:p>
        </p:txBody>
      </p:sp>
      <p:sp>
        <p:nvSpPr>
          <p:cNvPr id="261" name="Rectangle 260"/>
          <p:cNvSpPr/>
          <p:nvPr/>
        </p:nvSpPr>
        <p:spPr>
          <a:xfrm>
            <a:off x="19499521" y="14126149"/>
            <a:ext cx="917392" cy="332171"/>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 name="TextBox 259"/>
          <p:cNvSpPr txBox="1"/>
          <p:nvPr/>
        </p:nvSpPr>
        <p:spPr>
          <a:xfrm>
            <a:off x="19476339" y="13972858"/>
            <a:ext cx="958115" cy="584776"/>
          </a:xfrm>
          <a:prstGeom prst="rect">
            <a:avLst/>
          </a:prstGeom>
          <a:noFill/>
        </p:spPr>
        <p:txBody>
          <a:bodyPr wrap="none" rtlCol="0">
            <a:spAutoFit/>
          </a:bodyPr>
          <a:lstStyle/>
          <a:p>
            <a:r>
              <a:rPr lang="en-US" sz="3200" dirty="0" smtClean="0"/>
              <a:t>WE8</a:t>
            </a:r>
            <a:endParaRPr lang="en-US" sz="3200" dirty="0"/>
          </a:p>
        </p:txBody>
      </p:sp>
      <p:sp>
        <p:nvSpPr>
          <p:cNvPr id="262" name="TextBox 261"/>
          <p:cNvSpPr txBox="1"/>
          <p:nvPr/>
        </p:nvSpPr>
        <p:spPr>
          <a:xfrm>
            <a:off x="6566810" y="43447029"/>
            <a:ext cx="19037300" cy="461665"/>
          </a:xfrm>
          <a:prstGeom prst="rect">
            <a:avLst/>
          </a:prstGeom>
          <a:noFill/>
        </p:spPr>
        <p:txBody>
          <a:bodyPr wrap="square" rtlCol="0">
            <a:spAutoFit/>
          </a:bodyPr>
          <a:lstStyle/>
          <a:p>
            <a:r>
              <a:rPr lang="en-US" sz="2400" dirty="0" smtClean="0"/>
              <a:t>This work was supported by NIH/ </a:t>
            </a:r>
            <a:r>
              <a:rPr lang="en-US" sz="2400" dirty="0"/>
              <a:t>NSF grant </a:t>
            </a:r>
            <a:r>
              <a:rPr lang="en-US" sz="2400" dirty="0" smtClean="0"/>
              <a:t>1R01E021929, and collaborations with NOOA and their HAB program. </a:t>
            </a:r>
            <a:endParaRPr lang="en-US" sz="2400" dirty="0"/>
          </a:p>
        </p:txBody>
      </p:sp>
      <p:sp>
        <p:nvSpPr>
          <p:cNvPr id="263" name="TextBox 262"/>
          <p:cNvSpPr txBox="1"/>
          <p:nvPr/>
        </p:nvSpPr>
        <p:spPr>
          <a:xfrm>
            <a:off x="248544" y="4956868"/>
            <a:ext cx="11060032" cy="6247865"/>
          </a:xfrm>
          <a:prstGeom prst="rect">
            <a:avLst/>
          </a:prstGeom>
          <a:noFill/>
        </p:spPr>
        <p:txBody>
          <a:bodyPr wrap="square" rtlCol="0">
            <a:spAutoFit/>
          </a:bodyPr>
          <a:lstStyle/>
          <a:p>
            <a:r>
              <a:rPr lang="en-US" sz="3200" u="sng" dirty="0" smtClean="0"/>
              <a:t>Abstract</a:t>
            </a:r>
          </a:p>
          <a:p>
            <a:r>
              <a:rPr lang="en-US" sz="2800" dirty="0"/>
              <a:t>In 2014, a harmful algal bloom (HAB) </a:t>
            </a:r>
            <a:r>
              <a:rPr lang="en-US" sz="2800" dirty="0" smtClean="0"/>
              <a:t>initiated </a:t>
            </a:r>
            <a:r>
              <a:rPr lang="en-US" sz="2800" dirty="0"/>
              <a:t>in western Lake Erie in </a:t>
            </a:r>
            <a:r>
              <a:rPr lang="en-US" sz="2800" dirty="0" smtClean="0"/>
              <a:t>mid </a:t>
            </a:r>
            <a:r>
              <a:rPr lang="en-US" sz="2800" dirty="0"/>
              <a:t>July and continued into </a:t>
            </a:r>
            <a:r>
              <a:rPr lang="en-US" sz="2800" dirty="0" smtClean="0"/>
              <a:t>early October</a:t>
            </a:r>
            <a:r>
              <a:rPr lang="en-US" sz="2800" dirty="0"/>
              <a:t>. </a:t>
            </a:r>
            <a:r>
              <a:rPr lang="en-US" sz="2800" dirty="0" smtClean="0"/>
              <a:t>Above-water </a:t>
            </a:r>
            <a:r>
              <a:rPr lang="en-US" sz="2800" dirty="0" err="1"/>
              <a:t>h</a:t>
            </a:r>
            <a:r>
              <a:rPr lang="en-US" sz="2800" dirty="0" err="1" smtClean="0"/>
              <a:t>yperspectral</a:t>
            </a:r>
            <a:r>
              <a:rPr lang="en-US" sz="2800" dirty="0" smtClean="0"/>
              <a:t> radiometry and in-water discrete measurements were collected by NOAA </a:t>
            </a:r>
            <a:r>
              <a:rPr lang="en-US" sz="2800" dirty="0"/>
              <a:t>from late June through early November at </a:t>
            </a:r>
            <a:r>
              <a:rPr lang="en-US" sz="2800" dirty="0" smtClean="0"/>
              <a:t>locations in the western basin, and show the optical evolution of the bloom.   An early phase showed initiation in Maumee Bay, but simultaneous with other sites.  Intensification occurred in August, and also at the end of September.   By November, the bloom had decayed and the optical signal in the western basin was dominated by suspended sediments.  These data will be important in interpreting bloom stage, as well as for bio-optical algorithm development and validation in the western basin for use with remote sensing.</a:t>
            </a:r>
            <a:endParaRPr lang="en-US" sz="3200" u="sng" dirty="0" smtClean="0"/>
          </a:p>
          <a:p>
            <a:endParaRPr lang="en-US" sz="3200" dirty="0"/>
          </a:p>
        </p:txBody>
      </p:sp>
      <p:sp>
        <p:nvSpPr>
          <p:cNvPr id="265" name="TextBox 264"/>
          <p:cNvSpPr txBox="1"/>
          <p:nvPr/>
        </p:nvSpPr>
        <p:spPr>
          <a:xfrm>
            <a:off x="12274032" y="12319000"/>
            <a:ext cx="7381146" cy="523220"/>
          </a:xfrm>
          <a:prstGeom prst="rect">
            <a:avLst/>
          </a:prstGeom>
          <a:noFill/>
        </p:spPr>
        <p:txBody>
          <a:bodyPr wrap="square" rtlCol="0">
            <a:spAutoFit/>
          </a:bodyPr>
          <a:lstStyle/>
          <a:p>
            <a:r>
              <a:rPr lang="en-US" sz="2800" dirty="0" smtClean="0"/>
              <a:t>Figure 1. NOAA weekly station locations.</a:t>
            </a:r>
            <a:endParaRPr lang="en-US" sz="2800" dirty="0"/>
          </a:p>
        </p:txBody>
      </p:sp>
      <p:sp>
        <p:nvSpPr>
          <p:cNvPr id="266" name="TextBox 265"/>
          <p:cNvSpPr txBox="1"/>
          <p:nvPr/>
        </p:nvSpPr>
        <p:spPr>
          <a:xfrm>
            <a:off x="5334000" y="1844624"/>
            <a:ext cx="17844583" cy="1938992"/>
          </a:xfrm>
          <a:prstGeom prst="rect">
            <a:avLst/>
          </a:prstGeom>
          <a:noFill/>
        </p:spPr>
        <p:txBody>
          <a:bodyPr wrap="square" rtlCol="0">
            <a:spAutoFit/>
          </a:bodyPr>
          <a:lstStyle/>
          <a:p>
            <a:pPr algn="ctr"/>
            <a:r>
              <a:rPr lang="en-US" sz="2400" dirty="0"/>
              <a:t>1 - Ocean Process Analysis Laboratory, University of New Hampshire, Durham, </a:t>
            </a:r>
            <a:r>
              <a:rPr lang="en-US" sz="2400" dirty="0" smtClean="0"/>
              <a:t>NH</a:t>
            </a:r>
          </a:p>
          <a:p>
            <a:pPr algn="ctr"/>
            <a:r>
              <a:rPr lang="en-US" sz="2400" dirty="0" smtClean="0"/>
              <a:t>2 </a:t>
            </a:r>
            <a:r>
              <a:rPr lang="en-US" sz="2400" dirty="0"/>
              <a:t>- Cooperative Institute for Limnology and Ecosystems Research, Univ. of Michigan, Ann Arbor, </a:t>
            </a:r>
            <a:r>
              <a:rPr lang="en-US" sz="2400" dirty="0" smtClean="0"/>
              <a:t>MI</a:t>
            </a:r>
            <a:endParaRPr lang="en-US" sz="2400" dirty="0"/>
          </a:p>
          <a:p>
            <a:pPr algn="ctr"/>
            <a:r>
              <a:rPr lang="en-US" sz="2400" dirty="0" smtClean="0"/>
              <a:t>3 </a:t>
            </a:r>
            <a:r>
              <a:rPr lang="en-US" sz="2400" dirty="0"/>
              <a:t>-  Dept. of Geological &amp; Mining Engineering &amp; Sciences, Michigan Technological University, </a:t>
            </a:r>
            <a:r>
              <a:rPr lang="en-US" sz="2400" dirty="0" smtClean="0"/>
              <a:t>MI</a:t>
            </a:r>
          </a:p>
          <a:p>
            <a:pPr algn="ctr"/>
            <a:r>
              <a:rPr lang="en-US" sz="2400" dirty="0"/>
              <a:t>4 – NOAA, Great Lakes Environment Research Laboratory, Ann Arbor, </a:t>
            </a:r>
            <a:r>
              <a:rPr lang="en-US" sz="2400" dirty="0" smtClean="0"/>
              <a:t>MI</a:t>
            </a:r>
            <a:endParaRPr lang="en-US" sz="2400" dirty="0"/>
          </a:p>
          <a:p>
            <a:pPr algn="ctr"/>
            <a:r>
              <a:rPr lang="en-US" sz="2400" dirty="0" smtClean="0"/>
              <a:t>5 </a:t>
            </a:r>
            <a:r>
              <a:rPr lang="en-US" sz="2400" dirty="0"/>
              <a:t>– Western Environmental Technologies Labs, Narragansett, RI;  </a:t>
            </a:r>
          </a:p>
        </p:txBody>
      </p:sp>
      <p:pic>
        <p:nvPicPr>
          <p:cNvPr id="267" name="Picture 266" descr="DRpic.tiff"/>
          <p:cNvPicPr>
            <a:picLocks/>
          </p:cNvPicPr>
          <p:nvPr/>
        </p:nvPicPr>
        <p:blipFill rotWithShape="1">
          <a:blip r:embed="rId26">
            <a:extLst>
              <a:ext uri="{28A0092B-C50C-407E-A947-70E740481C1C}">
                <a14:useLocalDpi xmlns:a14="http://schemas.microsoft.com/office/drawing/2010/main" val="0"/>
              </a:ext>
            </a:extLst>
          </a:blip>
          <a:srcRect b="9016"/>
          <a:stretch/>
        </p:blipFill>
        <p:spPr>
          <a:xfrm>
            <a:off x="21024094" y="3873776"/>
            <a:ext cx="2743200" cy="2743200"/>
          </a:xfrm>
          <a:prstGeom prst="rect">
            <a:avLst/>
          </a:prstGeom>
        </p:spPr>
      </p:pic>
      <p:pic>
        <p:nvPicPr>
          <p:cNvPr id="268" name="Picture 267" descr="FRpic1.tiff"/>
          <p:cNvPicPr>
            <a:picLocks/>
          </p:cNvPicPr>
          <p:nvPr/>
        </p:nvPicPr>
        <p:blipFill>
          <a:blip r:embed="rId27">
            <a:extLst>
              <a:ext uri="{28A0092B-C50C-407E-A947-70E740481C1C}">
                <a14:useLocalDpi xmlns:a14="http://schemas.microsoft.com/office/drawing/2010/main" val="0"/>
              </a:ext>
            </a:extLst>
          </a:blip>
          <a:stretch>
            <a:fillRect/>
          </a:stretch>
        </p:blipFill>
        <p:spPr>
          <a:xfrm>
            <a:off x="24422923" y="3873776"/>
            <a:ext cx="2743200" cy="2743200"/>
          </a:xfrm>
          <a:prstGeom prst="rect">
            <a:avLst/>
          </a:prstGeom>
        </p:spPr>
      </p:pic>
      <p:pic>
        <p:nvPicPr>
          <p:cNvPr id="269" name="Picture 268" descr="kellyspic1.tiff"/>
          <p:cNvPicPr>
            <a:picLocks/>
          </p:cNvPicPr>
          <p:nvPr/>
        </p:nvPicPr>
        <p:blipFill>
          <a:blip r:embed="rId28">
            <a:extLst>
              <a:ext uri="{28A0092B-C50C-407E-A947-70E740481C1C}">
                <a14:useLocalDpi xmlns:a14="http://schemas.microsoft.com/office/drawing/2010/main" val="0"/>
              </a:ext>
            </a:extLst>
          </a:blip>
          <a:stretch>
            <a:fillRect/>
          </a:stretch>
        </p:blipFill>
        <p:spPr>
          <a:xfrm>
            <a:off x="27718682" y="3834416"/>
            <a:ext cx="2743200" cy="2743200"/>
          </a:xfrm>
          <a:prstGeom prst="rect">
            <a:avLst/>
          </a:prstGeom>
        </p:spPr>
      </p:pic>
      <p:pic>
        <p:nvPicPr>
          <p:cNvPr id="270" name="Picture 269" descr="a_dr.tiff"/>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20814925" y="6655460"/>
            <a:ext cx="3193503" cy="2195902"/>
          </a:xfrm>
          <a:prstGeom prst="rect">
            <a:avLst/>
          </a:prstGeom>
          <a:solidFill>
            <a:schemeClr val="accent3"/>
          </a:solidFill>
          <a:effectLst/>
        </p:spPr>
      </p:pic>
      <p:pic>
        <p:nvPicPr>
          <p:cNvPr id="272" name="Picture 271" descr="a_ws.tiff"/>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24182120" y="6655461"/>
            <a:ext cx="3132749" cy="2319206"/>
          </a:xfrm>
          <a:prstGeom prst="rect">
            <a:avLst/>
          </a:prstGeom>
        </p:spPr>
      </p:pic>
      <p:pic>
        <p:nvPicPr>
          <p:cNvPr id="273" name="Picture 272" descr="a_kellys.tiff"/>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7301192" y="6655459"/>
            <a:ext cx="3598769" cy="2319207"/>
          </a:xfrm>
          <a:prstGeom prst="rect">
            <a:avLst/>
          </a:prstGeom>
        </p:spPr>
      </p:pic>
      <p:cxnSp>
        <p:nvCxnSpPr>
          <p:cNvPr id="275" name="Straight Arrow Connector 274"/>
          <p:cNvCxnSpPr/>
          <p:nvPr/>
        </p:nvCxnSpPr>
        <p:spPr>
          <a:xfrm flipV="1">
            <a:off x="26949400" y="9232900"/>
            <a:ext cx="1917700" cy="3898900"/>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76" name="Straight Arrow Connector 275"/>
          <p:cNvCxnSpPr/>
          <p:nvPr/>
        </p:nvCxnSpPr>
        <p:spPr>
          <a:xfrm flipV="1">
            <a:off x="24879300" y="8974667"/>
            <a:ext cx="889000" cy="3623733"/>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278" name="Straight Arrow Connector 277"/>
          <p:cNvCxnSpPr/>
          <p:nvPr/>
        </p:nvCxnSpPr>
        <p:spPr>
          <a:xfrm flipH="1" flipV="1">
            <a:off x="22453601" y="8974667"/>
            <a:ext cx="2336799" cy="2112433"/>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sp>
        <p:nvSpPr>
          <p:cNvPr id="281" name="TextBox 280"/>
          <p:cNvSpPr txBox="1"/>
          <p:nvPr/>
        </p:nvSpPr>
        <p:spPr>
          <a:xfrm>
            <a:off x="21024094" y="5804294"/>
            <a:ext cx="1405779" cy="830997"/>
          </a:xfrm>
          <a:prstGeom prst="rect">
            <a:avLst/>
          </a:prstGeom>
          <a:noFill/>
        </p:spPr>
        <p:txBody>
          <a:bodyPr wrap="square" rtlCol="0">
            <a:spAutoFit/>
          </a:bodyPr>
          <a:lstStyle/>
          <a:p>
            <a:r>
              <a:rPr lang="en-US" sz="2400" dirty="0" err="1" smtClean="0"/>
              <a:t>Holocam</a:t>
            </a:r>
            <a:r>
              <a:rPr lang="en-US" sz="2400" dirty="0" smtClean="0"/>
              <a:t> imagery</a:t>
            </a:r>
            <a:endParaRPr lang="en-US" sz="2400" dirty="0"/>
          </a:p>
        </p:txBody>
      </p:sp>
      <p:sp>
        <p:nvSpPr>
          <p:cNvPr id="282" name="TextBox 281"/>
          <p:cNvSpPr txBox="1"/>
          <p:nvPr/>
        </p:nvSpPr>
        <p:spPr>
          <a:xfrm>
            <a:off x="22295298" y="6718961"/>
            <a:ext cx="1687896" cy="830997"/>
          </a:xfrm>
          <a:prstGeom prst="rect">
            <a:avLst/>
          </a:prstGeom>
          <a:noFill/>
        </p:spPr>
        <p:txBody>
          <a:bodyPr wrap="square" rtlCol="0">
            <a:spAutoFit/>
          </a:bodyPr>
          <a:lstStyle/>
          <a:p>
            <a:r>
              <a:rPr lang="en-US" sz="2400" dirty="0" smtClean="0"/>
              <a:t>Absorption budget</a:t>
            </a:r>
            <a:endParaRPr lang="en-US" sz="2400" dirty="0"/>
          </a:p>
        </p:txBody>
      </p:sp>
      <p:sp>
        <p:nvSpPr>
          <p:cNvPr id="283" name="Rectangle 282"/>
          <p:cNvSpPr/>
          <p:nvPr/>
        </p:nvSpPr>
        <p:spPr>
          <a:xfrm>
            <a:off x="21233441" y="8186728"/>
            <a:ext cx="660400" cy="385234"/>
          </a:xfrm>
          <a:prstGeom prst="rect">
            <a:avLst/>
          </a:prstGeom>
          <a:solidFill>
            <a:srgbClr val="76AB6A"/>
          </a:solidFill>
          <a:ln>
            <a:solidFill>
              <a:srgbClr val="77AC6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 name="Rectangle 283"/>
          <p:cNvSpPr/>
          <p:nvPr/>
        </p:nvSpPr>
        <p:spPr>
          <a:xfrm>
            <a:off x="24549099" y="8186728"/>
            <a:ext cx="1083733" cy="385234"/>
          </a:xfrm>
          <a:prstGeom prst="rect">
            <a:avLst/>
          </a:prstGeom>
          <a:solidFill>
            <a:srgbClr val="76AB6A"/>
          </a:solidFill>
          <a:ln>
            <a:solidFill>
              <a:srgbClr val="77AC6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 name="Rectangle 284"/>
          <p:cNvSpPr/>
          <p:nvPr/>
        </p:nvSpPr>
        <p:spPr>
          <a:xfrm>
            <a:off x="27849258" y="8203660"/>
            <a:ext cx="1083733" cy="385234"/>
          </a:xfrm>
          <a:prstGeom prst="rect">
            <a:avLst/>
          </a:prstGeom>
          <a:solidFill>
            <a:srgbClr val="76AB6A"/>
          </a:solidFill>
          <a:ln>
            <a:solidFill>
              <a:srgbClr val="77AC6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 name="Rectangle 288"/>
          <p:cNvSpPr/>
          <p:nvPr/>
        </p:nvSpPr>
        <p:spPr>
          <a:xfrm>
            <a:off x="20231413" y="6916726"/>
            <a:ext cx="660400" cy="385234"/>
          </a:xfrm>
          <a:prstGeom prst="rect">
            <a:avLst/>
          </a:prstGeom>
          <a:solidFill>
            <a:srgbClr val="063C93"/>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t>a</a:t>
            </a:r>
            <a:r>
              <a:rPr lang="en-US" sz="2000" baseline="-25000" dirty="0" smtClean="0"/>
              <a:t>w</a:t>
            </a:r>
            <a:endParaRPr lang="en-US" sz="2000" baseline="-25000" dirty="0"/>
          </a:p>
        </p:txBody>
      </p:sp>
      <p:sp>
        <p:nvSpPr>
          <p:cNvPr id="290" name="Rectangle 289"/>
          <p:cNvSpPr/>
          <p:nvPr/>
        </p:nvSpPr>
        <p:spPr>
          <a:xfrm>
            <a:off x="20231413" y="7357341"/>
            <a:ext cx="660400" cy="385234"/>
          </a:xfrm>
          <a:prstGeom prst="rect">
            <a:avLst/>
          </a:prstGeom>
          <a:solidFill>
            <a:srgbClr val="CD9F2F"/>
          </a:solidFill>
          <a:ln>
            <a:solidFill>
              <a:srgbClr val="77AC6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err="1" smtClean="0"/>
              <a:t>a</a:t>
            </a:r>
            <a:r>
              <a:rPr lang="en-US" sz="2000" baseline="-25000" dirty="0" err="1" smtClean="0"/>
              <a:t>g</a:t>
            </a:r>
            <a:endParaRPr lang="en-US" sz="2000" baseline="-25000" dirty="0"/>
          </a:p>
        </p:txBody>
      </p:sp>
      <p:sp>
        <p:nvSpPr>
          <p:cNvPr id="291" name="Rectangle 290"/>
          <p:cNvSpPr/>
          <p:nvPr/>
        </p:nvSpPr>
        <p:spPr>
          <a:xfrm>
            <a:off x="20231413" y="7801494"/>
            <a:ext cx="660400" cy="385234"/>
          </a:xfrm>
          <a:prstGeom prst="rect">
            <a:avLst/>
          </a:prstGeom>
          <a:solidFill>
            <a:srgbClr val="A5071B"/>
          </a:solidFill>
          <a:ln>
            <a:solidFill>
              <a:srgbClr val="77AC6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err="1" smtClean="0"/>
              <a:t>a</a:t>
            </a:r>
            <a:r>
              <a:rPr lang="en-US" sz="2000" baseline="-25000" dirty="0" err="1" smtClean="0"/>
              <a:t>nap</a:t>
            </a:r>
            <a:endParaRPr lang="en-US" sz="2000" baseline="-25000" dirty="0"/>
          </a:p>
        </p:txBody>
      </p:sp>
      <p:sp>
        <p:nvSpPr>
          <p:cNvPr id="292" name="Rectangle 291"/>
          <p:cNvSpPr/>
          <p:nvPr/>
        </p:nvSpPr>
        <p:spPr>
          <a:xfrm>
            <a:off x="20231413" y="8242109"/>
            <a:ext cx="660400" cy="385234"/>
          </a:xfrm>
          <a:prstGeom prst="rect">
            <a:avLst/>
          </a:prstGeom>
          <a:solidFill>
            <a:srgbClr val="76AB6A"/>
          </a:solidFill>
          <a:ln>
            <a:solidFill>
              <a:srgbClr val="77AC6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err="1" smtClean="0"/>
              <a:t>a</a:t>
            </a:r>
            <a:r>
              <a:rPr lang="en-US" sz="2000" baseline="-25000" dirty="0" err="1" smtClean="0"/>
              <a:t>ph</a:t>
            </a:r>
            <a:endParaRPr lang="en-US" sz="2000" baseline="-25000" dirty="0"/>
          </a:p>
        </p:txBody>
      </p:sp>
      <p:sp>
        <p:nvSpPr>
          <p:cNvPr id="293" name="TextBox 292"/>
          <p:cNvSpPr txBox="1"/>
          <p:nvPr/>
        </p:nvSpPr>
        <p:spPr>
          <a:xfrm>
            <a:off x="21733933" y="4711062"/>
            <a:ext cx="1405779" cy="369332"/>
          </a:xfrm>
          <a:prstGeom prst="rect">
            <a:avLst/>
          </a:prstGeom>
          <a:noFill/>
        </p:spPr>
        <p:txBody>
          <a:bodyPr wrap="square" rtlCol="0">
            <a:spAutoFit/>
          </a:bodyPr>
          <a:lstStyle/>
          <a:p>
            <a:r>
              <a:rPr lang="en-US" sz="1800" dirty="0" smtClean="0"/>
              <a:t>clear waters</a:t>
            </a:r>
            <a:endParaRPr lang="en-US" sz="1800" dirty="0"/>
          </a:p>
        </p:txBody>
      </p:sp>
      <p:sp>
        <p:nvSpPr>
          <p:cNvPr id="294" name="TextBox 293"/>
          <p:cNvSpPr txBox="1"/>
          <p:nvPr/>
        </p:nvSpPr>
        <p:spPr>
          <a:xfrm>
            <a:off x="25297740" y="4711062"/>
            <a:ext cx="1405779" cy="369332"/>
          </a:xfrm>
          <a:prstGeom prst="rect">
            <a:avLst/>
          </a:prstGeom>
          <a:noFill/>
        </p:spPr>
        <p:txBody>
          <a:bodyPr wrap="square" rtlCol="0">
            <a:spAutoFit/>
          </a:bodyPr>
          <a:lstStyle/>
          <a:p>
            <a:r>
              <a:rPr lang="en-US" sz="1800" i="1" dirty="0" err="1" smtClean="0"/>
              <a:t>Microcystis</a:t>
            </a:r>
            <a:endParaRPr lang="en-US" sz="1800" i="1" dirty="0"/>
          </a:p>
        </p:txBody>
      </p:sp>
      <p:sp>
        <p:nvSpPr>
          <p:cNvPr id="295" name="TextBox 294"/>
          <p:cNvSpPr txBox="1"/>
          <p:nvPr/>
        </p:nvSpPr>
        <p:spPr>
          <a:xfrm>
            <a:off x="27718682" y="4711062"/>
            <a:ext cx="1405779" cy="369332"/>
          </a:xfrm>
          <a:prstGeom prst="rect">
            <a:avLst/>
          </a:prstGeom>
          <a:noFill/>
        </p:spPr>
        <p:txBody>
          <a:bodyPr wrap="square" rtlCol="0">
            <a:spAutoFit/>
          </a:bodyPr>
          <a:lstStyle/>
          <a:p>
            <a:r>
              <a:rPr lang="en-US" sz="1800" i="1" dirty="0" err="1" smtClean="0"/>
              <a:t>Planktothrix</a:t>
            </a:r>
            <a:endParaRPr lang="en-US" sz="1800" i="1" dirty="0"/>
          </a:p>
        </p:txBody>
      </p:sp>
      <p:sp>
        <p:nvSpPr>
          <p:cNvPr id="297" name="TextBox 296"/>
          <p:cNvSpPr txBox="1"/>
          <p:nvPr/>
        </p:nvSpPr>
        <p:spPr>
          <a:xfrm>
            <a:off x="10100167" y="20582583"/>
            <a:ext cx="513657" cy="400110"/>
          </a:xfrm>
          <a:prstGeom prst="rect">
            <a:avLst/>
          </a:prstGeom>
          <a:noFill/>
        </p:spPr>
        <p:txBody>
          <a:bodyPr wrap="none" rtlCol="0">
            <a:spAutoFit/>
          </a:bodyPr>
          <a:lstStyle/>
          <a:p>
            <a:r>
              <a:rPr lang="en-US" sz="2000" dirty="0" err="1" smtClean="0"/>
              <a:t>Rrs</a:t>
            </a:r>
            <a:endParaRPr lang="en-US" sz="2000" dirty="0"/>
          </a:p>
        </p:txBody>
      </p:sp>
      <p:sp>
        <p:nvSpPr>
          <p:cNvPr id="298" name="TextBox 297"/>
          <p:cNvSpPr txBox="1"/>
          <p:nvPr/>
        </p:nvSpPr>
        <p:spPr>
          <a:xfrm>
            <a:off x="17851953" y="20612350"/>
            <a:ext cx="513657" cy="400110"/>
          </a:xfrm>
          <a:prstGeom prst="rect">
            <a:avLst/>
          </a:prstGeom>
          <a:noFill/>
        </p:spPr>
        <p:txBody>
          <a:bodyPr wrap="none" rtlCol="0">
            <a:spAutoFit/>
          </a:bodyPr>
          <a:lstStyle/>
          <a:p>
            <a:r>
              <a:rPr lang="en-US" sz="2000" dirty="0" err="1" smtClean="0"/>
              <a:t>Rrs</a:t>
            </a:r>
            <a:endParaRPr lang="en-US" sz="2000" dirty="0"/>
          </a:p>
        </p:txBody>
      </p:sp>
      <p:sp>
        <p:nvSpPr>
          <p:cNvPr id="299" name="TextBox 298"/>
          <p:cNvSpPr txBox="1"/>
          <p:nvPr/>
        </p:nvSpPr>
        <p:spPr>
          <a:xfrm>
            <a:off x="10100167" y="14557634"/>
            <a:ext cx="513657" cy="400110"/>
          </a:xfrm>
          <a:prstGeom prst="rect">
            <a:avLst/>
          </a:prstGeom>
          <a:noFill/>
        </p:spPr>
        <p:txBody>
          <a:bodyPr wrap="none" rtlCol="0">
            <a:spAutoFit/>
          </a:bodyPr>
          <a:lstStyle/>
          <a:p>
            <a:r>
              <a:rPr lang="en-US" sz="2000" dirty="0" err="1" smtClean="0"/>
              <a:t>Rrs</a:t>
            </a:r>
            <a:endParaRPr lang="en-US" sz="2000" dirty="0"/>
          </a:p>
        </p:txBody>
      </p:sp>
      <p:sp>
        <p:nvSpPr>
          <p:cNvPr id="300" name="TextBox 299"/>
          <p:cNvSpPr txBox="1"/>
          <p:nvPr/>
        </p:nvSpPr>
        <p:spPr>
          <a:xfrm>
            <a:off x="17834713" y="14557634"/>
            <a:ext cx="513657" cy="400110"/>
          </a:xfrm>
          <a:prstGeom prst="rect">
            <a:avLst/>
          </a:prstGeom>
          <a:noFill/>
        </p:spPr>
        <p:txBody>
          <a:bodyPr wrap="none" rtlCol="0">
            <a:spAutoFit/>
          </a:bodyPr>
          <a:lstStyle/>
          <a:p>
            <a:r>
              <a:rPr lang="en-US" sz="2000" dirty="0" err="1" smtClean="0"/>
              <a:t>Rrs</a:t>
            </a:r>
            <a:endParaRPr lang="en-US" sz="2000" dirty="0"/>
          </a:p>
        </p:txBody>
      </p:sp>
      <p:sp>
        <p:nvSpPr>
          <p:cNvPr id="301" name="TextBox 300"/>
          <p:cNvSpPr txBox="1"/>
          <p:nvPr/>
        </p:nvSpPr>
        <p:spPr>
          <a:xfrm>
            <a:off x="17963259" y="26701782"/>
            <a:ext cx="513657" cy="400110"/>
          </a:xfrm>
          <a:prstGeom prst="rect">
            <a:avLst/>
          </a:prstGeom>
          <a:noFill/>
        </p:spPr>
        <p:txBody>
          <a:bodyPr wrap="none" rtlCol="0">
            <a:spAutoFit/>
          </a:bodyPr>
          <a:lstStyle/>
          <a:p>
            <a:r>
              <a:rPr lang="en-US" sz="2000" dirty="0" err="1" smtClean="0"/>
              <a:t>Rrs</a:t>
            </a:r>
            <a:endParaRPr lang="en-US" sz="2000" dirty="0"/>
          </a:p>
        </p:txBody>
      </p:sp>
      <p:sp>
        <p:nvSpPr>
          <p:cNvPr id="302" name="TextBox 301"/>
          <p:cNvSpPr txBox="1"/>
          <p:nvPr/>
        </p:nvSpPr>
        <p:spPr>
          <a:xfrm>
            <a:off x="10160924" y="26631633"/>
            <a:ext cx="513657" cy="400110"/>
          </a:xfrm>
          <a:prstGeom prst="rect">
            <a:avLst/>
          </a:prstGeom>
          <a:noFill/>
        </p:spPr>
        <p:txBody>
          <a:bodyPr wrap="none" rtlCol="0">
            <a:spAutoFit/>
          </a:bodyPr>
          <a:lstStyle/>
          <a:p>
            <a:r>
              <a:rPr lang="en-US" sz="2000" dirty="0" err="1" smtClean="0"/>
              <a:t>Rrs</a:t>
            </a:r>
            <a:endParaRPr lang="en-US" sz="2000" dirty="0"/>
          </a:p>
        </p:txBody>
      </p:sp>
      <p:pic>
        <p:nvPicPr>
          <p:cNvPr id="78" name="Picture 77" descr="holocam.JPG"/>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1460537" y="37047146"/>
            <a:ext cx="6022599" cy="4516949"/>
          </a:xfrm>
          <a:prstGeom prst="rect">
            <a:avLst/>
          </a:prstGeom>
        </p:spPr>
      </p:pic>
      <p:pic>
        <p:nvPicPr>
          <p:cNvPr id="303" name="Picture 302" descr="hypergun_prototype.png"/>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11460537" y="33190275"/>
            <a:ext cx="2691067" cy="2713681"/>
          </a:xfrm>
          <a:prstGeom prst="rect">
            <a:avLst/>
          </a:prstGeom>
        </p:spPr>
      </p:pic>
      <p:sp>
        <p:nvSpPr>
          <p:cNvPr id="304" name="TextBox 303"/>
          <p:cNvSpPr txBox="1"/>
          <p:nvPr/>
        </p:nvSpPr>
        <p:spPr>
          <a:xfrm>
            <a:off x="11460537" y="35903956"/>
            <a:ext cx="3337172" cy="584776"/>
          </a:xfrm>
          <a:prstGeom prst="rect">
            <a:avLst/>
          </a:prstGeom>
          <a:noFill/>
        </p:spPr>
        <p:txBody>
          <a:bodyPr wrap="none" rtlCol="0">
            <a:spAutoFit/>
          </a:bodyPr>
          <a:lstStyle/>
          <a:p>
            <a:r>
              <a:rPr lang="en-US" sz="3200" dirty="0" err="1" smtClean="0"/>
              <a:t>Satlantic</a:t>
            </a:r>
            <a:r>
              <a:rPr lang="en-US" sz="3200" dirty="0" smtClean="0"/>
              <a:t> </a:t>
            </a:r>
            <a:r>
              <a:rPr lang="en-US" sz="3200" dirty="0" err="1" smtClean="0"/>
              <a:t>Hypergun</a:t>
            </a:r>
            <a:endParaRPr lang="en-US" sz="3200" dirty="0"/>
          </a:p>
        </p:txBody>
      </p:sp>
      <p:sp>
        <p:nvSpPr>
          <p:cNvPr id="306" name="TextBox 305"/>
          <p:cNvSpPr txBox="1"/>
          <p:nvPr/>
        </p:nvSpPr>
        <p:spPr>
          <a:xfrm>
            <a:off x="11406879" y="41578042"/>
            <a:ext cx="3618298" cy="584776"/>
          </a:xfrm>
          <a:prstGeom prst="rect">
            <a:avLst/>
          </a:prstGeom>
          <a:noFill/>
        </p:spPr>
        <p:txBody>
          <a:bodyPr wrap="none" rtlCol="0">
            <a:spAutoFit/>
          </a:bodyPr>
          <a:lstStyle/>
          <a:p>
            <a:r>
              <a:rPr lang="en-US" sz="3200" dirty="0" err="1" smtClean="0"/>
              <a:t>Holocam</a:t>
            </a:r>
            <a:r>
              <a:rPr lang="en-US" sz="3200" dirty="0" smtClean="0"/>
              <a:t> (J. Sullivan)</a:t>
            </a:r>
            <a:endParaRPr lang="en-US" sz="3200" dirty="0"/>
          </a:p>
        </p:txBody>
      </p:sp>
      <p:sp>
        <p:nvSpPr>
          <p:cNvPr id="308" name="TextBox 307"/>
          <p:cNvSpPr txBox="1"/>
          <p:nvPr/>
        </p:nvSpPr>
        <p:spPr>
          <a:xfrm>
            <a:off x="3543300" y="42049700"/>
            <a:ext cx="2512527" cy="830997"/>
          </a:xfrm>
          <a:prstGeom prst="rect">
            <a:avLst/>
          </a:prstGeom>
          <a:noFill/>
        </p:spPr>
        <p:txBody>
          <a:bodyPr wrap="none" rtlCol="0">
            <a:spAutoFit/>
          </a:bodyPr>
          <a:lstStyle/>
          <a:p>
            <a:r>
              <a:rPr lang="en-US" sz="2400" dirty="0" smtClean="0"/>
              <a:t>Stations</a:t>
            </a:r>
          </a:p>
          <a:p>
            <a:r>
              <a:rPr lang="en-US" sz="2400" dirty="0" smtClean="0"/>
              <a:t>8/19/14 – 8/23/14</a:t>
            </a:r>
            <a:endParaRPr lang="en-US" sz="2400" dirty="0"/>
          </a:p>
        </p:txBody>
      </p:sp>
      <p:sp>
        <p:nvSpPr>
          <p:cNvPr id="2" name="Rectangle 1"/>
          <p:cNvSpPr/>
          <p:nvPr/>
        </p:nvSpPr>
        <p:spPr>
          <a:xfrm>
            <a:off x="4673600" y="41156466"/>
            <a:ext cx="330200" cy="296333"/>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 name="TextBox 295"/>
          <p:cNvSpPr txBox="1"/>
          <p:nvPr/>
        </p:nvSpPr>
        <p:spPr>
          <a:xfrm>
            <a:off x="3179234" y="10966224"/>
            <a:ext cx="4161367" cy="584776"/>
          </a:xfrm>
          <a:prstGeom prst="rect">
            <a:avLst/>
          </a:prstGeom>
          <a:noFill/>
        </p:spPr>
        <p:txBody>
          <a:bodyPr wrap="square" rtlCol="0">
            <a:spAutoFit/>
          </a:bodyPr>
          <a:lstStyle/>
          <a:p>
            <a:r>
              <a:rPr lang="en-US" sz="3200" dirty="0" smtClean="0"/>
              <a:t>MODIS-Aqua true color</a:t>
            </a:r>
            <a:endParaRPr lang="en-US" sz="3200" dirty="0"/>
          </a:p>
        </p:txBody>
      </p:sp>
      <p:sp>
        <p:nvSpPr>
          <p:cNvPr id="305" name="TextBox 304"/>
          <p:cNvSpPr txBox="1"/>
          <p:nvPr/>
        </p:nvSpPr>
        <p:spPr>
          <a:xfrm>
            <a:off x="10183030" y="15186141"/>
            <a:ext cx="1088359" cy="584776"/>
          </a:xfrm>
          <a:prstGeom prst="rect">
            <a:avLst/>
          </a:prstGeom>
          <a:noFill/>
        </p:spPr>
        <p:txBody>
          <a:bodyPr wrap="none" rtlCol="0">
            <a:spAutoFit/>
          </a:bodyPr>
          <a:lstStyle/>
          <a:p>
            <a:r>
              <a:rPr lang="en-US" sz="1600" dirty="0" smtClean="0"/>
              <a:t>suspended </a:t>
            </a:r>
          </a:p>
          <a:p>
            <a:r>
              <a:rPr lang="en-US" sz="1600" dirty="0" smtClean="0"/>
              <a:t>sediments</a:t>
            </a:r>
            <a:endParaRPr lang="en-US" sz="1600" dirty="0"/>
          </a:p>
        </p:txBody>
      </p:sp>
      <p:cxnSp>
        <p:nvCxnSpPr>
          <p:cNvPr id="264" name="Straight Arrow Connector 263"/>
          <p:cNvCxnSpPr>
            <a:stCxn id="305" idx="3"/>
          </p:cNvCxnSpPr>
          <p:nvPr/>
        </p:nvCxnSpPr>
        <p:spPr>
          <a:xfrm>
            <a:off x="11271389" y="15478529"/>
            <a:ext cx="217155" cy="0"/>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sp>
        <p:nvSpPr>
          <p:cNvPr id="309" name="TextBox 308"/>
          <p:cNvSpPr txBox="1"/>
          <p:nvPr/>
        </p:nvSpPr>
        <p:spPr>
          <a:xfrm>
            <a:off x="13593150" y="15132315"/>
            <a:ext cx="818453" cy="584776"/>
          </a:xfrm>
          <a:prstGeom prst="rect">
            <a:avLst/>
          </a:prstGeom>
          <a:noFill/>
        </p:spPr>
        <p:txBody>
          <a:bodyPr wrap="none" rtlCol="0">
            <a:spAutoFit/>
          </a:bodyPr>
          <a:lstStyle/>
          <a:p>
            <a:r>
              <a:rPr lang="en-US" sz="1600" dirty="0" smtClean="0"/>
              <a:t>floating</a:t>
            </a:r>
          </a:p>
          <a:p>
            <a:r>
              <a:rPr lang="en-US" sz="1600" dirty="0" smtClean="0"/>
              <a:t>algae</a:t>
            </a:r>
            <a:endParaRPr lang="en-US" sz="1600" dirty="0"/>
          </a:p>
        </p:txBody>
      </p:sp>
      <p:cxnSp>
        <p:nvCxnSpPr>
          <p:cNvPr id="310" name="Straight Arrow Connector 309"/>
          <p:cNvCxnSpPr>
            <a:stCxn id="309" idx="2"/>
          </p:cNvCxnSpPr>
          <p:nvPr/>
        </p:nvCxnSpPr>
        <p:spPr>
          <a:xfrm>
            <a:off x="14002377" y="15717091"/>
            <a:ext cx="26890" cy="361094"/>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sp>
        <p:nvSpPr>
          <p:cNvPr id="311" name="TextBox 310"/>
          <p:cNvSpPr txBox="1"/>
          <p:nvPr/>
        </p:nvSpPr>
        <p:spPr>
          <a:xfrm>
            <a:off x="21129740" y="15113133"/>
            <a:ext cx="1029949" cy="584776"/>
          </a:xfrm>
          <a:prstGeom prst="rect">
            <a:avLst/>
          </a:prstGeom>
          <a:noFill/>
        </p:spPr>
        <p:txBody>
          <a:bodyPr wrap="none" rtlCol="0">
            <a:spAutoFit/>
          </a:bodyPr>
          <a:lstStyle/>
          <a:p>
            <a:r>
              <a:rPr lang="en-US" sz="1600" dirty="0" smtClean="0"/>
              <a:t>increasing</a:t>
            </a:r>
          </a:p>
          <a:p>
            <a:r>
              <a:rPr lang="en-US" sz="1600" dirty="0" smtClean="0"/>
              <a:t>biomass</a:t>
            </a:r>
            <a:endParaRPr lang="en-US" sz="1600" dirty="0"/>
          </a:p>
        </p:txBody>
      </p:sp>
      <p:cxnSp>
        <p:nvCxnSpPr>
          <p:cNvPr id="312" name="Straight Arrow Connector 311"/>
          <p:cNvCxnSpPr>
            <a:stCxn id="311" idx="2"/>
          </p:cNvCxnSpPr>
          <p:nvPr/>
        </p:nvCxnSpPr>
        <p:spPr>
          <a:xfrm flipH="1">
            <a:off x="21336001" y="15697909"/>
            <a:ext cx="308714" cy="364595"/>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sp>
        <p:nvSpPr>
          <p:cNvPr id="313" name="TextBox 312"/>
          <p:cNvSpPr txBox="1"/>
          <p:nvPr/>
        </p:nvSpPr>
        <p:spPr>
          <a:xfrm>
            <a:off x="13522059" y="26603691"/>
            <a:ext cx="818453" cy="584776"/>
          </a:xfrm>
          <a:prstGeom prst="rect">
            <a:avLst/>
          </a:prstGeom>
          <a:noFill/>
        </p:spPr>
        <p:txBody>
          <a:bodyPr wrap="none" rtlCol="0">
            <a:spAutoFit/>
          </a:bodyPr>
          <a:lstStyle/>
          <a:p>
            <a:r>
              <a:rPr lang="en-US" sz="1600" dirty="0" smtClean="0"/>
              <a:t>floating</a:t>
            </a:r>
          </a:p>
          <a:p>
            <a:r>
              <a:rPr lang="en-US" sz="1600" dirty="0" smtClean="0"/>
              <a:t>algae</a:t>
            </a:r>
            <a:endParaRPr lang="en-US" sz="1600" dirty="0"/>
          </a:p>
        </p:txBody>
      </p:sp>
      <p:cxnSp>
        <p:nvCxnSpPr>
          <p:cNvPr id="314" name="Straight Arrow Connector 313"/>
          <p:cNvCxnSpPr>
            <a:stCxn id="313" idx="2"/>
          </p:cNvCxnSpPr>
          <p:nvPr/>
        </p:nvCxnSpPr>
        <p:spPr>
          <a:xfrm>
            <a:off x="13931286" y="27188467"/>
            <a:ext cx="97981" cy="217682"/>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sp>
        <p:nvSpPr>
          <p:cNvPr id="315" name="TextBox 314"/>
          <p:cNvSpPr txBox="1"/>
          <p:nvPr/>
        </p:nvSpPr>
        <p:spPr>
          <a:xfrm>
            <a:off x="20925679" y="27955583"/>
            <a:ext cx="1218803" cy="338554"/>
          </a:xfrm>
          <a:prstGeom prst="rect">
            <a:avLst/>
          </a:prstGeom>
          <a:noFill/>
        </p:spPr>
        <p:txBody>
          <a:bodyPr wrap="none" rtlCol="0">
            <a:spAutoFit/>
          </a:bodyPr>
          <a:lstStyle/>
          <a:p>
            <a:r>
              <a:rPr lang="en-US" sz="1600" dirty="0" smtClean="0"/>
              <a:t>low biomass</a:t>
            </a:r>
            <a:endParaRPr lang="en-US" sz="1600" dirty="0"/>
          </a:p>
        </p:txBody>
      </p:sp>
      <p:cxnSp>
        <p:nvCxnSpPr>
          <p:cNvPr id="316" name="Straight Arrow Connector 315"/>
          <p:cNvCxnSpPr/>
          <p:nvPr/>
        </p:nvCxnSpPr>
        <p:spPr>
          <a:xfrm flipH="1">
            <a:off x="21013454" y="28281542"/>
            <a:ext cx="219987" cy="217682"/>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sp>
        <p:nvSpPr>
          <p:cNvPr id="317" name="TextBox 316"/>
          <p:cNvSpPr txBox="1"/>
          <p:nvPr/>
        </p:nvSpPr>
        <p:spPr>
          <a:xfrm>
            <a:off x="21079861" y="20498842"/>
            <a:ext cx="1088359" cy="584776"/>
          </a:xfrm>
          <a:prstGeom prst="rect">
            <a:avLst/>
          </a:prstGeom>
          <a:noFill/>
        </p:spPr>
        <p:txBody>
          <a:bodyPr wrap="none" rtlCol="0">
            <a:spAutoFit/>
          </a:bodyPr>
          <a:lstStyle/>
          <a:p>
            <a:r>
              <a:rPr lang="en-US" sz="1600" dirty="0" smtClean="0"/>
              <a:t>suspended </a:t>
            </a:r>
          </a:p>
          <a:p>
            <a:r>
              <a:rPr lang="en-US" sz="1600" dirty="0" smtClean="0"/>
              <a:t>sediments</a:t>
            </a:r>
            <a:endParaRPr lang="en-US" sz="1600" dirty="0"/>
          </a:p>
        </p:txBody>
      </p:sp>
      <p:cxnSp>
        <p:nvCxnSpPr>
          <p:cNvPr id="318" name="Straight Arrow Connector 317"/>
          <p:cNvCxnSpPr/>
          <p:nvPr/>
        </p:nvCxnSpPr>
        <p:spPr>
          <a:xfrm flipH="1">
            <a:off x="21336001" y="21083618"/>
            <a:ext cx="203199" cy="216253"/>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pic>
        <p:nvPicPr>
          <p:cNvPr id="233" name="Picture 232" descr="Lake Erie chl.png"/>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2116037" y="38312355"/>
            <a:ext cx="7469093" cy="5240178"/>
          </a:xfrm>
          <a:prstGeom prst="rect">
            <a:avLst/>
          </a:prstGeom>
        </p:spPr>
      </p:pic>
    </p:spTree>
    <p:extLst>
      <p:ext uri="{BB962C8B-B14F-4D97-AF65-F5344CB8AC3E}">
        <p14:creationId xmlns:p14="http://schemas.microsoft.com/office/powerpoint/2010/main" val="144516342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2100</TotalTime>
  <Words>1017</Words>
  <Application>Microsoft Macintosh PowerPoint</Application>
  <PresentationFormat>Custom</PresentationFormat>
  <Paragraphs>179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Moore</dc:creator>
  <cp:lastModifiedBy>Tim Moore</cp:lastModifiedBy>
  <cp:revision>37</cp:revision>
  <dcterms:created xsi:type="dcterms:W3CDTF">2015-03-12T11:51:18Z</dcterms:created>
  <dcterms:modified xsi:type="dcterms:W3CDTF">2015-04-07T14:18:02Z</dcterms:modified>
</cp:coreProperties>
</file>