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nnis Korkolis" initials="YK" lastIdx="2" clrIdx="0">
    <p:extLst>
      <p:ext uri="{19B8F6BF-5375-455C-9EA6-DF929625EA0E}">
        <p15:presenceInfo xmlns="" xmlns:p15="http://schemas.microsoft.com/office/powerpoint/2012/main" userId="3167e4ece0ac53d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472" autoAdjust="0"/>
  </p:normalViewPr>
  <p:slideViewPr>
    <p:cSldViewPr>
      <p:cViewPr>
        <p:scale>
          <a:sx n="20" d="100"/>
          <a:sy n="20" d="100"/>
        </p:scale>
        <p:origin x="-660" y="-126"/>
      </p:cViewPr>
      <p:guideLst>
        <p:guide orient="horz" pos="10368"/>
        <p:guide pos="13824"/>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D827650-764A-48EE-A465-46275D3730A8}" type="datetimeFigureOut">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827650-764A-48EE-A465-46275D3730A8}" type="datetimeFigureOut">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D827650-764A-48EE-A465-46275D3730A8}" type="datetimeFigureOut">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D827650-764A-48EE-A465-46275D3730A8}" type="datetimeFigureOut">
              <a:rPr lang="en-US" smtClean="0"/>
              <a:pPr/>
              <a:t>4/9/2015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D827650-764A-48EE-A465-46275D3730A8}" type="datetimeFigureOut">
              <a:rPr lang="en-US" smtClean="0"/>
              <a:pPr/>
              <a:t>4/9/2015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D827650-764A-48EE-A465-46275D3730A8}" type="datetimeFigureOut">
              <a:rPr lang="en-US" smtClean="0"/>
              <a:pPr/>
              <a:t>4/9/2015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827650-764A-48EE-A465-46275D3730A8}" type="datetimeFigureOut">
              <a:rPr lang="en-US" smtClean="0"/>
              <a:pPr/>
              <a:t>4/9/2015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827650-764A-48EE-A465-46275D3730A8}" type="datetimeFigureOut">
              <a:rPr lang="en-US" smtClean="0"/>
              <a:pPr/>
              <a:t>4/9/2015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827650-764A-48EE-A465-46275D3730A8}" type="datetimeFigureOut">
              <a:rPr lang="en-US" smtClean="0"/>
              <a:pPr/>
              <a:t>4/9/2015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827650-764A-48EE-A465-46275D3730A8}" type="datetimeFigureOut">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827650-764A-48EE-A465-46275D3730A8}" type="datetimeFigureOut">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7D827650-764A-48EE-A465-46275D3730A8}" type="datetimeFigureOut">
              <a:rPr lang="en-US" smtClean="0"/>
              <a:pPr/>
              <a:t>4/9/2015</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306C2A95-9703-4CB5-B92E-D0F064B84A6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png"/><Relationship Id="rId18" Type="http://schemas.openxmlformats.org/officeDocument/2006/relationships/image" Target="../media/image17.jpeg"/><Relationship Id="rId26" Type="http://schemas.openxmlformats.org/officeDocument/2006/relationships/image" Target="../media/image25.png"/><Relationship Id="rId3" Type="http://schemas.openxmlformats.org/officeDocument/2006/relationships/image" Target="../media/image2.jpeg"/><Relationship Id="rId21" Type="http://schemas.openxmlformats.org/officeDocument/2006/relationships/image" Target="../media/image20.jpeg"/><Relationship Id="rId7" Type="http://schemas.openxmlformats.org/officeDocument/2006/relationships/image" Target="../media/image6.png"/><Relationship Id="rId12" Type="http://schemas.openxmlformats.org/officeDocument/2006/relationships/image" Target="../media/image11.jpeg"/><Relationship Id="rId17" Type="http://schemas.openxmlformats.org/officeDocument/2006/relationships/image" Target="../media/image16.jpeg"/><Relationship Id="rId25" Type="http://schemas.openxmlformats.org/officeDocument/2006/relationships/image" Target="../media/image24.png"/><Relationship Id="rId2" Type="http://schemas.openxmlformats.org/officeDocument/2006/relationships/image" Target="../media/image1.jpeg"/><Relationship Id="rId16" Type="http://schemas.openxmlformats.org/officeDocument/2006/relationships/image" Target="../media/image15.jpeg"/><Relationship Id="rId20" Type="http://schemas.openxmlformats.org/officeDocument/2006/relationships/image" Target="../media/image19.png"/><Relationship Id="rId29" Type="http://schemas.openxmlformats.org/officeDocument/2006/relationships/image" Target="../media/image28.jpe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24" Type="http://schemas.openxmlformats.org/officeDocument/2006/relationships/image" Target="../media/image23.png"/><Relationship Id="rId5" Type="http://schemas.openxmlformats.org/officeDocument/2006/relationships/image" Target="../media/image4.png"/><Relationship Id="rId15" Type="http://schemas.openxmlformats.org/officeDocument/2006/relationships/image" Target="../media/image14.jpeg"/><Relationship Id="rId23" Type="http://schemas.openxmlformats.org/officeDocument/2006/relationships/image" Target="../media/image22.png"/><Relationship Id="rId28" Type="http://schemas.openxmlformats.org/officeDocument/2006/relationships/image" Target="../media/image27.jpeg"/><Relationship Id="rId10" Type="http://schemas.openxmlformats.org/officeDocument/2006/relationships/image" Target="../media/image9.png"/><Relationship Id="rId19" Type="http://schemas.openxmlformats.org/officeDocument/2006/relationships/image" Target="../media/image18.png"/><Relationship Id="rId4" Type="http://schemas.openxmlformats.org/officeDocument/2006/relationships/image" Target="../media/image3.jpeg"/><Relationship Id="rId9" Type="http://schemas.openxmlformats.org/officeDocument/2006/relationships/image" Target="../media/image8.png"/><Relationship Id="rId14" Type="http://schemas.openxmlformats.org/officeDocument/2006/relationships/image" Target="../media/image13.jpeg"/><Relationship Id="rId22" Type="http://schemas.openxmlformats.org/officeDocument/2006/relationships/image" Target="../media/image21.jpeg"/><Relationship Id="rId27"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2725400" y="6934200"/>
            <a:ext cx="7848600" cy="5549900"/>
            <a:chOff x="0" y="-1"/>
            <a:chExt cx="9144000" cy="6466115"/>
          </a:xfrm>
        </p:grpSpPr>
        <p:pic>
          <p:nvPicPr>
            <p:cNvPr id="6" name="Picture 2" descr="C:\Users\Timothy\Desktop\CBT Photos\DSC07102.JPG"/>
            <p:cNvPicPr>
              <a:picLocks noChangeAspect="1" noChangeArrowheads="1"/>
            </p:cNvPicPr>
            <p:nvPr/>
          </p:nvPicPr>
          <p:blipFill>
            <a:blip r:embed="rId2" cstate="print"/>
            <a:srcRect t="5714"/>
            <a:stretch>
              <a:fillRect/>
            </a:stretch>
          </p:blipFill>
          <p:spPr bwMode="auto">
            <a:xfrm>
              <a:off x="0" y="-1"/>
              <a:ext cx="9144000" cy="6466115"/>
            </a:xfrm>
            <a:prstGeom prst="rect">
              <a:avLst/>
            </a:prstGeom>
            <a:noFill/>
            <a:ln w="9525">
              <a:noFill/>
              <a:miter lim="800000"/>
              <a:headEnd/>
              <a:tailEnd/>
            </a:ln>
          </p:spPr>
        </p:pic>
        <p:sp>
          <p:nvSpPr>
            <p:cNvPr id="7" name="TextBox 6"/>
            <p:cNvSpPr txBox="1">
              <a:spLocks noChangeArrowheads="1"/>
            </p:cNvSpPr>
            <p:nvPr/>
          </p:nvSpPr>
          <p:spPr bwMode="auto">
            <a:xfrm>
              <a:off x="6012909" y="1329191"/>
              <a:ext cx="2209800" cy="394469"/>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Hydraulic Cylinder </a:t>
              </a:r>
            </a:p>
          </p:txBody>
        </p:sp>
        <p:cxnSp>
          <p:nvCxnSpPr>
            <p:cNvPr id="8" name="Straight Arrow Connector 7"/>
            <p:cNvCxnSpPr>
              <a:cxnSpLocks noChangeShapeType="1"/>
            </p:cNvCxnSpPr>
            <p:nvPr/>
          </p:nvCxnSpPr>
          <p:spPr bwMode="auto">
            <a:xfrm flipH="1">
              <a:off x="5886450" y="1724017"/>
              <a:ext cx="361950" cy="1076273"/>
            </a:xfrm>
            <a:prstGeom prst="straightConnector1">
              <a:avLst/>
            </a:prstGeom>
            <a:noFill/>
            <a:ln w="38100" algn="ctr">
              <a:solidFill>
                <a:srgbClr val="FF0000"/>
              </a:solidFill>
              <a:round/>
              <a:headEnd/>
              <a:tailEnd type="arrow" w="med" len="med"/>
            </a:ln>
          </p:spPr>
        </p:cxnSp>
        <p:sp>
          <p:nvSpPr>
            <p:cNvPr id="9" name="TextBox 9"/>
            <p:cNvSpPr txBox="1">
              <a:spLocks noChangeArrowheads="1"/>
            </p:cNvSpPr>
            <p:nvPr/>
          </p:nvSpPr>
          <p:spPr bwMode="auto">
            <a:xfrm>
              <a:off x="4150366" y="5229442"/>
              <a:ext cx="1373122" cy="681355"/>
            </a:xfrm>
            <a:prstGeom prst="rect">
              <a:avLst/>
            </a:prstGeom>
            <a:solidFill>
              <a:srgbClr val="FFFF00"/>
            </a:solidFill>
            <a:ln w="9525">
              <a:noFill/>
              <a:miter lim="800000"/>
              <a:headEnd/>
              <a:tailEnd/>
            </a:ln>
          </p:spPr>
          <p:txBody>
            <a:bodyPr>
              <a:spAutoFit/>
            </a:bodyPr>
            <a:lstStyle/>
            <a:p>
              <a:pPr algn="ctr"/>
              <a:r>
                <a:rPr lang="en-US" altLang="en-US" sz="1600" dirty="0">
                  <a:solidFill>
                    <a:srgbClr val="FF0000"/>
                  </a:solidFill>
                </a:rPr>
                <a:t>Hydraulic System</a:t>
              </a:r>
            </a:p>
          </p:txBody>
        </p:sp>
        <p:sp>
          <p:nvSpPr>
            <p:cNvPr id="10" name="TextBox 11"/>
            <p:cNvSpPr txBox="1">
              <a:spLocks noChangeArrowheads="1"/>
            </p:cNvSpPr>
            <p:nvPr/>
          </p:nvSpPr>
          <p:spPr bwMode="auto">
            <a:xfrm>
              <a:off x="690664" y="1756666"/>
              <a:ext cx="2133600" cy="394469"/>
            </a:xfrm>
            <a:prstGeom prst="rect">
              <a:avLst/>
            </a:prstGeom>
            <a:solidFill>
              <a:srgbClr val="FFFF00"/>
            </a:solidFill>
            <a:ln w="9525">
              <a:noFill/>
              <a:miter lim="800000"/>
              <a:headEnd/>
              <a:tailEnd/>
            </a:ln>
          </p:spPr>
          <p:txBody>
            <a:bodyPr>
              <a:spAutoFit/>
            </a:bodyPr>
            <a:lstStyle/>
            <a:p>
              <a:pPr algn="ctr"/>
              <a:r>
                <a:rPr lang="en-US" altLang="en-US" sz="1600" dirty="0">
                  <a:solidFill>
                    <a:srgbClr val="FF0000"/>
                  </a:solidFill>
                </a:rPr>
                <a:t>Ball Screw Motor </a:t>
              </a:r>
            </a:p>
          </p:txBody>
        </p:sp>
        <p:cxnSp>
          <p:nvCxnSpPr>
            <p:cNvPr id="11" name="Straight Arrow Connector 12"/>
            <p:cNvCxnSpPr>
              <a:cxnSpLocks noChangeShapeType="1"/>
            </p:cNvCxnSpPr>
            <p:nvPr/>
          </p:nvCxnSpPr>
          <p:spPr bwMode="auto">
            <a:xfrm>
              <a:off x="2438400" y="2105055"/>
              <a:ext cx="228600" cy="866745"/>
            </a:xfrm>
            <a:prstGeom prst="straightConnector1">
              <a:avLst/>
            </a:prstGeom>
            <a:noFill/>
            <a:ln w="38100" algn="ctr">
              <a:solidFill>
                <a:srgbClr val="FF0000"/>
              </a:solidFill>
              <a:round/>
              <a:headEnd/>
              <a:tailEnd type="arrow" w="med" len="med"/>
            </a:ln>
          </p:spPr>
        </p:cxnSp>
        <p:sp>
          <p:nvSpPr>
            <p:cNvPr id="12" name="TextBox 14"/>
            <p:cNvSpPr txBox="1">
              <a:spLocks noChangeArrowheads="1"/>
            </p:cNvSpPr>
            <p:nvPr/>
          </p:nvSpPr>
          <p:spPr bwMode="auto">
            <a:xfrm>
              <a:off x="773348" y="4290416"/>
              <a:ext cx="1419935" cy="681355"/>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DAQ &amp; C Computers </a:t>
              </a:r>
            </a:p>
          </p:txBody>
        </p:sp>
        <p:cxnSp>
          <p:nvCxnSpPr>
            <p:cNvPr id="13" name="Straight Arrow Connector 15"/>
            <p:cNvCxnSpPr>
              <a:cxnSpLocks noChangeShapeType="1"/>
            </p:cNvCxnSpPr>
            <p:nvPr/>
          </p:nvCxnSpPr>
          <p:spPr bwMode="auto">
            <a:xfrm flipH="1" flipV="1">
              <a:off x="697150" y="3376016"/>
              <a:ext cx="348549" cy="914400"/>
            </a:xfrm>
            <a:prstGeom prst="straightConnector1">
              <a:avLst/>
            </a:prstGeom>
            <a:noFill/>
            <a:ln w="38100" algn="ctr">
              <a:solidFill>
                <a:srgbClr val="FF0000"/>
              </a:solidFill>
              <a:round/>
              <a:headEnd/>
              <a:tailEnd type="arrow" w="med" len="med"/>
            </a:ln>
          </p:spPr>
        </p:cxnSp>
        <p:cxnSp>
          <p:nvCxnSpPr>
            <p:cNvPr id="14" name="Straight Arrow Connector 16"/>
            <p:cNvCxnSpPr>
              <a:cxnSpLocks noChangeShapeType="1"/>
            </p:cNvCxnSpPr>
            <p:nvPr/>
          </p:nvCxnSpPr>
          <p:spPr bwMode="auto">
            <a:xfrm flipV="1">
              <a:off x="5546186" y="5334000"/>
              <a:ext cx="739808" cy="178245"/>
            </a:xfrm>
            <a:prstGeom prst="straightConnector1">
              <a:avLst/>
            </a:prstGeom>
            <a:noFill/>
            <a:ln w="38100" algn="ctr">
              <a:solidFill>
                <a:srgbClr val="FF0000"/>
              </a:solidFill>
              <a:round/>
              <a:headEnd/>
              <a:tailEnd type="arrow" w="med" len="med"/>
            </a:ln>
          </p:spPr>
        </p:cxnSp>
        <p:sp>
          <p:nvSpPr>
            <p:cNvPr id="15" name="TextBox 17"/>
            <p:cNvSpPr txBox="1">
              <a:spLocks noChangeArrowheads="1"/>
            </p:cNvSpPr>
            <p:nvPr/>
          </p:nvSpPr>
          <p:spPr bwMode="auto">
            <a:xfrm>
              <a:off x="4135066" y="1047159"/>
              <a:ext cx="1295400" cy="681355"/>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Roller Assembly  </a:t>
              </a:r>
            </a:p>
          </p:txBody>
        </p:sp>
        <p:cxnSp>
          <p:nvCxnSpPr>
            <p:cNvPr id="16" name="Straight Arrow Connector 18"/>
            <p:cNvCxnSpPr>
              <a:cxnSpLocks noChangeShapeType="1"/>
            </p:cNvCxnSpPr>
            <p:nvPr/>
          </p:nvCxnSpPr>
          <p:spPr bwMode="auto">
            <a:xfrm flipH="1">
              <a:off x="4035562" y="1724017"/>
              <a:ext cx="379174" cy="915690"/>
            </a:xfrm>
            <a:prstGeom prst="straightConnector1">
              <a:avLst/>
            </a:prstGeom>
            <a:noFill/>
            <a:ln w="38100" algn="ctr">
              <a:solidFill>
                <a:srgbClr val="FF0000"/>
              </a:solidFill>
              <a:round/>
              <a:headEnd/>
              <a:tailEnd type="arrow" w="med" len="med"/>
            </a:ln>
          </p:spPr>
        </p:cxnSp>
        <p:sp>
          <p:nvSpPr>
            <p:cNvPr id="17" name="TextBox 19"/>
            <p:cNvSpPr txBox="1">
              <a:spLocks noChangeArrowheads="1"/>
            </p:cNvSpPr>
            <p:nvPr/>
          </p:nvSpPr>
          <p:spPr bwMode="auto">
            <a:xfrm>
              <a:off x="4150366" y="4290416"/>
              <a:ext cx="1295400" cy="394469"/>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Carriage </a:t>
              </a:r>
            </a:p>
          </p:txBody>
        </p:sp>
        <p:cxnSp>
          <p:nvCxnSpPr>
            <p:cNvPr id="18" name="Straight Arrow Connector 20"/>
            <p:cNvCxnSpPr>
              <a:cxnSpLocks noChangeShapeType="1"/>
            </p:cNvCxnSpPr>
            <p:nvPr/>
          </p:nvCxnSpPr>
          <p:spPr bwMode="auto">
            <a:xfrm flipH="1" flipV="1">
              <a:off x="4391026" y="3276600"/>
              <a:ext cx="257174" cy="1013816"/>
            </a:xfrm>
            <a:prstGeom prst="straightConnector1">
              <a:avLst/>
            </a:prstGeom>
            <a:noFill/>
            <a:ln w="38100" algn="ctr">
              <a:solidFill>
                <a:srgbClr val="FF0000"/>
              </a:solidFill>
              <a:round/>
              <a:headEnd/>
              <a:tailEnd type="arrow" w="med" len="med"/>
            </a:ln>
          </p:spPr>
        </p:cxnSp>
        <p:sp>
          <p:nvSpPr>
            <p:cNvPr id="19" name="TextBox 21"/>
            <p:cNvSpPr txBox="1">
              <a:spLocks noChangeArrowheads="1"/>
            </p:cNvSpPr>
            <p:nvPr/>
          </p:nvSpPr>
          <p:spPr bwMode="auto">
            <a:xfrm>
              <a:off x="2695575" y="4290416"/>
              <a:ext cx="952500" cy="394469"/>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Bed </a:t>
              </a:r>
            </a:p>
          </p:txBody>
        </p:sp>
        <p:cxnSp>
          <p:nvCxnSpPr>
            <p:cNvPr id="20" name="Straight Arrow Connector 22"/>
            <p:cNvCxnSpPr>
              <a:cxnSpLocks noChangeShapeType="1"/>
              <a:stCxn id="19" idx="0"/>
            </p:cNvCxnSpPr>
            <p:nvPr/>
          </p:nvCxnSpPr>
          <p:spPr bwMode="auto">
            <a:xfrm flipV="1">
              <a:off x="3171826" y="3428999"/>
              <a:ext cx="257174" cy="861417"/>
            </a:xfrm>
            <a:prstGeom prst="straightConnector1">
              <a:avLst/>
            </a:prstGeom>
            <a:noFill/>
            <a:ln w="38100" algn="ctr">
              <a:solidFill>
                <a:srgbClr val="FF0000"/>
              </a:solidFill>
              <a:round/>
              <a:headEnd/>
              <a:tailEnd type="arrow" w="med" len="med"/>
            </a:ln>
          </p:spPr>
        </p:cxnSp>
        <p:sp>
          <p:nvSpPr>
            <p:cNvPr id="21" name="Oval 20"/>
            <p:cNvSpPr/>
            <p:nvPr/>
          </p:nvSpPr>
          <p:spPr>
            <a:xfrm rot="20722338">
              <a:off x="3547369" y="2626396"/>
              <a:ext cx="976544" cy="445748"/>
            </a:xfrm>
            <a:prstGeom prst="ellips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defRPr/>
              </a:pPr>
              <a:endParaRPr lang="en-US" altLang="en-US" sz="1600" smtClean="0">
                <a:solidFill>
                  <a:srgbClr val="FFFFFF"/>
                </a:solidFill>
              </a:endParaRPr>
            </a:p>
          </p:txBody>
        </p:sp>
        <p:cxnSp>
          <p:nvCxnSpPr>
            <p:cNvPr id="22" name="Straight Arrow Connector 24"/>
            <p:cNvCxnSpPr>
              <a:cxnSpLocks noChangeShapeType="1"/>
            </p:cNvCxnSpPr>
            <p:nvPr/>
          </p:nvCxnSpPr>
          <p:spPr bwMode="auto">
            <a:xfrm flipV="1">
              <a:off x="1492413" y="3119368"/>
              <a:ext cx="56642" cy="1166216"/>
            </a:xfrm>
            <a:prstGeom prst="straightConnector1">
              <a:avLst/>
            </a:prstGeom>
            <a:noFill/>
            <a:ln w="38100" algn="ctr">
              <a:solidFill>
                <a:srgbClr val="FF0000"/>
              </a:solidFill>
              <a:round/>
              <a:headEnd/>
              <a:tailEnd type="arrow" w="med" len="med"/>
            </a:ln>
          </p:spPr>
        </p:cxnSp>
      </p:grpSp>
      <p:grpSp>
        <p:nvGrpSpPr>
          <p:cNvPr id="3" name="Group 4"/>
          <p:cNvGrpSpPr>
            <a:grpSpLocks/>
          </p:cNvGrpSpPr>
          <p:nvPr/>
        </p:nvGrpSpPr>
        <p:grpSpPr bwMode="auto">
          <a:xfrm>
            <a:off x="12649200" y="13404575"/>
            <a:ext cx="7924800" cy="6019800"/>
            <a:chOff x="0" y="0"/>
            <a:chExt cx="9144000" cy="6858001"/>
          </a:xfrm>
        </p:grpSpPr>
        <p:pic>
          <p:nvPicPr>
            <p:cNvPr id="24" name="Picture 2" descr="C:\Users\Timothy\Desktop\CBT Photos\DSC07113.JPG"/>
            <p:cNvPicPr>
              <a:picLocks noChangeAspect="1" noChangeArrowheads="1"/>
            </p:cNvPicPr>
            <p:nvPr/>
          </p:nvPicPr>
          <p:blipFill>
            <a:blip r:embed="rId3" cstate="print"/>
            <a:srcRect/>
            <a:stretch>
              <a:fillRect/>
            </a:stretch>
          </p:blipFill>
          <p:spPr bwMode="auto">
            <a:xfrm>
              <a:off x="0" y="0"/>
              <a:ext cx="9144000" cy="6858001"/>
            </a:xfrm>
            <a:prstGeom prst="rect">
              <a:avLst/>
            </a:prstGeom>
            <a:noFill/>
            <a:ln w="9525">
              <a:noFill/>
              <a:miter lim="800000"/>
              <a:headEnd/>
              <a:tailEnd/>
            </a:ln>
          </p:spPr>
        </p:pic>
        <p:sp>
          <p:nvSpPr>
            <p:cNvPr id="25" name="TextBox 6"/>
            <p:cNvSpPr txBox="1">
              <a:spLocks noChangeArrowheads="1"/>
            </p:cNvSpPr>
            <p:nvPr/>
          </p:nvSpPr>
          <p:spPr bwMode="auto">
            <a:xfrm>
              <a:off x="4876801" y="152401"/>
              <a:ext cx="1295400" cy="404537"/>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Rollers </a:t>
              </a:r>
            </a:p>
          </p:txBody>
        </p:sp>
        <p:cxnSp>
          <p:nvCxnSpPr>
            <p:cNvPr id="26" name="Straight Arrow Connector 7"/>
            <p:cNvCxnSpPr>
              <a:cxnSpLocks noChangeShapeType="1"/>
            </p:cNvCxnSpPr>
            <p:nvPr/>
          </p:nvCxnSpPr>
          <p:spPr bwMode="auto">
            <a:xfrm flipH="1" flipV="1">
              <a:off x="4286250" y="3863502"/>
              <a:ext cx="1238250" cy="632298"/>
            </a:xfrm>
            <a:prstGeom prst="straightConnector1">
              <a:avLst/>
            </a:prstGeom>
            <a:noFill/>
            <a:ln w="38100" algn="ctr">
              <a:solidFill>
                <a:srgbClr val="FF0000"/>
              </a:solidFill>
              <a:round/>
              <a:headEnd/>
              <a:tailEnd type="arrow" w="med" len="med"/>
            </a:ln>
          </p:spPr>
        </p:cxnSp>
        <p:cxnSp>
          <p:nvCxnSpPr>
            <p:cNvPr id="27" name="Straight Arrow Connector 8"/>
            <p:cNvCxnSpPr>
              <a:cxnSpLocks noChangeShapeType="1"/>
              <a:stCxn id="33" idx="2"/>
            </p:cNvCxnSpPr>
            <p:nvPr/>
          </p:nvCxnSpPr>
          <p:spPr bwMode="auto">
            <a:xfrm flipH="1">
              <a:off x="4495800" y="1536945"/>
              <a:ext cx="3314700" cy="2044455"/>
            </a:xfrm>
            <a:prstGeom prst="straightConnector1">
              <a:avLst/>
            </a:prstGeom>
            <a:noFill/>
            <a:ln w="38100" algn="ctr">
              <a:solidFill>
                <a:srgbClr val="FF0000"/>
              </a:solidFill>
              <a:round/>
              <a:headEnd/>
              <a:tailEnd type="arrow" w="med" len="med"/>
            </a:ln>
          </p:spPr>
        </p:cxnSp>
        <p:cxnSp>
          <p:nvCxnSpPr>
            <p:cNvPr id="28" name="Straight Arrow Connector 9"/>
            <p:cNvCxnSpPr>
              <a:cxnSpLocks noChangeShapeType="1"/>
            </p:cNvCxnSpPr>
            <p:nvPr/>
          </p:nvCxnSpPr>
          <p:spPr bwMode="auto">
            <a:xfrm>
              <a:off x="1447800" y="567154"/>
              <a:ext cx="323850" cy="685799"/>
            </a:xfrm>
            <a:prstGeom prst="straightConnector1">
              <a:avLst/>
            </a:prstGeom>
            <a:noFill/>
            <a:ln w="38100" algn="ctr">
              <a:solidFill>
                <a:srgbClr val="FF0000"/>
              </a:solidFill>
              <a:round/>
              <a:headEnd/>
              <a:tailEnd type="arrow" w="med" len="med"/>
            </a:ln>
          </p:spPr>
        </p:cxnSp>
        <p:cxnSp>
          <p:nvCxnSpPr>
            <p:cNvPr id="29" name="Straight Arrow Connector 10"/>
            <p:cNvCxnSpPr>
              <a:cxnSpLocks noChangeShapeType="1"/>
              <a:stCxn id="25" idx="2"/>
            </p:cNvCxnSpPr>
            <p:nvPr/>
          </p:nvCxnSpPr>
          <p:spPr bwMode="auto">
            <a:xfrm flipH="1">
              <a:off x="4267199" y="556937"/>
              <a:ext cx="1257301" cy="1805263"/>
            </a:xfrm>
            <a:prstGeom prst="straightConnector1">
              <a:avLst/>
            </a:prstGeom>
            <a:noFill/>
            <a:ln w="38100" algn="ctr">
              <a:solidFill>
                <a:srgbClr val="FF0000"/>
              </a:solidFill>
              <a:round/>
              <a:headEnd/>
              <a:tailEnd type="arrow" w="med" len="med"/>
            </a:ln>
          </p:spPr>
        </p:cxnSp>
        <p:cxnSp>
          <p:nvCxnSpPr>
            <p:cNvPr id="30" name="Straight Arrow Connector 11"/>
            <p:cNvCxnSpPr>
              <a:cxnSpLocks noChangeShapeType="1"/>
              <a:stCxn id="25" idx="2"/>
            </p:cNvCxnSpPr>
            <p:nvPr/>
          </p:nvCxnSpPr>
          <p:spPr bwMode="auto">
            <a:xfrm flipH="1">
              <a:off x="4495800" y="556937"/>
              <a:ext cx="1028701" cy="2262462"/>
            </a:xfrm>
            <a:prstGeom prst="straightConnector1">
              <a:avLst/>
            </a:prstGeom>
            <a:noFill/>
            <a:ln w="38100" algn="ctr">
              <a:solidFill>
                <a:srgbClr val="FF0000"/>
              </a:solidFill>
              <a:round/>
              <a:headEnd/>
              <a:tailEnd type="arrow" w="med" len="med"/>
            </a:ln>
          </p:spPr>
        </p:cxnSp>
        <p:cxnSp>
          <p:nvCxnSpPr>
            <p:cNvPr id="31" name="Straight Arrow Connector 12"/>
            <p:cNvCxnSpPr>
              <a:cxnSpLocks noChangeShapeType="1"/>
              <a:stCxn id="25" idx="2"/>
            </p:cNvCxnSpPr>
            <p:nvPr/>
          </p:nvCxnSpPr>
          <p:spPr bwMode="auto">
            <a:xfrm flipH="1">
              <a:off x="3886200" y="556937"/>
              <a:ext cx="1638301" cy="1805263"/>
            </a:xfrm>
            <a:prstGeom prst="straightConnector1">
              <a:avLst/>
            </a:prstGeom>
            <a:noFill/>
            <a:ln w="38100" algn="ctr">
              <a:solidFill>
                <a:srgbClr val="FF0000"/>
              </a:solidFill>
              <a:round/>
              <a:headEnd/>
              <a:tailEnd type="arrow" w="med" len="med"/>
            </a:ln>
          </p:spPr>
        </p:cxnSp>
        <p:sp>
          <p:nvSpPr>
            <p:cNvPr id="32" name="TextBox 13"/>
            <p:cNvSpPr txBox="1">
              <a:spLocks noChangeArrowheads="1"/>
            </p:cNvSpPr>
            <p:nvPr/>
          </p:nvSpPr>
          <p:spPr bwMode="auto">
            <a:xfrm>
              <a:off x="762000" y="228600"/>
              <a:ext cx="1295400" cy="404537"/>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Grip </a:t>
              </a:r>
            </a:p>
          </p:txBody>
        </p:sp>
        <p:sp>
          <p:nvSpPr>
            <p:cNvPr id="33" name="TextBox 14"/>
            <p:cNvSpPr txBox="1">
              <a:spLocks noChangeArrowheads="1"/>
            </p:cNvSpPr>
            <p:nvPr/>
          </p:nvSpPr>
          <p:spPr bwMode="auto">
            <a:xfrm>
              <a:off x="7162800" y="838200"/>
              <a:ext cx="1295400" cy="698745"/>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Limit Switch </a:t>
              </a:r>
            </a:p>
          </p:txBody>
        </p:sp>
        <p:sp>
          <p:nvSpPr>
            <p:cNvPr id="34" name="TextBox 15"/>
            <p:cNvSpPr txBox="1">
              <a:spLocks noChangeArrowheads="1"/>
            </p:cNvSpPr>
            <p:nvPr/>
          </p:nvSpPr>
          <p:spPr bwMode="auto">
            <a:xfrm>
              <a:off x="5524500" y="4385553"/>
              <a:ext cx="838200" cy="404537"/>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Grip </a:t>
              </a:r>
            </a:p>
          </p:txBody>
        </p:sp>
        <p:sp>
          <p:nvSpPr>
            <p:cNvPr id="35" name="TextBox 16"/>
            <p:cNvSpPr txBox="1">
              <a:spLocks noChangeArrowheads="1"/>
            </p:cNvSpPr>
            <p:nvPr/>
          </p:nvSpPr>
          <p:spPr bwMode="auto">
            <a:xfrm>
              <a:off x="228600" y="4495800"/>
              <a:ext cx="1600199" cy="385694"/>
            </a:xfrm>
            <a:prstGeom prst="rect">
              <a:avLst/>
            </a:prstGeom>
            <a:solidFill>
              <a:srgbClr val="FFFF00"/>
            </a:solidFill>
            <a:ln w="9525">
              <a:noFill/>
              <a:miter lim="800000"/>
              <a:headEnd/>
              <a:tailEnd/>
            </a:ln>
          </p:spPr>
          <p:txBody>
            <a:bodyPr wrap="square">
              <a:spAutoFit/>
            </a:bodyPr>
            <a:lstStyle/>
            <a:p>
              <a:pPr algn="ctr"/>
              <a:r>
                <a:rPr lang="en-US" altLang="en-US" sz="1600">
                  <a:solidFill>
                    <a:srgbClr val="FF0000"/>
                  </a:solidFill>
                </a:rPr>
                <a:t>CBT Specimen </a:t>
              </a:r>
            </a:p>
          </p:txBody>
        </p:sp>
        <p:cxnSp>
          <p:nvCxnSpPr>
            <p:cNvPr id="36" name="Straight Arrow Connector 17"/>
            <p:cNvCxnSpPr>
              <a:cxnSpLocks noChangeShapeType="1"/>
            </p:cNvCxnSpPr>
            <p:nvPr/>
          </p:nvCxnSpPr>
          <p:spPr bwMode="auto">
            <a:xfrm flipV="1">
              <a:off x="1143000" y="3276600"/>
              <a:ext cx="1981200" cy="1219200"/>
            </a:xfrm>
            <a:prstGeom prst="straightConnector1">
              <a:avLst/>
            </a:prstGeom>
            <a:noFill/>
            <a:ln w="38100" algn="ctr">
              <a:solidFill>
                <a:srgbClr val="FF0000"/>
              </a:solidFill>
              <a:round/>
              <a:headEnd/>
              <a:tailEnd type="arrow" w="med" len="med"/>
            </a:ln>
          </p:spPr>
        </p:cxnSp>
        <p:sp>
          <p:nvSpPr>
            <p:cNvPr id="37" name="TextBox 18"/>
            <p:cNvSpPr txBox="1">
              <a:spLocks noChangeArrowheads="1"/>
            </p:cNvSpPr>
            <p:nvPr/>
          </p:nvSpPr>
          <p:spPr bwMode="auto">
            <a:xfrm>
              <a:off x="533400" y="6180893"/>
              <a:ext cx="1295400" cy="404537"/>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Carriage </a:t>
              </a:r>
            </a:p>
          </p:txBody>
        </p:sp>
        <p:cxnSp>
          <p:nvCxnSpPr>
            <p:cNvPr id="38" name="Straight Arrow Connector 19"/>
            <p:cNvCxnSpPr>
              <a:cxnSpLocks noChangeShapeType="1"/>
            </p:cNvCxnSpPr>
            <p:nvPr/>
          </p:nvCxnSpPr>
          <p:spPr bwMode="auto">
            <a:xfrm flipV="1">
              <a:off x="1447800" y="5300247"/>
              <a:ext cx="1123950" cy="888830"/>
            </a:xfrm>
            <a:prstGeom prst="straightConnector1">
              <a:avLst/>
            </a:prstGeom>
            <a:noFill/>
            <a:ln w="38100" algn="ctr">
              <a:solidFill>
                <a:srgbClr val="FF0000"/>
              </a:solidFill>
              <a:round/>
              <a:headEnd/>
              <a:tailEnd type="arrow" w="med" len="med"/>
            </a:ln>
          </p:spPr>
        </p:cxnSp>
      </p:grpSp>
      <p:grpSp>
        <p:nvGrpSpPr>
          <p:cNvPr id="4" name="Group 30"/>
          <p:cNvGrpSpPr>
            <a:grpSpLocks/>
          </p:cNvGrpSpPr>
          <p:nvPr/>
        </p:nvGrpSpPr>
        <p:grpSpPr bwMode="auto">
          <a:xfrm>
            <a:off x="12207875" y="20569238"/>
            <a:ext cx="4403725" cy="5872162"/>
            <a:chOff x="2432050" y="652463"/>
            <a:chExt cx="4403725" cy="5872162"/>
          </a:xfrm>
        </p:grpSpPr>
        <p:pic>
          <p:nvPicPr>
            <p:cNvPr id="40" name="Picture 1"/>
            <p:cNvPicPr>
              <a:picLocks noChangeAspect="1"/>
            </p:cNvPicPr>
            <p:nvPr/>
          </p:nvPicPr>
          <p:blipFill>
            <a:blip r:embed="rId4" cstate="print"/>
            <a:srcRect/>
            <a:stretch>
              <a:fillRect/>
            </a:stretch>
          </p:blipFill>
          <p:spPr bwMode="auto">
            <a:xfrm>
              <a:off x="2432050" y="652463"/>
              <a:ext cx="4403725" cy="5872162"/>
            </a:xfrm>
            <a:prstGeom prst="rect">
              <a:avLst/>
            </a:prstGeom>
            <a:noFill/>
            <a:ln w="9525">
              <a:noFill/>
              <a:miter lim="800000"/>
              <a:headEnd/>
              <a:tailEnd/>
            </a:ln>
          </p:spPr>
        </p:pic>
        <p:sp>
          <p:nvSpPr>
            <p:cNvPr id="41" name="TextBox 6"/>
            <p:cNvSpPr txBox="1">
              <a:spLocks noChangeArrowheads="1"/>
            </p:cNvSpPr>
            <p:nvPr/>
          </p:nvSpPr>
          <p:spPr bwMode="auto">
            <a:xfrm>
              <a:off x="5751552" y="1849781"/>
              <a:ext cx="950805" cy="338612"/>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Rollers </a:t>
              </a:r>
            </a:p>
          </p:txBody>
        </p:sp>
        <p:cxnSp>
          <p:nvCxnSpPr>
            <p:cNvPr id="42" name="Straight Arrow Connector 7"/>
            <p:cNvCxnSpPr>
              <a:cxnSpLocks noChangeShapeType="1"/>
              <a:stCxn id="50" idx="1"/>
            </p:cNvCxnSpPr>
            <p:nvPr/>
          </p:nvCxnSpPr>
          <p:spPr bwMode="auto">
            <a:xfrm flipH="1">
              <a:off x="4834647" y="5485637"/>
              <a:ext cx="1089149" cy="259793"/>
            </a:xfrm>
            <a:prstGeom prst="straightConnector1">
              <a:avLst/>
            </a:prstGeom>
            <a:noFill/>
            <a:ln w="38100" algn="ctr">
              <a:solidFill>
                <a:srgbClr val="FF0000"/>
              </a:solidFill>
              <a:round/>
              <a:headEnd/>
              <a:tailEnd type="arrow" w="med" len="med"/>
            </a:ln>
          </p:spPr>
        </p:cxnSp>
        <p:cxnSp>
          <p:nvCxnSpPr>
            <p:cNvPr id="43" name="Straight Arrow Connector 8"/>
            <p:cNvCxnSpPr>
              <a:cxnSpLocks noChangeShapeType="1"/>
              <a:stCxn id="49" idx="2"/>
            </p:cNvCxnSpPr>
            <p:nvPr/>
          </p:nvCxnSpPr>
          <p:spPr bwMode="auto">
            <a:xfrm>
              <a:off x="3042936" y="1449323"/>
              <a:ext cx="838400" cy="739070"/>
            </a:xfrm>
            <a:prstGeom prst="straightConnector1">
              <a:avLst/>
            </a:prstGeom>
            <a:noFill/>
            <a:ln w="38100" algn="ctr">
              <a:solidFill>
                <a:srgbClr val="FF0000"/>
              </a:solidFill>
              <a:round/>
              <a:headEnd/>
              <a:tailEnd type="arrow" w="med" len="med"/>
            </a:ln>
          </p:spPr>
        </p:cxnSp>
        <p:cxnSp>
          <p:nvCxnSpPr>
            <p:cNvPr id="44" name="Straight Arrow Connector 9"/>
            <p:cNvCxnSpPr>
              <a:cxnSpLocks noChangeShapeType="1"/>
            </p:cNvCxnSpPr>
            <p:nvPr/>
          </p:nvCxnSpPr>
          <p:spPr bwMode="auto">
            <a:xfrm flipH="1">
              <a:off x="4834647" y="1172818"/>
              <a:ext cx="953621" cy="300143"/>
            </a:xfrm>
            <a:prstGeom prst="straightConnector1">
              <a:avLst/>
            </a:prstGeom>
            <a:noFill/>
            <a:ln w="38100" algn="ctr">
              <a:solidFill>
                <a:srgbClr val="FF0000"/>
              </a:solidFill>
              <a:round/>
              <a:headEnd/>
              <a:tailEnd type="arrow" w="med" len="med"/>
            </a:ln>
          </p:spPr>
        </p:cxnSp>
        <p:cxnSp>
          <p:nvCxnSpPr>
            <p:cNvPr id="45" name="Straight Arrow Connector 10"/>
            <p:cNvCxnSpPr>
              <a:cxnSpLocks noChangeShapeType="1"/>
              <a:stCxn id="41" idx="2"/>
            </p:cNvCxnSpPr>
            <p:nvPr/>
          </p:nvCxnSpPr>
          <p:spPr bwMode="auto">
            <a:xfrm flipH="1">
              <a:off x="5311459" y="2188393"/>
              <a:ext cx="915496" cy="1197318"/>
            </a:xfrm>
            <a:prstGeom prst="straightConnector1">
              <a:avLst/>
            </a:prstGeom>
            <a:noFill/>
            <a:ln w="38100" algn="ctr">
              <a:solidFill>
                <a:srgbClr val="FF0000"/>
              </a:solidFill>
              <a:round/>
              <a:headEnd/>
              <a:tailEnd type="arrow" w="med" len="med"/>
            </a:ln>
          </p:spPr>
        </p:cxnSp>
        <p:cxnSp>
          <p:nvCxnSpPr>
            <p:cNvPr id="46" name="Straight Arrow Connector 11"/>
            <p:cNvCxnSpPr>
              <a:cxnSpLocks noChangeShapeType="1"/>
              <a:stCxn id="41" idx="2"/>
            </p:cNvCxnSpPr>
            <p:nvPr/>
          </p:nvCxnSpPr>
          <p:spPr bwMode="auto">
            <a:xfrm flipH="1">
              <a:off x="5573951" y="2188393"/>
              <a:ext cx="653004" cy="1501521"/>
            </a:xfrm>
            <a:prstGeom prst="straightConnector1">
              <a:avLst/>
            </a:prstGeom>
            <a:noFill/>
            <a:ln w="38100" algn="ctr">
              <a:solidFill>
                <a:srgbClr val="FF0000"/>
              </a:solidFill>
              <a:round/>
              <a:headEnd/>
              <a:tailEnd type="arrow" w="med" len="med"/>
            </a:ln>
          </p:spPr>
        </p:cxnSp>
        <p:cxnSp>
          <p:nvCxnSpPr>
            <p:cNvPr id="47" name="Straight Arrow Connector 12"/>
            <p:cNvCxnSpPr>
              <a:cxnSpLocks noChangeShapeType="1"/>
              <a:stCxn id="41" idx="2"/>
            </p:cNvCxnSpPr>
            <p:nvPr/>
          </p:nvCxnSpPr>
          <p:spPr bwMode="auto">
            <a:xfrm flipH="1">
              <a:off x="5126479" y="2188393"/>
              <a:ext cx="1100476" cy="942107"/>
            </a:xfrm>
            <a:prstGeom prst="straightConnector1">
              <a:avLst/>
            </a:prstGeom>
            <a:noFill/>
            <a:ln w="38100" algn="ctr">
              <a:solidFill>
                <a:srgbClr val="FF0000"/>
              </a:solidFill>
              <a:round/>
              <a:headEnd/>
              <a:tailEnd type="arrow" w="med" len="med"/>
            </a:ln>
          </p:spPr>
        </p:cxnSp>
        <p:sp>
          <p:nvSpPr>
            <p:cNvPr id="48" name="TextBox 13"/>
            <p:cNvSpPr txBox="1">
              <a:spLocks noChangeArrowheads="1"/>
            </p:cNvSpPr>
            <p:nvPr/>
          </p:nvSpPr>
          <p:spPr bwMode="auto">
            <a:xfrm>
              <a:off x="5796242" y="967097"/>
              <a:ext cx="837171" cy="338612"/>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Grip </a:t>
              </a:r>
            </a:p>
          </p:txBody>
        </p:sp>
        <p:sp>
          <p:nvSpPr>
            <p:cNvPr id="49" name="TextBox 14"/>
            <p:cNvSpPr txBox="1">
              <a:spLocks noChangeArrowheads="1"/>
            </p:cNvSpPr>
            <p:nvPr/>
          </p:nvSpPr>
          <p:spPr bwMode="auto">
            <a:xfrm>
              <a:off x="2500824" y="864448"/>
              <a:ext cx="1084223" cy="584875"/>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Limit Switch </a:t>
              </a:r>
            </a:p>
          </p:txBody>
        </p:sp>
        <p:sp>
          <p:nvSpPr>
            <p:cNvPr id="50" name="TextBox 15"/>
            <p:cNvSpPr txBox="1">
              <a:spLocks noChangeArrowheads="1"/>
            </p:cNvSpPr>
            <p:nvPr/>
          </p:nvSpPr>
          <p:spPr bwMode="auto">
            <a:xfrm>
              <a:off x="5923796" y="5316331"/>
              <a:ext cx="701556" cy="338612"/>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Grip </a:t>
              </a:r>
            </a:p>
          </p:txBody>
        </p:sp>
        <p:sp>
          <p:nvSpPr>
            <p:cNvPr id="51" name="TextBox 16"/>
            <p:cNvSpPr txBox="1">
              <a:spLocks noChangeArrowheads="1"/>
            </p:cNvSpPr>
            <p:nvPr/>
          </p:nvSpPr>
          <p:spPr bwMode="auto">
            <a:xfrm>
              <a:off x="2658185" y="4943383"/>
              <a:ext cx="1339333" cy="584875"/>
            </a:xfrm>
            <a:prstGeom prst="rect">
              <a:avLst/>
            </a:prstGeom>
            <a:solidFill>
              <a:srgbClr val="FFFF00"/>
            </a:solidFill>
            <a:ln w="9525">
              <a:noFill/>
              <a:miter lim="800000"/>
              <a:headEnd/>
              <a:tailEnd/>
            </a:ln>
          </p:spPr>
          <p:txBody>
            <a:bodyPr>
              <a:spAutoFit/>
            </a:bodyPr>
            <a:lstStyle/>
            <a:p>
              <a:pPr algn="ctr"/>
              <a:r>
                <a:rPr lang="en-US" altLang="en-US" sz="1600">
                  <a:solidFill>
                    <a:srgbClr val="FF0000"/>
                  </a:solidFill>
                </a:rPr>
                <a:t>CBT Specimen </a:t>
              </a:r>
            </a:p>
          </p:txBody>
        </p:sp>
        <p:cxnSp>
          <p:nvCxnSpPr>
            <p:cNvPr id="52" name="Straight Arrow Connector 17"/>
            <p:cNvCxnSpPr>
              <a:cxnSpLocks noChangeShapeType="1"/>
            </p:cNvCxnSpPr>
            <p:nvPr/>
          </p:nvCxnSpPr>
          <p:spPr bwMode="auto">
            <a:xfrm flipV="1">
              <a:off x="3423519" y="4348473"/>
              <a:ext cx="1060932" cy="594910"/>
            </a:xfrm>
            <a:prstGeom prst="straightConnector1">
              <a:avLst/>
            </a:prstGeom>
            <a:noFill/>
            <a:ln w="38100" algn="ctr">
              <a:solidFill>
                <a:srgbClr val="FF0000"/>
              </a:solidFill>
              <a:round/>
              <a:headEnd/>
              <a:tailEnd type="arrow" w="med" len="med"/>
            </a:ln>
          </p:spPr>
        </p:cxnSp>
      </p:grpSp>
      <p:pic>
        <p:nvPicPr>
          <p:cNvPr id="1026" name="Picture 2"/>
          <p:cNvPicPr>
            <a:picLocks noChangeAspect="1" noChangeArrowheads="1"/>
          </p:cNvPicPr>
          <p:nvPr/>
        </p:nvPicPr>
        <p:blipFill>
          <a:blip r:embed="rId5" cstate="print"/>
          <a:srcRect r="7936"/>
          <a:stretch>
            <a:fillRect/>
          </a:stretch>
        </p:blipFill>
        <p:spPr bwMode="auto">
          <a:xfrm>
            <a:off x="16764000" y="23386775"/>
            <a:ext cx="4648200" cy="4413525"/>
          </a:xfrm>
          <a:prstGeom prst="rect">
            <a:avLst/>
          </a:prstGeom>
          <a:noFill/>
          <a:ln w="9525">
            <a:noFill/>
            <a:miter lim="800000"/>
            <a:headEnd/>
            <a:tailEnd/>
          </a:ln>
        </p:spPr>
      </p:pic>
      <p:graphicFrame>
        <p:nvGraphicFramePr>
          <p:cNvPr id="103" name="Table 102"/>
          <p:cNvGraphicFramePr>
            <a:graphicFrameLocks noGrp="1"/>
          </p:cNvGraphicFramePr>
          <p:nvPr/>
        </p:nvGraphicFramePr>
        <p:xfrm>
          <a:off x="17068800" y="20821649"/>
          <a:ext cx="4255805" cy="2114551"/>
        </p:xfrm>
        <a:graphic>
          <a:graphicData uri="http://schemas.openxmlformats.org/drawingml/2006/table">
            <a:tbl>
              <a:tblPr/>
              <a:tblGrid>
                <a:gridCol w="2716833"/>
                <a:gridCol w="786497"/>
                <a:gridCol w="752475"/>
              </a:tblGrid>
              <a:tr h="390525">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800" b="1" i="0" u="none" strike="noStrike" cap="none" normalizeH="0" baseline="0" dirty="0" smtClean="0">
                          <a:ln>
                            <a:noFill/>
                          </a:ln>
                          <a:solidFill>
                            <a:schemeClr val="tx1"/>
                          </a:solidFill>
                          <a:effectLst/>
                          <a:latin typeface="Times New Roman" pitchFamily="18" charset="0"/>
                          <a:ea typeface="ＭＳ Ｐゴシック" panose="020B0600070205080204" pitchFamily="34" charset="-128"/>
                          <a:cs typeface="Times New Roman" pitchFamily="18" charset="0"/>
                        </a:rPr>
                        <a:t>Machine Specifications</a:t>
                      </a:r>
                      <a:endParaRPr kumimoji="0" lang="en-US" altLang="en-US" sz="1800" b="1" i="0" u="none" strike="noStrike" cap="none" normalizeH="0" baseline="0" dirty="0" smtClean="0">
                        <a:ln>
                          <a:noFill/>
                        </a:ln>
                        <a:solidFill>
                          <a:schemeClr val="tx1"/>
                        </a:solidFill>
                        <a:effectLst/>
                        <a:latin typeface="Times New Roman" pitchFamily="18" charset="0"/>
                        <a:ea typeface="Calibri" panose="020F0502020204030204" pitchFamily="34" charset="0"/>
                        <a:cs typeface="Times New Roman" pitchFamily="18" charset="0"/>
                      </a:endParaRP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800" b="1" i="0" u="none" strike="noStrike" cap="none" normalizeH="0" baseline="0" dirty="0" smtClean="0">
                          <a:ln>
                            <a:noFill/>
                          </a:ln>
                          <a:solidFill>
                            <a:schemeClr val="tx1"/>
                          </a:solidFill>
                          <a:effectLst/>
                          <a:latin typeface="Times New Roman" pitchFamily="18" charset="0"/>
                          <a:ea typeface="ＭＳ Ｐゴシック" panose="020B0600070205080204" pitchFamily="34" charset="-128"/>
                          <a:cs typeface="Times New Roman" pitchFamily="18" charset="0"/>
                        </a:rPr>
                        <a:t>Value</a:t>
                      </a:r>
                      <a:endParaRPr kumimoji="0" lang="en-US" altLang="en-US" sz="1800" b="1" i="0" u="none" strike="noStrike" cap="none" normalizeH="0" baseline="0" dirty="0" smtClean="0">
                        <a:ln>
                          <a:noFill/>
                        </a:ln>
                        <a:solidFill>
                          <a:schemeClr val="tx1"/>
                        </a:solidFill>
                        <a:effectLst/>
                        <a:latin typeface="Times New Roman" pitchFamily="18" charset="0"/>
                        <a:ea typeface="Calibri" panose="020F0502020204030204" pitchFamily="34" charset="0"/>
                        <a:cs typeface="Times New Roman" pitchFamily="18" charset="0"/>
                      </a:endParaRP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800" b="1" i="0" u="none" strike="noStrike" cap="none" normalizeH="0" baseline="0" dirty="0" smtClean="0">
                          <a:ln>
                            <a:noFill/>
                          </a:ln>
                          <a:solidFill>
                            <a:schemeClr val="tx1"/>
                          </a:solidFill>
                          <a:effectLst/>
                          <a:latin typeface="Times New Roman" pitchFamily="18" charset="0"/>
                          <a:ea typeface="ＭＳ Ｐゴシック" panose="020B0600070205080204" pitchFamily="34" charset="-128"/>
                          <a:cs typeface="Times New Roman" pitchFamily="18" charset="0"/>
                        </a:rPr>
                        <a:t>Units</a:t>
                      </a:r>
                      <a:endParaRPr kumimoji="0" lang="en-US" altLang="en-US" sz="1800" b="1" i="0" u="none" strike="noStrike" cap="none" normalizeH="0" baseline="0" dirty="0" smtClean="0">
                        <a:ln>
                          <a:noFill/>
                        </a:ln>
                        <a:solidFill>
                          <a:schemeClr val="tx1"/>
                        </a:solidFill>
                        <a:effectLst/>
                        <a:latin typeface="Times New Roman" pitchFamily="18" charset="0"/>
                        <a:ea typeface="Calibri" panose="020F0502020204030204" pitchFamily="34" charset="0"/>
                        <a:cs typeface="Times New Roman" pitchFamily="18" charset="0"/>
                      </a:endParaRP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88938">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base" latinLnBrk="0" hangingPunct="1">
                        <a:lnSpc>
                          <a:spcPct val="115000"/>
                        </a:lnSpc>
                        <a:spcBef>
                          <a:spcPct val="0"/>
                        </a:spcBef>
                        <a:spcAft>
                          <a:spcPct val="0"/>
                        </a:spcAft>
                        <a:buClrTx/>
                        <a:buSzTx/>
                        <a:buFontTx/>
                        <a:buNone/>
                        <a:tabLst/>
                      </a:pPr>
                      <a:r>
                        <a:rPr kumimoji="0" lang="en-US" altLang="en-US" sz="1600" b="1" i="0" u="none" strike="noStrike" cap="none" normalizeH="0" baseline="0" dirty="0" smtClean="0">
                          <a:ln>
                            <a:noFill/>
                          </a:ln>
                          <a:solidFill>
                            <a:schemeClr val="tx1"/>
                          </a:solidFill>
                          <a:effectLst/>
                          <a:latin typeface="Times New Roman" pitchFamily="18" charset="0"/>
                          <a:ea typeface="ＭＳ Ｐゴシック" panose="020B0600070205080204" pitchFamily="34" charset="-128"/>
                          <a:cs typeface="Times New Roman" pitchFamily="18" charset="0"/>
                        </a:rPr>
                        <a:t>Cylinder speed</a:t>
                      </a: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Times New Roman" pitchFamily="18" charset="0"/>
                          <a:ea typeface="ＭＳ Ｐゴシック" panose="020B0600070205080204" pitchFamily="34" charset="-128"/>
                          <a:cs typeface="Times New Roman" pitchFamily="18" charset="0"/>
                        </a:rPr>
                        <a:t>33.5</a:t>
                      </a:r>
                      <a:endParaRPr kumimoji="0" lang="en-US" altLang="en-US" sz="1600" b="0" i="0" u="none" strike="noStrike" cap="none" normalizeH="0" baseline="0" dirty="0" smtClean="0">
                        <a:ln>
                          <a:noFill/>
                        </a:ln>
                        <a:solidFill>
                          <a:schemeClr val="tx1"/>
                        </a:solidFill>
                        <a:effectLst/>
                        <a:latin typeface="Times New Roman" pitchFamily="18" charset="0"/>
                        <a:ea typeface="Calibri" panose="020F0502020204030204" pitchFamily="34" charset="0"/>
                        <a:cs typeface="Times New Roman" pitchFamily="18" charset="0"/>
                      </a:endParaRP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600" b="0" i="1" u="none" strike="noStrike" cap="none" normalizeH="0" baseline="0" smtClean="0">
                          <a:ln>
                            <a:noFill/>
                          </a:ln>
                          <a:solidFill>
                            <a:schemeClr val="tx1"/>
                          </a:solidFill>
                          <a:effectLst/>
                          <a:latin typeface="Times New Roman" pitchFamily="18" charset="0"/>
                          <a:ea typeface="ＭＳ Ｐゴシック" panose="020B0600070205080204" pitchFamily="34" charset="-128"/>
                          <a:cs typeface="Times New Roman" pitchFamily="18" charset="0"/>
                        </a:rPr>
                        <a:t>mm/s</a:t>
                      </a:r>
                      <a:endParaRPr kumimoji="0" lang="en-US" altLang="en-US" sz="1600" b="0" i="1" u="none" strike="noStrike" cap="none" normalizeH="0" baseline="0" smtClean="0">
                        <a:ln>
                          <a:noFill/>
                        </a:ln>
                        <a:solidFill>
                          <a:schemeClr val="tx1"/>
                        </a:solidFill>
                        <a:effectLst/>
                        <a:latin typeface="Times New Roman" pitchFamily="18" charset="0"/>
                        <a:ea typeface="Calibri" panose="020F0502020204030204" pitchFamily="34" charset="0"/>
                        <a:cs typeface="Times New Roman" pitchFamily="18" charset="0"/>
                      </a:endParaRP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9900">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base" latinLnBrk="0" hangingPunct="1">
                        <a:lnSpc>
                          <a:spcPct val="115000"/>
                        </a:lnSpc>
                        <a:spcBef>
                          <a:spcPct val="0"/>
                        </a:spcBef>
                        <a:spcAft>
                          <a:spcPct val="0"/>
                        </a:spcAft>
                        <a:buClrTx/>
                        <a:buSzTx/>
                        <a:buFontTx/>
                        <a:buNone/>
                        <a:tabLst/>
                      </a:pPr>
                      <a:r>
                        <a:rPr kumimoji="0" lang="en-US" altLang="en-US" sz="1600" b="1" i="0" u="none" strike="noStrike" cap="none" normalizeH="0" baseline="0" dirty="0" smtClean="0">
                          <a:ln>
                            <a:noFill/>
                          </a:ln>
                          <a:solidFill>
                            <a:schemeClr val="tx1"/>
                          </a:solidFill>
                          <a:effectLst/>
                          <a:latin typeface="Times New Roman" pitchFamily="18" charset="0"/>
                          <a:ea typeface="ＭＳ Ｐゴシック" panose="020B0600070205080204" pitchFamily="34" charset="-128"/>
                          <a:cs typeface="Times New Roman" pitchFamily="18" charset="0"/>
                        </a:rPr>
                        <a:t>Carriage speed</a:t>
                      </a: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Times New Roman" pitchFamily="18" charset="0"/>
                          <a:ea typeface="ＭＳ Ｐゴシック" panose="020B0600070205080204" pitchFamily="34" charset="-128"/>
                          <a:cs typeface="Times New Roman" pitchFamily="18" charset="0"/>
                        </a:rPr>
                        <a:t>66</a:t>
                      </a:r>
                      <a:endParaRPr kumimoji="0" lang="en-US" altLang="en-US" sz="1600" b="0" i="0" u="none" strike="noStrike" cap="none" normalizeH="0" baseline="0" dirty="0" smtClean="0">
                        <a:ln>
                          <a:noFill/>
                        </a:ln>
                        <a:solidFill>
                          <a:schemeClr val="tx1"/>
                        </a:solidFill>
                        <a:effectLst/>
                        <a:latin typeface="Times New Roman" pitchFamily="18" charset="0"/>
                        <a:ea typeface="Calibri" panose="020F0502020204030204" pitchFamily="34" charset="0"/>
                        <a:cs typeface="Times New Roman" pitchFamily="18" charset="0"/>
                      </a:endParaRP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600" b="0" i="1" u="none" strike="noStrike" cap="none" normalizeH="0" baseline="0" dirty="0" smtClean="0">
                          <a:ln>
                            <a:noFill/>
                          </a:ln>
                          <a:solidFill>
                            <a:schemeClr val="tx1"/>
                          </a:solidFill>
                          <a:effectLst/>
                          <a:latin typeface="Times New Roman" pitchFamily="18" charset="0"/>
                          <a:ea typeface="ＭＳ Ｐゴシック" panose="020B0600070205080204" pitchFamily="34" charset="-128"/>
                          <a:cs typeface="Times New Roman" pitchFamily="18" charset="0"/>
                        </a:rPr>
                        <a:t>mm/s</a:t>
                      </a:r>
                      <a:endParaRPr kumimoji="0" lang="en-US" altLang="en-US" sz="1600" b="0" i="1" u="none" strike="noStrike" cap="none" normalizeH="0" baseline="0" dirty="0" smtClean="0">
                        <a:ln>
                          <a:noFill/>
                        </a:ln>
                        <a:solidFill>
                          <a:schemeClr val="tx1"/>
                        </a:solidFill>
                        <a:effectLst/>
                        <a:latin typeface="Times New Roman" pitchFamily="18" charset="0"/>
                        <a:ea typeface="Calibri" panose="020F0502020204030204" pitchFamily="34" charset="0"/>
                        <a:cs typeface="Times New Roman" pitchFamily="18" charset="0"/>
                      </a:endParaRP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base" latinLnBrk="0" hangingPunct="1">
                        <a:lnSpc>
                          <a:spcPct val="115000"/>
                        </a:lnSpc>
                        <a:spcBef>
                          <a:spcPct val="0"/>
                        </a:spcBef>
                        <a:spcAft>
                          <a:spcPct val="0"/>
                        </a:spcAft>
                        <a:buClrTx/>
                        <a:buSzTx/>
                        <a:buFontTx/>
                        <a:buNone/>
                        <a:tabLst/>
                      </a:pPr>
                      <a:r>
                        <a:rPr kumimoji="0" lang="en-US" altLang="en-US" sz="1600" b="1" i="0" u="none" strike="noStrike" cap="none" normalizeH="0" baseline="0" smtClean="0">
                          <a:ln>
                            <a:noFill/>
                          </a:ln>
                          <a:solidFill>
                            <a:schemeClr val="tx1"/>
                          </a:solidFill>
                          <a:effectLst/>
                          <a:latin typeface="Times New Roman" pitchFamily="18" charset="0"/>
                          <a:ea typeface="ＭＳ Ｐゴシック" panose="020B0600070205080204" pitchFamily="34" charset="-128"/>
                          <a:cs typeface="Times New Roman" pitchFamily="18" charset="0"/>
                        </a:rPr>
                        <a:t>Cylinder force (retraction)</a:t>
                      </a:r>
                      <a:endParaRPr kumimoji="0" lang="en-US" altLang="en-US" sz="1600" b="1" i="0" u="none" strike="noStrike" cap="none" normalizeH="0" baseline="0" smtClean="0">
                        <a:ln>
                          <a:noFill/>
                        </a:ln>
                        <a:solidFill>
                          <a:schemeClr val="tx1"/>
                        </a:solidFill>
                        <a:effectLst/>
                        <a:latin typeface="Times New Roman" pitchFamily="18" charset="0"/>
                        <a:ea typeface="Calibri" panose="020F0502020204030204" pitchFamily="34" charset="0"/>
                        <a:cs typeface="Times New Roman" pitchFamily="18" charset="0"/>
                      </a:endParaRP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Times New Roman" pitchFamily="18" charset="0"/>
                          <a:ea typeface="ＭＳ Ｐゴシック" panose="020B0600070205080204" pitchFamily="34" charset="-128"/>
                          <a:cs typeface="Times New Roman" pitchFamily="18" charset="0"/>
                        </a:rPr>
                        <a:t>312</a:t>
                      </a:r>
                      <a:endParaRPr kumimoji="0" lang="en-US" altLang="en-US" sz="1600" b="0" i="0" u="none" strike="noStrike" cap="none" normalizeH="0" baseline="0" dirty="0" smtClean="0">
                        <a:ln>
                          <a:noFill/>
                        </a:ln>
                        <a:solidFill>
                          <a:schemeClr val="tx1"/>
                        </a:solidFill>
                        <a:effectLst/>
                        <a:latin typeface="Times New Roman" pitchFamily="18" charset="0"/>
                        <a:ea typeface="Calibri" panose="020F0502020204030204" pitchFamily="34" charset="0"/>
                        <a:cs typeface="Times New Roman" pitchFamily="18" charset="0"/>
                      </a:endParaRP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600" b="0" i="1" u="none" strike="noStrike" cap="none" normalizeH="0" baseline="0" dirty="0" smtClean="0">
                          <a:ln>
                            <a:noFill/>
                          </a:ln>
                          <a:solidFill>
                            <a:schemeClr val="tx1"/>
                          </a:solidFill>
                          <a:effectLst/>
                          <a:latin typeface="Times New Roman" pitchFamily="18" charset="0"/>
                          <a:ea typeface="ＭＳ Ｐゴシック" panose="020B0600070205080204" pitchFamily="34" charset="-128"/>
                          <a:cs typeface="Times New Roman" pitchFamily="18" charset="0"/>
                        </a:rPr>
                        <a:t>kN </a:t>
                      </a:r>
                      <a:endParaRPr kumimoji="0" lang="en-US" altLang="en-US" sz="1600" b="0" i="1" u="none" strike="noStrike" cap="none" normalizeH="0" baseline="0" dirty="0" smtClean="0">
                        <a:ln>
                          <a:noFill/>
                        </a:ln>
                        <a:solidFill>
                          <a:schemeClr val="tx1"/>
                        </a:solidFill>
                        <a:effectLst/>
                        <a:latin typeface="Times New Roman" pitchFamily="18" charset="0"/>
                        <a:ea typeface="Calibri" panose="020F0502020204030204" pitchFamily="34" charset="0"/>
                        <a:cs typeface="Times New Roman" pitchFamily="18" charset="0"/>
                      </a:endParaRP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7988">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base" latinLnBrk="0" hangingPunct="1">
                        <a:lnSpc>
                          <a:spcPct val="115000"/>
                        </a:lnSpc>
                        <a:spcBef>
                          <a:spcPct val="0"/>
                        </a:spcBef>
                        <a:spcAft>
                          <a:spcPct val="0"/>
                        </a:spcAft>
                        <a:buClrTx/>
                        <a:buSzTx/>
                        <a:buFontTx/>
                        <a:buNone/>
                        <a:tabLst/>
                      </a:pPr>
                      <a:r>
                        <a:rPr kumimoji="0" lang="en-US" altLang="en-US" sz="1600" b="1" i="0" u="none" strike="noStrike" cap="none" normalizeH="0" baseline="0" dirty="0" smtClean="0">
                          <a:ln>
                            <a:noFill/>
                          </a:ln>
                          <a:solidFill>
                            <a:schemeClr val="tx1"/>
                          </a:solidFill>
                          <a:effectLst/>
                          <a:latin typeface="Times New Roman" pitchFamily="18" charset="0"/>
                          <a:ea typeface="ＭＳ Ｐゴシック" panose="020B0600070205080204" pitchFamily="34" charset="-128"/>
                          <a:cs typeface="Times New Roman" pitchFamily="18" charset="0"/>
                        </a:rPr>
                        <a:t>Specimen elongation</a:t>
                      </a:r>
                      <a:endParaRPr kumimoji="0" lang="en-US" altLang="en-US" sz="1600" b="1" i="0" u="none" strike="noStrike" cap="none" normalizeH="0" baseline="0" dirty="0" smtClean="0">
                        <a:ln>
                          <a:noFill/>
                        </a:ln>
                        <a:solidFill>
                          <a:schemeClr val="tx1"/>
                        </a:solidFill>
                        <a:effectLst/>
                        <a:latin typeface="Times New Roman" pitchFamily="18" charset="0"/>
                        <a:ea typeface="Calibri" panose="020F0502020204030204" pitchFamily="34" charset="0"/>
                        <a:cs typeface="Times New Roman" pitchFamily="18" charset="0"/>
                      </a:endParaRP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600" b="0" i="0" u="none" strike="noStrike" cap="none" normalizeH="0" baseline="0" smtClean="0">
                          <a:ln>
                            <a:noFill/>
                          </a:ln>
                          <a:solidFill>
                            <a:schemeClr val="tx1"/>
                          </a:solidFill>
                          <a:effectLst/>
                          <a:latin typeface="Times New Roman" pitchFamily="18" charset="0"/>
                          <a:ea typeface="ＭＳ Ｐゴシック" panose="020B0600070205080204" pitchFamily="34" charset="-128"/>
                          <a:cs typeface="Times New Roman" pitchFamily="18" charset="0"/>
                        </a:rPr>
                        <a:t>400</a:t>
                      </a:r>
                      <a:endParaRPr kumimoji="0" lang="en-US" altLang="en-US" sz="1600" b="0" i="0" u="none" strike="noStrike" cap="none" normalizeH="0" baseline="0" smtClean="0">
                        <a:ln>
                          <a:noFill/>
                        </a:ln>
                        <a:solidFill>
                          <a:schemeClr val="tx1"/>
                        </a:solidFill>
                        <a:effectLst/>
                        <a:latin typeface="Times New Roman" pitchFamily="18" charset="0"/>
                        <a:ea typeface="Calibri" panose="020F0502020204030204" pitchFamily="34" charset="0"/>
                        <a:cs typeface="Times New Roman" pitchFamily="18" charset="0"/>
                      </a:endParaRP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defRPr sz="24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defRPr sz="20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defRPr>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1600" b="0" i="1" u="none" strike="noStrike" cap="none" normalizeH="0" baseline="0" dirty="0" smtClean="0">
                          <a:ln>
                            <a:noFill/>
                          </a:ln>
                          <a:solidFill>
                            <a:schemeClr val="tx1"/>
                          </a:solidFill>
                          <a:effectLst/>
                          <a:latin typeface="Times New Roman" pitchFamily="18" charset="0"/>
                          <a:ea typeface="ＭＳ Ｐゴシック" panose="020B0600070205080204" pitchFamily="34" charset="-128"/>
                          <a:cs typeface="Times New Roman" pitchFamily="18" charset="0"/>
                        </a:rPr>
                        <a:t>%</a:t>
                      </a:r>
                      <a:endParaRPr kumimoji="0" lang="en-US" altLang="en-US" sz="1600" b="0" i="1" u="none" strike="noStrike" cap="none" normalizeH="0" baseline="0" dirty="0" smtClean="0">
                        <a:ln>
                          <a:noFill/>
                        </a:ln>
                        <a:solidFill>
                          <a:schemeClr val="tx1"/>
                        </a:solidFill>
                        <a:effectLst/>
                        <a:latin typeface="Times New Roman" pitchFamily="18" charset="0"/>
                        <a:ea typeface="Calibri" panose="020F0502020204030204" pitchFamily="34" charset="0"/>
                        <a:cs typeface="Times New Roman" pitchFamily="18" charset="0"/>
                      </a:endParaRPr>
                    </a:p>
                  </a:txBody>
                  <a:tcPr marL="68573" marR="68573"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104" name="Picture 1"/>
          <p:cNvPicPr>
            <a:picLocks noChangeAspect="1"/>
          </p:cNvPicPr>
          <p:nvPr/>
        </p:nvPicPr>
        <p:blipFill>
          <a:blip r:embed="rId6" cstate="print"/>
          <a:srcRect/>
          <a:stretch>
            <a:fillRect/>
          </a:stretch>
        </p:blipFill>
        <p:spPr bwMode="auto">
          <a:xfrm>
            <a:off x="25071388" y="12432387"/>
            <a:ext cx="5180012" cy="4103013"/>
          </a:xfrm>
          <a:prstGeom prst="rect">
            <a:avLst/>
          </a:prstGeom>
          <a:noFill/>
          <a:ln w="9525">
            <a:noFill/>
            <a:miter lim="800000"/>
            <a:headEnd/>
            <a:tailEnd/>
          </a:ln>
        </p:spPr>
      </p:pic>
      <p:pic>
        <p:nvPicPr>
          <p:cNvPr id="1027" name="Picture 3"/>
          <p:cNvPicPr>
            <a:picLocks noChangeAspect="1" noChangeArrowheads="1"/>
          </p:cNvPicPr>
          <p:nvPr/>
        </p:nvPicPr>
        <p:blipFill>
          <a:blip r:embed="rId7" cstate="print"/>
          <a:srcRect/>
          <a:stretch>
            <a:fillRect/>
          </a:stretch>
        </p:blipFill>
        <p:spPr bwMode="auto">
          <a:xfrm>
            <a:off x="22860000" y="6553200"/>
            <a:ext cx="9296400" cy="5105400"/>
          </a:xfrm>
          <a:prstGeom prst="rect">
            <a:avLst/>
          </a:prstGeom>
          <a:noFill/>
          <a:ln w="9525">
            <a:noFill/>
            <a:miter lim="800000"/>
            <a:headEnd/>
            <a:tailEnd/>
          </a:ln>
        </p:spPr>
      </p:pic>
      <p:pic>
        <p:nvPicPr>
          <p:cNvPr id="148" name="Picture 147" descr="CBT_Setup.JPG"/>
          <p:cNvPicPr/>
          <p:nvPr/>
        </p:nvPicPr>
        <p:blipFill>
          <a:blip r:embed="rId8" cstate="print">
            <a:extLst>
              <a:ext uri="{28A0092B-C50C-407E-A947-70E740481C1C}">
                <a14:useLocalDpi xmlns="" xmlns:a14="http://schemas.microsoft.com/office/drawing/2010/main" val="0"/>
              </a:ext>
            </a:extLst>
          </a:blip>
          <a:stretch>
            <a:fillRect/>
          </a:stretch>
        </p:blipFill>
        <p:spPr>
          <a:xfrm>
            <a:off x="2209800" y="24841200"/>
            <a:ext cx="7620000" cy="3733800"/>
          </a:xfrm>
          <a:prstGeom prst="rect">
            <a:avLst/>
          </a:prstGeom>
        </p:spPr>
      </p:pic>
      <p:pic>
        <p:nvPicPr>
          <p:cNvPr id="2050" name="Picture 2"/>
          <p:cNvPicPr>
            <a:picLocks noChangeAspect="1" noChangeArrowheads="1"/>
          </p:cNvPicPr>
          <p:nvPr/>
        </p:nvPicPr>
        <p:blipFill>
          <a:blip r:embed="rId9" cstate="print"/>
          <a:srcRect/>
          <a:stretch>
            <a:fillRect/>
          </a:stretch>
        </p:blipFill>
        <p:spPr bwMode="auto">
          <a:xfrm>
            <a:off x="35128200" y="21945600"/>
            <a:ext cx="6267450" cy="5972175"/>
          </a:xfrm>
          <a:prstGeom prst="rect">
            <a:avLst/>
          </a:prstGeom>
          <a:noFill/>
          <a:ln w="9525">
            <a:noFill/>
            <a:miter lim="800000"/>
            <a:headEnd/>
            <a:tailEnd/>
          </a:ln>
        </p:spPr>
      </p:pic>
      <p:pic>
        <p:nvPicPr>
          <p:cNvPr id="2054" name="Picture 6"/>
          <p:cNvPicPr>
            <a:picLocks noChangeAspect="1" noChangeArrowheads="1"/>
          </p:cNvPicPr>
          <p:nvPr/>
        </p:nvPicPr>
        <p:blipFill>
          <a:blip r:embed="rId10" cstate="print"/>
          <a:srcRect/>
          <a:stretch>
            <a:fillRect/>
          </a:stretch>
        </p:blipFill>
        <p:spPr bwMode="auto">
          <a:xfrm>
            <a:off x="33756600" y="6248400"/>
            <a:ext cx="9096375" cy="3648075"/>
          </a:xfrm>
          <a:prstGeom prst="rect">
            <a:avLst/>
          </a:prstGeom>
          <a:noFill/>
          <a:ln w="9525">
            <a:noFill/>
            <a:miter lim="800000"/>
            <a:headEnd/>
            <a:tailEnd/>
          </a:ln>
        </p:spPr>
      </p:pic>
      <p:pic>
        <p:nvPicPr>
          <p:cNvPr id="2055" name="Picture 7"/>
          <p:cNvPicPr>
            <a:picLocks noChangeAspect="1" noChangeArrowheads="1"/>
          </p:cNvPicPr>
          <p:nvPr/>
        </p:nvPicPr>
        <p:blipFill>
          <a:blip r:embed="rId11" cstate="print"/>
          <a:srcRect/>
          <a:stretch>
            <a:fillRect/>
          </a:stretch>
        </p:blipFill>
        <p:spPr bwMode="auto">
          <a:xfrm>
            <a:off x="23698200" y="17231380"/>
            <a:ext cx="7820025" cy="6000750"/>
          </a:xfrm>
          <a:prstGeom prst="rect">
            <a:avLst/>
          </a:prstGeom>
          <a:noFill/>
          <a:ln w="9525">
            <a:noFill/>
            <a:miter lim="800000"/>
            <a:headEnd/>
            <a:tailEnd/>
          </a:ln>
        </p:spPr>
      </p:pic>
      <p:sp>
        <p:nvSpPr>
          <p:cNvPr id="67" name="Rectangle 66"/>
          <p:cNvSpPr/>
          <p:nvPr/>
        </p:nvSpPr>
        <p:spPr>
          <a:xfrm>
            <a:off x="0" y="30403800"/>
            <a:ext cx="43891200" cy="25146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p:cNvSpPr/>
          <p:nvPr/>
        </p:nvSpPr>
        <p:spPr>
          <a:xfrm>
            <a:off x="0" y="0"/>
            <a:ext cx="43891200" cy="27432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p:cNvSpPr txBox="1"/>
          <p:nvPr/>
        </p:nvSpPr>
        <p:spPr>
          <a:xfrm>
            <a:off x="9677400" y="0"/>
            <a:ext cx="24612600" cy="1862048"/>
          </a:xfrm>
          <a:prstGeom prst="rect">
            <a:avLst/>
          </a:prstGeom>
          <a:noFill/>
        </p:spPr>
        <p:txBody>
          <a:bodyPr wrap="square" rtlCol="0">
            <a:spAutoFit/>
          </a:bodyPr>
          <a:lstStyle/>
          <a:p>
            <a:pPr algn="ctr"/>
            <a:r>
              <a:rPr lang="en-US" sz="11500" b="1" dirty="0" smtClean="0">
                <a:latin typeface="Times New Roman" pitchFamily="18" charset="0"/>
                <a:cs typeface="Times New Roman" pitchFamily="18" charset="0"/>
              </a:rPr>
              <a:t>Continuous-Bending-under-Tension</a:t>
            </a:r>
            <a:endParaRPr lang="en-US" sz="11500" b="1" dirty="0">
              <a:latin typeface="Times New Roman" pitchFamily="18" charset="0"/>
              <a:cs typeface="Times New Roman" pitchFamily="18" charset="0"/>
            </a:endParaRPr>
          </a:p>
        </p:txBody>
      </p:sp>
      <p:pic>
        <p:nvPicPr>
          <p:cNvPr id="63" name="Picture 62" descr="CBT_Tension.JPG"/>
          <p:cNvPicPr>
            <a:picLocks noChangeAspect="1"/>
          </p:cNvPicPr>
          <p:nvPr/>
        </p:nvPicPr>
        <p:blipFill>
          <a:blip r:embed="rId12" cstate="print"/>
          <a:srcRect t="28125"/>
          <a:stretch>
            <a:fillRect/>
          </a:stretch>
        </p:blipFill>
        <p:spPr>
          <a:xfrm>
            <a:off x="35128200" y="11658600"/>
            <a:ext cx="6281980" cy="1752600"/>
          </a:xfrm>
          <a:prstGeom prst="rect">
            <a:avLst/>
          </a:prstGeom>
          <a:ln w="38100">
            <a:solidFill>
              <a:schemeClr val="tx1"/>
            </a:solidFill>
          </a:ln>
        </p:spPr>
      </p:pic>
      <p:pic>
        <p:nvPicPr>
          <p:cNvPr id="64" name="Picture 63" descr="Tension.png"/>
          <p:cNvPicPr>
            <a:picLocks noChangeAspect="1"/>
          </p:cNvPicPr>
          <p:nvPr/>
        </p:nvPicPr>
        <p:blipFill>
          <a:blip r:embed="rId13" cstate="print"/>
          <a:stretch>
            <a:fillRect/>
          </a:stretch>
        </p:blipFill>
        <p:spPr>
          <a:xfrm>
            <a:off x="35204400" y="13868400"/>
            <a:ext cx="6245311" cy="762000"/>
          </a:xfrm>
          <a:prstGeom prst="rect">
            <a:avLst/>
          </a:prstGeom>
          <a:ln>
            <a:solidFill>
              <a:schemeClr val="tx1"/>
            </a:solidFill>
          </a:ln>
        </p:spPr>
      </p:pic>
      <p:pic>
        <p:nvPicPr>
          <p:cNvPr id="65" name="Picture 64" descr="Tension_Circle.jpg"/>
          <p:cNvPicPr>
            <a:picLocks noChangeAspect="1"/>
          </p:cNvPicPr>
          <p:nvPr/>
        </p:nvPicPr>
        <p:blipFill>
          <a:blip r:embed="rId14" cstate="print"/>
          <a:srcRect l="9044" t="17297" r="8736" b="35135"/>
          <a:stretch>
            <a:fillRect/>
          </a:stretch>
        </p:blipFill>
        <p:spPr>
          <a:xfrm>
            <a:off x="35128200" y="16212312"/>
            <a:ext cx="6400800" cy="704088"/>
          </a:xfrm>
          <a:prstGeom prst="rect">
            <a:avLst/>
          </a:prstGeom>
          <a:ln>
            <a:solidFill>
              <a:schemeClr val="tx1"/>
            </a:solidFill>
          </a:ln>
        </p:spPr>
      </p:pic>
      <p:pic>
        <p:nvPicPr>
          <p:cNvPr id="66" name="Picture 65" descr="Tension_contrast.jpg"/>
          <p:cNvPicPr>
            <a:picLocks noChangeAspect="1"/>
          </p:cNvPicPr>
          <p:nvPr/>
        </p:nvPicPr>
        <p:blipFill>
          <a:blip r:embed="rId15" cstate="print"/>
          <a:srcRect l="10176" t="21621" r="8736" b="39459"/>
          <a:stretch>
            <a:fillRect/>
          </a:stretch>
        </p:blipFill>
        <p:spPr>
          <a:xfrm>
            <a:off x="35204400" y="15087600"/>
            <a:ext cx="6324600" cy="685800"/>
          </a:xfrm>
          <a:prstGeom prst="rect">
            <a:avLst/>
          </a:prstGeom>
          <a:ln>
            <a:solidFill>
              <a:schemeClr val="tx1"/>
            </a:solidFill>
          </a:ln>
        </p:spPr>
      </p:pic>
      <p:pic>
        <p:nvPicPr>
          <p:cNvPr id="68" name="Picture 67" descr="Tension_plot1.jpg"/>
          <p:cNvPicPr>
            <a:picLocks noChangeAspect="1"/>
          </p:cNvPicPr>
          <p:nvPr/>
        </p:nvPicPr>
        <p:blipFill>
          <a:blip r:embed="rId16" cstate="print"/>
          <a:stretch>
            <a:fillRect/>
          </a:stretch>
        </p:blipFill>
        <p:spPr>
          <a:xfrm>
            <a:off x="38176200" y="17526000"/>
            <a:ext cx="4876800" cy="3657600"/>
          </a:xfrm>
          <a:prstGeom prst="rect">
            <a:avLst/>
          </a:prstGeom>
        </p:spPr>
      </p:pic>
      <p:pic>
        <p:nvPicPr>
          <p:cNvPr id="70" name="Picture 69" descr="Tension_plot2.jpg"/>
          <p:cNvPicPr>
            <a:picLocks noChangeAspect="1"/>
          </p:cNvPicPr>
          <p:nvPr/>
        </p:nvPicPr>
        <p:blipFill>
          <a:blip r:embed="rId17" cstate="print"/>
          <a:stretch>
            <a:fillRect/>
          </a:stretch>
        </p:blipFill>
        <p:spPr>
          <a:xfrm>
            <a:off x="33451800" y="17526000"/>
            <a:ext cx="4885509" cy="3657600"/>
          </a:xfrm>
          <a:prstGeom prst="rect">
            <a:avLst/>
          </a:prstGeom>
        </p:spPr>
      </p:pic>
      <p:pic>
        <p:nvPicPr>
          <p:cNvPr id="74" name="Picture 73" descr="Plot.JPG"/>
          <p:cNvPicPr>
            <a:picLocks noChangeAspect="1"/>
          </p:cNvPicPr>
          <p:nvPr/>
        </p:nvPicPr>
        <p:blipFill>
          <a:blip r:embed="rId18" cstate="print"/>
          <a:stretch>
            <a:fillRect/>
          </a:stretch>
        </p:blipFill>
        <p:spPr>
          <a:xfrm>
            <a:off x="23622000" y="23774400"/>
            <a:ext cx="8077200" cy="4006632"/>
          </a:xfrm>
          <a:prstGeom prst="rect">
            <a:avLst/>
          </a:prstGeom>
        </p:spPr>
      </p:pic>
      <p:pic>
        <p:nvPicPr>
          <p:cNvPr id="76" name="Picture 75" descr="1_unhlogo_web_hr.png"/>
          <p:cNvPicPr>
            <a:picLocks noChangeAspect="1"/>
          </p:cNvPicPr>
          <p:nvPr/>
        </p:nvPicPr>
        <p:blipFill>
          <a:blip r:embed="rId19" cstate="print"/>
          <a:stretch>
            <a:fillRect/>
          </a:stretch>
        </p:blipFill>
        <p:spPr>
          <a:xfrm>
            <a:off x="712494" y="304800"/>
            <a:ext cx="8736306" cy="2286000"/>
          </a:xfrm>
          <a:prstGeom prst="rect">
            <a:avLst/>
          </a:prstGeom>
        </p:spPr>
      </p:pic>
      <p:sp>
        <p:nvSpPr>
          <p:cNvPr id="77" name="TextBox 76"/>
          <p:cNvSpPr txBox="1"/>
          <p:nvPr/>
        </p:nvSpPr>
        <p:spPr>
          <a:xfrm>
            <a:off x="11811000" y="5153561"/>
            <a:ext cx="9753600" cy="1323439"/>
          </a:xfrm>
          <a:prstGeom prst="rect">
            <a:avLst/>
          </a:prstGeom>
          <a:noFill/>
        </p:spPr>
        <p:txBody>
          <a:bodyPr wrap="square" rtlCol="0">
            <a:spAutoFit/>
          </a:bodyPr>
          <a:lstStyle/>
          <a:p>
            <a:pPr algn="ctr"/>
            <a:r>
              <a:rPr lang="en-US" sz="4000" b="1" dirty="0" smtClean="0">
                <a:latin typeface="Times New Roman" pitchFamily="18" charset="0"/>
                <a:cs typeface="Times New Roman" pitchFamily="18" charset="0"/>
              </a:rPr>
              <a:t>Continuous-Bending-under-Tension Machine and Experimental Setup</a:t>
            </a:r>
            <a:endParaRPr lang="en-US" sz="4000" b="1" dirty="0">
              <a:latin typeface="Times New Roman" pitchFamily="18" charset="0"/>
              <a:cs typeface="Times New Roman" pitchFamily="18" charset="0"/>
            </a:endParaRPr>
          </a:p>
        </p:txBody>
      </p:sp>
      <p:sp>
        <p:nvSpPr>
          <p:cNvPr id="78" name="Rectangle 77"/>
          <p:cNvSpPr/>
          <p:nvPr/>
        </p:nvSpPr>
        <p:spPr>
          <a:xfrm>
            <a:off x="11582400" y="5181600"/>
            <a:ext cx="9982200" cy="23241000"/>
          </a:xfrm>
          <a:prstGeom prst="rect">
            <a:avLst/>
          </a:prstGeom>
          <a:noFill/>
          <a:ln w="3810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81" name="Picture 15"/>
          <p:cNvPicPr>
            <a:picLocks noChangeAspect="1" noChangeArrowheads="1"/>
          </p:cNvPicPr>
          <p:nvPr/>
        </p:nvPicPr>
        <p:blipFill>
          <a:blip r:embed="rId20" cstate="print">
            <a:clrChange>
              <a:clrFrom>
                <a:srgbClr val="FFFFFF"/>
              </a:clrFrom>
              <a:clrTo>
                <a:srgbClr val="FFFFFF">
                  <a:alpha val="0"/>
                </a:srgbClr>
              </a:clrTo>
            </a:clrChange>
          </a:blip>
          <a:srcRect l="2754" t="6451"/>
          <a:stretch>
            <a:fillRect/>
          </a:stretch>
        </p:blipFill>
        <p:spPr bwMode="auto">
          <a:xfrm>
            <a:off x="40386000" y="304800"/>
            <a:ext cx="2743200" cy="2210077"/>
          </a:xfrm>
          <a:prstGeom prst="rect">
            <a:avLst/>
          </a:prstGeom>
          <a:solidFill>
            <a:schemeClr val="bg1"/>
          </a:solidFill>
          <a:ln w="38100">
            <a:solidFill>
              <a:schemeClr val="tx1"/>
            </a:solidFill>
            <a:miter lim="800000"/>
            <a:headEnd/>
            <a:tailEnd/>
          </a:ln>
        </p:spPr>
      </p:pic>
      <p:sp>
        <p:nvSpPr>
          <p:cNvPr id="83" name="Rectangle 82"/>
          <p:cNvSpPr/>
          <p:nvPr/>
        </p:nvSpPr>
        <p:spPr>
          <a:xfrm>
            <a:off x="33194625" y="5181600"/>
            <a:ext cx="9982200" cy="23241000"/>
          </a:xfrm>
          <a:prstGeom prst="rect">
            <a:avLst/>
          </a:prstGeom>
          <a:noFill/>
          <a:ln w="3810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84" name="Picture 17" descr="car body.jpg"/>
          <p:cNvPicPr>
            <a:picLocks noChangeAspect="1"/>
          </p:cNvPicPr>
          <p:nvPr/>
        </p:nvPicPr>
        <p:blipFill>
          <a:blip r:embed="rId21" cstate="print"/>
          <a:srcRect l="2460" t="5556" r="3294" b="14444"/>
          <a:stretch>
            <a:fillRect/>
          </a:stretch>
        </p:blipFill>
        <p:spPr bwMode="auto">
          <a:xfrm>
            <a:off x="2057400" y="5887665"/>
            <a:ext cx="6905062" cy="4399335"/>
          </a:xfrm>
          <a:prstGeom prst="rect">
            <a:avLst/>
          </a:prstGeom>
          <a:noFill/>
          <a:ln w="9525">
            <a:noFill/>
            <a:miter lim="800000"/>
            <a:headEnd/>
            <a:tailEnd/>
          </a:ln>
        </p:spPr>
      </p:pic>
      <p:pic>
        <p:nvPicPr>
          <p:cNvPr id="85" name="Picture 4" descr="http://us1.webpublications.com.au/static/images/articles/i1097/109717_7lo.jpg"/>
          <p:cNvPicPr>
            <a:picLocks noChangeAspect="1" noChangeArrowheads="1"/>
          </p:cNvPicPr>
          <p:nvPr/>
        </p:nvPicPr>
        <p:blipFill>
          <a:blip r:embed="rId22" cstate="print"/>
          <a:srcRect/>
          <a:stretch>
            <a:fillRect/>
          </a:stretch>
        </p:blipFill>
        <p:spPr bwMode="auto">
          <a:xfrm>
            <a:off x="1905000" y="13716000"/>
            <a:ext cx="7326386" cy="4100513"/>
          </a:xfrm>
          <a:prstGeom prst="rect">
            <a:avLst/>
          </a:prstGeom>
          <a:noFill/>
          <a:ln w="9525">
            <a:noFill/>
            <a:miter lim="800000"/>
            <a:headEnd/>
            <a:tailEnd/>
          </a:ln>
        </p:spPr>
      </p:pic>
      <p:pic>
        <p:nvPicPr>
          <p:cNvPr id="86" name="Picture 3"/>
          <p:cNvPicPr>
            <a:picLocks noChangeAspect="1" noChangeArrowheads="1"/>
          </p:cNvPicPr>
          <p:nvPr/>
        </p:nvPicPr>
        <p:blipFill>
          <a:blip r:embed="rId23" cstate="print"/>
          <a:srcRect l="8888" b="14285"/>
          <a:stretch>
            <a:fillRect/>
          </a:stretch>
        </p:blipFill>
        <p:spPr bwMode="auto">
          <a:xfrm>
            <a:off x="3886200" y="20799425"/>
            <a:ext cx="3905250" cy="914400"/>
          </a:xfrm>
          <a:prstGeom prst="rect">
            <a:avLst/>
          </a:prstGeom>
          <a:noFill/>
          <a:ln w="9525">
            <a:noFill/>
            <a:miter lim="800000"/>
            <a:headEnd/>
            <a:tailEnd/>
          </a:ln>
        </p:spPr>
      </p:pic>
      <p:pic>
        <p:nvPicPr>
          <p:cNvPr id="87" name="Picture 4"/>
          <p:cNvPicPr>
            <a:picLocks noChangeAspect="1" noChangeArrowheads="1"/>
          </p:cNvPicPr>
          <p:nvPr/>
        </p:nvPicPr>
        <p:blipFill>
          <a:blip r:embed="rId24" cstate="print"/>
          <a:srcRect l="3604" b="20660"/>
          <a:stretch>
            <a:fillRect/>
          </a:stretch>
        </p:blipFill>
        <p:spPr bwMode="auto">
          <a:xfrm>
            <a:off x="3810000" y="22250400"/>
            <a:ext cx="4076700" cy="914400"/>
          </a:xfrm>
          <a:prstGeom prst="rect">
            <a:avLst/>
          </a:prstGeom>
          <a:noFill/>
          <a:ln w="9525">
            <a:noFill/>
            <a:miter lim="800000"/>
            <a:headEnd/>
            <a:tailEnd/>
          </a:ln>
        </p:spPr>
      </p:pic>
      <p:pic>
        <p:nvPicPr>
          <p:cNvPr id="88" name="Picture 5"/>
          <p:cNvPicPr>
            <a:picLocks noChangeAspect="1" noChangeArrowheads="1"/>
          </p:cNvPicPr>
          <p:nvPr/>
        </p:nvPicPr>
        <p:blipFill>
          <a:blip r:embed="rId25" cstate="print"/>
          <a:srcRect b="21310"/>
          <a:stretch>
            <a:fillRect/>
          </a:stretch>
        </p:blipFill>
        <p:spPr bwMode="auto">
          <a:xfrm>
            <a:off x="3733800" y="23850600"/>
            <a:ext cx="4171950" cy="914400"/>
          </a:xfrm>
          <a:prstGeom prst="rect">
            <a:avLst/>
          </a:prstGeom>
          <a:noFill/>
          <a:ln w="9525">
            <a:noFill/>
            <a:miter lim="800000"/>
            <a:headEnd/>
            <a:tailEnd/>
          </a:ln>
        </p:spPr>
      </p:pic>
      <p:sp>
        <p:nvSpPr>
          <p:cNvPr id="89" name="TextBox 7"/>
          <p:cNvSpPr txBox="1">
            <a:spLocks noChangeArrowheads="1"/>
          </p:cNvSpPr>
          <p:nvPr/>
        </p:nvSpPr>
        <p:spPr bwMode="auto">
          <a:xfrm>
            <a:off x="4800600" y="21637625"/>
            <a:ext cx="2057400" cy="307975"/>
          </a:xfrm>
          <a:prstGeom prst="rect">
            <a:avLst/>
          </a:prstGeom>
          <a:noFill/>
          <a:ln w="9525">
            <a:noFill/>
            <a:miter lim="800000"/>
            <a:headEnd/>
            <a:tailEnd/>
          </a:ln>
        </p:spPr>
        <p:txBody>
          <a:bodyPr>
            <a:spAutoFit/>
          </a:bodyPr>
          <a:lstStyle/>
          <a:p>
            <a:pPr algn="ctr"/>
            <a:r>
              <a:rPr lang="en-US" sz="1400"/>
              <a:t>Ordinary</a:t>
            </a:r>
            <a:r>
              <a:rPr lang="en-US" sz="1400">
                <a:solidFill>
                  <a:srgbClr val="FF0000"/>
                </a:solidFill>
              </a:rPr>
              <a:t> </a:t>
            </a:r>
            <a:r>
              <a:rPr lang="en-US" sz="1400"/>
              <a:t>Tension</a:t>
            </a:r>
          </a:p>
        </p:txBody>
      </p:sp>
      <p:sp>
        <p:nvSpPr>
          <p:cNvPr id="90" name="TextBox 8"/>
          <p:cNvSpPr txBox="1">
            <a:spLocks noChangeArrowheads="1"/>
          </p:cNvSpPr>
          <p:nvPr/>
        </p:nvSpPr>
        <p:spPr bwMode="auto">
          <a:xfrm>
            <a:off x="4572000" y="23164800"/>
            <a:ext cx="2362200" cy="307975"/>
          </a:xfrm>
          <a:prstGeom prst="rect">
            <a:avLst/>
          </a:prstGeom>
          <a:noFill/>
          <a:ln w="9525">
            <a:noFill/>
            <a:miter lim="800000"/>
            <a:headEnd/>
            <a:tailEnd/>
          </a:ln>
        </p:spPr>
        <p:txBody>
          <a:bodyPr>
            <a:spAutoFit/>
          </a:bodyPr>
          <a:lstStyle/>
          <a:p>
            <a:pPr algn="ctr"/>
            <a:r>
              <a:rPr lang="en-US" sz="1400"/>
              <a:t>Ordinary Plastic Bending</a:t>
            </a:r>
          </a:p>
        </p:txBody>
      </p:sp>
      <p:sp>
        <p:nvSpPr>
          <p:cNvPr id="91" name="TextBox 9"/>
          <p:cNvSpPr txBox="1">
            <a:spLocks noChangeArrowheads="1"/>
          </p:cNvSpPr>
          <p:nvPr/>
        </p:nvSpPr>
        <p:spPr bwMode="auto">
          <a:xfrm>
            <a:off x="4419600" y="24761825"/>
            <a:ext cx="2743200" cy="307975"/>
          </a:xfrm>
          <a:prstGeom prst="rect">
            <a:avLst/>
          </a:prstGeom>
          <a:noFill/>
          <a:ln w="9525">
            <a:noFill/>
            <a:miter lim="800000"/>
            <a:headEnd/>
            <a:tailEnd/>
          </a:ln>
        </p:spPr>
        <p:txBody>
          <a:bodyPr>
            <a:spAutoFit/>
          </a:bodyPr>
          <a:lstStyle/>
          <a:p>
            <a:pPr algn="ctr"/>
            <a:r>
              <a:rPr lang="en-US" sz="1400"/>
              <a:t>Plastic Bending Under Tension</a:t>
            </a:r>
            <a:endParaRPr lang="en-US" sz="1400" baseline="30000"/>
          </a:p>
        </p:txBody>
      </p:sp>
      <p:sp>
        <p:nvSpPr>
          <p:cNvPr id="92" name="Rectangle 91"/>
          <p:cNvSpPr/>
          <p:nvPr/>
        </p:nvSpPr>
        <p:spPr>
          <a:xfrm>
            <a:off x="22479000" y="5181600"/>
            <a:ext cx="9982200" cy="23241000"/>
          </a:xfrm>
          <a:prstGeom prst="rect">
            <a:avLst/>
          </a:prstGeom>
          <a:noFill/>
          <a:ln w="3810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3" name="Rectangle 92"/>
          <p:cNvSpPr/>
          <p:nvPr/>
        </p:nvSpPr>
        <p:spPr>
          <a:xfrm>
            <a:off x="685800" y="5181600"/>
            <a:ext cx="9982200" cy="23241000"/>
          </a:xfrm>
          <a:prstGeom prst="rect">
            <a:avLst/>
          </a:prstGeom>
          <a:noFill/>
          <a:ln w="3810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4" name="TextBox 93"/>
          <p:cNvSpPr txBox="1"/>
          <p:nvPr/>
        </p:nvSpPr>
        <p:spPr>
          <a:xfrm>
            <a:off x="24231600" y="5159514"/>
            <a:ext cx="6553200" cy="707886"/>
          </a:xfrm>
          <a:prstGeom prst="rect">
            <a:avLst/>
          </a:prstGeom>
          <a:noFill/>
        </p:spPr>
        <p:txBody>
          <a:bodyPr wrap="square" rtlCol="0">
            <a:spAutoFit/>
          </a:bodyPr>
          <a:lstStyle/>
          <a:p>
            <a:pPr algn="ctr"/>
            <a:r>
              <a:rPr lang="en-US" sz="4000" b="1" dirty="0" smtClean="0">
                <a:latin typeface="Times New Roman" pitchFamily="18" charset="0"/>
                <a:cs typeface="Times New Roman" pitchFamily="18" charset="0"/>
              </a:rPr>
              <a:t>Experimental Results</a:t>
            </a:r>
            <a:endParaRPr lang="en-US" sz="4000" b="1" dirty="0">
              <a:latin typeface="Times New Roman" pitchFamily="18" charset="0"/>
              <a:cs typeface="Times New Roman" pitchFamily="18" charset="0"/>
            </a:endParaRPr>
          </a:p>
        </p:txBody>
      </p:sp>
      <p:sp>
        <p:nvSpPr>
          <p:cNvPr id="95" name="TextBox 94"/>
          <p:cNvSpPr txBox="1"/>
          <p:nvPr/>
        </p:nvSpPr>
        <p:spPr>
          <a:xfrm>
            <a:off x="35128200" y="5181600"/>
            <a:ext cx="6553200" cy="707886"/>
          </a:xfrm>
          <a:prstGeom prst="rect">
            <a:avLst/>
          </a:prstGeom>
          <a:noFill/>
        </p:spPr>
        <p:txBody>
          <a:bodyPr wrap="square" rtlCol="0">
            <a:spAutoFit/>
          </a:bodyPr>
          <a:lstStyle/>
          <a:p>
            <a:pPr algn="ctr"/>
            <a:r>
              <a:rPr lang="en-US" sz="4000" b="1" dirty="0" smtClean="0">
                <a:latin typeface="Times New Roman" pitchFamily="18" charset="0"/>
                <a:cs typeface="Times New Roman" pitchFamily="18" charset="0"/>
              </a:rPr>
              <a:t>Result and Post-Processing</a:t>
            </a:r>
            <a:endParaRPr lang="en-US" sz="4000" b="1" dirty="0">
              <a:latin typeface="Times New Roman" pitchFamily="18" charset="0"/>
              <a:cs typeface="Times New Roman" pitchFamily="18" charset="0"/>
            </a:endParaRPr>
          </a:p>
        </p:txBody>
      </p:sp>
      <p:sp>
        <p:nvSpPr>
          <p:cNvPr id="96" name="TextBox 95"/>
          <p:cNvSpPr txBox="1"/>
          <p:nvPr/>
        </p:nvSpPr>
        <p:spPr>
          <a:xfrm>
            <a:off x="12268200" y="3124200"/>
            <a:ext cx="20116800" cy="1446550"/>
          </a:xfrm>
          <a:prstGeom prst="rect">
            <a:avLst/>
          </a:prstGeom>
          <a:noFill/>
        </p:spPr>
        <p:txBody>
          <a:bodyPr wrap="square" rtlCol="0">
            <a:spAutoFit/>
          </a:bodyPr>
          <a:lstStyle/>
          <a:p>
            <a:pPr algn="ctr"/>
            <a:r>
              <a:rPr lang="en-US" sz="4400" b="1" dirty="0" smtClean="0"/>
              <a:t>Project Objective: </a:t>
            </a:r>
            <a:r>
              <a:rPr lang="en-US" sz="4400" dirty="0" smtClean="0"/>
              <a:t>To understand the fundamental mechanisms behind Continuous-Bending-Under-Tension to implement in innovative manufacturing processes.</a:t>
            </a:r>
            <a:endParaRPr lang="en-US" sz="4400" dirty="0"/>
          </a:p>
        </p:txBody>
      </p:sp>
      <p:sp>
        <p:nvSpPr>
          <p:cNvPr id="97" name="TextBox 96"/>
          <p:cNvSpPr txBox="1"/>
          <p:nvPr/>
        </p:nvSpPr>
        <p:spPr>
          <a:xfrm>
            <a:off x="1066800" y="10287000"/>
            <a:ext cx="9067800" cy="3108543"/>
          </a:xfrm>
          <a:prstGeom prst="rect">
            <a:avLst/>
          </a:prstGeom>
          <a:noFill/>
        </p:spPr>
        <p:txBody>
          <a:bodyPr wrap="square" rtlCol="0">
            <a:spAutoFit/>
          </a:bodyPr>
          <a:lstStyle/>
          <a:p>
            <a:pPr algn="just"/>
            <a:r>
              <a:rPr lang="en-US" sz="2800" dirty="0" smtClean="0"/>
              <a:t>The Automotive Industry continues to face challenges as fuel consumption regulations increase. One of the major causes of poor fuel consumption is the weight of the vehicles. Using traditional metals, we cannot decrease the amount of material used without compromising the safety of the vehicles. By using high strength metals, we can use less material without sacrificing safety.</a:t>
            </a:r>
            <a:endParaRPr lang="en-US" sz="2800" dirty="0"/>
          </a:p>
        </p:txBody>
      </p:sp>
      <p:sp>
        <p:nvSpPr>
          <p:cNvPr id="98" name="Rectangle 97"/>
          <p:cNvSpPr/>
          <p:nvPr/>
        </p:nvSpPr>
        <p:spPr>
          <a:xfrm>
            <a:off x="11506200" y="3048000"/>
            <a:ext cx="21107400" cy="1676400"/>
          </a:xfrm>
          <a:prstGeom prst="rect">
            <a:avLst/>
          </a:prstGeom>
          <a:noFill/>
          <a:ln w="3810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9" name="Rectangle 98"/>
          <p:cNvSpPr/>
          <p:nvPr/>
        </p:nvSpPr>
        <p:spPr>
          <a:xfrm>
            <a:off x="2819400" y="5181600"/>
            <a:ext cx="5405967" cy="707886"/>
          </a:xfrm>
          <a:prstGeom prst="rect">
            <a:avLst/>
          </a:prstGeom>
        </p:spPr>
        <p:txBody>
          <a:bodyPr wrap="none">
            <a:spAutoFit/>
          </a:bodyPr>
          <a:lstStyle/>
          <a:p>
            <a:pPr algn="ctr"/>
            <a:r>
              <a:rPr lang="en-US" sz="4000" b="1" dirty="0" smtClean="0">
                <a:latin typeface="Times New Roman" pitchFamily="18" charset="0"/>
                <a:cs typeface="Times New Roman" pitchFamily="18" charset="0"/>
              </a:rPr>
              <a:t>Motivation and Theory </a:t>
            </a:r>
            <a:endParaRPr lang="en-US" sz="4000" dirty="0">
              <a:latin typeface="Times New Roman" pitchFamily="18" charset="0"/>
              <a:cs typeface="Times New Roman" pitchFamily="18" charset="0"/>
            </a:endParaRPr>
          </a:p>
        </p:txBody>
      </p:sp>
      <p:sp>
        <p:nvSpPr>
          <p:cNvPr id="100" name="TextBox 99"/>
          <p:cNvSpPr txBox="1"/>
          <p:nvPr/>
        </p:nvSpPr>
        <p:spPr>
          <a:xfrm>
            <a:off x="1143000" y="18135600"/>
            <a:ext cx="9067800" cy="2677656"/>
          </a:xfrm>
          <a:prstGeom prst="rect">
            <a:avLst/>
          </a:prstGeom>
          <a:noFill/>
        </p:spPr>
        <p:txBody>
          <a:bodyPr wrap="square" rtlCol="0">
            <a:spAutoFit/>
          </a:bodyPr>
          <a:lstStyle/>
          <a:p>
            <a:pPr algn="just"/>
            <a:r>
              <a:rPr lang="en-US" sz="2800" dirty="0" smtClean="0"/>
              <a:t>Continuous-Bending-Under-Tension (CBT) allows us to incrementally deform a specimen. This is achieved by only allowing deformation to occur at the rollers. This is due to the specimen being plastically bent, which decreases the required axial load needed to deform the specimen. This process is know as bending-under-tension.</a:t>
            </a:r>
            <a:endParaRPr lang="en-US" sz="2800" dirty="0"/>
          </a:p>
        </p:txBody>
      </p:sp>
      <p:sp>
        <p:nvSpPr>
          <p:cNvPr id="101" name="TextBox 100"/>
          <p:cNvSpPr txBox="1"/>
          <p:nvPr/>
        </p:nvSpPr>
        <p:spPr>
          <a:xfrm>
            <a:off x="11658600" y="1752600"/>
            <a:ext cx="20116800" cy="769441"/>
          </a:xfrm>
          <a:prstGeom prst="rect">
            <a:avLst/>
          </a:prstGeom>
          <a:noFill/>
        </p:spPr>
        <p:txBody>
          <a:bodyPr wrap="square" rtlCol="0">
            <a:spAutoFit/>
          </a:bodyPr>
          <a:lstStyle/>
          <a:p>
            <a:pPr algn="ctr"/>
            <a:r>
              <a:rPr lang="en-US" sz="4400" b="1" dirty="0" smtClean="0"/>
              <a:t>Timothy J. Roemer - Mechanical Engineering Department</a:t>
            </a:r>
            <a:endParaRPr lang="en-US" sz="4400" b="1" dirty="0"/>
          </a:p>
        </p:txBody>
      </p:sp>
      <p:pic>
        <p:nvPicPr>
          <p:cNvPr id="5" name="Picture 2" descr="https://www.nsfgrfp.org/images/nsf-logo.png"/>
          <p:cNvPicPr>
            <a:picLocks noChangeAspect="1" noChangeArrowheads="1"/>
          </p:cNvPicPr>
          <p:nvPr/>
        </p:nvPicPr>
        <p:blipFill>
          <a:blip r:embed="rId26" cstate="print"/>
          <a:srcRect/>
          <a:stretch>
            <a:fillRect/>
          </a:stretch>
        </p:blipFill>
        <p:spPr bwMode="auto">
          <a:xfrm>
            <a:off x="34899600" y="0"/>
            <a:ext cx="2667000" cy="2667000"/>
          </a:xfrm>
          <a:prstGeom prst="rect">
            <a:avLst/>
          </a:prstGeom>
          <a:noFill/>
        </p:spPr>
      </p:pic>
      <p:sp>
        <p:nvSpPr>
          <p:cNvPr id="102" name="TextBox 101"/>
          <p:cNvSpPr txBox="1"/>
          <p:nvPr/>
        </p:nvSpPr>
        <p:spPr>
          <a:xfrm>
            <a:off x="16992600" y="27736800"/>
            <a:ext cx="4267200" cy="523220"/>
          </a:xfrm>
          <a:prstGeom prst="rect">
            <a:avLst/>
          </a:prstGeom>
          <a:noFill/>
        </p:spPr>
        <p:txBody>
          <a:bodyPr wrap="square" rtlCol="0">
            <a:spAutoFit/>
          </a:bodyPr>
          <a:lstStyle/>
          <a:p>
            <a:pPr algn="ctr"/>
            <a:r>
              <a:rPr lang="en-US" sz="2800" dirty="0" smtClean="0"/>
              <a:t>CBT System Diagram</a:t>
            </a:r>
            <a:endParaRPr lang="en-US" sz="2800" dirty="0"/>
          </a:p>
        </p:txBody>
      </p:sp>
      <p:sp>
        <p:nvSpPr>
          <p:cNvPr id="105" name="TextBox 104"/>
          <p:cNvSpPr txBox="1"/>
          <p:nvPr/>
        </p:nvSpPr>
        <p:spPr>
          <a:xfrm>
            <a:off x="11582400" y="26670000"/>
            <a:ext cx="5334000" cy="533400"/>
          </a:xfrm>
          <a:prstGeom prst="rect">
            <a:avLst/>
          </a:prstGeom>
          <a:noFill/>
        </p:spPr>
        <p:txBody>
          <a:bodyPr wrap="square" rtlCol="0">
            <a:spAutoFit/>
          </a:bodyPr>
          <a:lstStyle/>
          <a:p>
            <a:pPr algn="ctr"/>
            <a:r>
              <a:rPr lang="en-US" sz="2800" dirty="0" smtClean="0"/>
              <a:t>Top View of Carriage</a:t>
            </a:r>
            <a:endParaRPr lang="en-US" sz="2800" dirty="0"/>
          </a:p>
        </p:txBody>
      </p:sp>
      <p:sp>
        <p:nvSpPr>
          <p:cNvPr id="106" name="TextBox 105"/>
          <p:cNvSpPr txBox="1"/>
          <p:nvPr/>
        </p:nvSpPr>
        <p:spPr>
          <a:xfrm>
            <a:off x="12115800" y="19428480"/>
            <a:ext cx="9067800" cy="523220"/>
          </a:xfrm>
          <a:prstGeom prst="rect">
            <a:avLst/>
          </a:prstGeom>
          <a:noFill/>
        </p:spPr>
        <p:txBody>
          <a:bodyPr wrap="square" rtlCol="0">
            <a:spAutoFit/>
          </a:bodyPr>
          <a:lstStyle/>
          <a:p>
            <a:pPr algn="ctr"/>
            <a:r>
              <a:rPr lang="en-US" sz="2800" dirty="0" smtClean="0"/>
              <a:t>CBT Carriage: Rollers, Specimen, Grips, Limit Switch</a:t>
            </a:r>
            <a:endParaRPr lang="en-US" sz="2800" dirty="0"/>
          </a:p>
        </p:txBody>
      </p:sp>
      <p:sp>
        <p:nvSpPr>
          <p:cNvPr id="107" name="TextBox 106"/>
          <p:cNvSpPr txBox="1"/>
          <p:nvPr/>
        </p:nvSpPr>
        <p:spPr>
          <a:xfrm>
            <a:off x="22098000" y="16383000"/>
            <a:ext cx="11963400" cy="954107"/>
          </a:xfrm>
          <a:prstGeom prst="rect">
            <a:avLst/>
          </a:prstGeom>
          <a:noFill/>
        </p:spPr>
        <p:txBody>
          <a:bodyPr wrap="square" rtlCol="0">
            <a:spAutoFit/>
          </a:bodyPr>
          <a:lstStyle/>
          <a:p>
            <a:pPr algn="ctr"/>
            <a:r>
              <a:rPr lang="en-US" sz="2800" dirty="0" smtClean="0"/>
              <a:t>CBT Machine Tension Test Validation:</a:t>
            </a:r>
          </a:p>
          <a:p>
            <a:pPr algn="ctr"/>
            <a:r>
              <a:rPr lang="en-US" sz="2800" dirty="0" smtClean="0"/>
              <a:t> x is the ultimate tension strength</a:t>
            </a:r>
            <a:endParaRPr lang="en-US" sz="2800" dirty="0"/>
          </a:p>
        </p:txBody>
      </p:sp>
      <p:sp>
        <p:nvSpPr>
          <p:cNvPr id="108" name="TextBox 107"/>
          <p:cNvSpPr txBox="1"/>
          <p:nvPr/>
        </p:nvSpPr>
        <p:spPr>
          <a:xfrm>
            <a:off x="17145000" y="20203180"/>
            <a:ext cx="4267200" cy="523220"/>
          </a:xfrm>
          <a:prstGeom prst="rect">
            <a:avLst/>
          </a:prstGeom>
          <a:noFill/>
        </p:spPr>
        <p:txBody>
          <a:bodyPr wrap="square" rtlCol="0">
            <a:spAutoFit/>
          </a:bodyPr>
          <a:lstStyle/>
          <a:p>
            <a:pPr algn="ctr"/>
            <a:r>
              <a:rPr lang="en-US" sz="2800" dirty="0" smtClean="0"/>
              <a:t>CBT Machine Specification</a:t>
            </a:r>
            <a:endParaRPr lang="en-US" sz="2800" dirty="0"/>
          </a:p>
        </p:txBody>
      </p:sp>
      <p:sp>
        <p:nvSpPr>
          <p:cNvPr id="109" name="TextBox 108"/>
          <p:cNvSpPr txBox="1"/>
          <p:nvPr/>
        </p:nvSpPr>
        <p:spPr>
          <a:xfrm>
            <a:off x="12344400" y="12573000"/>
            <a:ext cx="9067800" cy="523220"/>
          </a:xfrm>
          <a:prstGeom prst="rect">
            <a:avLst/>
          </a:prstGeom>
          <a:noFill/>
        </p:spPr>
        <p:txBody>
          <a:bodyPr wrap="square" rtlCol="0">
            <a:spAutoFit/>
          </a:bodyPr>
          <a:lstStyle/>
          <a:p>
            <a:pPr algn="ctr"/>
            <a:r>
              <a:rPr lang="en-US" sz="2800" dirty="0" smtClean="0"/>
              <a:t>CBT System: Hydraulics, Ball Screw, Computer</a:t>
            </a:r>
            <a:endParaRPr lang="en-US" sz="2800" dirty="0"/>
          </a:p>
        </p:txBody>
      </p:sp>
      <p:sp>
        <p:nvSpPr>
          <p:cNvPr id="110" name="TextBox 109"/>
          <p:cNvSpPr txBox="1"/>
          <p:nvPr/>
        </p:nvSpPr>
        <p:spPr>
          <a:xfrm>
            <a:off x="23164800" y="11811000"/>
            <a:ext cx="9067800" cy="523220"/>
          </a:xfrm>
          <a:prstGeom prst="rect">
            <a:avLst/>
          </a:prstGeom>
          <a:noFill/>
        </p:spPr>
        <p:txBody>
          <a:bodyPr wrap="square" rtlCol="0">
            <a:spAutoFit/>
          </a:bodyPr>
          <a:lstStyle/>
          <a:p>
            <a:pPr algn="ctr"/>
            <a:r>
              <a:rPr lang="en-US" sz="2800" dirty="0" smtClean="0"/>
              <a:t>CBT Specimen: 1x, 2x, 3x Regions (Uniform)</a:t>
            </a:r>
            <a:endParaRPr lang="en-US" sz="2800" dirty="0"/>
          </a:p>
        </p:txBody>
      </p:sp>
      <p:sp>
        <p:nvSpPr>
          <p:cNvPr id="111" name="TextBox 110"/>
          <p:cNvSpPr txBox="1"/>
          <p:nvPr/>
        </p:nvSpPr>
        <p:spPr>
          <a:xfrm>
            <a:off x="23393400" y="27889200"/>
            <a:ext cx="9067800" cy="523220"/>
          </a:xfrm>
          <a:prstGeom prst="rect">
            <a:avLst/>
          </a:prstGeom>
          <a:noFill/>
        </p:spPr>
        <p:txBody>
          <a:bodyPr wrap="square" rtlCol="0">
            <a:spAutoFit/>
          </a:bodyPr>
          <a:lstStyle/>
          <a:p>
            <a:pPr algn="ctr"/>
            <a:r>
              <a:rPr lang="en-US" sz="2800" dirty="0" smtClean="0"/>
              <a:t>CBT Curve Analysis</a:t>
            </a:r>
            <a:endParaRPr lang="en-US" sz="2800" dirty="0"/>
          </a:p>
        </p:txBody>
      </p:sp>
      <p:sp>
        <p:nvSpPr>
          <p:cNvPr id="112" name="TextBox 111"/>
          <p:cNvSpPr txBox="1"/>
          <p:nvPr/>
        </p:nvSpPr>
        <p:spPr>
          <a:xfrm>
            <a:off x="23469600" y="23174980"/>
            <a:ext cx="9067800" cy="523220"/>
          </a:xfrm>
          <a:prstGeom prst="rect">
            <a:avLst/>
          </a:prstGeom>
          <a:noFill/>
        </p:spPr>
        <p:txBody>
          <a:bodyPr wrap="square" rtlCol="0">
            <a:spAutoFit/>
          </a:bodyPr>
          <a:lstStyle/>
          <a:p>
            <a:pPr algn="ctr"/>
            <a:r>
              <a:rPr lang="en-US" sz="2800" dirty="0" smtClean="0"/>
              <a:t>CBT Tests For Different Roller Depth (</a:t>
            </a:r>
            <a:r>
              <a:rPr lang="el-GR" sz="2800" dirty="0" smtClean="0">
                <a:latin typeface="Times New Roman"/>
                <a:cs typeface="Times New Roman"/>
              </a:rPr>
              <a:t>δ</a:t>
            </a:r>
            <a:r>
              <a:rPr lang="en-US" sz="2800" dirty="0" smtClean="0"/>
              <a:t>) Per Thickness (</a:t>
            </a:r>
            <a:r>
              <a:rPr lang="en-US" sz="2800" i="1" dirty="0" smtClean="0"/>
              <a:t>t</a:t>
            </a:r>
            <a:r>
              <a:rPr lang="en-US" sz="2800" dirty="0" smtClean="0"/>
              <a:t>)</a:t>
            </a:r>
            <a:endParaRPr lang="en-US" sz="2800" dirty="0"/>
          </a:p>
        </p:txBody>
      </p:sp>
      <p:sp>
        <p:nvSpPr>
          <p:cNvPr id="113" name="TextBox 112"/>
          <p:cNvSpPr txBox="1"/>
          <p:nvPr/>
        </p:nvSpPr>
        <p:spPr>
          <a:xfrm>
            <a:off x="11963400" y="30556200"/>
            <a:ext cx="20116800" cy="769441"/>
          </a:xfrm>
          <a:prstGeom prst="rect">
            <a:avLst/>
          </a:prstGeom>
          <a:noFill/>
        </p:spPr>
        <p:txBody>
          <a:bodyPr wrap="square" rtlCol="0">
            <a:spAutoFit/>
          </a:bodyPr>
          <a:lstStyle/>
          <a:p>
            <a:pPr algn="ctr"/>
            <a:r>
              <a:rPr lang="en-US" sz="4400" b="1" dirty="0" smtClean="0"/>
              <a:t>Advisors: </a:t>
            </a:r>
            <a:r>
              <a:rPr lang="en-US" sz="4400" dirty="0" smtClean="0"/>
              <a:t>Brad Kinsey, Yannis Korkolis, Marko Knezevic</a:t>
            </a:r>
            <a:endParaRPr lang="en-US" sz="4400" dirty="0"/>
          </a:p>
        </p:txBody>
      </p:sp>
      <p:sp>
        <p:nvSpPr>
          <p:cNvPr id="114" name="TextBox 113"/>
          <p:cNvSpPr txBox="1"/>
          <p:nvPr/>
        </p:nvSpPr>
        <p:spPr>
          <a:xfrm>
            <a:off x="33756600" y="9906000"/>
            <a:ext cx="9067800" cy="523220"/>
          </a:xfrm>
          <a:prstGeom prst="rect">
            <a:avLst/>
          </a:prstGeom>
          <a:noFill/>
        </p:spPr>
        <p:txBody>
          <a:bodyPr wrap="square" rtlCol="0">
            <a:spAutoFit/>
          </a:bodyPr>
          <a:lstStyle/>
          <a:p>
            <a:pPr algn="ctr"/>
            <a:r>
              <a:rPr lang="en-US" sz="2800" dirty="0" smtClean="0"/>
              <a:t>CBT and Tension Test Specimens</a:t>
            </a:r>
            <a:endParaRPr lang="en-US" sz="2800" dirty="0"/>
          </a:p>
        </p:txBody>
      </p:sp>
      <p:sp>
        <p:nvSpPr>
          <p:cNvPr id="115" name="TextBox 114"/>
          <p:cNvSpPr txBox="1"/>
          <p:nvPr/>
        </p:nvSpPr>
        <p:spPr>
          <a:xfrm>
            <a:off x="33680400" y="13335000"/>
            <a:ext cx="9067800" cy="523220"/>
          </a:xfrm>
          <a:prstGeom prst="rect">
            <a:avLst/>
          </a:prstGeom>
          <a:noFill/>
        </p:spPr>
        <p:txBody>
          <a:bodyPr wrap="square" rtlCol="0">
            <a:spAutoFit/>
          </a:bodyPr>
          <a:lstStyle/>
          <a:p>
            <a:pPr algn="ctr"/>
            <a:r>
              <a:rPr lang="en-US" sz="2800" dirty="0" smtClean="0"/>
              <a:t>Initial Specimen Image</a:t>
            </a:r>
            <a:endParaRPr lang="en-US" sz="2800" dirty="0"/>
          </a:p>
        </p:txBody>
      </p:sp>
      <p:sp>
        <p:nvSpPr>
          <p:cNvPr id="116" name="TextBox 115"/>
          <p:cNvSpPr txBox="1"/>
          <p:nvPr/>
        </p:nvSpPr>
        <p:spPr>
          <a:xfrm>
            <a:off x="33680400" y="14554200"/>
            <a:ext cx="9067800" cy="523220"/>
          </a:xfrm>
          <a:prstGeom prst="rect">
            <a:avLst/>
          </a:prstGeom>
          <a:noFill/>
        </p:spPr>
        <p:txBody>
          <a:bodyPr wrap="square" rtlCol="0">
            <a:spAutoFit/>
          </a:bodyPr>
          <a:lstStyle/>
          <a:p>
            <a:pPr algn="ctr"/>
            <a:r>
              <a:rPr lang="en-US" sz="2800" dirty="0" smtClean="0"/>
              <a:t>Analysis of First Specimen</a:t>
            </a:r>
            <a:endParaRPr lang="en-US" sz="2800" dirty="0"/>
          </a:p>
        </p:txBody>
      </p:sp>
      <p:sp>
        <p:nvSpPr>
          <p:cNvPr id="117" name="TextBox 116"/>
          <p:cNvSpPr txBox="1"/>
          <p:nvPr/>
        </p:nvSpPr>
        <p:spPr>
          <a:xfrm>
            <a:off x="33756600" y="15697200"/>
            <a:ext cx="9067800" cy="523220"/>
          </a:xfrm>
          <a:prstGeom prst="rect">
            <a:avLst/>
          </a:prstGeom>
          <a:noFill/>
        </p:spPr>
        <p:txBody>
          <a:bodyPr wrap="square" rtlCol="0">
            <a:spAutoFit/>
          </a:bodyPr>
          <a:lstStyle/>
          <a:p>
            <a:pPr algn="ctr"/>
            <a:r>
              <a:rPr lang="en-US" sz="2800" dirty="0" smtClean="0"/>
              <a:t>Black &amp; White Contrast Intensity Image</a:t>
            </a:r>
            <a:endParaRPr lang="en-US" sz="2800" dirty="0"/>
          </a:p>
        </p:txBody>
      </p:sp>
      <p:sp>
        <p:nvSpPr>
          <p:cNvPr id="118" name="TextBox 117"/>
          <p:cNvSpPr txBox="1"/>
          <p:nvPr/>
        </p:nvSpPr>
        <p:spPr>
          <a:xfrm>
            <a:off x="33832800" y="16850380"/>
            <a:ext cx="9067800" cy="523220"/>
          </a:xfrm>
          <a:prstGeom prst="rect">
            <a:avLst/>
          </a:prstGeom>
          <a:noFill/>
        </p:spPr>
        <p:txBody>
          <a:bodyPr wrap="square" rtlCol="0">
            <a:spAutoFit/>
          </a:bodyPr>
          <a:lstStyle/>
          <a:p>
            <a:pPr algn="ctr"/>
            <a:r>
              <a:rPr lang="en-US" sz="2800" dirty="0" smtClean="0"/>
              <a:t>Ellipsoid Identification &amp; Measurement Image</a:t>
            </a:r>
            <a:endParaRPr lang="en-US" sz="2800" dirty="0"/>
          </a:p>
        </p:txBody>
      </p:sp>
      <p:sp>
        <p:nvSpPr>
          <p:cNvPr id="119" name="TextBox 118"/>
          <p:cNvSpPr txBox="1"/>
          <p:nvPr/>
        </p:nvSpPr>
        <p:spPr>
          <a:xfrm>
            <a:off x="10287000" y="31242000"/>
            <a:ext cx="23469600" cy="769441"/>
          </a:xfrm>
          <a:prstGeom prst="rect">
            <a:avLst/>
          </a:prstGeom>
          <a:noFill/>
        </p:spPr>
        <p:txBody>
          <a:bodyPr wrap="square" rtlCol="0">
            <a:spAutoFit/>
          </a:bodyPr>
          <a:lstStyle/>
          <a:p>
            <a:pPr algn="ctr"/>
            <a:r>
              <a:rPr lang="en-US" sz="4400" b="1" dirty="0" smtClean="0"/>
              <a:t>Sponsors/ Partners: </a:t>
            </a:r>
            <a:r>
              <a:rPr lang="en-US" sz="4400" dirty="0" smtClean="0"/>
              <a:t>Ford Motor Company, Alcoa, U.S. Steel, National Science Foundation</a:t>
            </a:r>
            <a:endParaRPr lang="en-US" sz="4400" dirty="0"/>
          </a:p>
        </p:txBody>
      </p:sp>
      <p:sp>
        <p:nvSpPr>
          <p:cNvPr id="120" name="TextBox 119"/>
          <p:cNvSpPr txBox="1"/>
          <p:nvPr/>
        </p:nvSpPr>
        <p:spPr>
          <a:xfrm>
            <a:off x="6781800" y="31920359"/>
            <a:ext cx="30327600" cy="769441"/>
          </a:xfrm>
          <a:prstGeom prst="rect">
            <a:avLst/>
          </a:prstGeom>
          <a:noFill/>
        </p:spPr>
        <p:txBody>
          <a:bodyPr wrap="square" rtlCol="0">
            <a:spAutoFit/>
          </a:bodyPr>
          <a:lstStyle/>
          <a:p>
            <a:pPr algn="ctr"/>
            <a:r>
              <a:rPr lang="en-US" sz="4400" b="1" dirty="0" smtClean="0"/>
              <a:t>Special Thanks: </a:t>
            </a:r>
            <a:r>
              <a:rPr lang="en-US" sz="4400" dirty="0" smtClean="0"/>
              <a:t>Vojta Kubec, Sheldon Parent, Madhav Baral, Peter Ripley, Chris Dick, Nengxiu Deng, Steve Racca, Joseph Wilson</a:t>
            </a:r>
            <a:endParaRPr lang="en-US" sz="4400" dirty="0"/>
          </a:p>
        </p:txBody>
      </p:sp>
      <p:pic>
        <p:nvPicPr>
          <p:cNvPr id="1028" name="Picture 4" descr="http://rbrua3v80lj2rulsf7iqfnpmf.wpengine.netdna-cdn.com/wp-content/uploads/2015/04/US-Steel-Logo.jpg"/>
          <p:cNvPicPr>
            <a:picLocks noChangeAspect="1" noChangeArrowheads="1"/>
          </p:cNvPicPr>
          <p:nvPr/>
        </p:nvPicPr>
        <p:blipFill>
          <a:blip r:embed="rId27" cstate="print">
            <a:clrChange>
              <a:clrFrom>
                <a:srgbClr val="FFFFFD"/>
              </a:clrFrom>
              <a:clrTo>
                <a:srgbClr val="FFFFFD">
                  <a:alpha val="0"/>
                </a:srgbClr>
              </a:clrTo>
            </a:clrChange>
          </a:blip>
          <a:srcRect/>
          <a:stretch>
            <a:fillRect/>
          </a:stretch>
        </p:blipFill>
        <p:spPr bwMode="auto">
          <a:xfrm>
            <a:off x="38481000" y="31124956"/>
            <a:ext cx="4343400" cy="1945844"/>
          </a:xfrm>
          <a:prstGeom prst="rect">
            <a:avLst/>
          </a:prstGeom>
          <a:noFill/>
        </p:spPr>
      </p:pic>
      <p:pic>
        <p:nvPicPr>
          <p:cNvPr id="1030" name="Picture 6" descr="http://mms.businesswire.com/media/20130610005324/en/372097/5/ford_logo_vector_down.jpg"/>
          <p:cNvPicPr>
            <a:picLocks noChangeAspect="1" noChangeArrowheads="1"/>
          </p:cNvPicPr>
          <p:nvPr/>
        </p:nvPicPr>
        <p:blipFill>
          <a:blip r:embed="rId28" cstate="print">
            <a:clrChange>
              <a:clrFrom>
                <a:srgbClr val="FFFFFF"/>
              </a:clrFrom>
              <a:clrTo>
                <a:srgbClr val="FFFFFF">
                  <a:alpha val="0"/>
                </a:srgbClr>
              </a:clrTo>
            </a:clrChange>
          </a:blip>
          <a:srcRect/>
          <a:stretch>
            <a:fillRect/>
          </a:stretch>
        </p:blipFill>
        <p:spPr bwMode="auto">
          <a:xfrm>
            <a:off x="685800" y="30708600"/>
            <a:ext cx="4572000" cy="1700784"/>
          </a:xfrm>
          <a:prstGeom prst="rect">
            <a:avLst/>
          </a:prstGeom>
          <a:noFill/>
        </p:spPr>
      </p:pic>
      <p:sp>
        <p:nvSpPr>
          <p:cNvPr id="122" name="TextBox 121"/>
          <p:cNvSpPr txBox="1"/>
          <p:nvPr/>
        </p:nvSpPr>
        <p:spPr>
          <a:xfrm>
            <a:off x="34061400" y="21031200"/>
            <a:ext cx="8534400" cy="523220"/>
          </a:xfrm>
          <a:prstGeom prst="rect">
            <a:avLst/>
          </a:prstGeom>
          <a:noFill/>
        </p:spPr>
        <p:txBody>
          <a:bodyPr wrap="square" rtlCol="0">
            <a:spAutoFit/>
          </a:bodyPr>
          <a:lstStyle/>
          <a:p>
            <a:pPr algn="ctr"/>
            <a:r>
              <a:rPr lang="en-US" sz="2800" dirty="0" smtClean="0"/>
              <a:t>Major &amp; Minor Engineering Strain Percent Distribution</a:t>
            </a:r>
            <a:endParaRPr lang="en-US" sz="2800" dirty="0"/>
          </a:p>
        </p:txBody>
      </p:sp>
      <p:sp>
        <p:nvSpPr>
          <p:cNvPr id="123" name="TextBox 122"/>
          <p:cNvSpPr txBox="1"/>
          <p:nvPr/>
        </p:nvSpPr>
        <p:spPr>
          <a:xfrm>
            <a:off x="34823400" y="27746980"/>
            <a:ext cx="7010400" cy="523220"/>
          </a:xfrm>
          <a:prstGeom prst="rect">
            <a:avLst/>
          </a:prstGeom>
          <a:noFill/>
        </p:spPr>
        <p:txBody>
          <a:bodyPr wrap="square" rtlCol="0">
            <a:spAutoFit/>
          </a:bodyPr>
          <a:lstStyle/>
          <a:p>
            <a:pPr algn="ctr"/>
            <a:r>
              <a:rPr lang="en-US" sz="2800" dirty="0" smtClean="0"/>
              <a:t>Major &amp; Minor Strain Percent</a:t>
            </a:r>
            <a:endParaRPr lang="en-US" sz="2800" dirty="0"/>
          </a:p>
        </p:txBody>
      </p:sp>
      <p:sp>
        <p:nvSpPr>
          <p:cNvPr id="124" name="Rectangle 123"/>
          <p:cNvSpPr/>
          <p:nvPr/>
        </p:nvSpPr>
        <p:spPr>
          <a:xfrm>
            <a:off x="33451800" y="10439400"/>
            <a:ext cx="9448800" cy="11353800"/>
          </a:xfrm>
          <a:prstGeom prst="rect">
            <a:avLst/>
          </a:prstGeom>
          <a:noFill/>
          <a:ln w="3810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25" name="TextBox 124"/>
          <p:cNvSpPr txBox="1"/>
          <p:nvPr/>
        </p:nvSpPr>
        <p:spPr>
          <a:xfrm>
            <a:off x="34442400" y="10591800"/>
            <a:ext cx="7620000" cy="707886"/>
          </a:xfrm>
          <a:prstGeom prst="rect">
            <a:avLst/>
          </a:prstGeom>
          <a:noFill/>
        </p:spPr>
        <p:txBody>
          <a:bodyPr wrap="square" rtlCol="0">
            <a:spAutoFit/>
          </a:bodyPr>
          <a:lstStyle/>
          <a:p>
            <a:pPr algn="ctr"/>
            <a:r>
              <a:rPr lang="en-US" sz="4000" b="1" dirty="0" smtClean="0">
                <a:latin typeface="Times New Roman" pitchFamily="18" charset="0"/>
                <a:cs typeface="Times New Roman" pitchFamily="18" charset="0"/>
              </a:rPr>
              <a:t>Matlab Circle Grid Measurement</a:t>
            </a:r>
            <a:endParaRPr lang="en-US" sz="4000" b="1" dirty="0">
              <a:latin typeface="Times New Roman" pitchFamily="18" charset="0"/>
              <a:cs typeface="Times New Roman" pitchFamily="18" charset="0"/>
            </a:endParaRPr>
          </a:p>
        </p:txBody>
      </p:sp>
      <p:pic>
        <p:nvPicPr>
          <p:cNvPr id="23" name="Picture 2" descr="http://www.statemetalindustries.com/wp-content/uploads/2013/01/alcoa.jpg"/>
          <p:cNvPicPr>
            <a:picLocks noChangeAspect="1" noChangeArrowheads="1"/>
          </p:cNvPicPr>
          <p:nvPr/>
        </p:nvPicPr>
        <p:blipFill>
          <a:blip r:embed="rId29" cstate="print">
            <a:clrChange>
              <a:clrFrom>
                <a:srgbClr val="FFFFFF"/>
              </a:clrFrom>
              <a:clrTo>
                <a:srgbClr val="FFFFFF">
                  <a:alpha val="0"/>
                </a:srgbClr>
              </a:clrTo>
            </a:clrChange>
          </a:blip>
          <a:srcRect/>
          <a:stretch>
            <a:fillRect/>
          </a:stretch>
        </p:blipFill>
        <p:spPr bwMode="auto">
          <a:xfrm>
            <a:off x="38881050" y="29718000"/>
            <a:ext cx="3886200" cy="25908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857</TotalTime>
  <Words>383</Words>
  <Application>Microsoft Office PowerPoint</Application>
  <PresentationFormat>Custom</PresentationFormat>
  <Paragraphs>66</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Timothy</dc:creator>
  <cp:lastModifiedBy>Timothy</cp:lastModifiedBy>
  <cp:revision>63</cp:revision>
  <dcterms:created xsi:type="dcterms:W3CDTF">2015-03-23T19:20:24Z</dcterms:created>
  <dcterms:modified xsi:type="dcterms:W3CDTF">2015-04-10T00:17:34Z</dcterms:modified>
</cp:coreProperties>
</file>