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6576000" cy="29260800"/>
  <p:notesSz cx="6858000" cy="9144000"/>
  <p:defaultTextStyle>
    <a:defPPr>
      <a:defRPr lang="en-US"/>
    </a:defPPr>
    <a:lvl1pPr marL="0" algn="l" defTabSz="3160166" rtl="0" eaLnBrk="1" latinLnBrk="0" hangingPunct="1">
      <a:defRPr sz="6221" kern="1200">
        <a:solidFill>
          <a:schemeClr val="tx1"/>
        </a:solidFill>
        <a:latin typeface="+mn-lt"/>
        <a:ea typeface="+mn-ea"/>
        <a:cs typeface="+mn-cs"/>
      </a:defRPr>
    </a:lvl1pPr>
    <a:lvl2pPr marL="1580083" algn="l" defTabSz="3160166" rtl="0" eaLnBrk="1" latinLnBrk="0" hangingPunct="1">
      <a:defRPr sz="6221" kern="1200">
        <a:solidFill>
          <a:schemeClr val="tx1"/>
        </a:solidFill>
        <a:latin typeface="+mn-lt"/>
        <a:ea typeface="+mn-ea"/>
        <a:cs typeface="+mn-cs"/>
      </a:defRPr>
    </a:lvl2pPr>
    <a:lvl3pPr marL="3160166" algn="l" defTabSz="3160166" rtl="0" eaLnBrk="1" latinLnBrk="0" hangingPunct="1">
      <a:defRPr sz="6221" kern="1200">
        <a:solidFill>
          <a:schemeClr val="tx1"/>
        </a:solidFill>
        <a:latin typeface="+mn-lt"/>
        <a:ea typeface="+mn-ea"/>
        <a:cs typeface="+mn-cs"/>
      </a:defRPr>
    </a:lvl3pPr>
    <a:lvl4pPr marL="4740250" algn="l" defTabSz="3160166" rtl="0" eaLnBrk="1" latinLnBrk="0" hangingPunct="1">
      <a:defRPr sz="6221" kern="1200">
        <a:solidFill>
          <a:schemeClr val="tx1"/>
        </a:solidFill>
        <a:latin typeface="+mn-lt"/>
        <a:ea typeface="+mn-ea"/>
        <a:cs typeface="+mn-cs"/>
      </a:defRPr>
    </a:lvl4pPr>
    <a:lvl5pPr marL="6320333" algn="l" defTabSz="3160166" rtl="0" eaLnBrk="1" latinLnBrk="0" hangingPunct="1">
      <a:defRPr sz="6221" kern="1200">
        <a:solidFill>
          <a:schemeClr val="tx1"/>
        </a:solidFill>
        <a:latin typeface="+mn-lt"/>
        <a:ea typeface="+mn-ea"/>
        <a:cs typeface="+mn-cs"/>
      </a:defRPr>
    </a:lvl5pPr>
    <a:lvl6pPr marL="7900416" algn="l" defTabSz="3160166" rtl="0" eaLnBrk="1" latinLnBrk="0" hangingPunct="1">
      <a:defRPr sz="6221" kern="1200">
        <a:solidFill>
          <a:schemeClr val="tx1"/>
        </a:solidFill>
        <a:latin typeface="+mn-lt"/>
        <a:ea typeface="+mn-ea"/>
        <a:cs typeface="+mn-cs"/>
      </a:defRPr>
    </a:lvl6pPr>
    <a:lvl7pPr marL="9480499" algn="l" defTabSz="3160166" rtl="0" eaLnBrk="1" latinLnBrk="0" hangingPunct="1">
      <a:defRPr sz="6221" kern="1200">
        <a:solidFill>
          <a:schemeClr val="tx1"/>
        </a:solidFill>
        <a:latin typeface="+mn-lt"/>
        <a:ea typeface="+mn-ea"/>
        <a:cs typeface="+mn-cs"/>
      </a:defRPr>
    </a:lvl7pPr>
    <a:lvl8pPr marL="11060582" algn="l" defTabSz="3160166" rtl="0" eaLnBrk="1" latinLnBrk="0" hangingPunct="1">
      <a:defRPr sz="6221" kern="1200">
        <a:solidFill>
          <a:schemeClr val="tx1"/>
        </a:solidFill>
        <a:latin typeface="+mn-lt"/>
        <a:ea typeface="+mn-ea"/>
        <a:cs typeface="+mn-cs"/>
      </a:defRPr>
    </a:lvl8pPr>
    <a:lvl9pPr marL="12640666" algn="l" defTabSz="3160166"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guide id="3" pos="912" userDrawn="1">
          <p15:clr>
            <a:srgbClr val="A4A3A4"/>
          </p15:clr>
        </p15:guide>
        <p15:guide id="4" orient="horz" pos="984" userDrawn="1">
          <p15:clr>
            <a:srgbClr val="A4A3A4"/>
          </p15:clr>
        </p15:guide>
        <p15:guide id="5" orient="horz" pos="17664" userDrawn="1">
          <p15:clr>
            <a:srgbClr val="A4A3A4"/>
          </p15:clr>
        </p15:guide>
        <p15:guide id="6" pos="22224" userDrawn="1">
          <p15:clr>
            <a:srgbClr val="A4A3A4"/>
          </p15:clr>
        </p15:guide>
        <p15:guide id="7" orient="horz" pos="9166">
          <p15:clr>
            <a:srgbClr val="A4A3A4"/>
          </p15:clr>
        </p15:guide>
        <p15:guide id="8" orient="horz" pos="98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showGuides="1">
      <p:cViewPr>
        <p:scale>
          <a:sx n="40" d="100"/>
          <a:sy n="40" d="100"/>
        </p:scale>
        <p:origin x="-1758" y="-1368"/>
      </p:cViewPr>
      <p:guideLst>
        <p:guide orient="horz" pos="9216"/>
        <p:guide pos="11520"/>
        <p:guide pos="912"/>
        <p:guide orient="horz" pos="984"/>
        <p:guide orient="horz" pos="17664"/>
        <p:guide pos="22224"/>
        <p:guide orient="horz" pos="9166"/>
        <p:guide orient="horz" pos="9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i="1" dirty="0" smtClean="0"/>
              <a:t>Enrichment Expenditures</a:t>
            </a:r>
            <a:r>
              <a:rPr lang="en-US" i="1" baseline="0" dirty="0" smtClean="0"/>
              <a:t> on Children, 1972 to 2006:</a:t>
            </a:r>
          </a:p>
          <a:p>
            <a:pPr>
              <a:defRPr/>
            </a:pPr>
            <a:r>
              <a:rPr lang="en-US" i="1" baseline="0" dirty="0" smtClean="0"/>
              <a:t>Wealthier Increasingly Spend More</a:t>
            </a:r>
            <a:endParaRPr lang="en-US" i="1" dirty="0"/>
          </a:p>
        </c:rich>
      </c:tx>
      <c:layout>
        <c:manualLayout>
          <c:xMode val="edge"/>
          <c:yMode val="edge"/>
          <c:x val="0.16281073467991422"/>
          <c:y val="2.2780086612502647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40656473157244"/>
          <c:y val="0.11595103377259"/>
          <c:w val="0.84154413317570198"/>
          <c:h val="0.70665981621336904"/>
        </c:manualLayout>
      </c:layout>
      <c:lineChart>
        <c:grouping val="standard"/>
        <c:varyColors val="0"/>
        <c:ser>
          <c:idx val="0"/>
          <c:order val="0"/>
          <c:tx>
            <c:strRef>
              <c:f>Sheet1!$B$1</c:f>
              <c:strCache>
                <c:ptCount val="1"/>
                <c:pt idx="0">
                  <c:v>Bottom income quintile</c:v>
                </c:pt>
              </c:strCache>
            </c:strRef>
          </c:tx>
          <c:spPr>
            <a:ln w="28575" cap="rnd">
              <a:solidFill>
                <a:schemeClr val="accent1"/>
              </a:solidFill>
              <a:prstDash val="sysDash"/>
              <a:round/>
            </a:ln>
            <a:effectLst/>
          </c:spPr>
          <c:marker>
            <c:symbol val="triangle"/>
            <c:size val="10"/>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1972 to 1973</c:v>
                </c:pt>
                <c:pt idx="1">
                  <c:v>1983 to 1984</c:v>
                </c:pt>
                <c:pt idx="2">
                  <c:v>1994 to 1995</c:v>
                </c:pt>
                <c:pt idx="3">
                  <c:v>2005 to 2006</c:v>
                </c:pt>
              </c:strCache>
            </c:strRef>
          </c:cat>
          <c:val>
            <c:numRef>
              <c:f>Sheet1!$B$2:$B$5</c:f>
              <c:numCache>
                <c:formatCode>General</c:formatCode>
                <c:ptCount val="4"/>
                <c:pt idx="0">
                  <c:v>835</c:v>
                </c:pt>
                <c:pt idx="1">
                  <c:v>1264</c:v>
                </c:pt>
                <c:pt idx="2">
                  <c:v>1173</c:v>
                </c:pt>
                <c:pt idx="3">
                  <c:v>1315</c:v>
                </c:pt>
              </c:numCache>
            </c:numRef>
          </c:val>
          <c:smooth val="0"/>
        </c:ser>
        <c:ser>
          <c:idx val="1"/>
          <c:order val="1"/>
          <c:tx>
            <c:strRef>
              <c:f>Sheet1!$C$1</c:f>
              <c:strCache>
                <c:ptCount val="1"/>
                <c:pt idx="0">
                  <c:v>Top income quintile</c:v>
                </c:pt>
              </c:strCache>
            </c:strRef>
          </c:tx>
          <c:spPr>
            <a:ln w="28575" cap="rnd">
              <a:solidFill>
                <a:srgbClr val="C00000"/>
              </a:solidFill>
              <a:round/>
            </a:ln>
            <a:effectLst/>
          </c:spPr>
          <c:marker>
            <c:symbol val="square"/>
            <c:size val="10"/>
            <c:spPr>
              <a:solidFill>
                <a:srgbClr val="C00000"/>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1972 to 1973</c:v>
                </c:pt>
                <c:pt idx="1">
                  <c:v>1983 to 1984</c:v>
                </c:pt>
                <c:pt idx="2">
                  <c:v>1994 to 1995</c:v>
                </c:pt>
                <c:pt idx="3">
                  <c:v>2005 to 2006</c:v>
                </c:pt>
              </c:strCache>
            </c:strRef>
          </c:cat>
          <c:val>
            <c:numRef>
              <c:f>Sheet1!$C$2:$C$5</c:f>
              <c:numCache>
                <c:formatCode>General</c:formatCode>
                <c:ptCount val="4"/>
                <c:pt idx="0">
                  <c:v>3536</c:v>
                </c:pt>
                <c:pt idx="1">
                  <c:v>5650</c:v>
                </c:pt>
                <c:pt idx="2">
                  <c:v>6975</c:v>
                </c:pt>
                <c:pt idx="3">
                  <c:v>8872</c:v>
                </c:pt>
              </c:numCache>
            </c:numRef>
          </c:val>
          <c:smooth val="0"/>
        </c:ser>
        <c:dLbls>
          <c:dLblPos val="t"/>
          <c:showLegendKey val="0"/>
          <c:showVal val="1"/>
          <c:showCatName val="0"/>
          <c:showSerName val="0"/>
          <c:showPercent val="0"/>
          <c:showBubbleSize val="0"/>
        </c:dLbls>
        <c:marker val="1"/>
        <c:smooth val="0"/>
        <c:axId val="201454944"/>
        <c:axId val="201448680"/>
      </c:lineChart>
      <c:catAx>
        <c:axId val="201454944"/>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Year</a:t>
                </a:r>
                <a:endParaRPr lang="en-US" dirty="0"/>
              </a:p>
            </c:rich>
          </c:tx>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1448680"/>
        <c:crosses val="autoZero"/>
        <c:auto val="1"/>
        <c:lblAlgn val="ctr"/>
        <c:lblOffset val="100"/>
        <c:noMultiLvlLbl val="0"/>
      </c:catAx>
      <c:valAx>
        <c:axId val="201448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Amount (In 2008</a:t>
                </a:r>
                <a:r>
                  <a:rPr lang="en-US" baseline="0" dirty="0" smtClean="0"/>
                  <a:t> Dollars)</a:t>
                </a:r>
                <a:endParaRPr lang="en-US" dirty="0"/>
              </a:p>
            </c:rich>
          </c:tx>
          <c:layout>
            <c:manualLayout>
              <c:xMode val="edge"/>
              <c:yMode val="edge"/>
              <c:x val="3.9896035414296697E-2"/>
              <c:y val="0.27523648214709501"/>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1454944"/>
        <c:crosses val="autoZero"/>
        <c:crossBetween val="between"/>
      </c:valAx>
      <c:spPr>
        <a:solidFill>
          <a:schemeClr val="bg1"/>
        </a:solidFill>
        <a:ln>
          <a:noFill/>
        </a:ln>
        <a:effectLst/>
      </c:spPr>
    </c:plotArea>
    <c:legend>
      <c:legendPos val="b"/>
      <c:layout>
        <c:manualLayout>
          <c:xMode val="edge"/>
          <c:yMode val="edge"/>
          <c:x val="0.141959554613485"/>
          <c:y val="0.207505208783093"/>
          <c:w val="0.28638420356418998"/>
          <c:h val="0.18525715155476799"/>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168275">
      <a:solidFill>
        <a:schemeClr val="accent5"/>
      </a:solid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dirty="0" smtClean="0">
                <a:latin typeface="Times New Roman" panose="02020603050405020304" pitchFamily="18" charset="0"/>
                <a:cs typeface="Times New Roman" panose="02020603050405020304" pitchFamily="18" charset="0"/>
              </a:rPr>
              <a:t>Figure 1. Percent</a:t>
            </a:r>
            <a:r>
              <a:rPr lang="en-US" sz="1600" baseline="0" dirty="0" smtClean="0">
                <a:latin typeface="Times New Roman" panose="02020603050405020304" pitchFamily="18" charset="0"/>
                <a:cs typeface="Times New Roman" panose="02020603050405020304" pitchFamily="18" charset="0"/>
              </a:rPr>
              <a:t> of Youth Participating Across SES Groups: </a:t>
            </a:r>
          </a:p>
          <a:p>
            <a:pPr>
              <a:defRPr/>
            </a:pPr>
            <a:r>
              <a:rPr lang="en-US" sz="1600" baseline="0" dirty="0" smtClean="0">
                <a:latin typeface="Times New Roman" panose="02020603050405020304" pitchFamily="18" charset="0"/>
                <a:cs typeface="Times New Roman" panose="02020603050405020304" pitchFamily="18" charset="0"/>
              </a:rPr>
              <a:t>Children in Higher Income Families have Greater Participation Rates</a:t>
            </a:r>
            <a:endParaRPr lang="en-US" sz="1600" dirty="0">
              <a:latin typeface="Times New Roman" panose="02020603050405020304" pitchFamily="18" charset="0"/>
              <a:cs typeface="Times New Roman" panose="02020603050405020304" pitchFamily="18" charset="0"/>
            </a:endParaRPr>
          </a:p>
        </c:rich>
      </c:tx>
      <c:layout>
        <c:manualLayout>
          <c:xMode val="edge"/>
          <c:yMode val="edge"/>
          <c:x val="0.18305051398881184"/>
          <c:y val="3.3809333529622072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4294070427405"/>
          <c:y val="0.191124454667254"/>
          <c:w val="0.88243913123949302"/>
          <c:h val="0.61345311363500499"/>
        </c:manualLayout>
      </c:layout>
      <c:barChart>
        <c:barDir val="col"/>
        <c:grouping val="clustered"/>
        <c:varyColors val="0"/>
        <c:ser>
          <c:idx val="0"/>
          <c:order val="0"/>
          <c:tx>
            <c:strRef>
              <c:f>Sheet1!$B$1</c:f>
              <c:strCache>
                <c:ptCount val="1"/>
                <c:pt idx="0">
                  <c:v>Sports</c:v>
                </c:pt>
              </c:strCache>
            </c:strRef>
          </c:tx>
          <c:spPr>
            <a:solidFill>
              <a:schemeClr val="accent1"/>
            </a:solidFill>
            <a:ln>
              <a:noFill/>
            </a:ln>
            <a:effectLst/>
          </c:spPr>
          <c:invertIfNegative val="0"/>
          <c:cat>
            <c:strRef>
              <c:f>Sheet1!$A$2:$A$5</c:f>
              <c:strCache>
                <c:ptCount val="4"/>
                <c:pt idx="0">
                  <c:v>0-99%</c:v>
                </c:pt>
                <c:pt idx="1">
                  <c:v>100-199%</c:v>
                </c:pt>
                <c:pt idx="2">
                  <c:v>200-399%</c:v>
                </c:pt>
                <c:pt idx="3">
                  <c:v>Above 400%</c:v>
                </c:pt>
              </c:strCache>
            </c:strRef>
          </c:cat>
          <c:val>
            <c:numRef>
              <c:f>Sheet1!$B$2:$B$5</c:f>
              <c:numCache>
                <c:formatCode>General</c:formatCode>
                <c:ptCount val="4"/>
                <c:pt idx="0">
                  <c:v>38</c:v>
                </c:pt>
                <c:pt idx="1">
                  <c:v>50</c:v>
                </c:pt>
                <c:pt idx="2">
                  <c:v>66</c:v>
                </c:pt>
                <c:pt idx="3">
                  <c:v>77</c:v>
                </c:pt>
              </c:numCache>
            </c:numRef>
          </c:val>
        </c:ser>
        <c:ser>
          <c:idx val="1"/>
          <c:order val="1"/>
          <c:tx>
            <c:strRef>
              <c:f>Sheet1!$C$1</c:f>
              <c:strCache>
                <c:ptCount val="1"/>
                <c:pt idx="0">
                  <c:v>Clubs/Organizations</c:v>
                </c:pt>
              </c:strCache>
            </c:strRef>
          </c:tx>
          <c:spPr>
            <a:solidFill>
              <a:schemeClr val="accent2"/>
            </a:solidFill>
            <a:ln>
              <a:noFill/>
            </a:ln>
            <a:effectLst/>
          </c:spPr>
          <c:invertIfNegative val="0"/>
          <c:cat>
            <c:strRef>
              <c:f>Sheet1!$A$2:$A$5</c:f>
              <c:strCache>
                <c:ptCount val="4"/>
                <c:pt idx="0">
                  <c:v>0-99%</c:v>
                </c:pt>
                <c:pt idx="1">
                  <c:v>100-199%</c:v>
                </c:pt>
                <c:pt idx="2">
                  <c:v>200-399%</c:v>
                </c:pt>
                <c:pt idx="3">
                  <c:v>Above 400%</c:v>
                </c:pt>
              </c:strCache>
            </c:strRef>
          </c:cat>
          <c:val>
            <c:numRef>
              <c:f>Sheet1!$C$2:$C$5</c:f>
              <c:numCache>
                <c:formatCode>General</c:formatCode>
                <c:ptCount val="4"/>
                <c:pt idx="0">
                  <c:v>38</c:v>
                </c:pt>
                <c:pt idx="1">
                  <c:v>52</c:v>
                </c:pt>
                <c:pt idx="2">
                  <c:v>66</c:v>
                </c:pt>
                <c:pt idx="3">
                  <c:v>75</c:v>
                </c:pt>
              </c:numCache>
            </c:numRef>
          </c:val>
        </c:ser>
        <c:ser>
          <c:idx val="2"/>
          <c:order val="2"/>
          <c:tx>
            <c:strRef>
              <c:f>Sheet1!$D$1</c:f>
              <c:strCache>
                <c:ptCount val="1"/>
                <c:pt idx="0">
                  <c:v>Other Extracurriculars</c:v>
                </c:pt>
              </c:strCache>
            </c:strRef>
          </c:tx>
          <c:spPr>
            <a:solidFill>
              <a:schemeClr val="accent6"/>
            </a:solidFill>
            <a:ln>
              <a:noFill/>
            </a:ln>
            <a:effectLst/>
          </c:spPr>
          <c:invertIfNegative val="0"/>
          <c:cat>
            <c:strRef>
              <c:f>Sheet1!$A$2:$A$5</c:f>
              <c:strCache>
                <c:ptCount val="4"/>
                <c:pt idx="0">
                  <c:v>0-99%</c:v>
                </c:pt>
                <c:pt idx="1">
                  <c:v>100-199%</c:v>
                </c:pt>
                <c:pt idx="2">
                  <c:v>200-399%</c:v>
                </c:pt>
                <c:pt idx="3">
                  <c:v>Above 400%</c:v>
                </c:pt>
              </c:strCache>
            </c:strRef>
          </c:cat>
          <c:val>
            <c:numRef>
              <c:f>Sheet1!$D$2:$D$5</c:f>
              <c:numCache>
                <c:formatCode>General</c:formatCode>
                <c:ptCount val="4"/>
                <c:pt idx="0">
                  <c:v>34</c:v>
                </c:pt>
                <c:pt idx="1">
                  <c:v>42</c:v>
                </c:pt>
                <c:pt idx="2">
                  <c:v>51</c:v>
                </c:pt>
                <c:pt idx="3">
                  <c:v>61</c:v>
                </c:pt>
              </c:numCache>
            </c:numRef>
          </c:val>
        </c:ser>
        <c:dLbls>
          <c:showLegendKey val="0"/>
          <c:showVal val="0"/>
          <c:showCatName val="0"/>
          <c:showSerName val="0"/>
          <c:showPercent val="0"/>
          <c:showBubbleSize val="0"/>
        </c:dLbls>
        <c:gapWidth val="219"/>
        <c:overlap val="-27"/>
        <c:axId val="203324208"/>
        <c:axId val="203300592"/>
      </c:barChart>
      <c:catAx>
        <c:axId val="203324208"/>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SES GROUPS</a:t>
                </a:r>
                <a:endParaRPr lang="en-US" dirty="0"/>
              </a:p>
            </c:rich>
          </c:tx>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300592"/>
        <c:crosses val="autoZero"/>
        <c:auto val="1"/>
        <c:lblAlgn val="ctr"/>
        <c:lblOffset val="100"/>
        <c:noMultiLvlLbl val="0"/>
      </c:catAx>
      <c:valAx>
        <c:axId val="20330059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a:t>
                </a:r>
                <a:endParaRPr lang="en-US" dirty="0"/>
              </a:p>
            </c:rich>
          </c:tx>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324208"/>
        <c:crosses val="autoZero"/>
        <c:crossBetween val="between"/>
      </c:valAx>
      <c:spPr>
        <a:noFill/>
        <a:ln>
          <a:noFill/>
        </a:ln>
        <a:effectLst/>
      </c:spPr>
    </c:plotArea>
    <c:legend>
      <c:legendPos val="b"/>
      <c:layout>
        <c:manualLayout>
          <c:xMode val="edge"/>
          <c:yMode val="edge"/>
          <c:x val="8.5396904138489979E-2"/>
          <c:y val="0.18549180845023028"/>
          <c:w val="0.55136061841055151"/>
          <c:h val="0.20272535750871701"/>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168275">
      <a:solidFill>
        <a:schemeClr val="accent5"/>
      </a:solid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dirty="0" smtClean="0">
                <a:latin typeface="Times New Roman" panose="02020603050405020304" pitchFamily="18" charset="0"/>
                <a:cs typeface="Times New Roman" panose="02020603050405020304" pitchFamily="18" charset="0"/>
              </a:rPr>
              <a:t>Figure 2. Community Service Participation Rate Across SES Groups: </a:t>
            </a:r>
          </a:p>
          <a:p>
            <a:pPr>
              <a:defRPr/>
            </a:pPr>
            <a:r>
              <a:rPr lang="en-US" sz="1600" dirty="0" smtClean="0">
                <a:latin typeface="Times New Roman" panose="02020603050405020304" pitchFamily="18" charset="0"/>
                <a:cs typeface="Times New Roman" panose="02020603050405020304" pitchFamily="18" charset="0"/>
              </a:rPr>
              <a:t>Children from</a:t>
            </a:r>
            <a:r>
              <a:rPr lang="en-US" sz="1600" baseline="0" dirty="0" smtClean="0">
                <a:latin typeface="Times New Roman" panose="02020603050405020304" pitchFamily="18" charset="0"/>
                <a:cs typeface="Times New Roman" panose="02020603050405020304" pitchFamily="18" charset="0"/>
              </a:rPr>
              <a:t> Higher SES Families Participate More in Volunteer Activities</a:t>
            </a:r>
            <a:endParaRPr lang="en-US" sz="1600" dirty="0">
              <a:latin typeface="Times New Roman" panose="02020603050405020304" pitchFamily="18" charset="0"/>
              <a:cs typeface="Times New Roman" panose="02020603050405020304" pitchFamily="18" charset="0"/>
            </a:endParaRP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Never</c:v>
                </c:pt>
              </c:strCache>
            </c:strRef>
          </c:tx>
          <c:spPr>
            <a:solidFill>
              <a:schemeClr val="accent1"/>
            </a:solidFill>
            <a:ln>
              <a:noFill/>
            </a:ln>
            <a:effectLst/>
          </c:spPr>
          <c:invertIfNegative val="0"/>
          <c:cat>
            <c:strRef>
              <c:f>Sheet1!$A$2:$A$5</c:f>
              <c:strCache>
                <c:ptCount val="4"/>
                <c:pt idx="0">
                  <c:v>0-99%</c:v>
                </c:pt>
                <c:pt idx="1">
                  <c:v>100-199%</c:v>
                </c:pt>
                <c:pt idx="2">
                  <c:v>200-399%</c:v>
                </c:pt>
                <c:pt idx="3">
                  <c:v>Above 400%</c:v>
                </c:pt>
              </c:strCache>
            </c:strRef>
          </c:cat>
          <c:val>
            <c:numRef>
              <c:f>Sheet1!$B$2:$B$5</c:f>
              <c:numCache>
                <c:formatCode>General</c:formatCode>
                <c:ptCount val="4"/>
                <c:pt idx="0">
                  <c:v>33</c:v>
                </c:pt>
                <c:pt idx="1">
                  <c:v>24</c:v>
                </c:pt>
                <c:pt idx="2">
                  <c:v>15</c:v>
                </c:pt>
                <c:pt idx="3">
                  <c:v>10</c:v>
                </c:pt>
              </c:numCache>
            </c:numRef>
          </c:val>
        </c:ser>
        <c:ser>
          <c:idx val="1"/>
          <c:order val="1"/>
          <c:tx>
            <c:strRef>
              <c:f>Sheet1!$C$1</c:f>
              <c:strCache>
                <c:ptCount val="1"/>
                <c:pt idx="0">
                  <c:v>Once a Week</c:v>
                </c:pt>
              </c:strCache>
            </c:strRef>
          </c:tx>
          <c:spPr>
            <a:solidFill>
              <a:schemeClr val="accent2"/>
            </a:solidFill>
            <a:ln>
              <a:noFill/>
            </a:ln>
            <a:effectLst/>
          </c:spPr>
          <c:invertIfNegative val="0"/>
          <c:cat>
            <c:strRef>
              <c:f>Sheet1!$A$2:$A$5</c:f>
              <c:strCache>
                <c:ptCount val="4"/>
                <c:pt idx="0">
                  <c:v>0-99%</c:v>
                </c:pt>
                <c:pt idx="1">
                  <c:v>100-199%</c:v>
                </c:pt>
                <c:pt idx="2">
                  <c:v>200-399%</c:v>
                </c:pt>
                <c:pt idx="3">
                  <c:v>Above 400%</c:v>
                </c:pt>
              </c:strCache>
            </c:strRef>
          </c:cat>
          <c:val>
            <c:numRef>
              <c:f>Sheet1!$C$2:$C$5</c:f>
            </c:numRef>
          </c:val>
        </c:ser>
        <c:ser>
          <c:idx val="2"/>
          <c:order val="2"/>
          <c:tx>
            <c:strRef>
              <c:f>Sheet1!$D$1</c:f>
              <c:strCache>
                <c:ptCount val="1"/>
                <c:pt idx="0">
                  <c:v>Once a Month</c:v>
                </c:pt>
              </c:strCache>
            </c:strRef>
          </c:tx>
          <c:spPr>
            <a:solidFill>
              <a:schemeClr val="accent3"/>
            </a:solidFill>
            <a:ln>
              <a:noFill/>
            </a:ln>
            <a:effectLst/>
          </c:spPr>
          <c:invertIfNegative val="0"/>
          <c:cat>
            <c:strRef>
              <c:f>Sheet1!$A$2:$A$5</c:f>
              <c:strCache>
                <c:ptCount val="4"/>
                <c:pt idx="0">
                  <c:v>0-99%</c:v>
                </c:pt>
                <c:pt idx="1">
                  <c:v>100-199%</c:v>
                </c:pt>
                <c:pt idx="2">
                  <c:v>200-399%</c:v>
                </c:pt>
                <c:pt idx="3">
                  <c:v>Above 400%</c:v>
                </c:pt>
              </c:strCache>
            </c:strRef>
          </c:cat>
          <c:val>
            <c:numRef>
              <c:f>Sheet1!$D$2:$D$5</c:f>
            </c:numRef>
          </c:val>
        </c:ser>
        <c:ser>
          <c:idx val="3"/>
          <c:order val="3"/>
          <c:tx>
            <c:strRef>
              <c:f>Sheet1!$E$1</c:f>
              <c:strCache>
                <c:ptCount val="1"/>
                <c:pt idx="0">
                  <c:v>Few Times a Year </c:v>
                </c:pt>
              </c:strCache>
            </c:strRef>
          </c:tx>
          <c:spPr>
            <a:solidFill>
              <a:schemeClr val="accent2"/>
            </a:solidFill>
            <a:ln>
              <a:noFill/>
            </a:ln>
            <a:effectLst/>
          </c:spPr>
          <c:invertIfNegative val="0"/>
          <c:cat>
            <c:strRef>
              <c:f>Sheet1!$A$2:$A$5</c:f>
              <c:strCache>
                <c:ptCount val="4"/>
                <c:pt idx="0">
                  <c:v>0-99%</c:v>
                </c:pt>
                <c:pt idx="1">
                  <c:v>100-199%</c:v>
                </c:pt>
                <c:pt idx="2">
                  <c:v>200-399%</c:v>
                </c:pt>
                <c:pt idx="3">
                  <c:v>Above 400%</c:v>
                </c:pt>
              </c:strCache>
            </c:strRef>
          </c:cat>
          <c:val>
            <c:numRef>
              <c:f>Sheet1!$E$2:$E$5</c:f>
              <c:numCache>
                <c:formatCode>General</c:formatCode>
                <c:ptCount val="4"/>
                <c:pt idx="0">
                  <c:v>31</c:v>
                </c:pt>
                <c:pt idx="1">
                  <c:v>39</c:v>
                </c:pt>
                <c:pt idx="2">
                  <c:v>45</c:v>
                </c:pt>
                <c:pt idx="3">
                  <c:v>50</c:v>
                </c:pt>
              </c:numCache>
            </c:numRef>
          </c:val>
        </c:ser>
        <c:dLbls>
          <c:showLegendKey val="0"/>
          <c:showVal val="0"/>
          <c:showCatName val="0"/>
          <c:showSerName val="0"/>
          <c:showPercent val="0"/>
          <c:showBubbleSize val="0"/>
        </c:dLbls>
        <c:gapWidth val="219"/>
        <c:overlap val="-27"/>
        <c:axId val="204149824"/>
        <c:axId val="204150208"/>
      </c:barChart>
      <c:catAx>
        <c:axId val="204149824"/>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SES</a:t>
                </a:r>
                <a:r>
                  <a:rPr lang="en-US" baseline="0" dirty="0" smtClean="0"/>
                  <a:t> Group</a:t>
                </a:r>
                <a:endParaRPr lang="en-US" dirty="0"/>
              </a:p>
            </c:rich>
          </c:tx>
          <c:layout>
            <c:manualLayout>
              <c:xMode val="edge"/>
              <c:yMode val="edge"/>
              <c:x val="0.48558685439426902"/>
              <c:y val="0.8619151271956389"/>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4150208"/>
        <c:crosses val="autoZero"/>
        <c:auto val="1"/>
        <c:lblAlgn val="ctr"/>
        <c:lblOffset val="100"/>
        <c:noMultiLvlLbl val="0"/>
      </c:catAx>
      <c:valAx>
        <c:axId val="20415020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a:t>
                </a:r>
                <a:endParaRPr lang="en-US" dirty="0"/>
              </a:p>
            </c:rich>
          </c:tx>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4149824"/>
        <c:crosses val="autoZero"/>
        <c:crossBetween val="between"/>
      </c:valAx>
      <c:spPr>
        <a:noFill/>
        <a:ln>
          <a:noFill/>
        </a:ln>
        <a:effectLst/>
      </c:spPr>
    </c:plotArea>
    <c:legend>
      <c:legendPos val="b"/>
      <c:layout>
        <c:manualLayout>
          <c:xMode val="edge"/>
          <c:yMode val="edge"/>
          <c:x val="8.834490974418796E-2"/>
          <c:y val="0.16920910727505215"/>
          <c:w val="0.29755521164290599"/>
          <c:h val="0.12720398585106699"/>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168275">
      <a:solidFill>
        <a:schemeClr val="accent5"/>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862" b="0" i="0" u="none" strike="noStrike" kern="1200" spc="0" baseline="0">
                <a:solidFill>
                  <a:schemeClr val="tx1">
                    <a:lumMod val="65000"/>
                    <a:lumOff val="35000"/>
                  </a:schemeClr>
                </a:solidFill>
                <a:latin typeface="+mn-lt"/>
                <a:ea typeface="+mn-ea"/>
                <a:cs typeface="+mn-cs"/>
              </a:defRPr>
            </a:pPr>
            <a:r>
              <a:rPr lang="en-US" sz="1600" baseline="0" dirty="0" smtClean="0">
                <a:latin typeface="Times New Roman" panose="02020603050405020304" pitchFamily="18" charset="0"/>
                <a:cs typeface="Times New Roman" panose="02020603050405020304" pitchFamily="18" charset="0"/>
              </a:rPr>
              <a:t>Figure 3. Youth Earning Money from Work Across SES Groups: </a:t>
            </a:r>
          </a:p>
          <a:p>
            <a:pPr algn="ctr">
              <a:defRPr/>
            </a:pPr>
            <a:r>
              <a:rPr lang="en-US" sz="1600" baseline="0" dirty="0" smtClean="0">
                <a:latin typeface="Times New Roman" panose="02020603050405020304" pitchFamily="18" charset="0"/>
                <a:cs typeface="Times New Roman" panose="02020603050405020304" pitchFamily="18" charset="0"/>
              </a:rPr>
              <a:t>Children from Higher SES Families More Likely to Work, but Lower SES Children Work Longer</a:t>
            </a:r>
            <a:endParaRPr lang="en-US" sz="1600" dirty="0">
              <a:latin typeface="Times New Roman" panose="02020603050405020304" pitchFamily="18" charset="0"/>
              <a:cs typeface="Times New Roman" panose="02020603050405020304" pitchFamily="18" charset="0"/>
            </a:endParaRPr>
          </a:p>
        </c:rich>
      </c:tx>
      <c:layout>
        <c:manualLayout>
          <c:xMode val="edge"/>
          <c:yMode val="edge"/>
          <c:x val="0.10319232652040899"/>
          <c:y val="1.6288511155877101E-2"/>
        </c:manualLayout>
      </c:layout>
      <c:overlay val="0"/>
      <c:spPr>
        <a:noFill/>
        <a:ln>
          <a:noFill/>
        </a:ln>
        <a:effectLst/>
      </c:spPr>
      <c:txPr>
        <a:bodyPr rot="0" spcFirstLastPara="1" vertOverflow="ellipsis" vert="horz" wrap="square" anchor="ctr" anchorCtr="1"/>
        <a:lstStyle/>
        <a:p>
          <a:pPr algn="ct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8.5888164370078707E-2"/>
          <c:y val="0.181628987350579"/>
          <c:w val="0.81043720696771882"/>
          <c:h val="0.64386798405007062"/>
        </c:manualLayout>
      </c:layout>
      <c:barChart>
        <c:barDir val="col"/>
        <c:grouping val="clustered"/>
        <c:varyColors val="0"/>
        <c:ser>
          <c:idx val="0"/>
          <c:order val="0"/>
          <c:tx>
            <c:strRef>
              <c:f>Sheet1!$B$1</c:f>
              <c:strCache>
                <c:ptCount val="1"/>
                <c:pt idx="0">
                  <c:v>% Working</c:v>
                </c:pt>
              </c:strCache>
            </c:strRef>
          </c:tx>
          <c:spPr>
            <a:solidFill>
              <a:schemeClr val="accent1"/>
            </a:solidFill>
            <a:ln>
              <a:noFill/>
            </a:ln>
            <a:effectLst/>
          </c:spPr>
          <c:invertIfNegative val="0"/>
          <c:cat>
            <c:strRef>
              <c:f>Sheet1!$A$2:$A$5</c:f>
              <c:strCache>
                <c:ptCount val="4"/>
                <c:pt idx="0">
                  <c:v>0-99%</c:v>
                </c:pt>
                <c:pt idx="1">
                  <c:v>100-199%</c:v>
                </c:pt>
                <c:pt idx="2">
                  <c:v>200-399%</c:v>
                </c:pt>
                <c:pt idx="3">
                  <c:v>Above 400%</c:v>
                </c:pt>
              </c:strCache>
            </c:strRef>
          </c:cat>
          <c:val>
            <c:numRef>
              <c:f>Sheet1!$B$2:$B$5</c:f>
              <c:numCache>
                <c:formatCode>General</c:formatCode>
                <c:ptCount val="4"/>
                <c:pt idx="0">
                  <c:v>23</c:v>
                </c:pt>
                <c:pt idx="1">
                  <c:v>33</c:v>
                </c:pt>
                <c:pt idx="2">
                  <c:v>40</c:v>
                </c:pt>
                <c:pt idx="3">
                  <c:v>39</c:v>
                </c:pt>
              </c:numCache>
            </c:numRef>
          </c:val>
        </c:ser>
        <c:ser>
          <c:idx val="1"/>
          <c:order val="1"/>
          <c:tx>
            <c:strRef>
              <c:f>Sheet1!$C$1</c:f>
              <c:strCache>
                <c:ptCount val="1"/>
                <c:pt idx="0">
                  <c:v>Mean Hours Worked</c:v>
                </c:pt>
              </c:strCache>
            </c:strRef>
          </c:tx>
          <c:spPr>
            <a:solidFill>
              <a:schemeClr val="accent2"/>
            </a:solidFill>
            <a:ln>
              <a:noFill/>
            </a:ln>
            <a:effectLst/>
          </c:spPr>
          <c:invertIfNegative val="0"/>
          <c:cat>
            <c:strRef>
              <c:f>Sheet1!$A$2:$A$5</c:f>
              <c:strCache>
                <c:ptCount val="4"/>
                <c:pt idx="0">
                  <c:v>0-99%</c:v>
                </c:pt>
                <c:pt idx="1">
                  <c:v>100-199%</c:v>
                </c:pt>
                <c:pt idx="2">
                  <c:v>200-399%</c:v>
                </c:pt>
                <c:pt idx="3">
                  <c:v>Above 400%</c:v>
                </c:pt>
              </c:strCache>
            </c:strRef>
          </c:cat>
          <c:val>
            <c:numRef>
              <c:f>Sheet1!$C$2:$C$5</c:f>
              <c:numCache>
                <c:formatCode>General</c:formatCode>
                <c:ptCount val="4"/>
                <c:pt idx="0">
                  <c:v>35</c:v>
                </c:pt>
                <c:pt idx="1">
                  <c:v>30</c:v>
                </c:pt>
                <c:pt idx="2">
                  <c:v>23</c:v>
                </c:pt>
                <c:pt idx="3">
                  <c:v>16</c:v>
                </c:pt>
              </c:numCache>
            </c:numRef>
          </c:val>
        </c:ser>
        <c:dLbls>
          <c:showLegendKey val="0"/>
          <c:showVal val="0"/>
          <c:showCatName val="0"/>
          <c:showSerName val="0"/>
          <c:showPercent val="0"/>
          <c:showBubbleSize val="0"/>
        </c:dLbls>
        <c:gapWidth val="219"/>
        <c:overlap val="-27"/>
        <c:axId val="204227120"/>
        <c:axId val="204227504"/>
      </c:barChart>
      <c:catAx>
        <c:axId val="20422712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SES Group</a:t>
                </a:r>
                <a:endParaRPr lang="en-US" dirty="0"/>
              </a:p>
            </c:rich>
          </c:tx>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4227504"/>
        <c:crosses val="autoZero"/>
        <c:auto val="1"/>
        <c:lblAlgn val="ctr"/>
        <c:lblOffset val="100"/>
        <c:noMultiLvlLbl val="0"/>
      </c:catAx>
      <c:valAx>
        <c:axId val="2042275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a:t>
                </a:r>
                <a:r>
                  <a:rPr lang="en-US" baseline="0" dirty="0" smtClean="0"/>
                  <a:t> Participating</a:t>
                </a:r>
                <a:r>
                  <a:rPr lang="en-US" dirty="0" smtClean="0"/>
                  <a:t>\Mean Hours</a:t>
                </a:r>
                <a:endParaRPr lang="en-US" dirty="0"/>
              </a:p>
            </c:rich>
          </c:tx>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4227120"/>
        <c:crosses val="autoZero"/>
        <c:crossBetween val="between"/>
      </c:valAx>
      <c:spPr>
        <a:noFill/>
        <a:ln>
          <a:noFill/>
        </a:ln>
        <a:effectLst/>
      </c:spPr>
    </c:plotArea>
    <c:legend>
      <c:legendPos val="r"/>
      <c:layout>
        <c:manualLayout>
          <c:xMode val="edge"/>
          <c:yMode val="edge"/>
          <c:x val="5.9826241824263597E-2"/>
          <c:y val="0.14558096745299101"/>
          <c:w val="0.36269677166736702"/>
          <c:h val="0.14556956335496801"/>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168275">
      <a:solidFill>
        <a:schemeClr val="accent5"/>
      </a:solid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r>
              <a:rPr lang="en-US" sz="1600" dirty="0" smtClean="0">
                <a:latin typeface="Times New Roman" panose="02020603050405020304" pitchFamily="18" charset="0"/>
                <a:cs typeface="Times New Roman" panose="02020603050405020304" pitchFamily="18" charset="0"/>
              </a:rPr>
              <a:t>Figure 4. Youth Time</a:t>
            </a:r>
            <a:r>
              <a:rPr lang="en-US" sz="1600" baseline="0" dirty="0" smtClean="0">
                <a:latin typeface="Times New Roman" panose="02020603050405020304" pitchFamily="18" charset="0"/>
                <a:cs typeface="Times New Roman" panose="02020603050405020304" pitchFamily="18" charset="0"/>
              </a:rPr>
              <a:t> Use Across SES Groups: Children from Lower SES Families May Be Using Electronics for Longer Hours</a:t>
            </a:r>
            <a:endParaRPr lang="en-US" sz="1600" dirty="0">
              <a:latin typeface="Times New Roman" panose="02020603050405020304" pitchFamily="18" charset="0"/>
              <a:cs typeface="Times New Roman" panose="02020603050405020304" pitchFamily="18" charset="0"/>
            </a:endParaRPr>
          </a:p>
        </c:rich>
      </c:tx>
      <c:layout>
        <c:manualLayout>
          <c:xMode val="edge"/>
          <c:yMode val="edge"/>
          <c:x val="0.11944150010094892"/>
          <c:y val="1.6443106871256476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manualLayout>
          <c:layoutTarget val="inner"/>
          <c:xMode val="edge"/>
          <c:yMode val="edge"/>
          <c:x val="6.9694479963508832E-2"/>
          <c:y val="0.15519508378760347"/>
          <c:w val="0.88578985052082149"/>
          <c:h val="0.67011007638468278"/>
        </c:manualLayout>
      </c:layout>
      <c:barChart>
        <c:barDir val="col"/>
        <c:grouping val="clustered"/>
        <c:varyColors val="0"/>
        <c:ser>
          <c:idx val="0"/>
          <c:order val="0"/>
          <c:tx>
            <c:strRef>
              <c:f>Sheet1!$B$1</c:f>
              <c:strCache>
                <c:ptCount val="1"/>
                <c:pt idx="0">
                  <c:v>Watching TV or Playing Video Games</c:v>
                </c:pt>
              </c:strCache>
            </c:strRef>
          </c:tx>
          <c:spPr>
            <a:solidFill>
              <a:schemeClr val="accent1"/>
            </a:solidFill>
            <a:ln>
              <a:noFill/>
            </a:ln>
            <a:effectLst/>
          </c:spPr>
          <c:invertIfNegative val="0"/>
          <c:cat>
            <c:strRef>
              <c:f>Sheet1!$A$2:$A$5</c:f>
              <c:strCache>
                <c:ptCount val="4"/>
                <c:pt idx="0">
                  <c:v>0-99%</c:v>
                </c:pt>
                <c:pt idx="1">
                  <c:v>100-199%</c:v>
                </c:pt>
                <c:pt idx="2">
                  <c:v>200-399%</c:v>
                </c:pt>
                <c:pt idx="3">
                  <c:v>Above 400%</c:v>
                </c:pt>
              </c:strCache>
            </c:strRef>
          </c:cat>
          <c:val>
            <c:numRef>
              <c:f>Sheet1!$B$2:$B$5</c:f>
              <c:numCache>
                <c:formatCode>General</c:formatCode>
                <c:ptCount val="4"/>
                <c:pt idx="0">
                  <c:v>20</c:v>
                </c:pt>
                <c:pt idx="1">
                  <c:v>17</c:v>
                </c:pt>
                <c:pt idx="2">
                  <c:v>15</c:v>
                </c:pt>
                <c:pt idx="3">
                  <c:v>16</c:v>
                </c:pt>
              </c:numCache>
            </c:numRef>
          </c:val>
        </c:ser>
        <c:ser>
          <c:idx val="1"/>
          <c:order val="1"/>
          <c:tx>
            <c:strRef>
              <c:f>Sheet1!$C$1</c:f>
              <c:strCache>
                <c:ptCount val="1"/>
                <c:pt idx="0">
                  <c:v> Using Other Electronics</c:v>
                </c:pt>
              </c:strCache>
            </c:strRef>
          </c:tx>
          <c:spPr>
            <a:solidFill>
              <a:schemeClr val="accent2"/>
            </a:solidFill>
            <a:ln>
              <a:noFill/>
            </a:ln>
            <a:effectLst/>
          </c:spPr>
          <c:invertIfNegative val="0"/>
          <c:cat>
            <c:strRef>
              <c:f>Sheet1!$A$2:$A$5</c:f>
              <c:strCache>
                <c:ptCount val="4"/>
                <c:pt idx="0">
                  <c:v>0-99%</c:v>
                </c:pt>
                <c:pt idx="1">
                  <c:v>100-199%</c:v>
                </c:pt>
                <c:pt idx="2">
                  <c:v>200-399%</c:v>
                </c:pt>
                <c:pt idx="3">
                  <c:v>Above 400%</c:v>
                </c:pt>
              </c:strCache>
            </c:strRef>
          </c:cat>
          <c:val>
            <c:numRef>
              <c:f>Sheet1!$C$2:$C$5</c:f>
              <c:numCache>
                <c:formatCode>General</c:formatCode>
                <c:ptCount val="4"/>
                <c:pt idx="0">
                  <c:v>31</c:v>
                </c:pt>
                <c:pt idx="1">
                  <c:v>21</c:v>
                </c:pt>
                <c:pt idx="2">
                  <c:v>18</c:v>
                </c:pt>
                <c:pt idx="3">
                  <c:v>18</c:v>
                </c:pt>
              </c:numCache>
            </c:numRef>
          </c:val>
        </c:ser>
        <c:dLbls>
          <c:showLegendKey val="0"/>
          <c:showVal val="0"/>
          <c:showCatName val="0"/>
          <c:showSerName val="0"/>
          <c:showPercent val="0"/>
          <c:showBubbleSize val="0"/>
        </c:dLbls>
        <c:gapWidth val="219"/>
        <c:overlap val="-27"/>
        <c:axId val="203049288"/>
        <c:axId val="203049680"/>
      </c:barChart>
      <c:catAx>
        <c:axId val="203049288"/>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SES Groups</a:t>
                </a:r>
                <a:endParaRPr lang="en-US" dirty="0"/>
              </a:p>
            </c:rich>
          </c:tx>
          <c:layout>
            <c:manualLayout>
              <c:xMode val="edge"/>
              <c:yMode val="edge"/>
              <c:x val="0.48177708422130994"/>
              <c:y val="0.89800219158607442"/>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049680"/>
        <c:crosses val="autoZero"/>
        <c:auto val="1"/>
        <c:lblAlgn val="ctr"/>
        <c:lblOffset val="100"/>
        <c:noMultiLvlLbl val="0"/>
      </c:catAx>
      <c:valAx>
        <c:axId val="203049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smtClean="0"/>
                  <a:t>Mean Minutes Per Day</a:t>
                </a:r>
                <a:endParaRPr lang="en-US" dirty="0"/>
              </a:p>
            </c:rich>
          </c:tx>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03049288"/>
        <c:crosses val="autoZero"/>
        <c:crossBetween val="between"/>
      </c:valAx>
      <c:spPr>
        <a:noFill/>
        <a:ln>
          <a:noFill/>
        </a:ln>
        <a:effectLst/>
      </c:spPr>
    </c:plotArea>
    <c:legend>
      <c:legendPos val="b"/>
      <c:layout>
        <c:manualLayout>
          <c:xMode val="edge"/>
          <c:yMode val="edge"/>
          <c:x val="0.29166996355579966"/>
          <c:y val="0.18402429499795239"/>
          <c:w val="0.64198330263689984"/>
          <c:h val="7.288040478260242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168275">
      <a:solidFill>
        <a:schemeClr val="accent5"/>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7E4634D-78F0-4DF6-840F-0C25147A6E58}" type="datetimeFigureOut">
              <a:rPr lang="en-US" smtClean="0"/>
              <a:t>4/10/2015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4217416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E4634D-78F0-4DF6-840F-0C25147A6E58}" type="datetimeFigureOut">
              <a:rPr lang="en-US" smtClean="0"/>
              <a:t>4/10/2015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3577148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E4634D-78F0-4DF6-840F-0C25147A6E58}" type="datetimeFigureOut">
              <a:rPr lang="en-US" smtClean="0"/>
              <a:t>4/10/2015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3882837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7E4634D-78F0-4DF6-840F-0C25147A6E58}" type="datetimeFigureOut">
              <a:rPr lang="en-US" smtClean="0"/>
              <a:t>4/10/2015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1126332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7E4634D-78F0-4DF6-840F-0C25147A6E58}" type="datetimeFigureOut">
              <a:rPr lang="en-US" smtClean="0"/>
              <a:t>4/10/2015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3094048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E4634D-78F0-4DF6-840F-0C25147A6E58}" type="datetimeFigureOut">
              <a:rPr lang="en-US" smtClean="0"/>
              <a:t>4/10/2015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1842036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E4634D-78F0-4DF6-840F-0C25147A6E58}" type="datetimeFigureOut">
              <a:rPr lang="en-US" smtClean="0"/>
              <a:t>4/10/2015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518028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E4634D-78F0-4DF6-840F-0C25147A6E58}" type="datetimeFigureOut">
              <a:rPr lang="en-US" smtClean="0"/>
              <a:t>4/10/2015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722830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E4634D-78F0-4DF6-840F-0C25147A6E58}" type="datetimeFigureOut">
              <a:rPr lang="en-US" smtClean="0"/>
              <a:t>4/10/2015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374197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E4634D-78F0-4DF6-840F-0C25147A6E58}" type="datetimeFigureOut">
              <a:rPr lang="en-US" smtClean="0"/>
              <a:t>4/10/2015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553094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E4634D-78F0-4DF6-840F-0C25147A6E58}" type="datetimeFigureOut">
              <a:rPr lang="en-US" smtClean="0"/>
              <a:t>4/10/2015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BBC7C-438D-4565-8988-FBB23395A7EA}" type="slidenum">
              <a:rPr lang="en-US" smtClean="0"/>
              <a:t>‹#›</a:t>
            </a:fld>
            <a:endParaRPr lang="en-US"/>
          </a:p>
        </p:txBody>
      </p:sp>
    </p:spTree>
    <p:extLst>
      <p:ext uri="{BB962C8B-B14F-4D97-AF65-F5344CB8AC3E}">
        <p14:creationId xmlns:p14="http://schemas.microsoft.com/office/powerpoint/2010/main" val="1297001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gs>
            <a:gs pos="100000">
              <a:srgbClr val="FFFFFF"/>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67E4634D-78F0-4DF6-840F-0C25147A6E58}" type="datetimeFigureOut">
              <a:rPr lang="en-US" smtClean="0"/>
              <a:t>4/10/2015</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664BBC7C-438D-4565-8988-FBB23395A7EA}" type="slidenum">
              <a:rPr lang="en-US" smtClean="0"/>
              <a:t>‹#›</a:t>
            </a:fld>
            <a:endParaRPr lang="en-US"/>
          </a:p>
        </p:txBody>
      </p:sp>
    </p:spTree>
    <p:extLst>
      <p:ext uri="{BB962C8B-B14F-4D97-AF65-F5344CB8AC3E}">
        <p14:creationId xmlns:p14="http://schemas.microsoft.com/office/powerpoint/2010/main" val="19860856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wmf"/><Relationship Id="rId3" Type="http://schemas.openxmlformats.org/officeDocument/2006/relationships/chart" Target="../charts/chart2.xml"/><Relationship Id="rId7" Type="http://schemas.openxmlformats.org/officeDocument/2006/relationships/image" Target="../media/image1.png"/><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17920" y="1981938"/>
            <a:ext cx="24140160" cy="3416320"/>
          </a:xfrm>
          <a:prstGeom prst="rect">
            <a:avLst/>
          </a:prstGeom>
          <a:noFill/>
        </p:spPr>
        <p:txBody>
          <a:bodyPr wrap="square" rtlCol="0">
            <a:spAutoFit/>
          </a:bodyPr>
          <a:lstStyle/>
          <a:p>
            <a:pPr algn="ctr"/>
            <a:r>
              <a:rPr lang="en-US" sz="7200" dirty="0" smtClean="0">
                <a:latin typeface="Times New Roman" panose="02020603050405020304" pitchFamily="18" charset="0"/>
                <a:cs typeface="Times New Roman" panose="02020603050405020304" pitchFamily="18" charset="0"/>
              </a:rPr>
              <a:t>Time Use Differences Between Low and High Income Children</a:t>
            </a:r>
          </a:p>
          <a:p>
            <a:pPr algn="ctr"/>
            <a:r>
              <a:rPr lang="en-US" sz="4800" dirty="0" smtClean="0">
                <a:latin typeface="Times New Roman" panose="02020603050405020304" pitchFamily="18" charset="0"/>
                <a:cs typeface="Times New Roman" panose="02020603050405020304" pitchFamily="18" charset="0"/>
              </a:rPr>
              <a:t>Sarah Leonard</a:t>
            </a:r>
          </a:p>
          <a:p>
            <a:pPr algn="ctr"/>
            <a:r>
              <a:rPr lang="en-US" sz="4800" dirty="0" smtClean="0">
                <a:latin typeface="Times New Roman" panose="02020603050405020304" pitchFamily="18" charset="0"/>
                <a:cs typeface="Times New Roman" panose="02020603050405020304" pitchFamily="18" charset="0"/>
              </a:rPr>
              <a:t>Master’s Candidate, Human Development and Family Studies Department</a:t>
            </a:r>
          </a:p>
          <a:p>
            <a:pPr algn="ctr"/>
            <a:r>
              <a:rPr lang="en-US" sz="4800" smtClean="0">
                <a:latin typeface="Times New Roman" panose="02020603050405020304" pitchFamily="18" charset="0"/>
                <a:cs typeface="Times New Roman" panose="02020603050405020304" pitchFamily="18" charset="0"/>
              </a:rPr>
              <a:t>Research Intern, Carsey </a:t>
            </a:r>
            <a:r>
              <a:rPr lang="en-US" sz="4800" dirty="0" smtClean="0">
                <a:latin typeface="Times New Roman" panose="02020603050405020304" pitchFamily="18" charset="0"/>
                <a:cs typeface="Times New Roman" panose="02020603050405020304" pitchFamily="18" charset="0"/>
              </a:rPr>
              <a:t>School of Public Policy </a:t>
            </a:r>
          </a:p>
        </p:txBody>
      </p:sp>
      <p:sp>
        <p:nvSpPr>
          <p:cNvPr id="13" name="TextBox 12"/>
          <p:cNvSpPr txBox="1"/>
          <p:nvPr/>
        </p:nvSpPr>
        <p:spPr>
          <a:xfrm>
            <a:off x="3834771" y="5956096"/>
            <a:ext cx="4405118" cy="1049646"/>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Background</a:t>
            </a:r>
            <a:endParaRPr lang="en-US" b="1"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3495674" y="17088903"/>
            <a:ext cx="5151882" cy="1049646"/>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Present Study</a:t>
            </a:r>
            <a:endParaRPr lang="en-US"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15032736" y="5956096"/>
            <a:ext cx="7022592" cy="1053737"/>
          </a:xfrm>
          <a:prstGeom prst="rect">
            <a:avLst/>
          </a:prstGeom>
          <a:noFill/>
        </p:spPr>
        <p:txBody>
          <a:bodyPr wrap="square" rtlCol="0">
            <a:spAutoFit/>
          </a:bodyPr>
          <a:lstStyle/>
          <a:p>
            <a:r>
              <a:rPr lang="en-US" b="1" dirty="0" smtClean="0">
                <a:latin typeface="Times New Roman" panose="02020603050405020304" pitchFamily="18" charset="0"/>
                <a:cs typeface="Times New Roman" panose="02020603050405020304" pitchFamily="18" charset="0"/>
              </a:rPr>
              <a:t>Preliminary Results</a:t>
            </a:r>
            <a:endParaRPr lang="en-US"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2386521" y="7151287"/>
            <a:ext cx="7900416" cy="3785652"/>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Unsupervised youth display negative outcomes.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Supervised extracurricular activities may be beneficial.</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Disparities between low and high income groups may affect participation.</a:t>
            </a:r>
          </a:p>
          <a:p>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If low SES children are not participating in extracurricular activities at the same rate as higher SES children, what are they are doing instead?</a:t>
            </a:r>
          </a:p>
        </p:txBody>
      </p:sp>
      <p:graphicFrame>
        <p:nvGraphicFramePr>
          <p:cNvPr id="17" name="Chart 16"/>
          <p:cNvGraphicFramePr/>
          <p:nvPr>
            <p:extLst>
              <p:ext uri="{D42A27DB-BD31-4B8C-83A1-F6EECF244321}">
                <p14:modId xmlns:p14="http://schemas.microsoft.com/office/powerpoint/2010/main" val="2154676416"/>
              </p:ext>
            </p:extLst>
          </p:nvPr>
        </p:nvGraphicFramePr>
        <p:xfrm>
          <a:off x="2469042" y="11293036"/>
          <a:ext cx="7497755" cy="4807620"/>
        </p:xfrm>
        <a:graphic>
          <a:graphicData uri="http://schemas.openxmlformats.org/drawingml/2006/chart">
            <c:chart xmlns:c="http://schemas.openxmlformats.org/drawingml/2006/chart" xmlns:r="http://schemas.openxmlformats.org/officeDocument/2006/relationships" r:id="rId2"/>
          </a:graphicData>
        </a:graphic>
      </p:graphicFrame>
      <p:sp>
        <p:nvSpPr>
          <p:cNvPr id="18" name="TextBox 17"/>
          <p:cNvSpPr txBox="1"/>
          <p:nvPr/>
        </p:nvSpPr>
        <p:spPr>
          <a:xfrm>
            <a:off x="3152855" y="16318900"/>
            <a:ext cx="6367749" cy="646331"/>
          </a:xfrm>
          <a:prstGeom prst="rect">
            <a:avLst/>
          </a:prstGeom>
          <a:noFill/>
        </p:spPr>
        <p:txBody>
          <a:bodyPr wrap="square" rtlCol="0">
            <a:spAutoFit/>
          </a:bodyPr>
          <a:lstStyle/>
          <a:p>
            <a:r>
              <a:rPr lang="en-US" sz="1200" dirty="0" smtClean="0">
                <a:latin typeface="Times New Roman" panose="02020603050405020304" pitchFamily="18" charset="0"/>
                <a:cs typeface="Times New Roman" panose="02020603050405020304" pitchFamily="18" charset="0"/>
              </a:rPr>
              <a:t>Source: </a:t>
            </a:r>
            <a:r>
              <a:rPr lang="en-US" sz="1200" dirty="0">
                <a:latin typeface="Times New Roman" panose="02020603050405020304" pitchFamily="18" charset="0"/>
                <a:cs typeface="Times New Roman" panose="02020603050405020304" pitchFamily="18" charset="0"/>
              </a:rPr>
              <a:t>Duncan, G. &amp; </a:t>
            </a:r>
            <a:r>
              <a:rPr lang="en-US" sz="1200" dirty="0" err="1">
                <a:latin typeface="Times New Roman" panose="02020603050405020304" pitchFamily="18" charset="0"/>
                <a:cs typeface="Times New Roman" panose="02020603050405020304" pitchFamily="18" charset="0"/>
              </a:rPr>
              <a:t>Murnane</a:t>
            </a:r>
            <a:r>
              <a:rPr lang="en-US" sz="1200" dirty="0">
                <a:latin typeface="Times New Roman" panose="02020603050405020304" pitchFamily="18" charset="0"/>
                <a:cs typeface="Times New Roman" panose="02020603050405020304" pitchFamily="18" charset="0"/>
              </a:rPr>
              <a:t>, R. (2011). Whither Opportunity? </a:t>
            </a:r>
            <a:r>
              <a:rPr lang="en-US" sz="1200" i="1" dirty="0">
                <a:latin typeface="Times New Roman" panose="02020603050405020304" pitchFamily="18" charset="0"/>
                <a:cs typeface="Times New Roman" panose="02020603050405020304" pitchFamily="18" charset="0"/>
              </a:rPr>
              <a:t>Rising Inequality, Schools, and Children's Life Chances. </a:t>
            </a:r>
            <a:r>
              <a:rPr lang="en-US" sz="1200" dirty="0">
                <a:latin typeface="Times New Roman" panose="02020603050405020304" pitchFamily="18" charset="0"/>
                <a:cs typeface="Times New Roman" panose="02020603050405020304" pitchFamily="18" charset="0"/>
              </a:rPr>
              <a:t>Russell Sage Foundation</a:t>
            </a:r>
            <a:r>
              <a:rPr lang="en-US" sz="1200" dirty="0" smtClean="0">
                <a:latin typeface="Times New Roman" panose="02020603050405020304" pitchFamily="18" charset="0"/>
                <a:cs typeface="Times New Roman" panose="02020603050405020304" pitchFamily="18" charset="0"/>
              </a:rPr>
              <a:t>. Author’s calculations based on Consumer Expenditure Surveys (U.S Bureau of Labor Statistics, various years). </a:t>
            </a:r>
          </a:p>
        </p:txBody>
      </p:sp>
      <p:sp>
        <p:nvSpPr>
          <p:cNvPr id="19" name="TextBox 18"/>
          <p:cNvSpPr txBox="1"/>
          <p:nvPr/>
        </p:nvSpPr>
        <p:spPr>
          <a:xfrm>
            <a:off x="2121407" y="17937917"/>
            <a:ext cx="7726008" cy="4339650"/>
          </a:xfrm>
          <a:prstGeom prst="rect">
            <a:avLst/>
          </a:prstGeom>
          <a:noFill/>
        </p:spPr>
        <p:txBody>
          <a:bodyPr wrap="square" rtlCol="0">
            <a:spAutoFit/>
          </a:bodyPr>
          <a:lstStyle/>
          <a:p>
            <a:endParaRPr lang="en-US" sz="2400" dirty="0" smtClean="0">
              <a:latin typeface="Times New Roman" panose="02020603050405020304" pitchFamily="18" charset="0"/>
              <a:cs typeface="Times New Roman" panose="02020603050405020304" pitchFamily="18" charset="0"/>
            </a:endParaRPr>
          </a:p>
          <a:p>
            <a:pPr algn="just"/>
            <a:endParaRPr lang="en-US" sz="2400" dirty="0" smtClean="0">
              <a:latin typeface="Times New Roman" panose="02020603050405020304" pitchFamily="18" charset="0"/>
              <a:cs typeface="Times New Roman" panose="02020603050405020304" pitchFamily="18" charset="0"/>
            </a:endParaRPr>
          </a:p>
          <a:p>
            <a:pPr marL="342900" indent="-342900">
              <a:buAutoNum type="arabicPeriod"/>
            </a:pPr>
            <a:r>
              <a:rPr lang="en-US" sz="2400" dirty="0" smtClean="0">
                <a:latin typeface="Times New Roman" panose="02020603050405020304" pitchFamily="18" charset="0"/>
                <a:cs typeface="Times New Roman" panose="02020603050405020304" pitchFamily="18" charset="0"/>
              </a:rPr>
              <a:t>How does income affect participation rates in extracurricular activities?</a:t>
            </a:r>
          </a:p>
          <a:p>
            <a:pPr marL="342900" indent="-342900">
              <a:buAutoNum type="arabicPeriod"/>
            </a:pPr>
            <a:endParaRPr lang="en-US" sz="2400" dirty="0" smtClean="0">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smtClean="0">
                <a:latin typeface="Times New Roman" panose="02020603050405020304" pitchFamily="18" charset="0"/>
                <a:cs typeface="Times New Roman" panose="02020603050405020304" pitchFamily="18" charset="0"/>
              </a:rPr>
              <a:t>How do income groups differ in their time use in non-extracurricular activities, such as paid work and electronic use? </a:t>
            </a:r>
          </a:p>
          <a:p>
            <a:pPr marL="342900" indent="-342900">
              <a:buFontTx/>
              <a:buAutoNum type="arabicPeriod"/>
            </a:pPr>
            <a:endParaRPr lang="en-US" sz="2000" dirty="0">
              <a:latin typeface="Times New Roman" panose="02020603050405020304" pitchFamily="18" charset="0"/>
              <a:cs typeface="Times New Roman" panose="02020603050405020304" pitchFamily="18" charset="0"/>
            </a:endParaRPr>
          </a:p>
          <a:p>
            <a:endParaRPr lang="en-US" sz="1600" dirty="0" smtClean="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r>
              <a:rPr lang="en-US" sz="1600" dirty="0" smtClean="0">
                <a:latin typeface="Times New Roman" panose="02020603050405020304" pitchFamily="18" charset="0"/>
                <a:cs typeface="Times New Roman" panose="02020603050405020304" pitchFamily="18" charset="0"/>
              </a:rPr>
              <a:t> </a:t>
            </a:r>
          </a:p>
          <a:p>
            <a:endParaRPr lang="en-US" sz="1600" dirty="0"/>
          </a:p>
        </p:txBody>
      </p:sp>
      <p:sp>
        <p:nvSpPr>
          <p:cNvPr id="21" name="TextBox 20"/>
          <p:cNvSpPr txBox="1"/>
          <p:nvPr/>
        </p:nvSpPr>
        <p:spPr>
          <a:xfrm>
            <a:off x="2887741" y="21123405"/>
            <a:ext cx="5962650" cy="1047750"/>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Methods</a:t>
            </a:r>
            <a:endParaRPr lang="en-US"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2386521" y="22401411"/>
            <a:ext cx="7726008" cy="5509200"/>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National Survey of Children’s Health (NSCH) 2011-2012 which included multiple measures of child’s time use as well as income.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N = 95, 677, Four income groups used.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Bivariate description of rates </a:t>
            </a:r>
            <a:r>
              <a:rPr lang="en-US" sz="2400" dirty="0">
                <a:latin typeface="Times New Roman" panose="02020603050405020304" pitchFamily="18" charset="0"/>
                <a:cs typeface="Times New Roman" panose="02020603050405020304" pitchFamily="18" charset="0"/>
              </a:rPr>
              <a:t>of participation </a:t>
            </a:r>
            <a:r>
              <a:rPr lang="en-US" sz="2400" dirty="0" smtClean="0">
                <a:latin typeface="Times New Roman" panose="02020603050405020304" pitchFamily="18" charset="0"/>
                <a:cs typeface="Times New Roman" panose="02020603050405020304" pitchFamily="18" charset="0"/>
              </a:rPr>
              <a:t>by SES and other key demographics. </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One-way </a:t>
            </a:r>
            <a:r>
              <a:rPr lang="en-US" sz="2400" dirty="0">
                <a:latin typeface="Times New Roman" panose="02020603050405020304" pitchFamily="18" charset="0"/>
                <a:cs typeface="Times New Roman" panose="02020603050405020304" pitchFamily="18" charset="0"/>
              </a:rPr>
              <a:t>ANOVAs were employed to determine any significant differences between </a:t>
            </a:r>
            <a:r>
              <a:rPr lang="en-US" sz="2400" dirty="0" smtClean="0">
                <a:latin typeface="Times New Roman" panose="02020603050405020304" pitchFamily="18" charset="0"/>
                <a:cs typeface="Times New Roman" panose="02020603050405020304" pitchFamily="18" charset="0"/>
              </a:rPr>
              <a:t>group means</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in time spent using electronics and working.</a:t>
            </a: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600" dirty="0" smtClean="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p:txBody>
      </p:sp>
      <p:graphicFrame>
        <p:nvGraphicFramePr>
          <p:cNvPr id="23" name="Chart 22"/>
          <p:cNvGraphicFramePr/>
          <p:nvPr>
            <p:extLst>
              <p:ext uri="{D42A27DB-BD31-4B8C-83A1-F6EECF244321}">
                <p14:modId xmlns:p14="http://schemas.microsoft.com/office/powerpoint/2010/main" val="3821235002"/>
              </p:ext>
            </p:extLst>
          </p:nvPr>
        </p:nvGraphicFramePr>
        <p:xfrm>
          <a:off x="11615278" y="7603651"/>
          <a:ext cx="8559233" cy="4754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hart 23"/>
          <p:cNvGraphicFramePr/>
          <p:nvPr>
            <p:extLst>
              <p:ext uri="{D42A27DB-BD31-4B8C-83A1-F6EECF244321}">
                <p14:modId xmlns:p14="http://schemas.microsoft.com/office/powerpoint/2010/main" val="114490072"/>
              </p:ext>
            </p:extLst>
          </p:nvPr>
        </p:nvGraphicFramePr>
        <p:xfrm>
          <a:off x="18343334" y="12600154"/>
          <a:ext cx="8558784" cy="475488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5" name="Chart 24"/>
          <p:cNvGraphicFramePr/>
          <p:nvPr>
            <p:extLst>
              <p:ext uri="{D42A27DB-BD31-4B8C-83A1-F6EECF244321}">
                <p14:modId xmlns:p14="http://schemas.microsoft.com/office/powerpoint/2010/main" val="3530973279"/>
              </p:ext>
            </p:extLst>
          </p:nvPr>
        </p:nvGraphicFramePr>
        <p:xfrm>
          <a:off x="11651428" y="17594904"/>
          <a:ext cx="8558784" cy="475488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6" name="Chart 25"/>
          <p:cNvGraphicFramePr/>
          <p:nvPr>
            <p:extLst>
              <p:ext uri="{D42A27DB-BD31-4B8C-83A1-F6EECF244321}">
                <p14:modId xmlns:p14="http://schemas.microsoft.com/office/powerpoint/2010/main" val="2863167042"/>
              </p:ext>
            </p:extLst>
          </p:nvPr>
        </p:nvGraphicFramePr>
        <p:xfrm>
          <a:off x="18288000" y="22563475"/>
          <a:ext cx="8558784" cy="4940714"/>
        </p:xfrm>
        <a:graphic>
          <a:graphicData uri="http://schemas.openxmlformats.org/drawingml/2006/chart">
            <c:chart xmlns:c="http://schemas.openxmlformats.org/drawingml/2006/chart" xmlns:r="http://schemas.openxmlformats.org/officeDocument/2006/relationships" r:id="rId6"/>
          </a:graphicData>
        </a:graphic>
      </p:graphicFrame>
      <p:sp>
        <p:nvSpPr>
          <p:cNvPr id="27" name="TextBox 26"/>
          <p:cNvSpPr txBox="1"/>
          <p:nvPr/>
        </p:nvSpPr>
        <p:spPr>
          <a:xfrm>
            <a:off x="27700241" y="6064287"/>
            <a:ext cx="6128758" cy="1049646"/>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Conclusions</a:t>
            </a:r>
            <a:endParaRPr lang="en-US"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27239454" y="7415702"/>
            <a:ext cx="7680960" cy="6001643"/>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L</a:t>
            </a:r>
            <a:r>
              <a:rPr lang="en-US" sz="2400" dirty="0" smtClean="0">
                <a:latin typeface="Times New Roman" panose="02020603050405020304" pitchFamily="18" charset="0"/>
                <a:cs typeface="Times New Roman" panose="02020603050405020304" pitchFamily="18" charset="0"/>
              </a:rPr>
              <a:t>ow income and high income children spend their out of school time differently.</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Low income children participate less in all extracurricular activities, including sports, clubs/organizations, and community service.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Low income children also have lower rates of work participation, however those low income youth that did work, tended to work for longer hours than high income children.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Similar trends emerged showing that youth from lower income backgrounds tend to use electronics for longer time periods than youth from higher income families, though their rates of use are similar</a:t>
            </a:r>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28" name="TextBox 27"/>
          <p:cNvSpPr txBox="1"/>
          <p:nvPr/>
        </p:nvSpPr>
        <p:spPr>
          <a:xfrm>
            <a:off x="28049619" y="19573575"/>
            <a:ext cx="5266938" cy="1049646"/>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Next Steps</a:t>
            </a:r>
            <a:endParaRPr lang="en-US"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7369736" y="20754073"/>
            <a:ext cx="7593722" cy="3046988"/>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What are the barriers that low income children face in engaging in extracurricular activities?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What other differences in children’s time use patterns exist by SES?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Why do children hold jobs?</a:t>
            </a:r>
            <a:endParaRPr lang="en-US" sz="2400" dirty="0">
              <a:latin typeface="Times New Roman" panose="02020603050405020304" pitchFamily="18" charset="0"/>
              <a:cs typeface="Times New Roman" panose="02020603050405020304" pitchFamily="18" charset="0"/>
            </a:endParaRPr>
          </a:p>
        </p:txBody>
      </p:sp>
      <p:sp>
        <p:nvSpPr>
          <p:cNvPr id="32" name="TextBox 31"/>
          <p:cNvSpPr txBox="1"/>
          <p:nvPr/>
        </p:nvSpPr>
        <p:spPr>
          <a:xfrm>
            <a:off x="20442753" y="8666766"/>
            <a:ext cx="6310141" cy="1938992"/>
          </a:xfrm>
          <a:prstGeom prst="rect">
            <a:avLst/>
          </a:prstGeom>
          <a:noFill/>
        </p:spPr>
        <p:txBody>
          <a:bodyPr wrap="square" rtlCol="0">
            <a:spAutoFit/>
          </a:bodyPr>
          <a:lstStyle/>
          <a:p>
            <a:r>
              <a:rPr lang="en-US" sz="2400" dirty="0" smtClean="0">
                <a:latin typeface="Times"/>
                <a:cs typeface="Times"/>
              </a:rPr>
              <a:t>The trend was consistent across gender, race/ethnicity, and location (urban or rural); however females participate more frequently in other extracurriculars, such as dance and music, and males more frequently in sports. </a:t>
            </a:r>
            <a:endParaRPr lang="en-US" sz="2400" dirty="0">
              <a:latin typeface="Times"/>
              <a:cs typeface="Times"/>
            </a:endParaRPr>
          </a:p>
        </p:txBody>
      </p:sp>
      <p:sp>
        <p:nvSpPr>
          <p:cNvPr id="33" name="TextBox 32"/>
          <p:cNvSpPr txBox="1"/>
          <p:nvPr/>
        </p:nvSpPr>
        <p:spPr>
          <a:xfrm>
            <a:off x="10948765" y="14201684"/>
            <a:ext cx="7168979" cy="1200329"/>
          </a:xfrm>
          <a:prstGeom prst="rect">
            <a:avLst/>
          </a:prstGeom>
          <a:noFill/>
        </p:spPr>
        <p:txBody>
          <a:bodyPr wrap="square" rtlCol="0">
            <a:spAutoFit/>
          </a:bodyPr>
          <a:lstStyle/>
          <a:p>
            <a:pPr algn="just"/>
            <a:r>
              <a:rPr lang="en-US" sz="2400" dirty="0" smtClean="0">
                <a:latin typeface="Times"/>
                <a:cs typeface="Times"/>
              </a:rPr>
              <a:t>The pattern was consistent across gender, race/ethnicity, and location; however females participate more in community service than males. </a:t>
            </a:r>
            <a:endParaRPr lang="en-US" sz="2400" dirty="0">
              <a:latin typeface="Times"/>
              <a:cs typeface="Times"/>
            </a:endParaRPr>
          </a:p>
        </p:txBody>
      </p:sp>
      <p:sp>
        <p:nvSpPr>
          <p:cNvPr id="34" name="TextBox 33"/>
          <p:cNvSpPr txBox="1"/>
          <p:nvPr/>
        </p:nvSpPr>
        <p:spPr>
          <a:xfrm>
            <a:off x="20435075" y="18230960"/>
            <a:ext cx="6617520" cy="3416320"/>
          </a:xfrm>
          <a:prstGeom prst="rect">
            <a:avLst/>
          </a:prstGeom>
          <a:noFill/>
        </p:spPr>
        <p:txBody>
          <a:bodyPr wrap="square" rtlCol="0">
            <a:spAutoFit/>
          </a:bodyPr>
          <a:lstStyle/>
          <a:p>
            <a:r>
              <a:rPr lang="en-US" sz="2400" dirty="0" smtClean="0">
                <a:latin typeface="Times"/>
                <a:cs typeface="Times"/>
              </a:rPr>
              <a:t>Whites were more frequently employed across income groups; however Hispanics work the longest hours. </a:t>
            </a:r>
          </a:p>
          <a:p>
            <a:pPr algn="just"/>
            <a:endParaRPr lang="en-US" sz="2400" dirty="0">
              <a:latin typeface="Times"/>
              <a:cs typeface="Times"/>
            </a:endParaRPr>
          </a:p>
          <a:p>
            <a:r>
              <a:rPr lang="en-US" sz="2400" dirty="0" smtClean="0">
                <a:latin typeface="Times"/>
                <a:cs typeface="Times"/>
              </a:rPr>
              <a:t>Rates of employment did not differ by location; however rural youth work far more hours than urban youth, especially in the lowest income group. </a:t>
            </a:r>
          </a:p>
          <a:p>
            <a:pPr marL="342900" indent="-342900">
              <a:buFont typeface="Arial"/>
              <a:buChar char="•"/>
            </a:pPr>
            <a:endParaRPr lang="en-US" sz="2400" dirty="0">
              <a:latin typeface="Times"/>
              <a:cs typeface="Times"/>
            </a:endParaRPr>
          </a:p>
          <a:p>
            <a:pPr marL="342900" indent="-342900">
              <a:buFont typeface="Arial"/>
              <a:buChar char="•"/>
            </a:pPr>
            <a:endParaRPr lang="en-US" sz="2400" dirty="0">
              <a:latin typeface="Times"/>
              <a:cs typeface="Times"/>
            </a:endParaRPr>
          </a:p>
        </p:txBody>
      </p:sp>
      <p:sp>
        <p:nvSpPr>
          <p:cNvPr id="35" name="TextBox 34"/>
          <p:cNvSpPr txBox="1"/>
          <p:nvPr/>
        </p:nvSpPr>
        <p:spPr>
          <a:xfrm>
            <a:off x="10991719" y="24350616"/>
            <a:ext cx="7126025" cy="1200329"/>
          </a:xfrm>
          <a:prstGeom prst="rect">
            <a:avLst/>
          </a:prstGeom>
          <a:noFill/>
        </p:spPr>
        <p:txBody>
          <a:bodyPr wrap="square" rtlCol="0">
            <a:spAutoFit/>
          </a:bodyPr>
          <a:lstStyle/>
          <a:p>
            <a:pPr algn="just"/>
            <a:r>
              <a:rPr lang="en-US" sz="2400" dirty="0" smtClean="0">
                <a:latin typeface="Times"/>
                <a:cs typeface="Times"/>
              </a:rPr>
              <a:t>The trend was consistent across gender, race/ethnicity, and location; however whites in lower income groups tend to use electronics for fewer hours than minorities. </a:t>
            </a:r>
            <a:endParaRPr lang="en-US" sz="2400" dirty="0">
              <a:latin typeface="Times"/>
              <a:cs typeface="Times"/>
            </a:endParaRPr>
          </a:p>
        </p:txBody>
      </p:sp>
      <p:pic>
        <p:nvPicPr>
          <p:cNvPr id="40" name="Picture 39" descr="clock"/>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34315" y="2064711"/>
            <a:ext cx="3307804" cy="3307804"/>
          </a:xfrm>
          <a:prstGeom prst="rect">
            <a:avLst/>
          </a:prstGeom>
        </p:spPr>
      </p:pic>
      <p:cxnSp>
        <p:nvCxnSpPr>
          <p:cNvPr id="44" name="Straight Connector 43"/>
          <p:cNvCxnSpPr/>
          <p:nvPr/>
        </p:nvCxnSpPr>
        <p:spPr>
          <a:xfrm>
            <a:off x="9219652" y="5475600"/>
            <a:ext cx="18136695" cy="7937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5" name="Rectangle 4"/>
          <p:cNvSpPr/>
          <p:nvPr/>
        </p:nvSpPr>
        <p:spPr>
          <a:xfrm>
            <a:off x="1447800" y="1562099"/>
            <a:ext cx="33832800" cy="26479501"/>
          </a:xfrm>
          <a:prstGeom prst="rect">
            <a:avLst/>
          </a:prstGeom>
          <a:noFill/>
          <a:ln w="1714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7452975" y="24427561"/>
            <a:ext cx="7166680" cy="2246769"/>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Acknowledgements </a:t>
            </a:r>
          </a:p>
          <a:p>
            <a:pPr algn="ctr"/>
            <a:endParaRPr lang="en-US" sz="2800" b="1"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I thank Erin Sharp (HDFS), Beth Mattingly and other staff at the Carsey School of Public Policy for aiding in this project. </a:t>
            </a:r>
            <a:endParaRPr lang="en-US" sz="2800"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27618709" y="14404645"/>
            <a:ext cx="6128758" cy="1049646"/>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Limitations</a:t>
            </a:r>
            <a:endParaRPr lang="en-US"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7356347" y="15922412"/>
            <a:ext cx="6988517" cy="3416320"/>
          </a:xfrm>
          <a:prstGeom prst="rect">
            <a:avLst/>
          </a:prstGeom>
          <a:noFill/>
        </p:spPr>
        <p:txBody>
          <a:bodyPr wrap="square" rtlCol="0">
            <a:spAutoFit/>
          </a:bodyPr>
          <a:lstStyle/>
          <a:p>
            <a:r>
              <a:rPr lang="en-US" sz="2400" dirty="0" smtClean="0">
                <a:latin typeface="Times" panose="02020603050405020304" pitchFamily="18" charset="0"/>
                <a:cs typeface="Times" panose="02020603050405020304" pitchFamily="18" charset="0"/>
              </a:rPr>
              <a:t>Only bivariate analyses conducted, without controlling for other variables.</a:t>
            </a:r>
          </a:p>
          <a:p>
            <a:endParaRPr lang="en-US" sz="2400" dirty="0">
              <a:latin typeface="Times" panose="02020603050405020304" pitchFamily="18" charset="0"/>
              <a:cs typeface="Times" panose="02020603050405020304" pitchFamily="18" charset="0"/>
            </a:endParaRPr>
          </a:p>
          <a:p>
            <a:r>
              <a:rPr lang="en-US" sz="2400" dirty="0" smtClean="0">
                <a:latin typeface="Times" panose="02020603050405020304" pitchFamily="18" charset="0"/>
                <a:cs typeface="Times" panose="02020603050405020304" pitchFamily="18" charset="0"/>
              </a:rPr>
              <a:t>Video game and television use combined into one variable.</a:t>
            </a:r>
          </a:p>
          <a:p>
            <a:endParaRPr lang="en-US" sz="2400" dirty="0">
              <a:latin typeface="Times" panose="02020603050405020304" pitchFamily="18" charset="0"/>
              <a:cs typeface="Times" panose="02020603050405020304" pitchFamily="18" charset="0"/>
            </a:endParaRPr>
          </a:p>
          <a:p>
            <a:r>
              <a:rPr lang="en-US" sz="2400" dirty="0" smtClean="0">
                <a:latin typeface="Times" panose="02020603050405020304" pitchFamily="18" charset="0"/>
                <a:cs typeface="Times" panose="02020603050405020304" pitchFamily="18" charset="0"/>
              </a:rPr>
              <a:t>Only one time point rather than multiple years.</a:t>
            </a:r>
          </a:p>
          <a:p>
            <a:pPr marL="342900" indent="-342900">
              <a:buFont typeface="Arial" panose="020B0604020202020204" pitchFamily="34" charset="0"/>
              <a:buChar char="•"/>
            </a:pPr>
            <a:endParaRPr lang="en-US" sz="2400" dirty="0">
              <a:latin typeface="Times" panose="02020603050405020304" pitchFamily="18" charset="0"/>
              <a:cs typeface="Times" panose="02020603050405020304" pitchFamily="18" charset="0"/>
            </a:endParaRPr>
          </a:p>
          <a:p>
            <a:pPr marL="342900" indent="-342900">
              <a:buFont typeface="Arial" panose="020B0604020202020204" pitchFamily="34" charset="0"/>
              <a:buChar char="•"/>
            </a:pPr>
            <a:endParaRPr lang="en-US" sz="2400" dirty="0">
              <a:latin typeface="Times" panose="02020603050405020304" pitchFamily="18" charset="0"/>
              <a:cs typeface="Times" panose="02020603050405020304" pitchFamily="18" charset="0"/>
            </a:endParaRPr>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169294" y="2995830"/>
            <a:ext cx="8336169" cy="1797066"/>
          </a:xfrm>
          <a:prstGeom prst="rect">
            <a:avLst/>
          </a:prstGeom>
        </p:spPr>
      </p:pic>
    </p:spTree>
    <p:extLst>
      <p:ext uri="{BB962C8B-B14F-4D97-AF65-F5344CB8AC3E}">
        <p14:creationId xmlns:p14="http://schemas.microsoft.com/office/powerpoint/2010/main" val="24171082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616</TotalTime>
  <Words>680</Words>
  <Application>Microsoft Office PowerPoint</Application>
  <PresentationFormat>Custom</PresentationFormat>
  <Paragraphs>83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vt:lpstr>
      <vt:lpstr>Times New Roman</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Carsey01, Generic</dc:creator>
  <cp:lastModifiedBy>Sarah Leonard</cp:lastModifiedBy>
  <cp:revision>59</cp:revision>
  <dcterms:created xsi:type="dcterms:W3CDTF">2015-03-25T13:52:24Z</dcterms:created>
  <dcterms:modified xsi:type="dcterms:W3CDTF">2015-04-10T18:38:35Z</dcterms:modified>
</cp:coreProperties>
</file>