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7"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A37C"/>
    <a:srgbClr val="00ADD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30" d="100"/>
          <a:sy n="30" d="100"/>
        </p:scale>
        <p:origin x="456" y="2730"/>
      </p:cViewPr>
      <p:guideLst>
        <p:guide orient="horz" pos="10368"/>
        <p:guide pos="13824"/>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111230-D9DB-4D76-B9EB-B005BA147486}" type="datetimeFigureOut">
              <a:rPr lang="en-US" smtClean="0"/>
              <a:pPr/>
              <a:t>4/8/2015</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1E365-34A3-48BA-B2BD-5C142E648F41}" type="slidenum">
              <a:rPr lang="en-US" smtClean="0"/>
              <a:pPr/>
              <a:t>‹#›</a:t>
            </a:fld>
            <a:endParaRPr lang="en-US" dirty="0"/>
          </a:p>
        </p:txBody>
      </p:sp>
    </p:spTree>
    <p:extLst>
      <p:ext uri="{BB962C8B-B14F-4D97-AF65-F5344CB8AC3E}">
        <p14:creationId xmlns:p14="http://schemas.microsoft.com/office/powerpoint/2010/main" xmlns="" val="188393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61E365-34A3-48BA-B2BD-5C142E648F41}" type="slidenum">
              <a:rPr lang="en-US" smtClean="0"/>
              <a:pPr/>
              <a:t>1</a:t>
            </a:fld>
            <a:endParaRPr lang="en-US" dirty="0"/>
          </a:p>
        </p:txBody>
      </p:sp>
    </p:spTree>
    <p:extLst>
      <p:ext uri="{BB962C8B-B14F-4D97-AF65-F5344CB8AC3E}">
        <p14:creationId xmlns:p14="http://schemas.microsoft.com/office/powerpoint/2010/main" xmlns="" val="3693519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20FBC4-7B1E-486B-9B25-842F397B1C2C}" type="datetimeFigureOut">
              <a:rPr lang="en-US" smtClean="0"/>
              <a:pPr/>
              <a:t>4/8/2015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460297-F92F-4C40-A581-45C64FC8506D}"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6520FBC4-7B1E-486B-9B25-842F397B1C2C}" type="datetimeFigureOut">
              <a:rPr lang="en-US" smtClean="0"/>
              <a:pPr/>
              <a:t>4/8/2015</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DC460297-F92F-4C40-A581-45C64FC8506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tiff"/><Relationship Id="rId12" Type="http://schemas.openxmlformats.org/officeDocument/2006/relationships/image" Target="../media/image10.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tiff"/><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52"/>
          <p:cNvSpPr/>
          <p:nvPr/>
        </p:nvSpPr>
        <p:spPr>
          <a:xfrm>
            <a:off x="29489400" y="26136600"/>
            <a:ext cx="13792200" cy="5715000"/>
          </a:xfrm>
          <a:prstGeom prst="rect">
            <a:avLst/>
          </a:prstGeom>
          <a:solidFill>
            <a:schemeClr val="accent2">
              <a:lumMod val="75000"/>
            </a:schemeClr>
          </a:solidFill>
          <a:ln w="76200">
            <a:solidFill>
              <a:schemeClr val="accent1">
                <a:lumMod val="50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51" name="Rectangle 50"/>
          <p:cNvSpPr/>
          <p:nvPr/>
        </p:nvSpPr>
        <p:spPr>
          <a:xfrm>
            <a:off x="29489400" y="4953000"/>
            <a:ext cx="13792200" cy="20726400"/>
          </a:xfrm>
          <a:prstGeom prst="rect">
            <a:avLst/>
          </a:prstGeom>
          <a:solidFill>
            <a:schemeClr val="accent2">
              <a:lumMod val="75000"/>
            </a:schemeClr>
          </a:solidFill>
          <a:ln w="76200">
            <a:solidFill>
              <a:schemeClr val="accent1">
                <a:lumMod val="50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48" name="Rectangle 47"/>
          <p:cNvSpPr/>
          <p:nvPr/>
        </p:nvSpPr>
        <p:spPr>
          <a:xfrm>
            <a:off x="15087600" y="4953000"/>
            <a:ext cx="13792200" cy="26898600"/>
          </a:xfrm>
          <a:prstGeom prst="rect">
            <a:avLst/>
          </a:prstGeom>
          <a:solidFill>
            <a:schemeClr val="accent2">
              <a:lumMod val="75000"/>
            </a:schemeClr>
          </a:solidFill>
          <a:ln w="76200">
            <a:solidFill>
              <a:schemeClr val="accent1">
                <a:lumMod val="5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6" name="Rectangle 45"/>
          <p:cNvSpPr/>
          <p:nvPr/>
        </p:nvSpPr>
        <p:spPr>
          <a:xfrm>
            <a:off x="685800" y="13563600"/>
            <a:ext cx="13792200" cy="18288000"/>
          </a:xfrm>
          <a:prstGeom prst="rect">
            <a:avLst/>
          </a:prstGeom>
          <a:solidFill>
            <a:schemeClr val="accent2">
              <a:lumMod val="75000"/>
            </a:schemeClr>
          </a:solidFill>
          <a:ln w="76200">
            <a:solidFill>
              <a:schemeClr val="accent1">
                <a:lumMod val="50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43" name="Rectangle 42"/>
          <p:cNvSpPr/>
          <p:nvPr/>
        </p:nvSpPr>
        <p:spPr>
          <a:xfrm>
            <a:off x="685800" y="9296400"/>
            <a:ext cx="13792200" cy="3733800"/>
          </a:xfrm>
          <a:prstGeom prst="rect">
            <a:avLst/>
          </a:prstGeom>
          <a:solidFill>
            <a:schemeClr val="accent2">
              <a:lumMod val="75000"/>
            </a:schemeClr>
          </a:solidFill>
          <a:ln w="76200">
            <a:solidFill>
              <a:schemeClr val="accent1">
                <a:lumMod val="50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xmlns="" val="0"/>
              </a:ext>
            </a:extLst>
          </a:blip>
          <a:srcRect l="30833" r="30000"/>
          <a:stretch/>
        </p:blipFill>
        <p:spPr>
          <a:xfrm>
            <a:off x="129540" y="0"/>
            <a:ext cx="4594860" cy="4594860"/>
          </a:xfrm>
          <a:prstGeom prst="rect">
            <a:avLst/>
          </a:prstGeom>
          <a:noFill/>
        </p:spPr>
      </p:pic>
      <p:pic>
        <p:nvPicPr>
          <p:cNvPr id="8" name="Picture 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9989760" y="0"/>
            <a:ext cx="3901440" cy="4584192"/>
          </a:xfrm>
          <a:prstGeom prst="rect">
            <a:avLst/>
          </a:prstGeom>
        </p:spPr>
      </p:pic>
      <p:sp>
        <p:nvSpPr>
          <p:cNvPr id="9" name="TextBox 8"/>
          <p:cNvSpPr txBox="1"/>
          <p:nvPr/>
        </p:nvSpPr>
        <p:spPr>
          <a:xfrm>
            <a:off x="6858000" y="609600"/>
            <a:ext cx="30175200" cy="1862048"/>
          </a:xfrm>
          <a:prstGeom prst="rect">
            <a:avLst/>
          </a:prstGeom>
          <a:solidFill>
            <a:schemeClr val="bg1"/>
          </a:solidFill>
        </p:spPr>
        <p:txBody>
          <a:bodyPr wrap="square" rtlCol="0">
            <a:spAutoFit/>
          </a:bodyPr>
          <a:lstStyle/>
          <a:p>
            <a:pPr algn="ctr"/>
            <a:r>
              <a:rPr lang="en-US" sz="11500" b="1" u="sng" dirty="0" smtClean="0">
                <a:solidFill>
                  <a:schemeClr val="accent3">
                    <a:lumMod val="50000"/>
                  </a:schemeClr>
                </a:solidFill>
                <a:latin typeface="Baskerville Old Face" pitchFamily="18" charset="0"/>
              </a:rPr>
              <a:t>Drop Camera: In Search of the Lost Whaling Fleet</a:t>
            </a:r>
            <a:endParaRPr lang="en-US" sz="11500" b="1" u="sng" dirty="0">
              <a:solidFill>
                <a:schemeClr val="accent3">
                  <a:lumMod val="50000"/>
                </a:schemeClr>
              </a:solidFill>
              <a:latin typeface="Baskerville Old Face" pitchFamily="18" charset="0"/>
            </a:endParaRPr>
          </a:p>
        </p:txBody>
      </p:sp>
      <p:sp>
        <p:nvSpPr>
          <p:cNvPr id="10" name="TextBox 9"/>
          <p:cNvSpPr txBox="1"/>
          <p:nvPr/>
        </p:nvSpPr>
        <p:spPr>
          <a:xfrm>
            <a:off x="13258800" y="2590800"/>
            <a:ext cx="17640300" cy="1754326"/>
          </a:xfrm>
          <a:prstGeom prst="rect">
            <a:avLst/>
          </a:prstGeom>
          <a:solidFill>
            <a:schemeClr val="bg1"/>
          </a:solidFill>
        </p:spPr>
        <p:txBody>
          <a:bodyPr wrap="square" rtlCol="0">
            <a:spAutoFit/>
          </a:bodyPr>
          <a:lstStyle/>
          <a:p>
            <a:pPr algn="ctr"/>
            <a:r>
              <a:rPr lang="en-US" sz="5400" dirty="0" smtClean="0">
                <a:solidFill>
                  <a:schemeClr val="accent2">
                    <a:lumMod val="50000"/>
                  </a:schemeClr>
                </a:solidFill>
              </a:rPr>
              <a:t>Grace Cardarelli   ||    Devon Snell</a:t>
            </a:r>
            <a:r>
              <a:rPr lang="en-US" sz="5400" dirty="0">
                <a:solidFill>
                  <a:schemeClr val="accent2">
                    <a:lumMod val="50000"/>
                  </a:schemeClr>
                </a:solidFill>
              </a:rPr>
              <a:t> </a:t>
            </a:r>
            <a:r>
              <a:rPr lang="en-US" sz="5400" dirty="0" smtClean="0">
                <a:solidFill>
                  <a:schemeClr val="accent2">
                    <a:lumMod val="50000"/>
                  </a:schemeClr>
                </a:solidFill>
              </a:rPr>
              <a:t>   ||    Myles Riddell</a:t>
            </a:r>
          </a:p>
          <a:p>
            <a:pPr algn="ctr"/>
            <a:r>
              <a:rPr lang="en-US" sz="5400" dirty="0" smtClean="0">
                <a:solidFill>
                  <a:schemeClr val="accent2">
                    <a:lumMod val="50000"/>
                  </a:schemeClr>
                </a:solidFill>
              </a:rPr>
              <a:t>Advisor: Bradley Barr</a:t>
            </a:r>
            <a:endParaRPr lang="en-US" sz="6000" dirty="0">
              <a:solidFill>
                <a:schemeClr val="accent2">
                  <a:lumMod val="50000"/>
                </a:schemeClr>
              </a:solidFill>
            </a:endParaRPr>
          </a:p>
        </p:txBody>
      </p:sp>
      <p:sp>
        <p:nvSpPr>
          <p:cNvPr id="13" name="TextBox 12"/>
          <p:cNvSpPr txBox="1"/>
          <p:nvPr/>
        </p:nvSpPr>
        <p:spPr>
          <a:xfrm>
            <a:off x="685800" y="9296400"/>
            <a:ext cx="13716000" cy="3693319"/>
          </a:xfrm>
          <a:prstGeom prst="rect">
            <a:avLst/>
          </a:prstGeom>
          <a:noFill/>
          <a:ln w="1016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n-US" sz="5400" b="1" u="sng" dirty="0" smtClean="0">
                <a:solidFill>
                  <a:schemeClr val="bg1"/>
                </a:solidFill>
              </a:rPr>
              <a:t>Purpose</a:t>
            </a:r>
            <a:r>
              <a:rPr lang="en-US" sz="5400" b="1" dirty="0" smtClean="0">
                <a:solidFill>
                  <a:schemeClr val="bg1"/>
                </a:solidFill>
              </a:rPr>
              <a:t>:</a:t>
            </a:r>
          </a:p>
          <a:p>
            <a:pPr>
              <a:buFont typeface="Arial" pitchFamily="34" charset="0"/>
              <a:buChar char="•"/>
            </a:pPr>
            <a:r>
              <a:rPr lang="en-US" sz="3600" dirty="0" smtClean="0">
                <a:solidFill>
                  <a:schemeClr val="bg1"/>
                </a:solidFill>
              </a:rPr>
              <a:t> Design and research a drop camera system to tow behind 60’ vessel </a:t>
            </a:r>
          </a:p>
          <a:p>
            <a:pPr>
              <a:buFont typeface="Arial" pitchFamily="34" charset="0"/>
              <a:buChar char="•"/>
            </a:pPr>
            <a:r>
              <a:rPr lang="en-US" sz="3600" dirty="0" smtClean="0">
                <a:solidFill>
                  <a:schemeClr val="bg1"/>
                </a:solidFill>
              </a:rPr>
              <a:t> Collect live footage of ocean floor for navigation</a:t>
            </a:r>
          </a:p>
          <a:p>
            <a:pPr>
              <a:buFont typeface="Arial" pitchFamily="34" charset="0"/>
              <a:buChar char="•"/>
            </a:pPr>
            <a:r>
              <a:rPr lang="en-US" sz="3600" dirty="0" smtClean="0">
                <a:solidFill>
                  <a:schemeClr val="bg1"/>
                </a:solidFill>
              </a:rPr>
              <a:t> Implement pressure sensor for live depth recording up to 150ft</a:t>
            </a:r>
          </a:p>
          <a:p>
            <a:pPr>
              <a:buFont typeface="Arial" pitchFamily="34" charset="0"/>
              <a:buChar char="•"/>
            </a:pPr>
            <a:r>
              <a:rPr lang="en-US" sz="3600" dirty="0" smtClean="0">
                <a:solidFill>
                  <a:schemeClr val="bg1"/>
                </a:solidFill>
              </a:rPr>
              <a:t> Collect GPS data of drop camera location relative to vessel</a:t>
            </a:r>
          </a:p>
          <a:p>
            <a:pPr>
              <a:buFont typeface="Arial" pitchFamily="34" charset="0"/>
              <a:buChar char="•"/>
            </a:pPr>
            <a:r>
              <a:rPr lang="en-US" sz="3600" dirty="0" smtClean="0">
                <a:solidFill>
                  <a:schemeClr val="bg1"/>
                </a:solidFill>
              </a:rPr>
              <a:t> Maximize efficiency of available low-cost technologies</a:t>
            </a:r>
            <a:endParaRPr lang="en-US" sz="3600" dirty="0">
              <a:solidFill>
                <a:schemeClr val="bg1"/>
              </a:solidFill>
            </a:endParaRPr>
          </a:p>
        </p:txBody>
      </p:sp>
      <p:sp>
        <p:nvSpPr>
          <p:cNvPr id="18" name="TextBox 17"/>
          <p:cNvSpPr txBox="1"/>
          <p:nvPr/>
        </p:nvSpPr>
        <p:spPr>
          <a:xfrm>
            <a:off x="29565600" y="26365200"/>
            <a:ext cx="13716000" cy="5486400"/>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n-US" sz="5400" b="1" u="sng" dirty="0" smtClean="0">
                <a:solidFill>
                  <a:schemeClr val="bg1"/>
                </a:solidFill>
              </a:rPr>
              <a:t>August 2015 Design Recommendations</a:t>
            </a:r>
            <a:r>
              <a:rPr lang="en-US" sz="5400" b="1" dirty="0" smtClean="0">
                <a:solidFill>
                  <a:schemeClr val="bg1"/>
                </a:solidFill>
              </a:rPr>
              <a:t>:</a:t>
            </a:r>
          </a:p>
          <a:p>
            <a:r>
              <a:rPr lang="en-US" sz="3600" dirty="0" smtClean="0">
                <a:solidFill>
                  <a:schemeClr val="bg1"/>
                </a:solidFill>
              </a:rPr>
              <a:t>In the process of designing a cost effective pressure sensor, we were able to effectively construct a working sensor using an Arduino microprocessor.   However due to remote operation location we recommend a more thoroughly tested and reliable pressure sensor.  The GoPro cameras will capture better color definition with the addition of lens filters.  The addition of more lights coupled with higher pressure deep water camera housings will allow for operation at greater depths. A final design will be utilized at the operation site.    </a:t>
            </a:r>
          </a:p>
        </p:txBody>
      </p:sp>
      <p:pic>
        <p:nvPicPr>
          <p:cNvPr id="2" name="Picture 1"/>
          <p:cNvPicPr>
            <a:picLocks noChangeAspect="1"/>
          </p:cNvPicPr>
          <p:nvPr/>
        </p:nvPicPr>
        <p:blipFill rotWithShape="1">
          <a:blip r:embed="rId5" cstate="print">
            <a:extLst>
              <a:ext uri="{28A0092B-C50C-407E-A947-70E740481C1C}">
                <a14:useLocalDpi xmlns:a14="http://schemas.microsoft.com/office/drawing/2010/main" xmlns="" val="0"/>
              </a:ext>
            </a:extLst>
          </a:blip>
          <a:srcRect l="23533" t="2971" r="24244" b="-297"/>
          <a:stretch/>
        </p:blipFill>
        <p:spPr>
          <a:xfrm>
            <a:off x="15514320" y="6096000"/>
            <a:ext cx="6377940" cy="5763092"/>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6693283" y="10711754"/>
            <a:ext cx="6139261" cy="4604446"/>
          </a:xfrm>
          <a:prstGeom prst="rect">
            <a:avLst/>
          </a:prstGeom>
        </p:spPr>
      </p:pic>
      <p:pic>
        <p:nvPicPr>
          <p:cNvPr id="4" name="Picture 3"/>
          <p:cNvPicPr>
            <a:picLocks noChangeAspect="1"/>
          </p:cNvPicPr>
          <p:nvPr/>
        </p:nvPicPr>
        <p:blipFill rotWithShape="1">
          <a:blip r:embed="rId7" cstate="print">
            <a:extLst>
              <a:ext uri="{28A0092B-C50C-407E-A947-70E740481C1C}">
                <a14:useLocalDpi xmlns:a14="http://schemas.microsoft.com/office/drawing/2010/main" xmlns="" val="0"/>
              </a:ext>
            </a:extLst>
          </a:blip>
          <a:srcRect l="8243" r="7423"/>
          <a:stretch/>
        </p:blipFill>
        <p:spPr>
          <a:xfrm>
            <a:off x="29682678" y="16365988"/>
            <a:ext cx="8417322" cy="4420555"/>
          </a:xfrm>
          <a:prstGeom prst="rect">
            <a:avLst/>
          </a:prstGeom>
        </p:spPr>
      </p:pic>
      <p:sp>
        <p:nvSpPr>
          <p:cNvPr id="16" name="TextBox 15"/>
          <p:cNvSpPr txBox="1"/>
          <p:nvPr/>
        </p:nvSpPr>
        <p:spPr>
          <a:xfrm>
            <a:off x="22074177" y="6050405"/>
            <a:ext cx="6666071" cy="7632859"/>
          </a:xfrm>
          <a:prstGeom prst="rect">
            <a:avLst/>
          </a:prstGeom>
          <a:noFill/>
        </p:spPr>
        <p:txBody>
          <a:bodyPr wrap="square" rtlCol="0">
            <a:spAutoFit/>
          </a:bodyPr>
          <a:lstStyle/>
          <a:p>
            <a:pPr algn="ctr"/>
            <a:r>
              <a:rPr lang="en-US" sz="4400" b="1" dirty="0" smtClean="0">
                <a:solidFill>
                  <a:schemeClr val="bg1"/>
                </a:solidFill>
              </a:rPr>
              <a:t>Top Level Assembly</a:t>
            </a:r>
          </a:p>
          <a:p>
            <a:pPr>
              <a:buFont typeface="Arial" pitchFamily="34" charset="0"/>
              <a:buChar char="•"/>
            </a:pPr>
            <a:r>
              <a:rPr lang="en-US" sz="3600" dirty="0" smtClean="0">
                <a:solidFill>
                  <a:schemeClr val="bg1"/>
                </a:solidFill>
              </a:rPr>
              <a:t> </a:t>
            </a:r>
            <a:r>
              <a:rPr lang="en-US" sz="3600" dirty="0">
                <a:solidFill>
                  <a:schemeClr val="bg1"/>
                </a:solidFill>
              </a:rPr>
              <a:t>316 series stainless steel round </a:t>
            </a:r>
            <a:r>
              <a:rPr lang="en-US" sz="3600" dirty="0" smtClean="0">
                <a:solidFill>
                  <a:schemeClr val="bg1"/>
                </a:solidFill>
              </a:rPr>
              <a:t>bar to minimize drag effects and maximize corrosion resistance in harsh ocean environment </a:t>
            </a:r>
            <a:endParaRPr lang="en-US" sz="3600" dirty="0">
              <a:solidFill>
                <a:schemeClr val="bg1"/>
              </a:solidFill>
            </a:endParaRPr>
          </a:p>
          <a:p>
            <a:pPr>
              <a:buFont typeface="Arial" pitchFamily="34" charset="0"/>
              <a:buChar char="•"/>
            </a:pPr>
            <a:r>
              <a:rPr lang="en-US" sz="3600" dirty="0">
                <a:solidFill>
                  <a:schemeClr val="bg1"/>
                </a:solidFill>
              </a:rPr>
              <a:t> Designed for robustness to protect cameras </a:t>
            </a:r>
            <a:r>
              <a:rPr lang="en-US" sz="3600" dirty="0" smtClean="0">
                <a:solidFill>
                  <a:schemeClr val="bg1"/>
                </a:solidFill>
              </a:rPr>
              <a:t>and lighting</a:t>
            </a:r>
            <a:endParaRPr lang="en-US" sz="3600" dirty="0">
              <a:solidFill>
                <a:schemeClr val="bg1"/>
              </a:solidFill>
            </a:endParaRPr>
          </a:p>
          <a:p>
            <a:pPr>
              <a:buFont typeface="Arial" pitchFamily="34" charset="0"/>
              <a:buChar char="•"/>
            </a:pPr>
            <a:r>
              <a:rPr lang="en-US" sz="3600" dirty="0">
                <a:solidFill>
                  <a:schemeClr val="bg1"/>
                </a:solidFill>
              </a:rPr>
              <a:t> Designed for cost effective </a:t>
            </a:r>
            <a:r>
              <a:rPr lang="en-US" sz="3600" dirty="0" smtClean="0">
                <a:solidFill>
                  <a:schemeClr val="bg1"/>
                </a:solidFill>
              </a:rPr>
              <a:t>shipping</a:t>
            </a:r>
          </a:p>
          <a:p>
            <a:pPr>
              <a:buFont typeface="Arial" pitchFamily="34" charset="0"/>
              <a:buChar char="•"/>
            </a:pPr>
            <a:r>
              <a:rPr lang="en-US" sz="3600" dirty="0" smtClean="0">
                <a:solidFill>
                  <a:schemeClr val="bg1"/>
                </a:solidFill>
              </a:rPr>
              <a:t>Flat Bar used to provide mounting for cameras</a:t>
            </a:r>
            <a:endParaRPr lang="en-US" sz="3600" dirty="0">
              <a:solidFill>
                <a:schemeClr val="bg1"/>
              </a:solidFill>
            </a:endParaRPr>
          </a:p>
          <a:p>
            <a:endParaRPr lang="en-US" dirty="0">
              <a:solidFill>
                <a:schemeClr val="bg1"/>
              </a:solidFill>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23940488" y="12408648"/>
            <a:ext cx="4386862" cy="5269752"/>
          </a:xfrm>
          <a:prstGeom prst="rect">
            <a:avLst/>
          </a:prstGeom>
        </p:spPr>
      </p:pic>
      <p:pic>
        <p:nvPicPr>
          <p:cNvPr id="1026" name="Picture 2" descr="http://www.bigbluedivelights.com/UploadedImages/AL900XWP.jpg"/>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22354937" y="26483770"/>
            <a:ext cx="5972413" cy="4479310"/>
          </a:xfrm>
          <a:prstGeom prst="rect">
            <a:avLst/>
          </a:prstGeom>
          <a:noFill/>
          <a:extLst>
            <a:ext uri="{909E8E84-426E-40DD-AFC4-6F175D3DCCD1}">
              <a14:hiddenFill xmlns:a14="http://schemas.microsoft.com/office/drawing/2010/main" xmlns="">
                <a:solidFill>
                  <a:srgbClr val="FFFFFF"/>
                </a:solidFill>
              </a14:hiddenFill>
            </a:ext>
          </a:extLst>
        </p:spPr>
      </p:pic>
      <p:sp>
        <p:nvSpPr>
          <p:cNvPr id="21" name="Rectangle 20"/>
          <p:cNvSpPr/>
          <p:nvPr/>
        </p:nvSpPr>
        <p:spPr>
          <a:xfrm>
            <a:off x="22366969" y="30971100"/>
            <a:ext cx="5821680" cy="276999"/>
          </a:xfrm>
          <a:prstGeom prst="rect">
            <a:avLst/>
          </a:prstGeom>
        </p:spPr>
        <p:txBody>
          <a:bodyPr wrap="square">
            <a:spAutoFit/>
          </a:bodyPr>
          <a:lstStyle/>
          <a:p>
            <a:pPr algn="ctr"/>
            <a:r>
              <a:rPr lang="en-US" sz="1200" dirty="0">
                <a:solidFill>
                  <a:schemeClr val="bg1"/>
                </a:solidFill>
              </a:rPr>
              <a:t>http://www.bigbluedivelights.com/products-detail.asp?REC_ID=119</a:t>
            </a:r>
          </a:p>
        </p:txBody>
      </p:sp>
      <p:sp>
        <p:nvSpPr>
          <p:cNvPr id="23" name="Rectangle 22"/>
          <p:cNvSpPr/>
          <p:nvPr/>
        </p:nvSpPr>
        <p:spPr>
          <a:xfrm>
            <a:off x="15709960" y="22923350"/>
            <a:ext cx="6400800" cy="276999"/>
          </a:xfrm>
          <a:prstGeom prst="rect">
            <a:avLst/>
          </a:prstGeom>
        </p:spPr>
        <p:txBody>
          <a:bodyPr wrap="square">
            <a:spAutoFit/>
          </a:bodyPr>
          <a:lstStyle/>
          <a:p>
            <a:pPr algn="ctr"/>
            <a:r>
              <a:rPr lang="en-US" sz="1200" dirty="0">
                <a:solidFill>
                  <a:schemeClr val="bg1"/>
                </a:solidFill>
              </a:rPr>
              <a:t>http://shop.gopro.com/cameras/hero3-white/CHDHE-302-master.html</a:t>
            </a:r>
          </a:p>
        </p:txBody>
      </p:sp>
      <p:sp>
        <p:nvSpPr>
          <p:cNvPr id="26" name="TextBox 25"/>
          <p:cNvSpPr txBox="1"/>
          <p:nvPr/>
        </p:nvSpPr>
        <p:spPr>
          <a:xfrm>
            <a:off x="15514320" y="11868967"/>
            <a:ext cx="8138160" cy="9294852"/>
          </a:xfrm>
          <a:prstGeom prst="rect">
            <a:avLst/>
          </a:prstGeom>
          <a:noFill/>
        </p:spPr>
        <p:txBody>
          <a:bodyPr wrap="square" rtlCol="0">
            <a:spAutoFit/>
          </a:bodyPr>
          <a:lstStyle/>
          <a:p>
            <a:pPr algn="ctr"/>
            <a:r>
              <a:rPr lang="en-US" sz="4400" b="1" dirty="0" smtClean="0">
                <a:solidFill>
                  <a:schemeClr val="bg1"/>
                </a:solidFill>
              </a:rPr>
              <a:t>Fin Design</a:t>
            </a:r>
          </a:p>
          <a:p>
            <a:pPr>
              <a:buFont typeface="Arial" pitchFamily="34" charset="0"/>
              <a:buChar char="•"/>
            </a:pPr>
            <a:r>
              <a:rPr lang="en-US" sz="3600" dirty="0" smtClean="0">
                <a:solidFill>
                  <a:schemeClr val="bg1"/>
                </a:solidFill>
              </a:rPr>
              <a:t> NACA 0012 Airfoil design to avoid any     effects from camber</a:t>
            </a:r>
          </a:p>
          <a:p>
            <a:pPr>
              <a:buFont typeface="Arial" pitchFamily="34" charset="0"/>
              <a:buChar char="•"/>
            </a:pPr>
            <a:r>
              <a:rPr lang="en-US" sz="3600" dirty="0" smtClean="0">
                <a:solidFill>
                  <a:schemeClr val="bg1"/>
                </a:solidFill>
              </a:rPr>
              <a:t> 2 piece construction designed to assemble quickly over fixed threaded rod pivot.  Male/Female joint permits accurate assembly utilizing minimum hardware </a:t>
            </a:r>
          </a:p>
          <a:p>
            <a:pPr>
              <a:buFont typeface="Arial" pitchFamily="34" charset="0"/>
              <a:buChar char="•"/>
            </a:pPr>
            <a:r>
              <a:rPr lang="en-US" sz="3600" dirty="0" smtClean="0">
                <a:solidFill>
                  <a:schemeClr val="bg1"/>
                </a:solidFill>
              </a:rPr>
              <a:t> Independently adjustable airfoils allow for precise adjustments to be made quickly</a:t>
            </a:r>
          </a:p>
          <a:p>
            <a:pPr>
              <a:buFont typeface="Arial" pitchFamily="34" charset="0"/>
              <a:buChar char="•"/>
            </a:pPr>
            <a:r>
              <a:rPr lang="en-US" sz="3600" dirty="0" smtClean="0">
                <a:solidFill>
                  <a:schemeClr val="bg1"/>
                </a:solidFill>
              </a:rPr>
              <a:t> FDM printed PC-ABS plastic remains light and buoyant to ensure proper tow geometry</a:t>
            </a:r>
          </a:p>
          <a:p>
            <a:pPr>
              <a:buFont typeface="Arial" pitchFamily="34" charset="0"/>
              <a:buChar char="•"/>
            </a:pPr>
            <a:endParaRPr lang="en-US" sz="3600" dirty="0">
              <a:solidFill>
                <a:schemeClr val="bg1"/>
              </a:solidFill>
            </a:endParaRPr>
          </a:p>
          <a:p>
            <a:endParaRPr lang="en-US" dirty="0">
              <a:solidFill>
                <a:schemeClr val="bg1"/>
              </a:solidFill>
            </a:endParaRPr>
          </a:p>
        </p:txBody>
      </p:sp>
      <p:sp>
        <p:nvSpPr>
          <p:cNvPr id="27" name="TextBox 26"/>
          <p:cNvSpPr txBox="1"/>
          <p:nvPr/>
        </p:nvSpPr>
        <p:spPr>
          <a:xfrm>
            <a:off x="15307410" y="23260674"/>
            <a:ext cx="6785817" cy="11110734"/>
          </a:xfrm>
          <a:prstGeom prst="rect">
            <a:avLst/>
          </a:prstGeom>
          <a:noFill/>
        </p:spPr>
        <p:txBody>
          <a:bodyPr wrap="square" rtlCol="0">
            <a:spAutoFit/>
          </a:bodyPr>
          <a:lstStyle/>
          <a:p>
            <a:pPr algn="ctr"/>
            <a:r>
              <a:rPr lang="en-US" sz="4400" b="1" dirty="0" smtClean="0">
                <a:solidFill>
                  <a:schemeClr val="bg1"/>
                </a:solidFill>
              </a:rPr>
              <a:t>Dive Light</a:t>
            </a:r>
          </a:p>
          <a:p>
            <a:pPr>
              <a:buFont typeface="Arial" pitchFamily="34" charset="0"/>
              <a:buChar char="•"/>
            </a:pPr>
            <a:r>
              <a:rPr lang="en-US" sz="3600" dirty="0" smtClean="0">
                <a:solidFill>
                  <a:schemeClr val="bg1"/>
                </a:solidFill>
              </a:rPr>
              <a:t> Light Output: 90-900 Lumens</a:t>
            </a:r>
          </a:p>
          <a:p>
            <a:pPr>
              <a:buFont typeface="Arial" pitchFamily="34" charset="0"/>
              <a:buChar char="•"/>
            </a:pPr>
            <a:r>
              <a:rPr lang="en-US" sz="3600" dirty="0" smtClean="0">
                <a:solidFill>
                  <a:schemeClr val="bg1"/>
                </a:solidFill>
              </a:rPr>
              <a:t> </a:t>
            </a:r>
            <a:r>
              <a:rPr lang="en-US" sz="3600" dirty="0">
                <a:solidFill>
                  <a:schemeClr val="bg1"/>
                </a:solidFill>
              </a:rPr>
              <a:t>120° Extra Wide Beam</a:t>
            </a:r>
          </a:p>
          <a:p>
            <a:pPr>
              <a:buFont typeface="Arial" pitchFamily="34" charset="0"/>
              <a:buChar char="•"/>
            </a:pPr>
            <a:r>
              <a:rPr lang="en-US" sz="3600" dirty="0" smtClean="0">
                <a:solidFill>
                  <a:schemeClr val="bg1"/>
                </a:solidFill>
              </a:rPr>
              <a:t> D 1.5in </a:t>
            </a:r>
            <a:r>
              <a:rPr lang="en-US" sz="3600" dirty="0">
                <a:solidFill>
                  <a:schemeClr val="bg1"/>
                </a:solidFill>
              </a:rPr>
              <a:t>x L </a:t>
            </a:r>
            <a:r>
              <a:rPr lang="en-US" sz="3600" dirty="0" smtClean="0">
                <a:solidFill>
                  <a:schemeClr val="bg1"/>
                </a:solidFill>
              </a:rPr>
              <a:t>5.25in</a:t>
            </a:r>
          </a:p>
          <a:p>
            <a:pPr>
              <a:buFont typeface="Arial" pitchFamily="34" charset="0"/>
              <a:buChar char="•"/>
            </a:pPr>
            <a:r>
              <a:rPr lang="en-US" sz="3600" dirty="0">
                <a:solidFill>
                  <a:schemeClr val="bg1"/>
                </a:solidFill>
              </a:rPr>
              <a:t> </a:t>
            </a:r>
            <a:r>
              <a:rPr lang="en-US" sz="3600" dirty="0" smtClean="0">
                <a:solidFill>
                  <a:schemeClr val="bg1"/>
                </a:solidFill>
              </a:rPr>
              <a:t>330ft max depth</a:t>
            </a:r>
          </a:p>
          <a:p>
            <a:pPr>
              <a:buFont typeface="Arial" pitchFamily="34" charset="0"/>
              <a:buChar char="•"/>
            </a:pPr>
            <a:r>
              <a:rPr lang="en-US" sz="3600" dirty="0">
                <a:solidFill>
                  <a:schemeClr val="bg1"/>
                </a:solidFill>
              </a:rPr>
              <a:t> </a:t>
            </a:r>
            <a:r>
              <a:rPr lang="en-US" sz="3600" dirty="0" smtClean="0">
                <a:solidFill>
                  <a:schemeClr val="bg1"/>
                </a:solidFill>
              </a:rPr>
              <a:t>Two light design (one light per data collection camera)</a:t>
            </a:r>
          </a:p>
          <a:p>
            <a:pPr>
              <a:buFont typeface="Arial" pitchFamily="34" charset="0"/>
              <a:buChar char="•"/>
            </a:pPr>
            <a:r>
              <a:rPr lang="en-US" sz="3600" dirty="0" smtClean="0">
                <a:solidFill>
                  <a:schemeClr val="bg1"/>
                </a:solidFill>
              </a:rPr>
              <a:t> Lighting used for deeper, low light filming conditions</a:t>
            </a:r>
          </a:p>
          <a:p>
            <a:pPr>
              <a:buFont typeface="Arial" pitchFamily="34" charset="0"/>
              <a:buChar char="•"/>
            </a:pPr>
            <a:r>
              <a:rPr lang="en-US" sz="3600" dirty="0">
                <a:solidFill>
                  <a:schemeClr val="bg1"/>
                </a:solidFill>
              </a:rPr>
              <a:t> </a:t>
            </a:r>
            <a:r>
              <a:rPr lang="en-US" sz="3600" dirty="0" smtClean="0">
                <a:solidFill>
                  <a:schemeClr val="bg1"/>
                </a:solidFill>
              </a:rPr>
              <a:t>FDM printed PC-ABS brackets allow for clamping and securing in an adjustable position </a:t>
            </a:r>
          </a:p>
          <a:p>
            <a:pPr>
              <a:buFont typeface="Arial" pitchFamily="34" charset="0"/>
              <a:buChar char="•"/>
            </a:pPr>
            <a:r>
              <a:rPr lang="en-US" sz="3600" dirty="0" smtClean="0">
                <a:solidFill>
                  <a:schemeClr val="bg1"/>
                </a:solidFill>
              </a:rPr>
              <a:t> Light filtering can be used to increase the visual quality of the video</a:t>
            </a:r>
          </a:p>
          <a:p>
            <a:pPr>
              <a:buFont typeface="Arial" pitchFamily="34" charset="0"/>
              <a:buChar char="•"/>
            </a:pPr>
            <a:endParaRPr lang="en-US" sz="3600" dirty="0">
              <a:solidFill>
                <a:schemeClr val="bg1"/>
              </a:solidFill>
            </a:endParaRPr>
          </a:p>
          <a:p>
            <a:endParaRPr lang="en-US" sz="3600" dirty="0" smtClean="0">
              <a:solidFill>
                <a:schemeClr val="bg2"/>
              </a:solidFill>
            </a:endParaRPr>
          </a:p>
          <a:p>
            <a:pPr marL="571500" indent="-571500">
              <a:buFont typeface="Arial" panose="020B0604020202020204" pitchFamily="34" charset="0"/>
              <a:buChar char="•"/>
            </a:pPr>
            <a:endParaRPr lang="en-US" sz="3600" dirty="0" smtClean="0">
              <a:solidFill>
                <a:schemeClr val="bg2"/>
              </a:solidFill>
            </a:endParaRPr>
          </a:p>
          <a:p>
            <a:pPr marL="571500" indent="-571500">
              <a:buFont typeface="Arial" panose="020B0604020202020204" pitchFamily="34" charset="0"/>
              <a:buChar char="•"/>
            </a:pPr>
            <a:endParaRPr lang="en-US" sz="3600" dirty="0" smtClean="0">
              <a:solidFill>
                <a:schemeClr val="bg2"/>
              </a:solidFill>
            </a:endParaRPr>
          </a:p>
          <a:p>
            <a:pPr>
              <a:buFont typeface="Arial" pitchFamily="34" charset="0"/>
              <a:buChar char="•"/>
            </a:pPr>
            <a:endParaRPr lang="en-US" sz="2400" dirty="0">
              <a:solidFill>
                <a:schemeClr val="bg2"/>
              </a:solidFill>
            </a:endParaRPr>
          </a:p>
        </p:txBody>
      </p:sp>
      <p:sp>
        <p:nvSpPr>
          <p:cNvPr id="28" name="TextBox 27"/>
          <p:cNvSpPr txBox="1"/>
          <p:nvPr/>
        </p:nvSpPr>
        <p:spPr>
          <a:xfrm>
            <a:off x="22232626" y="18204470"/>
            <a:ext cx="6532874" cy="7971413"/>
          </a:xfrm>
          <a:prstGeom prst="rect">
            <a:avLst/>
          </a:prstGeom>
          <a:noFill/>
        </p:spPr>
        <p:txBody>
          <a:bodyPr wrap="square" rtlCol="0">
            <a:spAutoFit/>
          </a:bodyPr>
          <a:lstStyle/>
          <a:p>
            <a:pPr algn="ctr"/>
            <a:r>
              <a:rPr lang="en-US" sz="4400" b="1" dirty="0" smtClean="0">
                <a:solidFill>
                  <a:schemeClr val="bg1"/>
                </a:solidFill>
              </a:rPr>
              <a:t>GoPro</a:t>
            </a:r>
          </a:p>
          <a:p>
            <a:pPr>
              <a:buFont typeface="Arial" pitchFamily="34" charset="0"/>
              <a:buChar char="•"/>
            </a:pPr>
            <a:r>
              <a:rPr lang="en-US" sz="3600" dirty="0" smtClean="0">
                <a:solidFill>
                  <a:schemeClr val="bg1"/>
                </a:solidFill>
              </a:rPr>
              <a:t> 3x GoPro Hero3 capable of 1080p recording at 30 fps</a:t>
            </a:r>
          </a:p>
          <a:p>
            <a:pPr>
              <a:buFont typeface="Arial" pitchFamily="34" charset="0"/>
              <a:buChar char="•"/>
            </a:pPr>
            <a:r>
              <a:rPr lang="en-US" sz="3600" dirty="0">
                <a:solidFill>
                  <a:schemeClr val="bg1"/>
                </a:solidFill>
              </a:rPr>
              <a:t> </a:t>
            </a:r>
            <a:r>
              <a:rPr lang="en-US" sz="3600" dirty="0" smtClean="0">
                <a:solidFill>
                  <a:schemeClr val="bg1"/>
                </a:solidFill>
              </a:rPr>
              <a:t>1 GoPro dedicated for live feed navigation footage at 720p</a:t>
            </a:r>
          </a:p>
          <a:p>
            <a:pPr>
              <a:buFont typeface="Arial" pitchFamily="34" charset="0"/>
              <a:buChar char="•"/>
            </a:pPr>
            <a:r>
              <a:rPr lang="en-US" sz="3600" dirty="0" smtClean="0">
                <a:solidFill>
                  <a:schemeClr val="bg1"/>
                </a:solidFill>
              </a:rPr>
              <a:t> 2 side shooting cameras at full high definition for data collection</a:t>
            </a:r>
          </a:p>
          <a:p>
            <a:pPr>
              <a:buFont typeface="Arial" pitchFamily="34" charset="0"/>
              <a:buChar char="•"/>
            </a:pPr>
            <a:r>
              <a:rPr lang="en-US" sz="3600" dirty="0">
                <a:solidFill>
                  <a:schemeClr val="bg1"/>
                </a:solidFill>
              </a:rPr>
              <a:t> </a:t>
            </a:r>
            <a:r>
              <a:rPr lang="en-US" sz="3600" dirty="0" smtClean="0">
                <a:solidFill>
                  <a:schemeClr val="bg1"/>
                </a:solidFill>
              </a:rPr>
              <a:t>Tethered case designed by EyeofMine allows for charging and synchronized live feed output</a:t>
            </a:r>
          </a:p>
          <a:p>
            <a:pPr>
              <a:buFont typeface="Arial" pitchFamily="34" charset="0"/>
              <a:buChar char="•"/>
            </a:pPr>
            <a:r>
              <a:rPr lang="en-US" sz="3600" dirty="0">
                <a:solidFill>
                  <a:schemeClr val="bg1"/>
                </a:solidFill>
              </a:rPr>
              <a:t> </a:t>
            </a:r>
            <a:r>
              <a:rPr lang="en-US" sz="3600" dirty="0" smtClean="0">
                <a:solidFill>
                  <a:schemeClr val="bg1"/>
                </a:solidFill>
              </a:rPr>
              <a:t>The maximum recording time on battery life &lt; 2 hours. Micro SD capable of 8 hours of footage storage</a:t>
            </a:r>
          </a:p>
        </p:txBody>
      </p:sp>
      <p:pic>
        <p:nvPicPr>
          <p:cNvPr id="25" name="Picture 24"/>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29578546" y="6068170"/>
            <a:ext cx="6949440" cy="3929743"/>
          </a:xfrm>
          <a:prstGeom prst="rect">
            <a:avLst/>
          </a:prstGeom>
        </p:spPr>
      </p:pic>
      <p:pic>
        <p:nvPicPr>
          <p:cNvPr id="30" name="Picture 29"/>
          <p:cNvPicPr>
            <a:picLocks noChangeAspect="1"/>
          </p:cNvPicPr>
          <p:nvPr/>
        </p:nvPicPr>
        <p:blipFill>
          <a:blip r:embed="rId11" cstate="print"/>
          <a:stretch>
            <a:fillRect/>
          </a:stretch>
        </p:blipFill>
        <p:spPr>
          <a:xfrm>
            <a:off x="15692427" y="19472125"/>
            <a:ext cx="6381750" cy="3390900"/>
          </a:xfrm>
          <a:prstGeom prst="rect">
            <a:avLst/>
          </a:prstGeom>
        </p:spPr>
      </p:pic>
      <p:sp>
        <p:nvSpPr>
          <p:cNvPr id="32" name="TextBox 31"/>
          <p:cNvSpPr txBox="1"/>
          <p:nvPr/>
        </p:nvSpPr>
        <p:spPr>
          <a:xfrm>
            <a:off x="36652200" y="6068169"/>
            <a:ext cx="6575340" cy="4093428"/>
          </a:xfrm>
          <a:prstGeom prst="rect">
            <a:avLst/>
          </a:prstGeom>
          <a:noFill/>
        </p:spPr>
        <p:txBody>
          <a:bodyPr wrap="square" rtlCol="0">
            <a:spAutoFit/>
          </a:bodyPr>
          <a:lstStyle/>
          <a:p>
            <a:pPr algn="ctr"/>
            <a:r>
              <a:rPr lang="en-US" sz="4400" b="1" dirty="0" smtClean="0">
                <a:solidFill>
                  <a:schemeClr val="bg1"/>
                </a:solidFill>
              </a:rPr>
              <a:t>Testing Facility</a:t>
            </a:r>
          </a:p>
          <a:p>
            <a:pPr>
              <a:buFont typeface="Arial" pitchFamily="34" charset="0"/>
              <a:buChar char="•"/>
            </a:pPr>
            <a:r>
              <a:rPr lang="en-US" sz="3600" dirty="0" smtClean="0">
                <a:solidFill>
                  <a:schemeClr val="bg1"/>
                </a:solidFill>
              </a:rPr>
              <a:t> Jere A. Chase Ocean Engineering Laboratory Tow Tank</a:t>
            </a:r>
          </a:p>
          <a:p>
            <a:pPr>
              <a:buFont typeface="Arial" pitchFamily="34" charset="0"/>
              <a:buChar char="•"/>
            </a:pPr>
            <a:r>
              <a:rPr lang="en-US" sz="3600" dirty="0">
                <a:solidFill>
                  <a:schemeClr val="bg1"/>
                </a:solidFill>
              </a:rPr>
              <a:t> </a:t>
            </a:r>
            <a:r>
              <a:rPr lang="en-US" sz="3600" dirty="0" smtClean="0">
                <a:solidFill>
                  <a:schemeClr val="bg1"/>
                </a:solidFill>
              </a:rPr>
              <a:t>Tow tank used for pressure sensor testing and fin design testing</a:t>
            </a:r>
          </a:p>
          <a:p>
            <a:pPr>
              <a:buFont typeface="Arial" pitchFamily="34" charset="0"/>
              <a:buChar char="•"/>
            </a:pPr>
            <a:r>
              <a:rPr lang="en-US" sz="3600" dirty="0" smtClean="0">
                <a:solidFill>
                  <a:schemeClr val="bg1"/>
                </a:solidFill>
              </a:rPr>
              <a:t> Tested speed range: .25kts-2kts</a:t>
            </a:r>
            <a:endParaRPr lang="en-US" dirty="0">
              <a:solidFill>
                <a:schemeClr val="bg1"/>
              </a:solidFill>
            </a:endParaRPr>
          </a:p>
        </p:txBody>
      </p:sp>
      <p:pic>
        <p:nvPicPr>
          <p:cNvPr id="31" name="Picture 30"/>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29682678" y="21183600"/>
            <a:ext cx="8391024" cy="4020699"/>
          </a:xfrm>
          <a:prstGeom prst="rect">
            <a:avLst/>
          </a:prstGeom>
        </p:spPr>
      </p:pic>
      <p:sp>
        <p:nvSpPr>
          <p:cNvPr id="34" name="TextBox 33"/>
          <p:cNvSpPr txBox="1"/>
          <p:nvPr/>
        </p:nvSpPr>
        <p:spPr>
          <a:xfrm>
            <a:off x="29632669" y="10366165"/>
            <a:ext cx="6831656" cy="5755422"/>
          </a:xfrm>
          <a:prstGeom prst="rect">
            <a:avLst/>
          </a:prstGeom>
          <a:noFill/>
        </p:spPr>
        <p:txBody>
          <a:bodyPr wrap="square" rtlCol="0">
            <a:spAutoFit/>
          </a:bodyPr>
          <a:lstStyle/>
          <a:p>
            <a:pPr algn="ctr"/>
            <a:r>
              <a:rPr lang="en-US" sz="4400" b="1" dirty="0" smtClean="0">
                <a:solidFill>
                  <a:schemeClr val="bg1"/>
                </a:solidFill>
              </a:rPr>
              <a:t>Initial Testing</a:t>
            </a:r>
          </a:p>
          <a:p>
            <a:pPr>
              <a:buFont typeface="Arial" pitchFamily="34" charset="0"/>
              <a:buChar char="•"/>
            </a:pPr>
            <a:r>
              <a:rPr lang="en-US" sz="3600" dirty="0" smtClean="0">
                <a:solidFill>
                  <a:schemeClr val="bg1"/>
                </a:solidFill>
              </a:rPr>
              <a:t> Tested using a pressure sensor to record depth while varying speed and tow cable length</a:t>
            </a:r>
            <a:endParaRPr lang="en-US" dirty="0" smtClean="0">
              <a:solidFill>
                <a:schemeClr val="bg1"/>
              </a:solidFill>
            </a:endParaRPr>
          </a:p>
          <a:p>
            <a:pPr>
              <a:buFont typeface="Arial" pitchFamily="34" charset="0"/>
              <a:buChar char="•"/>
            </a:pPr>
            <a:r>
              <a:rPr lang="en-US" sz="3600" dirty="0">
                <a:solidFill>
                  <a:schemeClr val="bg1"/>
                </a:solidFill>
              </a:rPr>
              <a:t> </a:t>
            </a:r>
            <a:r>
              <a:rPr lang="en-US" sz="3600" dirty="0" smtClean="0">
                <a:solidFill>
                  <a:schemeClr val="bg1"/>
                </a:solidFill>
              </a:rPr>
              <a:t>Found that the tow angle is dependent on tow speed and cable length</a:t>
            </a:r>
          </a:p>
          <a:p>
            <a:pPr>
              <a:buFont typeface="Arial" pitchFamily="34" charset="0"/>
              <a:buChar char="•"/>
            </a:pPr>
            <a:r>
              <a:rPr lang="en-US" sz="3600" dirty="0" smtClean="0">
                <a:solidFill>
                  <a:schemeClr val="bg1"/>
                </a:solidFill>
              </a:rPr>
              <a:t> Tow stability was poor at slow speeds (&lt;1kt) and short cable lengths</a:t>
            </a:r>
          </a:p>
        </p:txBody>
      </p:sp>
      <p:sp>
        <p:nvSpPr>
          <p:cNvPr id="37" name="TextBox 36"/>
          <p:cNvSpPr txBox="1"/>
          <p:nvPr/>
        </p:nvSpPr>
        <p:spPr>
          <a:xfrm>
            <a:off x="762000" y="13792200"/>
            <a:ext cx="8001000" cy="923330"/>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n-US" sz="5400" b="1" u="sng" dirty="0" smtClean="0">
                <a:solidFill>
                  <a:schemeClr val="bg1"/>
                </a:solidFill>
              </a:rPr>
              <a:t>Live Feedback System:</a:t>
            </a:r>
            <a:endParaRPr lang="en-US" sz="4400" u="sng" dirty="0" smtClean="0">
              <a:solidFill>
                <a:schemeClr val="bg1"/>
              </a:solidFill>
            </a:endParaRPr>
          </a:p>
        </p:txBody>
      </p:sp>
      <p:sp>
        <p:nvSpPr>
          <p:cNvPr id="38" name="TextBox 37"/>
          <p:cNvSpPr txBox="1"/>
          <p:nvPr/>
        </p:nvSpPr>
        <p:spPr>
          <a:xfrm>
            <a:off x="7467600" y="14782800"/>
            <a:ext cx="7010400" cy="9202519"/>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en-US" sz="4400" b="1" dirty="0" smtClean="0">
                <a:solidFill>
                  <a:schemeClr val="bg1"/>
                </a:solidFill>
              </a:rPr>
              <a:t>Video Recording Hardware</a:t>
            </a:r>
          </a:p>
          <a:p>
            <a:pPr>
              <a:buFont typeface="Arial" pitchFamily="34" charset="0"/>
              <a:buChar char="•"/>
            </a:pPr>
            <a:r>
              <a:rPr lang="en-US" sz="4400" dirty="0" smtClean="0">
                <a:solidFill>
                  <a:schemeClr val="bg1"/>
                </a:solidFill>
              </a:rPr>
              <a:t> </a:t>
            </a:r>
            <a:r>
              <a:rPr lang="en-US" sz="3600" dirty="0" smtClean="0">
                <a:solidFill>
                  <a:schemeClr val="bg1"/>
                </a:solidFill>
              </a:rPr>
              <a:t>Send live feed to research vessel for navigation</a:t>
            </a:r>
          </a:p>
          <a:p>
            <a:pPr>
              <a:buFont typeface="Arial" pitchFamily="34" charset="0"/>
              <a:buChar char="•"/>
            </a:pPr>
            <a:r>
              <a:rPr lang="en-US" sz="3600" dirty="0" smtClean="0">
                <a:solidFill>
                  <a:schemeClr val="bg1"/>
                </a:solidFill>
              </a:rPr>
              <a:t> EyeofMine waterproof GoPro housings  provide 12V external USB power source</a:t>
            </a:r>
          </a:p>
          <a:p>
            <a:pPr>
              <a:buFont typeface="Arial" pitchFamily="34" charset="0"/>
              <a:buChar char="•"/>
            </a:pPr>
            <a:r>
              <a:rPr lang="en-US" sz="3600" dirty="0" smtClean="0">
                <a:solidFill>
                  <a:schemeClr val="bg1"/>
                </a:solidFill>
              </a:rPr>
              <a:t> USB booster needed to reach full 150ft depth</a:t>
            </a:r>
          </a:p>
          <a:p>
            <a:pPr>
              <a:buFont typeface="Arial" pitchFamily="34" charset="0"/>
              <a:buChar char="•"/>
            </a:pPr>
            <a:r>
              <a:rPr lang="en-US" sz="3600" dirty="0" smtClean="0">
                <a:solidFill>
                  <a:schemeClr val="bg1"/>
                </a:solidFill>
              </a:rPr>
              <a:t> EyeofMine live SD video cable covers the full 150ft with RCA adapter</a:t>
            </a:r>
          </a:p>
          <a:p>
            <a:pPr>
              <a:buFont typeface="Arial" pitchFamily="34" charset="0"/>
              <a:buChar char="•"/>
            </a:pPr>
            <a:r>
              <a:rPr lang="en-US" sz="3600" dirty="0" smtClean="0">
                <a:solidFill>
                  <a:schemeClr val="bg1"/>
                </a:solidFill>
              </a:rPr>
              <a:t> 2 side-shooting GoPro cameras capture footage on Micro SD card only</a:t>
            </a:r>
          </a:p>
          <a:p>
            <a:pPr>
              <a:buFont typeface="Arial" pitchFamily="34" charset="0"/>
              <a:buChar char="•"/>
            </a:pPr>
            <a:r>
              <a:rPr lang="en-US" sz="3600" dirty="0" smtClean="0">
                <a:solidFill>
                  <a:schemeClr val="bg1"/>
                </a:solidFill>
              </a:rPr>
              <a:t> USB, video cable, and winch cable are tethered together</a:t>
            </a:r>
          </a:p>
        </p:txBody>
      </p:sp>
      <p:sp>
        <p:nvSpPr>
          <p:cNvPr id="39" name="TextBox 38"/>
          <p:cNvSpPr txBox="1"/>
          <p:nvPr/>
        </p:nvSpPr>
        <p:spPr>
          <a:xfrm>
            <a:off x="1371600" y="24688800"/>
            <a:ext cx="6400800" cy="3539430"/>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en-US" sz="4400" b="1" dirty="0" smtClean="0">
                <a:solidFill>
                  <a:schemeClr val="bg1"/>
                </a:solidFill>
              </a:rPr>
              <a:t>Location Hardware</a:t>
            </a:r>
          </a:p>
          <a:p>
            <a:pPr>
              <a:buFont typeface="Arial" pitchFamily="34" charset="0"/>
              <a:buChar char="•"/>
            </a:pPr>
            <a:r>
              <a:rPr lang="en-US" sz="3600" dirty="0" smtClean="0">
                <a:solidFill>
                  <a:schemeClr val="bg1"/>
                </a:solidFill>
              </a:rPr>
              <a:t> Globalstat USB GPS receiver provides real-time navigation</a:t>
            </a:r>
          </a:p>
          <a:p>
            <a:pPr>
              <a:buFont typeface="Arial" pitchFamily="34" charset="0"/>
              <a:buChar char="•"/>
            </a:pPr>
            <a:r>
              <a:rPr lang="en-US" sz="3600" dirty="0" smtClean="0">
                <a:solidFill>
                  <a:schemeClr val="bg1"/>
                </a:solidFill>
              </a:rPr>
              <a:t> Installed driver uses DropCam mapping software to record position of laptop</a:t>
            </a:r>
          </a:p>
        </p:txBody>
      </p:sp>
      <p:grpSp>
        <p:nvGrpSpPr>
          <p:cNvPr id="5" name="Group 41"/>
          <p:cNvGrpSpPr/>
          <p:nvPr/>
        </p:nvGrpSpPr>
        <p:grpSpPr>
          <a:xfrm>
            <a:off x="7848600" y="24003000"/>
            <a:ext cx="6217920" cy="4023360"/>
            <a:chOff x="7772400" y="19888200"/>
            <a:chExt cx="6457950" cy="4315599"/>
          </a:xfrm>
        </p:grpSpPr>
        <p:pic>
          <p:nvPicPr>
            <p:cNvPr id="1027" name="Picture 3"/>
            <p:cNvPicPr>
              <a:picLocks noChangeAspect="1" noChangeArrowheads="1"/>
            </p:cNvPicPr>
            <p:nvPr/>
          </p:nvPicPr>
          <p:blipFill>
            <a:blip r:embed="rId13" cstate="print"/>
            <a:srcRect/>
            <a:stretch>
              <a:fillRect/>
            </a:stretch>
          </p:blipFill>
          <p:spPr bwMode="auto">
            <a:xfrm>
              <a:off x="7772400" y="19888200"/>
              <a:ext cx="6457950" cy="3948190"/>
            </a:xfrm>
            <a:prstGeom prst="rect">
              <a:avLst/>
            </a:prstGeom>
            <a:noFill/>
            <a:ln w="9525">
              <a:noFill/>
              <a:miter lim="800000"/>
              <a:headEnd/>
              <a:tailEnd/>
            </a:ln>
          </p:spPr>
        </p:pic>
        <p:sp>
          <p:nvSpPr>
            <p:cNvPr id="40" name="Rectangle 39"/>
            <p:cNvSpPr/>
            <p:nvPr/>
          </p:nvSpPr>
          <p:spPr>
            <a:xfrm>
              <a:off x="7772400" y="23926800"/>
              <a:ext cx="6400800" cy="276999"/>
            </a:xfrm>
            <a:prstGeom prst="rect">
              <a:avLst/>
            </a:prstGeom>
          </p:spPr>
          <p:txBody>
            <a:bodyPr wrap="square">
              <a:spAutoFit/>
            </a:bodyPr>
            <a:lstStyle/>
            <a:p>
              <a:pPr algn="ctr"/>
              <a:r>
                <a:rPr lang="en-US" sz="1200" dirty="0" smtClean="0">
                  <a:solidFill>
                    <a:schemeClr val="bg1"/>
                  </a:solidFill>
                </a:rPr>
                <a:t>http://www.thegpsstore.com/USGlobalSat-BU353-S4-USB-GPS-Receiver-P3219.aspx</a:t>
              </a:r>
              <a:endParaRPr lang="en-US" sz="1200" dirty="0">
                <a:solidFill>
                  <a:schemeClr val="bg1"/>
                </a:solidFill>
              </a:endParaRPr>
            </a:p>
          </p:txBody>
        </p:sp>
      </p:grpSp>
      <p:grpSp>
        <p:nvGrpSpPr>
          <p:cNvPr id="11" name="Group 42"/>
          <p:cNvGrpSpPr/>
          <p:nvPr/>
        </p:nvGrpSpPr>
        <p:grpSpPr>
          <a:xfrm>
            <a:off x="990600" y="15240000"/>
            <a:ext cx="6248399" cy="3890665"/>
            <a:chOff x="2895600" y="24231600"/>
            <a:chExt cx="7115175" cy="4424065"/>
          </a:xfrm>
        </p:grpSpPr>
        <p:sp>
          <p:nvSpPr>
            <p:cNvPr id="33" name="TextBox 32"/>
            <p:cNvSpPr txBox="1"/>
            <p:nvPr/>
          </p:nvSpPr>
          <p:spPr>
            <a:xfrm>
              <a:off x="2895600" y="28194000"/>
              <a:ext cx="7086600" cy="461665"/>
            </a:xfrm>
            <a:prstGeom prst="rect">
              <a:avLst/>
            </a:prstGeom>
            <a:noFill/>
          </p:spPr>
          <p:txBody>
            <a:bodyPr wrap="square" rtlCol="0">
              <a:spAutoFit/>
            </a:bodyPr>
            <a:lstStyle/>
            <a:p>
              <a:pPr algn="ctr"/>
              <a:r>
                <a:rPr lang="en-US" sz="1200" dirty="0" smtClean="0">
                  <a:solidFill>
                    <a:schemeClr val="bg1"/>
                  </a:solidFill>
                </a:rPr>
                <a:t>http://www.eyeofmineactioncameras.com/GoPro_Hero3_SMALLER_Underwater_Wired_SD_Live_Video_p/euvh32d.htm</a:t>
              </a:r>
              <a:endParaRPr lang="en-US" sz="1200" dirty="0">
                <a:solidFill>
                  <a:schemeClr val="bg1"/>
                </a:solidFill>
              </a:endParaRPr>
            </a:p>
          </p:txBody>
        </p:sp>
        <p:pic>
          <p:nvPicPr>
            <p:cNvPr id="1028" name="Picture 4"/>
            <p:cNvPicPr>
              <a:picLocks noChangeAspect="1" noChangeArrowheads="1"/>
            </p:cNvPicPr>
            <p:nvPr/>
          </p:nvPicPr>
          <p:blipFill>
            <a:blip r:embed="rId14" cstate="print"/>
            <a:srcRect/>
            <a:stretch>
              <a:fillRect/>
            </a:stretch>
          </p:blipFill>
          <p:spPr bwMode="auto">
            <a:xfrm>
              <a:off x="2895600" y="24231600"/>
              <a:ext cx="7115175" cy="3981450"/>
            </a:xfrm>
            <a:prstGeom prst="rect">
              <a:avLst/>
            </a:prstGeom>
            <a:noFill/>
            <a:ln w="9525">
              <a:noFill/>
              <a:miter lim="800000"/>
              <a:headEnd/>
              <a:tailEnd/>
            </a:ln>
          </p:spPr>
        </p:pic>
      </p:grpSp>
      <p:sp>
        <p:nvSpPr>
          <p:cNvPr id="44" name="TextBox 43"/>
          <p:cNvSpPr txBox="1"/>
          <p:nvPr/>
        </p:nvSpPr>
        <p:spPr>
          <a:xfrm>
            <a:off x="1371600" y="28270200"/>
            <a:ext cx="12573000" cy="3662541"/>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en-US" sz="4400" b="1" dirty="0" smtClean="0">
                <a:solidFill>
                  <a:schemeClr val="bg1"/>
                </a:solidFill>
              </a:rPr>
              <a:t>Software</a:t>
            </a:r>
            <a:endParaRPr lang="en-US" sz="5400" b="1" dirty="0" smtClean="0">
              <a:solidFill>
                <a:schemeClr val="bg1"/>
              </a:solidFill>
            </a:endParaRPr>
          </a:p>
          <a:p>
            <a:pPr>
              <a:buFont typeface="Arial" pitchFamily="34" charset="0"/>
              <a:buChar char="•"/>
            </a:pPr>
            <a:r>
              <a:rPr lang="en-US" sz="4400" dirty="0" smtClean="0">
                <a:solidFill>
                  <a:schemeClr val="bg1"/>
                </a:solidFill>
              </a:rPr>
              <a:t> </a:t>
            </a:r>
            <a:r>
              <a:rPr lang="en-US" sz="3600" dirty="0" smtClean="0">
                <a:solidFill>
                  <a:schemeClr val="bg1"/>
                </a:solidFill>
              </a:rPr>
              <a:t>Single LabView user interface to view live navigational video</a:t>
            </a:r>
          </a:p>
          <a:p>
            <a:pPr>
              <a:buFont typeface="Arial" pitchFamily="34" charset="0"/>
              <a:buChar char="•"/>
            </a:pPr>
            <a:r>
              <a:rPr lang="en-US" sz="3600" dirty="0" smtClean="0">
                <a:solidFill>
                  <a:schemeClr val="bg1"/>
                </a:solidFill>
              </a:rPr>
              <a:t> GPS software installed on research laptop</a:t>
            </a:r>
          </a:p>
          <a:p>
            <a:pPr>
              <a:buFont typeface="Arial" pitchFamily="34" charset="0"/>
              <a:buChar char="•"/>
            </a:pPr>
            <a:r>
              <a:rPr lang="en-US" sz="3600" dirty="0" smtClean="0">
                <a:solidFill>
                  <a:schemeClr val="bg1"/>
                </a:solidFill>
              </a:rPr>
              <a:t> Available information aboard research vessel: GPS location of camera underwater, live video footage, depth of camera off ocean floor</a:t>
            </a:r>
          </a:p>
        </p:txBody>
      </p:sp>
      <p:grpSp>
        <p:nvGrpSpPr>
          <p:cNvPr id="12" name="Group 45"/>
          <p:cNvGrpSpPr/>
          <p:nvPr/>
        </p:nvGrpSpPr>
        <p:grpSpPr>
          <a:xfrm>
            <a:off x="838200" y="19431000"/>
            <a:ext cx="6477000" cy="4957465"/>
            <a:chOff x="1066800" y="19507200"/>
            <a:chExt cx="6477000" cy="4957465"/>
          </a:xfrm>
        </p:grpSpPr>
        <p:pic>
          <p:nvPicPr>
            <p:cNvPr id="1029" name="Picture 5"/>
            <p:cNvPicPr>
              <a:picLocks noChangeAspect="1" noChangeArrowheads="1"/>
            </p:cNvPicPr>
            <p:nvPr/>
          </p:nvPicPr>
          <p:blipFill>
            <a:blip r:embed="rId15" cstate="print"/>
            <a:srcRect l="6504" t="3259" r="7859"/>
            <a:stretch>
              <a:fillRect/>
            </a:stretch>
          </p:blipFill>
          <p:spPr bwMode="auto">
            <a:xfrm>
              <a:off x="1295400" y="19507200"/>
              <a:ext cx="6019800" cy="4524375"/>
            </a:xfrm>
            <a:prstGeom prst="rect">
              <a:avLst/>
            </a:prstGeom>
            <a:noFill/>
            <a:ln w="9525">
              <a:noFill/>
              <a:miter lim="800000"/>
              <a:headEnd/>
              <a:tailEnd/>
            </a:ln>
          </p:spPr>
        </p:pic>
        <p:sp>
          <p:nvSpPr>
            <p:cNvPr id="45" name="TextBox 44"/>
            <p:cNvSpPr txBox="1"/>
            <p:nvPr/>
          </p:nvSpPr>
          <p:spPr>
            <a:xfrm>
              <a:off x="1066800" y="24003000"/>
              <a:ext cx="6477000" cy="461665"/>
            </a:xfrm>
            <a:prstGeom prst="rect">
              <a:avLst/>
            </a:prstGeom>
            <a:noFill/>
          </p:spPr>
          <p:txBody>
            <a:bodyPr wrap="square" rtlCol="0">
              <a:spAutoFit/>
            </a:bodyPr>
            <a:lstStyle/>
            <a:p>
              <a:pPr algn="ctr"/>
              <a:r>
                <a:rPr lang="en-US" sz="1200" dirty="0" smtClean="0">
                  <a:solidFill>
                    <a:schemeClr val="bg1"/>
                  </a:solidFill>
                </a:rPr>
                <a:t>http://www.eyeofmineactioncameras.com/GoPro_Hero3_SMALLER_Underwater_Wired_SD_Live_Video_p/euvh32d.htm</a:t>
              </a:r>
              <a:endParaRPr lang="en-US" sz="1200" dirty="0"/>
            </a:p>
          </p:txBody>
        </p:sp>
      </p:grpSp>
      <p:sp>
        <p:nvSpPr>
          <p:cNvPr id="47" name="Rectangle 46"/>
          <p:cNvSpPr/>
          <p:nvPr/>
        </p:nvSpPr>
        <p:spPr>
          <a:xfrm>
            <a:off x="685800" y="4953000"/>
            <a:ext cx="13792200" cy="3810000"/>
          </a:xfrm>
          <a:prstGeom prst="rect">
            <a:avLst/>
          </a:prstGeom>
          <a:solidFill>
            <a:schemeClr val="accent2">
              <a:lumMod val="75000"/>
            </a:schemeClr>
          </a:solidFill>
          <a:ln w="76200">
            <a:solidFill>
              <a:schemeClr val="accent1">
                <a:lumMod val="50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6" name="TextBox 5"/>
          <p:cNvSpPr txBox="1"/>
          <p:nvPr/>
        </p:nvSpPr>
        <p:spPr>
          <a:xfrm>
            <a:off x="685800" y="5029200"/>
            <a:ext cx="13716000" cy="3693319"/>
          </a:xfrm>
          <a:prstGeom prst="rect">
            <a:avLst/>
          </a:prstGeom>
          <a:noFill/>
          <a:ln w="101600">
            <a:noFill/>
          </a:ln>
          <a:effectLst/>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US" sz="5400" b="1" u="sng" dirty="0" smtClean="0">
                <a:solidFill>
                  <a:schemeClr val="bg1"/>
                </a:solidFill>
              </a:rPr>
              <a:t>Prudhoe Bay, Alaska</a:t>
            </a:r>
            <a:r>
              <a:rPr lang="en-US" sz="5400" b="1" dirty="0" smtClean="0">
                <a:solidFill>
                  <a:schemeClr val="bg1"/>
                </a:solidFill>
              </a:rPr>
              <a:t>:</a:t>
            </a:r>
          </a:p>
          <a:p>
            <a:r>
              <a:rPr lang="en-US" sz="3600" dirty="0" smtClean="0">
                <a:solidFill>
                  <a:schemeClr val="bg1"/>
                </a:solidFill>
              </a:rPr>
              <a:t>In September of 1871, 32 whaling ships were suddenly and unexpectedly trapped between ice and shore in a constantly and quickly diminishing stretch of open water with no chance to escape. One ship was hauled across the rugged ice and rowed 90 miles back to shore. The remaining 31 ships were sunk or burned after they were abandoned.</a:t>
            </a:r>
            <a:endParaRPr lang="en-US" sz="3600" dirty="0">
              <a:solidFill>
                <a:schemeClr val="bg1"/>
              </a:solidFill>
            </a:endParaRPr>
          </a:p>
        </p:txBody>
      </p:sp>
      <p:sp>
        <p:nvSpPr>
          <p:cNvPr id="49" name="TextBox 48"/>
          <p:cNvSpPr txBox="1"/>
          <p:nvPr/>
        </p:nvSpPr>
        <p:spPr>
          <a:xfrm>
            <a:off x="15087600" y="4953000"/>
            <a:ext cx="8001000" cy="923330"/>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n-US" sz="5400" b="1" u="sng" dirty="0" smtClean="0">
                <a:solidFill>
                  <a:schemeClr val="bg1"/>
                </a:solidFill>
              </a:rPr>
              <a:t>Design and Construction:</a:t>
            </a:r>
            <a:endParaRPr lang="en-US" sz="4400" u="sng" dirty="0" smtClean="0">
              <a:solidFill>
                <a:schemeClr val="bg1"/>
              </a:solidFill>
            </a:endParaRPr>
          </a:p>
        </p:txBody>
      </p:sp>
      <p:sp>
        <p:nvSpPr>
          <p:cNvPr id="52" name="TextBox 51"/>
          <p:cNvSpPr txBox="1"/>
          <p:nvPr/>
        </p:nvSpPr>
        <p:spPr>
          <a:xfrm>
            <a:off x="29489400" y="4953000"/>
            <a:ext cx="8001000" cy="923330"/>
          </a:xfrm>
          <a:prstGeom prst="rect">
            <a:avLst/>
          </a:prstGeom>
          <a:noFill/>
          <a:ln w="76200">
            <a:noFill/>
          </a:ln>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en-US" sz="5400" b="1" u="sng" dirty="0" smtClean="0">
                <a:solidFill>
                  <a:schemeClr val="bg1"/>
                </a:solidFill>
              </a:rPr>
              <a:t>Testing:</a:t>
            </a:r>
            <a:endParaRPr lang="en-US" sz="4400" u="sng" dirty="0" smtClean="0">
              <a:solidFill>
                <a:schemeClr val="bg1"/>
              </a:solidFill>
            </a:endParaRPr>
          </a:p>
        </p:txBody>
      </p:sp>
      <p:sp>
        <p:nvSpPr>
          <p:cNvPr id="50" name="TextBox 49"/>
          <p:cNvSpPr txBox="1"/>
          <p:nvPr/>
        </p:nvSpPr>
        <p:spPr>
          <a:xfrm>
            <a:off x="38328600" y="15773400"/>
            <a:ext cx="4920812" cy="9633406"/>
          </a:xfrm>
          <a:prstGeom prst="rect">
            <a:avLst/>
          </a:prstGeom>
          <a:noFill/>
        </p:spPr>
        <p:txBody>
          <a:bodyPr wrap="square" rtlCol="0">
            <a:spAutoFit/>
          </a:bodyPr>
          <a:lstStyle/>
          <a:p>
            <a:pPr algn="ctr"/>
            <a:r>
              <a:rPr lang="en-US" sz="4400" b="1" dirty="0" smtClean="0">
                <a:solidFill>
                  <a:schemeClr val="bg1"/>
                </a:solidFill>
              </a:rPr>
              <a:t>Re-Design Testing</a:t>
            </a:r>
          </a:p>
          <a:p>
            <a:pPr>
              <a:buFont typeface="Arial" pitchFamily="34" charset="0"/>
              <a:buChar char="•"/>
            </a:pPr>
            <a:r>
              <a:rPr lang="en-US" sz="3600" dirty="0" smtClean="0">
                <a:solidFill>
                  <a:schemeClr val="bg1"/>
                </a:solidFill>
              </a:rPr>
              <a:t> With no fins: the camera would not correct viewing direction to direction of travel when given 180 degree turn</a:t>
            </a:r>
          </a:p>
          <a:p>
            <a:pPr>
              <a:buFont typeface="Arial" pitchFamily="34" charset="0"/>
              <a:buChar char="•"/>
            </a:pPr>
            <a:r>
              <a:rPr lang="en-US" sz="3600" dirty="0" smtClean="0">
                <a:solidFill>
                  <a:schemeClr val="bg1"/>
                </a:solidFill>
              </a:rPr>
              <a:t> </a:t>
            </a:r>
            <a:r>
              <a:rPr lang="en-US" sz="3600" dirty="0" smtClean="0">
                <a:solidFill>
                  <a:schemeClr val="bg1"/>
                </a:solidFill>
              </a:rPr>
              <a:t>After comparison testing between one fin and two, it was found that though directional response improved dramatically for both assemblies, the twin finned cage was more stable and required less adjustments</a:t>
            </a:r>
          </a:p>
        </p:txBody>
      </p:sp>
    </p:spTree>
    <p:extLst>
      <p:ext uri="{BB962C8B-B14F-4D97-AF65-F5344CB8AC3E}">
        <p14:creationId xmlns:p14="http://schemas.microsoft.com/office/powerpoint/2010/main" xmlns="" val="2321712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640</TotalTime>
  <Words>780</Words>
  <Application>Microsoft Office PowerPoint</Application>
  <PresentationFormat>Custom</PresentationFormat>
  <Paragraphs>75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Company>University Of New Hampshire Student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Devon Snell</dc:creator>
  <cp:lastModifiedBy>Grace</cp:lastModifiedBy>
  <cp:revision>45</cp:revision>
  <dcterms:created xsi:type="dcterms:W3CDTF">2015-04-06T17:42:23Z</dcterms:created>
  <dcterms:modified xsi:type="dcterms:W3CDTF">2015-04-08T20:21:12Z</dcterms:modified>
</cp:coreProperties>
</file>