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8399" autoAdjust="0"/>
    <p:restoredTop sz="94472" autoAdjust="0"/>
  </p:normalViewPr>
  <p:slideViewPr>
    <p:cSldViewPr>
      <p:cViewPr>
        <p:scale>
          <a:sx n="20" d="100"/>
          <a:sy n="20" d="100"/>
        </p:scale>
        <p:origin x="918" y="252"/>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D827650-764A-48EE-A465-46275D3730A8}" type="datetimeFigureOut">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827650-764A-48EE-A465-46275D3730A8}" type="datetimeFigureOut">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827650-764A-48EE-A465-46275D3730A8}" type="datetimeFigureOut">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D827650-764A-48EE-A465-46275D3730A8}" type="datetimeFigureOut">
              <a:rPr lang="en-US" smtClean="0"/>
              <a:pPr/>
              <a:t>4/9/2015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D827650-764A-48EE-A465-46275D3730A8}" type="datetimeFigureOut">
              <a:rPr lang="en-US" smtClean="0"/>
              <a:pPr/>
              <a:t>4/9/2015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D827650-764A-48EE-A465-46275D3730A8}" type="datetimeFigureOut">
              <a:rPr lang="en-US" smtClean="0"/>
              <a:pPr/>
              <a:t>4/9/2015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827650-764A-48EE-A465-46275D3730A8}" type="datetimeFigureOut">
              <a:rPr lang="en-US" smtClean="0"/>
              <a:pPr/>
              <a:t>4/9/2015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827650-764A-48EE-A465-46275D3730A8}" type="datetimeFigureOut">
              <a:rPr lang="en-US" smtClean="0"/>
              <a:pPr/>
              <a:t>4/9/2015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827650-764A-48EE-A465-46275D3730A8}" type="datetimeFigureOut">
              <a:rPr lang="en-US" smtClean="0"/>
              <a:pPr/>
              <a:t>4/9/2015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827650-764A-48EE-A465-46275D3730A8}" type="datetimeFigureOut">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827650-764A-48EE-A465-46275D3730A8}" type="datetimeFigureOut">
              <a:rPr lang="en-US" smtClean="0"/>
              <a:pPr/>
              <a:t>4/9/2015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06C2A95-9703-4CB5-B92E-D0F064B84A6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7D827650-764A-48EE-A465-46275D3730A8}" type="datetimeFigureOut">
              <a:rPr lang="en-US" smtClean="0"/>
              <a:pPr/>
              <a:t>4/9/2015</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306C2A95-9703-4CB5-B92E-D0F064B84A6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13" Type="http://schemas.openxmlformats.org/officeDocument/2006/relationships/image" Target="../media/image12.png"/><Relationship Id="rId18" Type="http://schemas.openxmlformats.org/officeDocument/2006/relationships/image" Target="../media/image17.png"/><Relationship Id="rId26" Type="http://schemas.openxmlformats.org/officeDocument/2006/relationships/image" Target="../media/image25.png"/><Relationship Id="rId39" Type="http://schemas.openxmlformats.org/officeDocument/2006/relationships/image" Target="../media/image36.png"/><Relationship Id="rId3" Type="http://schemas.openxmlformats.org/officeDocument/2006/relationships/image" Target="../media/image2.png"/><Relationship Id="rId21" Type="http://schemas.openxmlformats.org/officeDocument/2006/relationships/image" Target="../media/image20.png"/><Relationship Id="rId34" Type="http://schemas.openxmlformats.org/officeDocument/2006/relationships/image" Target="../media/image27.png"/><Relationship Id="rId42" Type="http://schemas.openxmlformats.org/officeDocument/2006/relationships/image" Target="../media/image39.png"/><Relationship Id="rId7" Type="http://schemas.openxmlformats.org/officeDocument/2006/relationships/image" Target="../media/image6.jpeg"/><Relationship Id="rId12" Type="http://schemas.openxmlformats.org/officeDocument/2006/relationships/image" Target="../media/image11.png"/><Relationship Id="rId17" Type="http://schemas.openxmlformats.org/officeDocument/2006/relationships/image" Target="../media/image16.png"/><Relationship Id="rId25" Type="http://schemas.openxmlformats.org/officeDocument/2006/relationships/image" Target="../media/image24.png"/><Relationship Id="rId33" Type="http://schemas.openxmlformats.org/officeDocument/2006/relationships/image" Target="../media/image32.png"/><Relationship Id="rId38" Type="http://schemas.openxmlformats.org/officeDocument/2006/relationships/image" Target="../media/image35.png"/><Relationship Id="rId2" Type="http://schemas.openxmlformats.org/officeDocument/2006/relationships/image" Target="../media/image1.png"/><Relationship Id="rId16" Type="http://schemas.openxmlformats.org/officeDocument/2006/relationships/image" Target="../media/image15.png"/><Relationship Id="rId20" Type="http://schemas.openxmlformats.org/officeDocument/2006/relationships/image" Target="../media/image19.png"/><Relationship Id="rId41" Type="http://schemas.openxmlformats.org/officeDocument/2006/relationships/image" Target="../media/image38.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png"/><Relationship Id="rId24" Type="http://schemas.openxmlformats.org/officeDocument/2006/relationships/image" Target="../media/image23.png"/><Relationship Id="rId32" Type="http://schemas.openxmlformats.org/officeDocument/2006/relationships/image" Target="../media/image31.png"/><Relationship Id="rId37" Type="http://schemas.openxmlformats.org/officeDocument/2006/relationships/image" Target="../media/image34.png"/><Relationship Id="rId40" Type="http://schemas.openxmlformats.org/officeDocument/2006/relationships/image" Target="../media/image37.png"/><Relationship Id="rId5" Type="http://schemas.openxmlformats.org/officeDocument/2006/relationships/image" Target="../media/image4.jpeg"/><Relationship Id="rId15" Type="http://schemas.openxmlformats.org/officeDocument/2006/relationships/image" Target="../media/image14.png"/><Relationship Id="rId23" Type="http://schemas.openxmlformats.org/officeDocument/2006/relationships/image" Target="../media/image22.png"/><Relationship Id="rId36" Type="http://schemas.openxmlformats.org/officeDocument/2006/relationships/image" Target="../media/image33.png"/><Relationship Id="rId10" Type="http://schemas.openxmlformats.org/officeDocument/2006/relationships/image" Target="../media/image9.png"/><Relationship Id="rId19" Type="http://schemas.openxmlformats.org/officeDocument/2006/relationships/image" Target="../media/image18.png"/><Relationship Id="rId31" Type="http://schemas.openxmlformats.org/officeDocument/2006/relationships/image" Target="../media/image30.png"/><Relationship Id="rId4" Type="http://schemas.openxmlformats.org/officeDocument/2006/relationships/image" Target="../media/image3.jp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 Id="rId27" Type="http://schemas.openxmlformats.org/officeDocument/2006/relationships/image" Target="../media/image26.png"/><Relationship Id="rId30" Type="http://schemas.openxmlformats.org/officeDocument/2006/relationships/image" Target="../media/image29.png"/><Relationship Id="rId35"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Rectangle 66"/>
          <p:cNvSpPr/>
          <p:nvPr/>
        </p:nvSpPr>
        <p:spPr>
          <a:xfrm>
            <a:off x="0" y="30218323"/>
            <a:ext cx="43891200" cy="2700077"/>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Rectangle 68"/>
          <p:cNvSpPr/>
          <p:nvPr/>
        </p:nvSpPr>
        <p:spPr>
          <a:xfrm>
            <a:off x="0" y="0"/>
            <a:ext cx="43891200" cy="290597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TextBox 70"/>
          <p:cNvSpPr txBox="1"/>
          <p:nvPr/>
        </p:nvSpPr>
        <p:spPr>
          <a:xfrm>
            <a:off x="6246283" y="16076"/>
            <a:ext cx="31398633" cy="1785104"/>
          </a:xfrm>
          <a:prstGeom prst="rect">
            <a:avLst/>
          </a:prstGeom>
          <a:noFill/>
        </p:spPr>
        <p:txBody>
          <a:bodyPr wrap="square" rtlCol="0">
            <a:spAutoFit/>
          </a:bodyPr>
          <a:lstStyle/>
          <a:p>
            <a:pPr algn="ctr"/>
            <a:r>
              <a:rPr lang="en-US" sz="11000" b="1" dirty="0" smtClean="0">
                <a:solidFill>
                  <a:srgbClr val="FF0000"/>
                </a:solidFill>
                <a:latin typeface="Times New Roman" pitchFamily="18" charset="0"/>
                <a:cs typeface="Times New Roman" pitchFamily="18" charset="0"/>
              </a:rPr>
              <a:t>Anisotropy of Commercially Pure Titanium (CP-Ti)</a:t>
            </a:r>
            <a:endParaRPr lang="en-US" sz="11000" b="1" dirty="0">
              <a:solidFill>
                <a:srgbClr val="FF0000"/>
              </a:solidFill>
              <a:latin typeface="Times New Roman" pitchFamily="18" charset="0"/>
              <a:cs typeface="Times New Roman" pitchFamily="18" charset="0"/>
            </a:endParaRPr>
          </a:p>
        </p:txBody>
      </p:sp>
      <p:pic>
        <p:nvPicPr>
          <p:cNvPr id="76" name="Picture 75" descr="1_unhlogo_web_hr.png"/>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373717" y="0"/>
            <a:ext cx="2436283" cy="2923540"/>
          </a:xfrm>
          <a:prstGeom prst="rect">
            <a:avLst/>
          </a:prstGeom>
          <a:ln>
            <a:noFill/>
          </a:ln>
        </p:spPr>
      </p:pic>
      <p:sp>
        <p:nvSpPr>
          <p:cNvPr id="77" name="TextBox 76"/>
          <p:cNvSpPr txBox="1"/>
          <p:nvPr/>
        </p:nvSpPr>
        <p:spPr>
          <a:xfrm>
            <a:off x="11811000" y="5153561"/>
            <a:ext cx="9753600" cy="707886"/>
          </a:xfrm>
          <a:prstGeom prst="rect">
            <a:avLst/>
          </a:prstGeom>
          <a:noFill/>
        </p:spPr>
        <p:txBody>
          <a:bodyPr wrap="square" rtlCol="0">
            <a:spAutoFit/>
          </a:bodyPr>
          <a:lstStyle/>
          <a:p>
            <a:pPr algn="ctr"/>
            <a:r>
              <a:rPr lang="en-US" sz="4000" b="1" dirty="0" smtClean="0">
                <a:latin typeface="Times New Roman" pitchFamily="18" charset="0"/>
                <a:cs typeface="Times New Roman" pitchFamily="18" charset="0"/>
              </a:rPr>
              <a:t>Experimental Setup and Procedures</a:t>
            </a:r>
            <a:endParaRPr lang="en-US" sz="4000" b="1" dirty="0">
              <a:latin typeface="Times New Roman" pitchFamily="18" charset="0"/>
              <a:cs typeface="Times New Roman" pitchFamily="18" charset="0"/>
            </a:endParaRPr>
          </a:p>
        </p:txBody>
      </p:sp>
      <p:sp>
        <p:nvSpPr>
          <p:cNvPr id="78" name="Rectangle 77"/>
          <p:cNvSpPr/>
          <p:nvPr/>
        </p:nvSpPr>
        <p:spPr>
          <a:xfrm>
            <a:off x="11582400" y="5181600"/>
            <a:ext cx="9982200" cy="24663164"/>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81" name="Picture 15"/>
          <p:cNvPicPr>
            <a:picLocks noChangeAspect="1" noChangeArrowheads="1"/>
          </p:cNvPicPr>
          <p:nvPr/>
        </p:nvPicPr>
        <p:blipFill>
          <a:blip r:embed="rId3" cstate="print">
            <a:clrChange>
              <a:clrFrom>
                <a:srgbClr val="FFFFFF"/>
              </a:clrFrom>
              <a:clrTo>
                <a:srgbClr val="FFFFFF">
                  <a:alpha val="0"/>
                </a:srgbClr>
              </a:clrTo>
            </a:clrChange>
          </a:blip>
          <a:srcRect l="2754" t="6451"/>
          <a:stretch>
            <a:fillRect/>
          </a:stretch>
        </p:blipFill>
        <p:spPr bwMode="auto">
          <a:xfrm>
            <a:off x="38938200" y="19050"/>
            <a:ext cx="3552566" cy="2862148"/>
          </a:xfrm>
          <a:prstGeom prst="rect">
            <a:avLst/>
          </a:prstGeom>
          <a:solidFill>
            <a:schemeClr val="bg1"/>
          </a:solidFill>
          <a:ln w="38100">
            <a:noFill/>
            <a:miter lim="800000"/>
            <a:headEnd/>
            <a:tailEnd/>
          </a:ln>
        </p:spPr>
      </p:pic>
      <p:sp>
        <p:nvSpPr>
          <p:cNvPr id="83" name="Rectangle 82"/>
          <p:cNvSpPr/>
          <p:nvPr/>
        </p:nvSpPr>
        <p:spPr>
          <a:xfrm>
            <a:off x="33194625" y="5181600"/>
            <a:ext cx="9982200" cy="24663164"/>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2" name="Rectangle 91"/>
          <p:cNvSpPr/>
          <p:nvPr/>
        </p:nvSpPr>
        <p:spPr>
          <a:xfrm>
            <a:off x="22479000" y="5181600"/>
            <a:ext cx="9982200" cy="24663164"/>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3" name="Rectangle 92"/>
          <p:cNvSpPr/>
          <p:nvPr/>
        </p:nvSpPr>
        <p:spPr>
          <a:xfrm>
            <a:off x="685800" y="5181600"/>
            <a:ext cx="9982200" cy="24663164"/>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4" name="TextBox 93"/>
          <p:cNvSpPr txBox="1"/>
          <p:nvPr/>
        </p:nvSpPr>
        <p:spPr>
          <a:xfrm>
            <a:off x="24231600" y="5159514"/>
            <a:ext cx="6553200" cy="707886"/>
          </a:xfrm>
          <a:prstGeom prst="rect">
            <a:avLst/>
          </a:prstGeom>
          <a:noFill/>
        </p:spPr>
        <p:txBody>
          <a:bodyPr wrap="square" rtlCol="0">
            <a:spAutoFit/>
          </a:bodyPr>
          <a:lstStyle/>
          <a:p>
            <a:pPr algn="ctr"/>
            <a:r>
              <a:rPr lang="en-US" sz="4000" b="1" dirty="0" smtClean="0">
                <a:latin typeface="Times New Roman" pitchFamily="18" charset="0"/>
                <a:cs typeface="Times New Roman" pitchFamily="18" charset="0"/>
              </a:rPr>
              <a:t>Experimental Results</a:t>
            </a:r>
            <a:endParaRPr lang="en-US" sz="4000" b="1" dirty="0">
              <a:latin typeface="Times New Roman" pitchFamily="18" charset="0"/>
              <a:cs typeface="Times New Roman" pitchFamily="18" charset="0"/>
            </a:endParaRPr>
          </a:p>
        </p:txBody>
      </p:sp>
      <p:sp>
        <p:nvSpPr>
          <p:cNvPr id="95" name="TextBox 94"/>
          <p:cNvSpPr txBox="1"/>
          <p:nvPr/>
        </p:nvSpPr>
        <p:spPr>
          <a:xfrm>
            <a:off x="35128200" y="5181600"/>
            <a:ext cx="6553200" cy="707886"/>
          </a:xfrm>
          <a:prstGeom prst="rect">
            <a:avLst/>
          </a:prstGeom>
          <a:noFill/>
        </p:spPr>
        <p:txBody>
          <a:bodyPr wrap="square" rtlCol="0">
            <a:spAutoFit/>
          </a:bodyPr>
          <a:lstStyle/>
          <a:p>
            <a:pPr algn="ctr"/>
            <a:r>
              <a:rPr lang="en-US" sz="4000" b="1" dirty="0" smtClean="0">
                <a:latin typeface="Times New Roman" pitchFamily="18" charset="0"/>
                <a:cs typeface="Times New Roman" pitchFamily="18" charset="0"/>
              </a:rPr>
              <a:t>Results and Conclusions</a:t>
            </a:r>
            <a:endParaRPr lang="en-US" sz="4000" b="1" dirty="0">
              <a:latin typeface="Times New Roman" pitchFamily="18" charset="0"/>
              <a:cs typeface="Times New Roman" pitchFamily="18" charset="0"/>
            </a:endParaRPr>
          </a:p>
        </p:txBody>
      </p:sp>
      <p:sp>
        <p:nvSpPr>
          <p:cNvPr id="96" name="TextBox 95"/>
          <p:cNvSpPr txBox="1"/>
          <p:nvPr/>
        </p:nvSpPr>
        <p:spPr>
          <a:xfrm>
            <a:off x="8077200" y="3165764"/>
            <a:ext cx="27958338" cy="1631216"/>
          </a:xfrm>
          <a:prstGeom prst="rect">
            <a:avLst/>
          </a:prstGeom>
          <a:noFill/>
        </p:spPr>
        <p:txBody>
          <a:bodyPr wrap="square" rtlCol="0">
            <a:spAutoFit/>
          </a:bodyPr>
          <a:lstStyle/>
          <a:p>
            <a:pPr algn="ctr"/>
            <a:r>
              <a:rPr lang="en-US" sz="5000" b="1" dirty="0" smtClean="0"/>
              <a:t>Project Objective: </a:t>
            </a:r>
            <a:r>
              <a:rPr lang="en-US" sz="5000" dirty="0" smtClean="0"/>
              <a:t>To assess the anisotropy of Commercially Pure Titanium using extensive material testing at various in-plane and through-thickness orientations with respect to rolling direction (RD) of a plate.</a:t>
            </a:r>
            <a:endParaRPr lang="en-US" sz="5000" dirty="0"/>
          </a:p>
        </p:txBody>
      </p:sp>
      <p:sp>
        <p:nvSpPr>
          <p:cNvPr id="97" name="TextBox 96"/>
          <p:cNvSpPr txBox="1"/>
          <p:nvPr/>
        </p:nvSpPr>
        <p:spPr>
          <a:xfrm>
            <a:off x="1195646" y="13734395"/>
            <a:ext cx="9067800" cy="4401205"/>
          </a:xfrm>
          <a:prstGeom prst="rect">
            <a:avLst/>
          </a:prstGeom>
          <a:noFill/>
        </p:spPr>
        <p:txBody>
          <a:bodyPr wrap="square" rtlCol="0">
            <a:spAutoFit/>
          </a:bodyPr>
          <a:lstStyle/>
          <a:p>
            <a:pPr algn="just"/>
            <a:r>
              <a:rPr lang="en-US" sz="2800" b="1" u="sng" dirty="0" smtClean="0"/>
              <a:t>Motivation</a:t>
            </a:r>
            <a:r>
              <a:rPr lang="en-US" sz="2800" b="1" dirty="0" smtClean="0"/>
              <a:t>: </a:t>
            </a:r>
            <a:r>
              <a:rPr lang="en-US" sz="2800" dirty="0" smtClean="0"/>
              <a:t>Titanium has higher strength to weight ratio, excellent corrosion resistance, and higher temperature resistance than conventional steel alloys. Today, the need of such material in the aerospace, nuclear, automobile, medical, sports, and fashion industries is increasing. For example, the strict CAFE regulation requires the auto manufacturers to drastically increase the fuel efficiency of their vehicles in near future. One of the promising ways to resolve this issue while maintaining the safety standard is by using higher strength and lighter weight materials like Titanium.</a:t>
            </a:r>
            <a:endParaRPr lang="en-US" sz="2800" dirty="0"/>
          </a:p>
        </p:txBody>
      </p:sp>
      <p:sp>
        <p:nvSpPr>
          <p:cNvPr id="98" name="Rectangle 97"/>
          <p:cNvSpPr/>
          <p:nvPr/>
        </p:nvSpPr>
        <p:spPr>
          <a:xfrm>
            <a:off x="8042631" y="3130718"/>
            <a:ext cx="27958338" cy="1676400"/>
          </a:xfrm>
          <a:prstGeom prst="rect">
            <a:avLst/>
          </a:prstGeom>
          <a:noFill/>
          <a:ln w="38100"/>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99" name="Rectangle 98"/>
          <p:cNvSpPr/>
          <p:nvPr/>
        </p:nvSpPr>
        <p:spPr>
          <a:xfrm>
            <a:off x="2263158" y="5181600"/>
            <a:ext cx="6518451" cy="707886"/>
          </a:xfrm>
          <a:prstGeom prst="rect">
            <a:avLst/>
          </a:prstGeom>
        </p:spPr>
        <p:txBody>
          <a:bodyPr wrap="none">
            <a:spAutoFit/>
          </a:bodyPr>
          <a:lstStyle/>
          <a:p>
            <a:pPr algn="ctr"/>
            <a:r>
              <a:rPr lang="en-US" sz="4000" b="1" dirty="0" smtClean="0">
                <a:latin typeface="Times New Roman" pitchFamily="18" charset="0"/>
                <a:cs typeface="Times New Roman" pitchFamily="18" charset="0"/>
              </a:rPr>
              <a:t>Motivation and Background </a:t>
            </a:r>
            <a:endParaRPr lang="en-US" sz="4000" dirty="0">
              <a:latin typeface="Times New Roman" pitchFamily="18" charset="0"/>
              <a:cs typeface="Times New Roman" pitchFamily="18" charset="0"/>
            </a:endParaRPr>
          </a:p>
        </p:txBody>
      </p:sp>
      <p:sp>
        <p:nvSpPr>
          <p:cNvPr id="100" name="TextBox 99"/>
          <p:cNvSpPr txBox="1"/>
          <p:nvPr/>
        </p:nvSpPr>
        <p:spPr>
          <a:xfrm>
            <a:off x="1191126" y="26380857"/>
            <a:ext cx="9067800" cy="3108543"/>
          </a:xfrm>
          <a:prstGeom prst="rect">
            <a:avLst/>
          </a:prstGeom>
          <a:noFill/>
        </p:spPr>
        <p:txBody>
          <a:bodyPr wrap="square" rtlCol="0">
            <a:spAutoFit/>
          </a:bodyPr>
          <a:lstStyle/>
          <a:p>
            <a:pPr algn="just"/>
            <a:r>
              <a:rPr lang="en-US" sz="2800" b="1" u="sng" dirty="0" smtClean="0"/>
              <a:t>Objective</a:t>
            </a:r>
            <a:r>
              <a:rPr lang="en-US" sz="2800" b="1" dirty="0" smtClean="0"/>
              <a:t>: </a:t>
            </a:r>
            <a:r>
              <a:rPr lang="en-US" sz="2800" dirty="0" smtClean="0"/>
              <a:t>To assess (quantify) the anisotropy of CP-Ti using Uniaxial and Plane Strain Tension and Compression tests at different orientations with respect to RD. To generate enough experimental data points (stress tensors) at different deformation levels in order to calibrate an appropriate yield function that can be implemented in commercial Finite Element Analysis (FEA) packages to model the material.</a:t>
            </a:r>
            <a:endParaRPr lang="en-US" sz="2800" dirty="0"/>
          </a:p>
        </p:txBody>
      </p:sp>
      <p:sp>
        <p:nvSpPr>
          <p:cNvPr id="101" name="TextBox 100"/>
          <p:cNvSpPr txBox="1"/>
          <p:nvPr/>
        </p:nvSpPr>
        <p:spPr>
          <a:xfrm>
            <a:off x="9509445" y="1612971"/>
            <a:ext cx="24872306" cy="1169551"/>
          </a:xfrm>
          <a:prstGeom prst="rect">
            <a:avLst/>
          </a:prstGeom>
          <a:noFill/>
        </p:spPr>
        <p:txBody>
          <a:bodyPr wrap="square" rtlCol="0">
            <a:spAutoFit/>
          </a:bodyPr>
          <a:lstStyle/>
          <a:p>
            <a:pPr algn="ctr"/>
            <a:r>
              <a:rPr lang="en-US" sz="7000" b="1" dirty="0" smtClean="0"/>
              <a:t>Presenter: Madhav Baral 	Advisor: Prof. </a:t>
            </a:r>
            <a:r>
              <a:rPr lang="en-US" sz="7000" b="1" dirty="0" err="1" smtClean="0"/>
              <a:t>Yannis</a:t>
            </a:r>
            <a:r>
              <a:rPr lang="en-US" sz="7000" b="1" dirty="0" smtClean="0"/>
              <a:t> P. Korkolis</a:t>
            </a:r>
            <a:endParaRPr lang="en-US" sz="7000" b="1" dirty="0"/>
          </a:p>
        </p:txBody>
      </p:sp>
      <p:sp>
        <p:nvSpPr>
          <p:cNvPr id="109" name="TextBox 108"/>
          <p:cNvSpPr txBox="1"/>
          <p:nvPr/>
        </p:nvSpPr>
        <p:spPr>
          <a:xfrm>
            <a:off x="11811000" y="11859126"/>
            <a:ext cx="9448800" cy="522398"/>
          </a:xfrm>
          <a:prstGeom prst="rect">
            <a:avLst/>
          </a:prstGeom>
          <a:noFill/>
        </p:spPr>
        <p:txBody>
          <a:bodyPr wrap="square" rtlCol="0">
            <a:spAutoFit/>
          </a:bodyPr>
          <a:lstStyle/>
          <a:p>
            <a:pPr algn="ctr"/>
            <a:r>
              <a:rPr lang="en-US" sz="2800" i="1" dirty="0" smtClean="0"/>
              <a:t>Standard tension experiments using MTS and 3D DIC system</a:t>
            </a:r>
            <a:endParaRPr lang="en-US" sz="2800" i="1" dirty="0"/>
          </a:p>
        </p:txBody>
      </p:sp>
      <p:pic>
        <p:nvPicPr>
          <p:cNvPr id="121" name="Picture 1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0" y="5943600"/>
            <a:ext cx="4936027" cy="3705129"/>
          </a:xfrm>
          <a:prstGeom prst="rect">
            <a:avLst/>
          </a:prstGeom>
          <a:ln>
            <a:noFill/>
          </a:ln>
          <a:effectLst>
            <a:softEdge rad="112500"/>
          </a:effectLst>
        </p:spPr>
      </p:pic>
      <p:pic>
        <p:nvPicPr>
          <p:cNvPr id="126" name="Picture 125"/>
          <p:cNvPicPr>
            <a:picLocks noChangeAspect="1"/>
          </p:cNvPicPr>
          <p:nvPr/>
        </p:nvPicPr>
        <p:blipFill rotWithShape="1">
          <a:blip r:embed="rId5" cstate="print">
            <a:extLst>
              <a:ext uri="{28A0092B-C50C-407E-A947-70E740481C1C}">
                <a14:useLocalDpi xmlns:a14="http://schemas.microsoft.com/office/drawing/2010/main" val="0"/>
              </a:ext>
            </a:extLst>
          </a:blip>
          <a:srcRect l="5000" t="8000" r="5000" b="10000"/>
          <a:stretch/>
        </p:blipFill>
        <p:spPr>
          <a:xfrm>
            <a:off x="6152844" y="10848474"/>
            <a:ext cx="3939136" cy="1794496"/>
          </a:xfrm>
          <a:prstGeom prst="rect">
            <a:avLst/>
          </a:prstGeom>
        </p:spPr>
      </p:pic>
      <p:pic>
        <p:nvPicPr>
          <p:cNvPr id="127" name="Picture 19" descr="C:\Users\User\Desktop\five.jpg"/>
          <p:cNvPicPr>
            <a:picLocks noChangeAspect="1" noChangeArrowheads="1"/>
          </p:cNvPicPr>
          <p:nvPr/>
        </p:nvPicPr>
        <p:blipFill rotWithShape="1">
          <a:blip r:embed="rId6">
            <a:extLst>
              <a:ext uri="{28A0092B-C50C-407E-A947-70E740481C1C}">
                <a14:useLocalDpi xmlns:a14="http://schemas.microsoft.com/office/drawing/2010/main" val="0"/>
              </a:ext>
            </a:extLst>
          </a:blip>
          <a:srcRect l="15863" t="23674" r="14331" b="15481"/>
          <a:stretch/>
        </p:blipFill>
        <p:spPr bwMode="auto">
          <a:xfrm>
            <a:off x="5981520" y="6027261"/>
            <a:ext cx="4487693" cy="2202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6" descr="http://a.abcnews.com/images/Technology/GTY_titanium_golf_clubs_sr_140319_16x9_99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9880" y="9851490"/>
            <a:ext cx="4888148" cy="274958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IM Titanium Part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87608" y="8410074"/>
            <a:ext cx="2837392" cy="2332784"/>
          </a:xfrm>
          <a:prstGeom prst="rect">
            <a:avLst/>
          </a:prstGeom>
          <a:noFill/>
          <a:extLst>
            <a:ext uri="{909E8E84-426E-40DD-AFC4-6F175D3DCCD1}">
              <a14:hiddenFill xmlns:a14="http://schemas.microsoft.com/office/drawing/2010/main">
                <a:solidFill>
                  <a:srgbClr val="FFFFFF"/>
                </a:solidFill>
              </a14:hiddenFill>
            </a:ext>
          </a:extLst>
        </p:spPr>
      </p:pic>
      <p:pic>
        <p:nvPicPr>
          <p:cNvPr id="128" name="Picture 127"/>
          <p:cNvPicPr/>
          <p:nvPr/>
        </p:nvPicPr>
        <p:blipFill>
          <a:blip r:embed="rId9"/>
          <a:stretch>
            <a:fillRect/>
          </a:stretch>
        </p:blipFill>
        <p:spPr>
          <a:xfrm>
            <a:off x="819150" y="21035556"/>
            <a:ext cx="5749321" cy="3316755"/>
          </a:xfrm>
          <a:prstGeom prst="rect">
            <a:avLst/>
          </a:prstGeom>
        </p:spPr>
      </p:pic>
      <p:pic>
        <p:nvPicPr>
          <p:cNvPr id="129" name="Picture 128"/>
          <p:cNvPicPr/>
          <p:nvPr/>
        </p:nvPicPr>
        <p:blipFill>
          <a:blip r:embed="rId10"/>
          <a:stretch>
            <a:fillRect/>
          </a:stretch>
        </p:blipFill>
        <p:spPr>
          <a:xfrm>
            <a:off x="6606571" y="20950115"/>
            <a:ext cx="3927003" cy="4805485"/>
          </a:xfrm>
          <a:prstGeom prst="rect">
            <a:avLst/>
          </a:prstGeom>
        </p:spPr>
      </p:pic>
      <p:sp>
        <p:nvSpPr>
          <p:cNvPr id="130" name="TextBox 129"/>
          <p:cNvSpPr txBox="1"/>
          <p:nvPr/>
        </p:nvSpPr>
        <p:spPr>
          <a:xfrm>
            <a:off x="931630" y="24763795"/>
            <a:ext cx="6535969" cy="954107"/>
          </a:xfrm>
          <a:prstGeom prst="rect">
            <a:avLst/>
          </a:prstGeom>
          <a:noFill/>
        </p:spPr>
        <p:txBody>
          <a:bodyPr wrap="square" rtlCol="0">
            <a:spAutoFit/>
          </a:bodyPr>
          <a:lstStyle/>
          <a:p>
            <a:pPr algn="ctr"/>
            <a:r>
              <a:rPr lang="en-US" sz="2800" i="1" dirty="0" smtClean="0"/>
              <a:t>Layout of CP-Ti specimens on a rolled plate with respect to the rolling direction</a:t>
            </a:r>
            <a:endParaRPr lang="en-US" sz="2800" i="1" dirty="0"/>
          </a:p>
        </p:txBody>
      </p:sp>
      <p:sp>
        <p:nvSpPr>
          <p:cNvPr id="131" name="TextBox 130"/>
          <p:cNvSpPr txBox="1"/>
          <p:nvPr/>
        </p:nvSpPr>
        <p:spPr>
          <a:xfrm>
            <a:off x="1191126" y="18403431"/>
            <a:ext cx="9067800" cy="2246769"/>
          </a:xfrm>
          <a:prstGeom prst="rect">
            <a:avLst/>
          </a:prstGeom>
          <a:noFill/>
        </p:spPr>
        <p:txBody>
          <a:bodyPr wrap="square" rtlCol="0">
            <a:spAutoFit/>
          </a:bodyPr>
          <a:lstStyle/>
          <a:p>
            <a:pPr algn="just"/>
            <a:r>
              <a:rPr lang="en-US" sz="2800" b="1" u="sng" dirty="0" smtClean="0"/>
              <a:t>Introduction</a:t>
            </a:r>
            <a:r>
              <a:rPr lang="en-US" sz="2800" b="1" dirty="0" smtClean="0"/>
              <a:t>: </a:t>
            </a:r>
            <a:r>
              <a:rPr lang="en-US" sz="2800" dirty="0" smtClean="0"/>
              <a:t>Anisotropy in materials is induced due to certain texture patterns that are produced during the manufacturing process. This leads to inconsistency in material properties in the rolling, transverse, and normal directions. </a:t>
            </a:r>
          </a:p>
        </p:txBody>
      </p:sp>
      <p:pic>
        <p:nvPicPr>
          <p:cNvPr id="2052" name="Picture 2051"/>
          <p:cNvPicPr>
            <a:picLocks noChangeAspect="1"/>
          </p:cNvPicPr>
          <p:nvPr/>
        </p:nvPicPr>
        <p:blipFill>
          <a:blip r:embed="rId11"/>
          <a:stretch>
            <a:fillRect/>
          </a:stretch>
        </p:blipFill>
        <p:spPr>
          <a:xfrm>
            <a:off x="11764767" y="5943600"/>
            <a:ext cx="9647433" cy="5997322"/>
          </a:xfrm>
          <a:prstGeom prst="rect">
            <a:avLst/>
          </a:prstGeom>
        </p:spPr>
      </p:pic>
      <p:pic>
        <p:nvPicPr>
          <p:cNvPr id="2057" name="Picture 2056"/>
          <p:cNvPicPr>
            <a:picLocks noChangeAspect="1"/>
          </p:cNvPicPr>
          <p:nvPr/>
        </p:nvPicPr>
        <p:blipFill>
          <a:blip r:embed="rId12"/>
          <a:stretch>
            <a:fillRect/>
          </a:stretch>
        </p:blipFill>
        <p:spPr>
          <a:xfrm>
            <a:off x="11742747" y="20116800"/>
            <a:ext cx="9677400" cy="6213388"/>
          </a:xfrm>
          <a:prstGeom prst="rect">
            <a:avLst/>
          </a:prstGeom>
        </p:spPr>
      </p:pic>
      <p:sp>
        <p:nvSpPr>
          <p:cNvPr id="137" name="TextBox 136"/>
          <p:cNvSpPr txBox="1"/>
          <p:nvPr/>
        </p:nvSpPr>
        <p:spPr>
          <a:xfrm>
            <a:off x="11658600" y="26212800"/>
            <a:ext cx="9677400" cy="954107"/>
          </a:xfrm>
          <a:prstGeom prst="rect">
            <a:avLst/>
          </a:prstGeom>
          <a:noFill/>
        </p:spPr>
        <p:txBody>
          <a:bodyPr wrap="square" rtlCol="0">
            <a:spAutoFit/>
          </a:bodyPr>
          <a:lstStyle/>
          <a:p>
            <a:pPr algn="ctr"/>
            <a:endParaRPr lang="en-US" sz="2800" i="1" dirty="0" smtClean="0"/>
          </a:p>
          <a:p>
            <a:pPr algn="ctr"/>
            <a:endParaRPr lang="en-US" sz="2800" i="1" dirty="0"/>
          </a:p>
        </p:txBody>
      </p:sp>
      <p:pic>
        <p:nvPicPr>
          <p:cNvPr id="2058" name="Picture 2057"/>
          <p:cNvPicPr>
            <a:picLocks noChangeAspect="1"/>
          </p:cNvPicPr>
          <p:nvPr/>
        </p:nvPicPr>
        <p:blipFill>
          <a:blip r:embed="rId13"/>
          <a:stretch>
            <a:fillRect/>
          </a:stretch>
        </p:blipFill>
        <p:spPr>
          <a:xfrm>
            <a:off x="11697016" y="12652031"/>
            <a:ext cx="3927457" cy="1987840"/>
          </a:xfrm>
          <a:prstGeom prst="rect">
            <a:avLst/>
          </a:prstGeom>
        </p:spPr>
      </p:pic>
      <p:pic>
        <p:nvPicPr>
          <p:cNvPr id="2059" name="Picture 2058"/>
          <p:cNvPicPr>
            <a:picLocks noChangeAspect="1"/>
          </p:cNvPicPr>
          <p:nvPr/>
        </p:nvPicPr>
        <p:blipFill>
          <a:blip r:embed="rId14"/>
          <a:stretch>
            <a:fillRect/>
          </a:stretch>
        </p:blipFill>
        <p:spPr>
          <a:xfrm>
            <a:off x="12211884" y="14706600"/>
            <a:ext cx="2786201" cy="1933893"/>
          </a:xfrm>
          <a:prstGeom prst="rect">
            <a:avLst/>
          </a:prstGeom>
        </p:spPr>
      </p:pic>
      <p:pic>
        <p:nvPicPr>
          <p:cNvPr id="2060" name="Picture 2059"/>
          <p:cNvPicPr>
            <a:picLocks noChangeAspect="1"/>
          </p:cNvPicPr>
          <p:nvPr/>
        </p:nvPicPr>
        <p:blipFill>
          <a:blip r:embed="rId15"/>
          <a:stretch>
            <a:fillRect/>
          </a:stretch>
        </p:blipFill>
        <p:spPr>
          <a:xfrm>
            <a:off x="11963400" y="27123126"/>
            <a:ext cx="3066554" cy="1871634"/>
          </a:xfrm>
          <a:prstGeom prst="rect">
            <a:avLst/>
          </a:prstGeom>
        </p:spPr>
      </p:pic>
      <p:pic>
        <p:nvPicPr>
          <p:cNvPr id="2061" name="Picture 2060"/>
          <p:cNvPicPr>
            <a:picLocks noChangeAspect="1"/>
          </p:cNvPicPr>
          <p:nvPr/>
        </p:nvPicPr>
        <p:blipFill>
          <a:blip r:embed="rId16"/>
          <a:stretch>
            <a:fillRect/>
          </a:stretch>
        </p:blipFill>
        <p:spPr>
          <a:xfrm>
            <a:off x="12194050" y="16764000"/>
            <a:ext cx="2804035" cy="2167503"/>
          </a:xfrm>
          <a:prstGeom prst="rect">
            <a:avLst/>
          </a:prstGeom>
        </p:spPr>
      </p:pic>
      <p:pic>
        <p:nvPicPr>
          <p:cNvPr id="2063" name="Picture 2062"/>
          <p:cNvPicPr>
            <a:picLocks noChangeAspect="1"/>
          </p:cNvPicPr>
          <p:nvPr/>
        </p:nvPicPr>
        <p:blipFill>
          <a:blip r:embed="rId17"/>
          <a:stretch>
            <a:fillRect/>
          </a:stretch>
        </p:blipFill>
        <p:spPr>
          <a:xfrm>
            <a:off x="15697200" y="12420600"/>
            <a:ext cx="5698268" cy="3374641"/>
          </a:xfrm>
          <a:prstGeom prst="rect">
            <a:avLst/>
          </a:prstGeom>
        </p:spPr>
      </p:pic>
      <p:pic>
        <p:nvPicPr>
          <p:cNvPr id="2064" name="Picture 2063"/>
          <p:cNvPicPr>
            <a:picLocks noChangeAspect="1"/>
          </p:cNvPicPr>
          <p:nvPr/>
        </p:nvPicPr>
        <p:blipFill>
          <a:blip r:embed="rId18"/>
          <a:stretch>
            <a:fillRect/>
          </a:stretch>
        </p:blipFill>
        <p:spPr>
          <a:xfrm>
            <a:off x="15697200" y="15889501"/>
            <a:ext cx="5706664" cy="3084299"/>
          </a:xfrm>
          <a:prstGeom prst="rect">
            <a:avLst/>
          </a:prstGeom>
        </p:spPr>
      </p:pic>
      <p:sp>
        <p:nvSpPr>
          <p:cNvPr id="144" name="TextBox 143"/>
          <p:cNvSpPr txBox="1"/>
          <p:nvPr/>
        </p:nvSpPr>
        <p:spPr>
          <a:xfrm>
            <a:off x="11887200" y="19050000"/>
            <a:ext cx="9448800" cy="954107"/>
          </a:xfrm>
          <a:prstGeom prst="rect">
            <a:avLst/>
          </a:prstGeom>
          <a:noFill/>
        </p:spPr>
        <p:txBody>
          <a:bodyPr wrap="square" rtlCol="0">
            <a:spAutoFit/>
          </a:bodyPr>
          <a:lstStyle/>
          <a:p>
            <a:pPr algn="ctr"/>
            <a:r>
              <a:rPr lang="en-US" sz="2800" i="1" dirty="0" smtClean="0"/>
              <a:t>Tested tension specimens, Digital Image Correlation Images and Infra-red thermal Images of specimens</a:t>
            </a:r>
            <a:endParaRPr lang="en-US" sz="2800" i="1" dirty="0"/>
          </a:p>
        </p:txBody>
      </p:sp>
      <p:pic>
        <p:nvPicPr>
          <p:cNvPr id="2065" name="Picture 2064"/>
          <p:cNvPicPr>
            <a:picLocks noChangeAspect="1"/>
          </p:cNvPicPr>
          <p:nvPr/>
        </p:nvPicPr>
        <p:blipFill>
          <a:blip r:embed="rId19"/>
          <a:stretch>
            <a:fillRect/>
          </a:stretch>
        </p:blipFill>
        <p:spPr>
          <a:xfrm>
            <a:off x="18811602" y="26863424"/>
            <a:ext cx="2524398" cy="2152381"/>
          </a:xfrm>
          <a:prstGeom prst="rect">
            <a:avLst/>
          </a:prstGeom>
        </p:spPr>
      </p:pic>
      <p:pic>
        <p:nvPicPr>
          <p:cNvPr id="2066" name="Picture 2065"/>
          <p:cNvPicPr>
            <a:picLocks noChangeAspect="1"/>
          </p:cNvPicPr>
          <p:nvPr/>
        </p:nvPicPr>
        <p:blipFill>
          <a:blip r:embed="rId20"/>
          <a:stretch>
            <a:fillRect/>
          </a:stretch>
        </p:blipFill>
        <p:spPr>
          <a:xfrm>
            <a:off x="15508857" y="26983282"/>
            <a:ext cx="2731245" cy="1877731"/>
          </a:xfrm>
          <a:prstGeom prst="rect">
            <a:avLst/>
          </a:prstGeom>
        </p:spPr>
      </p:pic>
      <p:sp>
        <p:nvSpPr>
          <p:cNvPr id="147" name="TextBox 146"/>
          <p:cNvSpPr txBox="1"/>
          <p:nvPr/>
        </p:nvSpPr>
        <p:spPr>
          <a:xfrm>
            <a:off x="11811000" y="29043202"/>
            <a:ext cx="9448800" cy="522398"/>
          </a:xfrm>
          <a:prstGeom prst="rect">
            <a:avLst/>
          </a:prstGeom>
          <a:noFill/>
        </p:spPr>
        <p:txBody>
          <a:bodyPr wrap="square" rtlCol="0">
            <a:spAutoFit/>
          </a:bodyPr>
          <a:lstStyle/>
          <a:p>
            <a:pPr algn="ctr"/>
            <a:r>
              <a:rPr lang="en-US" sz="2800" i="1" dirty="0" smtClean="0"/>
              <a:t>Uniaxial compression and plane strain compression specimens</a:t>
            </a:r>
            <a:endParaRPr lang="en-US" sz="2800" i="1" dirty="0"/>
          </a:p>
        </p:txBody>
      </p:sp>
      <p:pic>
        <p:nvPicPr>
          <p:cNvPr id="2067" name="Picture 2066"/>
          <p:cNvPicPr>
            <a:picLocks noChangeAspect="1"/>
          </p:cNvPicPr>
          <p:nvPr/>
        </p:nvPicPr>
        <p:blipFill>
          <a:blip r:embed="rId21"/>
          <a:stretch>
            <a:fillRect/>
          </a:stretch>
        </p:blipFill>
        <p:spPr>
          <a:xfrm>
            <a:off x="23193375" y="9372600"/>
            <a:ext cx="8657849" cy="6831374"/>
          </a:xfrm>
          <a:prstGeom prst="rect">
            <a:avLst/>
          </a:prstGeom>
        </p:spPr>
      </p:pic>
      <p:sp>
        <p:nvSpPr>
          <p:cNvPr id="149" name="TextBox 148"/>
          <p:cNvSpPr txBox="1"/>
          <p:nvPr/>
        </p:nvSpPr>
        <p:spPr>
          <a:xfrm>
            <a:off x="22402800" y="15935980"/>
            <a:ext cx="10134600" cy="523220"/>
          </a:xfrm>
          <a:prstGeom prst="rect">
            <a:avLst/>
          </a:prstGeom>
          <a:noFill/>
        </p:spPr>
        <p:txBody>
          <a:bodyPr wrap="square" rtlCol="0">
            <a:spAutoFit/>
          </a:bodyPr>
          <a:lstStyle/>
          <a:p>
            <a:pPr algn="ctr"/>
            <a:r>
              <a:rPr lang="en-US" sz="2800" i="1" dirty="0" smtClean="0"/>
              <a:t>Engineering Stress-Strain Curves at orientations </a:t>
            </a:r>
            <a:r>
              <a:rPr lang="en-US" sz="2800" i="1" dirty="0" err="1" smtClean="0"/>
              <a:t>wrt</a:t>
            </a:r>
            <a:r>
              <a:rPr lang="en-US" sz="2800" i="1" dirty="0" smtClean="0"/>
              <a:t> to RD in </a:t>
            </a:r>
            <a:r>
              <a:rPr lang="en-US" sz="2800" b="1" i="1" dirty="0" smtClean="0"/>
              <a:t>tension</a:t>
            </a:r>
            <a:endParaRPr lang="en-US" sz="2800" b="1" i="1" dirty="0"/>
          </a:p>
        </p:txBody>
      </p:sp>
      <p:pic>
        <p:nvPicPr>
          <p:cNvPr id="2068" name="Picture 2067"/>
          <p:cNvPicPr>
            <a:picLocks noChangeAspect="1"/>
          </p:cNvPicPr>
          <p:nvPr/>
        </p:nvPicPr>
        <p:blipFill>
          <a:blip r:embed="rId22"/>
          <a:stretch>
            <a:fillRect/>
          </a:stretch>
        </p:blipFill>
        <p:spPr>
          <a:xfrm>
            <a:off x="23164800" y="16764000"/>
            <a:ext cx="8728998" cy="6887275"/>
          </a:xfrm>
          <a:prstGeom prst="rect">
            <a:avLst/>
          </a:prstGeom>
        </p:spPr>
      </p:pic>
      <p:pic>
        <p:nvPicPr>
          <p:cNvPr id="2069" name="Picture 2068"/>
          <p:cNvPicPr>
            <a:picLocks noChangeAspect="1"/>
          </p:cNvPicPr>
          <p:nvPr/>
        </p:nvPicPr>
        <p:blipFill>
          <a:blip r:embed="rId23"/>
          <a:stretch>
            <a:fillRect/>
          </a:stretch>
        </p:blipFill>
        <p:spPr>
          <a:xfrm>
            <a:off x="27369836" y="19202400"/>
            <a:ext cx="4100764" cy="3235548"/>
          </a:xfrm>
          <a:prstGeom prst="rect">
            <a:avLst/>
          </a:prstGeom>
        </p:spPr>
      </p:pic>
      <p:pic>
        <p:nvPicPr>
          <p:cNvPr id="2070" name="Picture 2069"/>
          <p:cNvPicPr>
            <a:picLocks noChangeAspect="1"/>
          </p:cNvPicPr>
          <p:nvPr/>
        </p:nvPicPr>
        <p:blipFill>
          <a:blip r:embed="rId24"/>
          <a:stretch>
            <a:fillRect/>
          </a:stretch>
        </p:blipFill>
        <p:spPr>
          <a:xfrm>
            <a:off x="22522361" y="24365310"/>
            <a:ext cx="4985839" cy="3828689"/>
          </a:xfrm>
          <a:prstGeom prst="rect">
            <a:avLst/>
          </a:prstGeom>
        </p:spPr>
      </p:pic>
      <p:pic>
        <p:nvPicPr>
          <p:cNvPr id="2071" name="Picture 2070"/>
          <p:cNvPicPr>
            <a:picLocks noChangeAspect="1"/>
          </p:cNvPicPr>
          <p:nvPr/>
        </p:nvPicPr>
        <p:blipFill>
          <a:blip r:embed="rId25"/>
          <a:stretch>
            <a:fillRect/>
          </a:stretch>
        </p:blipFill>
        <p:spPr>
          <a:xfrm>
            <a:off x="27537029" y="24446858"/>
            <a:ext cx="4879646" cy="3747142"/>
          </a:xfrm>
          <a:prstGeom prst="rect">
            <a:avLst/>
          </a:prstGeom>
        </p:spPr>
      </p:pic>
      <p:sp>
        <p:nvSpPr>
          <p:cNvPr id="154" name="TextBox 153"/>
          <p:cNvSpPr txBox="1"/>
          <p:nvPr/>
        </p:nvSpPr>
        <p:spPr>
          <a:xfrm>
            <a:off x="22631400" y="23469600"/>
            <a:ext cx="9753600" cy="523220"/>
          </a:xfrm>
          <a:prstGeom prst="rect">
            <a:avLst/>
          </a:prstGeom>
          <a:noFill/>
        </p:spPr>
        <p:txBody>
          <a:bodyPr wrap="square" rtlCol="0">
            <a:spAutoFit/>
          </a:bodyPr>
          <a:lstStyle/>
          <a:p>
            <a:pPr algn="ctr"/>
            <a:r>
              <a:rPr lang="en-US" sz="2800" i="1" dirty="0" smtClean="0"/>
              <a:t>True Stress-Strain Curves at orientations </a:t>
            </a:r>
            <a:r>
              <a:rPr lang="en-US" sz="2800" i="1" dirty="0" err="1" smtClean="0"/>
              <a:t>wrt</a:t>
            </a:r>
            <a:r>
              <a:rPr lang="en-US" sz="2800" i="1" dirty="0" smtClean="0"/>
              <a:t> to RD in </a:t>
            </a:r>
            <a:r>
              <a:rPr lang="en-US" sz="2800" b="1" i="1" dirty="0" smtClean="0"/>
              <a:t>compression</a:t>
            </a:r>
            <a:endParaRPr lang="en-US" sz="2800" b="1" i="1" dirty="0"/>
          </a:p>
        </p:txBody>
      </p:sp>
      <p:pic>
        <p:nvPicPr>
          <p:cNvPr id="2072" name="Picture 2071"/>
          <p:cNvPicPr>
            <a:picLocks noChangeAspect="1"/>
          </p:cNvPicPr>
          <p:nvPr/>
        </p:nvPicPr>
        <p:blipFill>
          <a:blip r:embed="rId26"/>
          <a:stretch>
            <a:fillRect/>
          </a:stretch>
        </p:blipFill>
        <p:spPr>
          <a:xfrm>
            <a:off x="38217966" y="6180405"/>
            <a:ext cx="4911233" cy="3877995"/>
          </a:xfrm>
          <a:prstGeom prst="rect">
            <a:avLst/>
          </a:prstGeom>
        </p:spPr>
      </p:pic>
      <p:pic>
        <p:nvPicPr>
          <p:cNvPr id="2073" name="Picture 2072"/>
          <p:cNvPicPr>
            <a:picLocks noChangeAspect="1"/>
          </p:cNvPicPr>
          <p:nvPr/>
        </p:nvPicPr>
        <p:blipFill>
          <a:blip r:embed="rId27"/>
          <a:stretch>
            <a:fillRect/>
          </a:stretch>
        </p:blipFill>
        <p:spPr>
          <a:xfrm>
            <a:off x="33244215" y="6178185"/>
            <a:ext cx="4914939" cy="3880215"/>
          </a:xfrm>
          <a:prstGeom prst="rect">
            <a:avLst/>
          </a:prstGeom>
        </p:spPr>
      </p:pic>
      <p:sp>
        <p:nvSpPr>
          <p:cNvPr id="160" name="TextBox 159"/>
          <p:cNvSpPr txBox="1"/>
          <p:nvPr/>
        </p:nvSpPr>
        <p:spPr>
          <a:xfrm>
            <a:off x="23317200" y="28575000"/>
            <a:ext cx="8724901" cy="954107"/>
          </a:xfrm>
          <a:prstGeom prst="rect">
            <a:avLst/>
          </a:prstGeom>
          <a:noFill/>
        </p:spPr>
        <p:txBody>
          <a:bodyPr wrap="square" rtlCol="0">
            <a:spAutoFit/>
          </a:bodyPr>
          <a:lstStyle/>
          <a:p>
            <a:pPr algn="ctr"/>
            <a:r>
              <a:rPr lang="en-US" sz="2800" i="1" dirty="0" smtClean="0"/>
              <a:t>Flow Stress evolution in </a:t>
            </a:r>
            <a:r>
              <a:rPr lang="en-US" sz="2800" b="1" i="1" dirty="0" smtClean="0"/>
              <a:t>Tension and Compression</a:t>
            </a:r>
            <a:r>
              <a:rPr lang="en-US" sz="2800" i="1" dirty="0" smtClean="0"/>
              <a:t> revealing Anisotropy and Asymmetry</a:t>
            </a:r>
            <a:endParaRPr lang="en-US" sz="2800" i="1" dirty="0"/>
          </a:p>
        </p:txBody>
      </p:sp>
      <mc:AlternateContent xmlns:mc="http://schemas.openxmlformats.org/markup-compatibility/2006" xmlns:a14="http://schemas.microsoft.com/office/drawing/2010/main">
        <mc:Choice Requires="a14">
          <p:sp>
            <p:nvSpPr>
              <p:cNvPr id="2077" name="Rectangle 2076"/>
              <p:cNvSpPr/>
              <p:nvPr/>
            </p:nvSpPr>
            <p:spPr>
              <a:xfrm>
                <a:off x="23545800" y="7208320"/>
                <a:ext cx="1716367" cy="109748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m:rPr>
                              <m:sty m:val="p"/>
                            </m:rPr>
                            <a:rPr lang="en-US" sz="3200">
                              <a:latin typeface="Cambria Math" panose="02040503050406030204" pitchFamily="18" charset="0"/>
                            </a:rPr>
                            <m:t>σ</m:t>
                          </m:r>
                        </m:e>
                        <m:sub>
                          <m:r>
                            <m:rPr>
                              <m:sty m:val="p"/>
                            </m:rPr>
                            <a:rPr lang="en-US" sz="3200" i="0">
                              <a:latin typeface="Cambria Math" panose="02040503050406030204" pitchFamily="18" charset="0"/>
                            </a:rPr>
                            <m:t>E</m:t>
                          </m:r>
                        </m:sub>
                      </m:sSub>
                      <m:r>
                        <a:rPr lang="en-US" sz="3200" i="0">
                          <a:latin typeface="Cambria Math" panose="02040503050406030204" pitchFamily="18" charset="0"/>
                        </a:rPr>
                        <m:t>=</m:t>
                      </m:r>
                      <m:f>
                        <m:fPr>
                          <m:ctrlPr>
                            <a:rPr lang="en-US" sz="3200" i="1">
                              <a:latin typeface="Cambria Math" panose="02040503050406030204" pitchFamily="18" charset="0"/>
                            </a:rPr>
                          </m:ctrlPr>
                        </m:fPr>
                        <m:num>
                          <m:r>
                            <m:rPr>
                              <m:sty m:val="p"/>
                            </m:rPr>
                            <a:rPr lang="en-US" sz="3200" i="0">
                              <a:latin typeface="Cambria Math" panose="02040503050406030204" pitchFamily="18" charset="0"/>
                            </a:rPr>
                            <m:t>F</m:t>
                          </m:r>
                        </m:num>
                        <m:den>
                          <m:sSub>
                            <m:sSubPr>
                              <m:ctrlPr>
                                <a:rPr lang="en-US" sz="3200" i="1">
                                  <a:latin typeface="Cambria Math" panose="02040503050406030204" pitchFamily="18" charset="0"/>
                                </a:rPr>
                              </m:ctrlPr>
                            </m:sSubPr>
                            <m:e>
                              <m:r>
                                <m:rPr>
                                  <m:sty m:val="p"/>
                                </m:rPr>
                                <a:rPr lang="en-US" sz="3200" i="0">
                                  <a:latin typeface="Cambria Math" panose="02040503050406030204" pitchFamily="18" charset="0"/>
                                </a:rPr>
                                <m:t>A</m:t>
                              </m:r>
                            </m:e>
                            <m:sub>
                              <m:r>
                                <m:rPr>
                                  <m:sty m:val="p"/>
                                </m:rPr>
                                <a:rPr lang="en-US" sz="3200" i="0">
                                  <a:latin typeface="Cambria Math" panose="02040503050406030204" pitchFamily="18" charset="0"/>
                                </a:rPr>
                                <m:t>o</m:t>
                              </m:r>
                            </m:sub>
                          </m:sSub>
                        </m:den>
                      </m:f>
                    </m:oMath>
                  </m:oMathPara>
                </a14:m>
                <a:endParaRPr lang="en-US" sz="3200" dirty="0"/>
              </a:p>
            </p:txBody>
          </p:sp>
        </mc:Choice>
        <mc:Fallback xmlns="">
          <p:sp>
            <p:nvSpPr>
              <p:cNvPr id="2077" name="Rectangle 2076"/>
              <p:cNvSpPr>
                <a:spLocks noRot="1" noChangeAspect="1" noMove="1" noResize="1" noEditPoints="1" noAdjustHandles="1" noChangeArrowheads="1" noChangeShapeType="1" noTextEdit="1"/>
              </p:cNvSpPr>
              <p:nvPr/>
            </p:nvSpPr>
            <p:spPr>
              <a:xfrm>
                <a:off x="23545800" y="7208320"/>
                <a:ext cx="1716367" cy="1097480"/>
              </a:xfrm>
              <a:prstGeom prst="rect">
                <a:avLst/>
              </a:prstGeom>
              <a:blipFill rotWithShape="0">
                <a:blip r:embed="rId30"/>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78" name="Rectangle 2077"/>
              <p:cNvSpPr/>
              <p:nvPr/>
            </p:nvSpPr>
            <p:spPr>
              <a:xfrm>
                <a:off x="28422600" y="7195111"/>
                <a:ext cx="1601528" cy="111068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200" i="1">
                              <a:latin typeface="Cambria Math" panose="02040503050406030204" pitchFamily="18" charset="0"/>
                            </a:rPr>
                          </m:ctrlPr>
                        </m:sSubPr>
                        <m:e>
                          <m:r>
                            <a:rPr lang="en-US" sz="3200">
                              <a:latin typeface="Cambria Math" panose="02040503050406030204" pitchFamily="18" charset="0"/>
                            </a:rPr>
                            <m:t>Ԑ</m:t>
                          </m:r>
                        </m:e>
                        <m:sub>
                          <m:r>
                            <m:rPr>
                              <m:sty m:val="p"/>
                            </m:rPr>
                            <a:rPr lang="en-US" sz="3200" i="0">
                              <a:latin typeface="Cambria Math" panose="02040503050406030204" pitchFamily="18" charset="0"/>
                            </a:rPr>
                            <m:t>E</m:t>
                          </m:r>
                        </m:sub>
                      </m:sSub>
                      <m:r>
                        <a:rPr lang="en-US" sz="3200" i="0">
                          <a:latin typeface="Cambria Math" panose="02040503050406030204" pitchFamily="18" charset="0"/>
                        </a:rPr>
                        <m:t>=</m:t>
                      </m:r>
                      <m:f>
                        <m:fPr>
                          <m:ctrlPr>
                            <a:rPr lang="en-US" sz="3200" i="1">
                              <a:latin typeface="Cambria Math" panose="02040503050406030204" pitchFamily="18" charset="0"/>
                            </a:rPr>
                          </m:ctrlPr>
                        </m:fPr>
                        <m:num>
                          <m:r>
                            <a:rPr lang="en-US" sz="3200" i="0">
                              <a:latin typeface="Cambria Math" panose="02040503050406030204" pitchFamily="18" charset="0"/>
                            </a:rPr>
                            <m:t>∆</m:t>
                          </m:r>
                          <m:r>
                            <m:rPr>
                              <m:sty m:val="p"/>
                            </m:rPr>
                            <a:rPr lang="en-US" sz="3200" i="0">
                              <a:latin typeface="Cambria Math" panose="02040503050406030204" pitchFamily="18" charset="0"/>
                            </a:rPr>
                            <m:t>l</m:t>
                          </m:r>
                        </m:num>
                        <m:den>
                          <m:sSub>
                            <m:sSubPr>
                              <m:ctrlPr>
                                <a:rPr lang="en-US" sz="3200" i="1">
                                  <a:latin typeface="Cambria Math" panose="02040503050406030204" pitchFamily="18" charset="0"/>
                                </a:rPr>
                              </m:ctrlPr>
                            </m:sSubPr>
                            <m:e>
                              <m:r>
                                <m:rPr>
                                  <m:sty m:val="p"/>
                                </m:rPr>
                                <a:rPr lang="en-US" sz="3200" i="0">
                                  <a:latin typeface="Cambria Math" panose="02040503050406030204" pitchFamily="18" charset="0"/>
                                </a:rPr>
                                <m:t>l</m:t>
                              </m:r>
                            </m:e>
                            <m:sub>
                              <m:r>
                                <m:rPr>
                                  <m:sty m:val="p"/>
                                </m:rPr>
                                <a:rPr lang="en-US" sz="3200" i="0">
                                  <a:latin typeface="Cambria Math" panose="02040503050406030204" pitchFamily="18" charset="0"/>
                                </a:rPr>
                                <m:t>o</m:t>
                              </m:r>
                            </m:sub>
                          </m:sSub>
                        </m:den>
                      </m:f>
                    </m:oMath>
                  </m:oMathPara>
                </a14:m>
                <a:endParaRPr lang="en-US" sz="3200" dirty="0"/>
              </a:p>
            </p:txBody>
          </p:sp>
        </mc:Choice>
        <mc:Fallback xmlns="">
          <p:sp>
            <p:nvSpPr>
              <p:cNvPr id="2078" name="Rectangle 2077"/>
              <p:cNvSpPr>
                <a:spLocks noRot="1" noChangeAspect="1" noMove="1" noResize="1" noEditPoints="1" noAdjustHandles="1" noChangeArrowheads="1" noChangeShapeType="1" noTextEdit="1"/>
              </p:cNvSpPr>
              <p:nvPr/>
            </p:nvSpPr>
            <p:spPr>
              <a:xfrm>
                <a:off x="28422600" y="7195111"/>
                <a:ext cx="1601528" cy="1110689"/>
              </a:xfrm>
              <a:prstGeom prst="rect">
                <a:avLst/>
              </a:prstGeom>
              <a:blipFill rotWithShape="0">
                <a:blip r:embed="rId31"/>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79" name="Rectangle 2078"/>
              <p:cNvSpPr/>
              <p:nvPr/>
            </p:nvSpPr>
            <p:spPr>
              <a:xfrm>
                <a:off x="23525190" y="8382000"/>
                <a:ext cx="3221010"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d>
                        <m:dPr>
                          <m:begChr m:val=""/>
                          <m:ctrlPr>
                            <a:rPr lang="en-US" sz="3200" i="1">
                              <a:latin typeface="Cambria Math" panose="02040503050406030204" pitchFamily="18" charset="0"/>
                            </a:rPr>
                          </m:ctrlPr>
                        </m:dPr>
                        <m:e>
                          <m:sSub>
                            <m:sSubPr>
                              <m:ctrlPr>
                                <a:rPr lang="en-US" sz="3200" i="1">
                                  <a:latin typeface="Cambria Math" panose="02040503050406030204" pitchFamily="18" charset="0"/>
                                </a:rPr>
                              </m:ctrlPr>
                            </m:sSubPr>
                            <m:e>
                              <m:r>
                                <m:rPr>
                                  <m:sty m:val="p"/>
                                </m:rPr>
                                <a:rPr lang="en-US" sz="3200">
                                  <a:latin typeface="Cambria Math" panose="02040503050406030204" pitchFamily="18" charset="0"/>
                                </a:rPr>
                                <m:t>σ</m:t>
                              </m:r>
                            </m:e>
                            <m:sub>
                              <m:r>
                                <m:rPr>
                                  <m:sty m:val="p"/>
                                </m:rPr>
                                <a:rPr lang="en-US" sz="3200" i="0">
                                  <a:latin typeface="Cambria Math" panose="02040503050406030204" pitchFamily="18" charset="0"/>
                                </a:rPr>
                                <m:t>T</m:t>
                              </m:r>
                            </m:sub>
                          </m:sSub>
                          <m:r>
                            <a:rPr lang="en-US" sz="3200" i="0">
                              <a:latin typeface="Cambria Math" panose="02040503050406030204" pitchFamily="18" charset="0"/>
                            </a:rPr>
                            <m:t>= </m:t>
                          </m:r>
                          <m:sSub>
                            <m:sSubPr>
                              <m:ctrlPr>
                                <a:rPr lang="en-US" sz="3200" i="1">
                                  <a:latin typeface="Cambria Math" panose="02040503050406030204" pitchFamily="18" charset="0"/>
                                </a:rPr>
                              </m:ctrlPr>
                            </m:sSubPr>
                            <m:e>
                              <m:r>
                                <m:rPr>
                                  <m:sty m:val="p"/>
                                </m:rPr>
                                <a:rPr lang="en-US" sz="3200" i="0">
                                  <a:latin typeface="Cambria Math" panose="02040503050406030204" pitchFamily="18" charset="0"/>
                                </a:rPr>
                                <m:t>σ</m:t>
                              </m:r>
                            </m:e>
                            <m:sub>
                              <m:r>
                                <m:rPr>
                                  <m:sty m:val="p"/>
                                </m:rPr>
                                <a:rPr lang="en-US" sz="3200" i="0">
                                  <a:latin typeface="Cambria Math" panose="02040503050406030204" pitchFamily="18" charset="0"/>
                                </a:rPr>
                                <m:t>E</m:t>
                              </m:r>
                            </m:sub>
                          </m:sSub>
                          <m:r>
                            <a:rPr lang="en-US" sz="3200" i="0">
                              <a:latin typeface="Cambria Math" panose="02040503050406030204" pitchFamily="18" charset="0"/>
                            </a:rPr>
                            <m:t>(</m:t>
                          </m:r>
                          <m:sSub>
                            <m:sSubPr>
                              <m:ctrlPr>
                                <a:rPr lang="en-US" sz="3200" i="1">
                                  <a:latin typeface="Cambria Math" panose="02040503050406030204" pitchFamily="18" charset="0"/>
                                </a:rPr>
                              </m:ctrlPr>
                            </m:sSubPr>
                            <m:e>
                              <m:r>
                                <a:rPr lang="en-US" sz="3200" i="0">
                                  <a:latin typeface="Cambria Math" panose="02040503050406030204" pitchFamily="18" charset="0"/>
                                </a:rPr>
                                <m:t>Ԑ</m:t>
                              </m:r>
                            </m:e>
                            <m:sub>
                              <m:r>
                                <m:rPr>
                                  <m:sty m:val="p"/>
                                </m:rPr>
                                <a:rPr lang="en-US" sz="3200" i="0">
                                  <a:latin typeface="Cambria Math" panose="02040503050406030204" pitchFamily="18" charset="0"/>
                                </a:rPr>
                                <m:t>E</m:t>
                              </m:r>
                            </m:sub>
                          </m:sSub>
                          <m:r>
                            <a:rPr lang="en-US" sz="3200" i="0">
                              <a:latin typeface="Cambria Math" panose="02040503050406030204" pitchFamily="18" charset="0"/>
                            </a:rPr>
                            <m:t>+1</m:t>
                          </m:r>
                        </m:e>
                      </m:d>
                    </m:oMath>
                  </m:oMathPara>
                </a14:m>
                <a:endParaRPr lang="en-US" sz="3200" dirty="0">
                  <a:latin typeface="+mj-lt"/>
                </a:endParaRPr>
              </a:p>
            </p:txBody>
          </p:sp>
        </mc:Choice>
        <mc:Fallback xmlns="">
          <p:sp>
            <p:nvSpPr>
              <p:cNvPr id="2079" name="Rectangle 2078"/>
              <p:cNvSpPr>
                <a:spLocks noRot="1" noChangeAspect="1" noMove="1" noResize="1" noEditPoints="1" noAdjustHandles="1" noChangeArrowheads="1" noChangeShapeType="1" noTextEdit="1"/>
              </p:cNvSpPr>
              <p:nvPr/>
            </p:nvSpPr>
            <p:spPr>
              <a:xfrm>
                <a:off x="23525190" y="8382000"/>
                <a:ext cx="3221010" cy="584775"/>
              </a:xfrm>
              <a:prstGeom prst="rect">
                <a:avLst/>
              </a:prstGeom>
              <a:blipFill rotWithShape="0">
                <a:blip r:embed="rId3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9" name="Rectangle 38"/>
              <p:cNvSpPr/>
              <p:nvPr/>
            </p:nvSpPr>
            <p:spPr>
              <a:xfrm>
                <a:off x="28457518" y="8305800"/>
                <a:ext cx="3165482"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d>
                        <m:dPr>
                          <m:begChr m:val=""/>
                          <m:ctrlPr>
                            <a:rPr lang="en-US" sz="3200" i="1">
                              <a:latin typeface="Cambria Math" panose="02040503050406030204" pitchFamily="18" charset="0"/>
                            </a:rPr>
                          </m:ctrlPr>
                        </m:dPr>
                        <m:e>
                          <m:sSub>
                            <m:sSubPr>
                              <m:ctrlPr>
                                <a:rPr lang="en-US" sz="3200" i="1">
                                  <a:latin typeface="Cambria Math" panose="02040503050406030204" pitchFamily="18" charset="0"/>
                                </a:rPr>
                              </m:ctrlPr>
                            </m:sSubPr>
                            <m:e>
                              <m:r>
                                <a:rPr lang="en-US" sz="3200">
                                  <a:latin typeface="Cambria Math" panose="02040503050406030204" pitchFamily="18" charset="0"/>
                                </a:rPr>
                                <m:t>Ԑ</m:t>
                              </m:r>
                            </m:e>
                            <m:sub>
                              <m:r>
                                <m:rPr>
                                  <m:sty m:val="p"/>
                                </m:rPr>
                                <a:rPr lang="en-US" sz="3200" i="0">
                                  <a:latin typeface="Cambria Math" panose="02040503050406030204" pitchFamily="18" charset="0"/>
                                </a:rPr>
                                <m:t>T</m:t>
                              </m:r>
                            </m:sub>
                          </m:sSub>
                          <m:r>
                            <a:rPr lang="en-US" sz="3200" i="0">
                              <a:latin typeface="Cambria Math" panose="02040503050406030204" pitchFamily="18" charset="0"/>
                            </a:rPr>
                            <m:t>= </m:t>
                          </m:r>
                          <m:r>
                            <m:rPr>
                              <m:sty m:val="p"/>
                            </m:rPr>
                            <a:rPr lang="en-US" sz="3200" i="0">
                              <a:latin typeface="Cambria Math" panose="02040503050406030204" pitchFamily="18" charset="0"/>
                            </a:rPr>
                            <m:t>ln</m:t>
                          </m:r>
                          <m:r>
                            <a:rPr lang="en-US" sz="3200" i="0">
                              <a:latin typeface="Cambria Math" panose="02040503050406030204" pitchFamily="18" charset="0"/>
                            </a:rPr>
                            <m:t>(</m:t>
                          </m:r>
                          <m:sSub>
                            <m:sSubPr>
                              <m:ctrlPr>
                                <a:rPr lang="en-US" sz="3200" i="1">
                                  <a:latin typeface="Cambria Math" panose="02040503050406030204" pitchFamily="18" charset="0"/>
                                </a:rPr>
                              </m:ctrlPr>
                            </m:sSubPr>
                            <m:e>
                              <m:r>
                                <a:rPr lang="en-US" sz="3200" i="0">
                                  <a:latin typeface="Cambria Math" panose="02040503050406030204" pitchFamily="18" charset="0"/>
                                </a:rPr>
                                <m:t>Ԑ</m:t>
                              </m:r>
                            </m:e>
                            <m:sub>
                              <m:r>
                                <m:rPr>
                                  <m:sty m:val="p"/>
                                </m:rPr>
                                <a:rPr lang="en-US" sz="3200" i="0">
                                  <a:latin typeface="Cambria Math" panose="02040503050406030204" pitchFamily="18" charset="0"/>
                                </a:rPr>
                                <m:t>E</m:t>
                              </m:r>
                            </m:sub>
                          </m:sSub>
                          <m:r>
                            <a:rPr lang="en-US" sz="3200" i="0">
                              <a:latin typeface="Cambria Math" panose="02040503050406030204" pitchFamily="18" charset="0"/>
                            </a:rPr>
                            <m:t>+1</m:t>
                          </m:r>
                        </m:e>
                      </m:d>
                    </m:oMath>
                  </m:oMathPara>
                </a14:m>
                <a:endParaRPr lang="en-US" sz="3200" dirty="0"/>
              </a:p>
            </p:txBody>
          </p:sp>
        </mc:Choice>
        <mc:Fallback xmlns="">
          <p:sp>
            <p:nvSpPr>
              <p:cNvPr id="39" name="Rectangle 38"/>
              <p:cNvSpPr>
                <a:spLocks noRot="1" noChangeAspect="1" noMove="1" noResize="1" noEditPoints="1" noAdjustHandles="1" noChangeArrowheads="1" noChangeShapeType="1" noTextEdit="1"/>
              </p:cNvSpPr>
              <p:nvPr/>
            </p:nvSpPr>
            <p:spPr>
              <a:xfrm>
                <a:off x="28457518" y="8305800"/>
                <a:ext cx="3165482" cy="584775"/>
              </a:xfrm>
              <a:prstGeom prst="rect">
                <a:avLst/>
              </a:prstGeom>
              <a:blipFill rotWithShape="0">
                <a:blip r:embed="rId33"/>
                <a:stretch>
                  <a:fillRect/>
                </a:stretch>
              </a:blipFill>
            </p:spPr>
            <p:txBody>
              <a:bodyPr/>
              <a:lstStyle/>
              <a:p>
                <a:r>
                  <a:rPr lang="en-US">
                    <a:noFill/>
                  </a:rPr>
                  <a:t> </a:t>
                </a:r>
              </a:p>
            </p:txBody>
          </p:sp>
        </mc:Fallback>
      </mc:AlternateContent>
      <p:sp>
        <p:nvSpPr>
          <p:cNvPr id="165" name="TextBox 164"/>
          <p:cNvSpPr txBox="1"/>
          <p:nvPr/>
        </p:nvSpPr>
        <p:spPr>
          <a:xfrm>
            <a:off x="22859999" y="6096000"/>
            <a:ext cx="9182101" cy="954107"/>
          </a:xfrm>
          <a:prstGeom prst="rect">
            <a:avLst/>
          </a:prstGeom>
          <a:noFill/>
        </p:spPr>
        <p:txBody>
          <a:bodyPr wrap="square" rtlCol="0">
            <a:spAutoFit/>
          </a:bodyPr>
          <a:lstStyle/>
          <a:p>
            <a:pPr algn="just"/>
            <a:r>
              <a:rPr lang="en-US" sz="2800" b="1" u="sng" dirty="0" smtClean="0"/>
              <a:t>Results</a:t>
            </a:r>
            <a:r>
              <a:rPr lang="en-US" sz="2800" b="1" dirty="0" smtClean="0"/>
              <a:t>: </a:t>
            </a:r>
            <a:r>
              <a:rPr lang="en-US" sz="2800" dirty="0" smtClean="0"/>
              <a:t>The load and displacement from the experiments can be reduced to obtain stress and strain relationship as shown:</a:t>
            </a:r>
          </a:p>
        </p:txBody>
      </p:sp>
      <p:sp>
        <p:nvSpPr>
          <p:cNvPr id="167" name="TextBox 166"/>
          <p:cNvSpPr txBox="1"/>
          <p:nvPr/>
        </p:nvSpPr>
        <p:spPr>
          <a:xfrm>
            <a:off x="33299400" y="10058400"/>
            <a:ext cx="9753600" cy="954107"/>
          </a:xfrm>
          <a:prstGeom prst="rect">
            <a:avLst/>
          </a:prstGeom>
          <a:noFill/>
        </p:spPr>
        <p:txBody>
          <a:bodyPr wrap="square" rtlCol="0">
            <a:spAutoFit/>
          </a:bodyPr>
          <a:lstStyle/>
          <a:p>
            <a:pPr algn="ctr"/>
            <a:r>
              <a:rPr lang="en-US" sz="2800" i="1" dirty="0" smtClean="0"/>
              <a:t>True Stress-Strain Curves at orientations </a:t>
            </a:r>
            <a:r>
              <a:rPr lang="en-US" sz="2800" i="1" dirty="0" err="1" smtClean="0"/>
              <a:t>wrt</a:t>
            </a:r>
            <a:r>
              <a:rPr lang="en-US" sz="2800" i="1" dirty="0" smtClean="0"/>
              <a:t> to RD in </a:t>
            </a:r>
            <a:r>
              <a:rPr lang="en-US" sz="2800" b="1" i="1" dirty="0" smtClean="0"/>
              <a:t>plane strain tension (PST) </a:t>
            </a:r>
            <a:r>
              <a:rPr lang="en-US" sz="2800" i="1" dirty="0" smtClean="0"/>
              <a:t>and</a:t>
            </a:r>
            <a:r>
              <a:rPr lang="en-US" sz="2800" b="1" i="1" dirty="0" smtClean="0"/>
              <a:t> plane strain compression (PSC)</a:t>
            </a:r>
            <a:endParaRPr lang="en-US" sz="2800" b="1" i="1" dirty="0"/>
          </a:p>
        </p:txBody>
      </p:sp>
      <p:sp>
        <p:nvSpPr>
          <p:cNvPr id="168" name="TextBox 167"/>
          <p:cNvSpPr txBox="1"/>
          <p:nvPr/>
        </p:nvSpPr>
        <p:spPr>
          <a:xfrm>
            <a:off x="33147000" y="14039001"/>
            <a:ext cx="10058400" cy="523220"/>
          </a:xfrm>
          <a:prstGeom prst="rect">
            <a:avLst/>
          </a:prstGeom>
          <a:noFill/>
        </p:spPr>
        <p:txBody>
          <a:bodyPr wrap="square" rtlCol="0">
            <a:spAutoFit/>
          </a:bodyPr>
          <a:lstStyle/>
          <a:p>
            <a:pPr algn="ctr"/>
            <a:r>
              <a:rPr lang="en-US" sz="2800" i="1" dirty="0" smtClean="0"/>
              <a:t>CP-Ti Asymmetry in </a:t>
            </a:r>
            <a:r>
              <a:rPr lang="en-US" sz="2800" b="1" i="1" dirty="0" smtClean="0"/>
              <a:t>uniaxial tension-compression</a:t>
            </a:r>
            <a:r>
              <a:rPr lang="en-US" sz="2800" i="1" dirty="0" smtClean="0"/>
              <a:t> in </a:t>
            </a:r>
            <a:r>
              <a:rPr lang="en-US" sz="2800" b="1" i="1" dirty="0" smtClean="0"/>
              <a:t>RD, TD, </a:t>
            </a:r>
            <a:r>
              <a:rPr lang="en-US" sz="2800" i="1" dirty="0" smtClean="0"/>
              <a:t>and</a:t>
            </a:r>
            <a:r>
              <a:rPr lang="en-US" sz="2800" b="1" i="1" dirty="0" smtClean="0"/>
              <a:t> ND</a:t>
            </a:r>
            <a:endParaRPr lang="en-US" sz="2800" b="1" i="1" dirty="0"/>
          </a:p>
        </p:txBody>
      </p:sp>
      <p:sp>
        <p:nvSpPr>
          <p:cNvPr id="169" name="TextBox 168"/>
          <p:cNvSpPr txBox="1"/>
          <p:nvPr/>
        </p:nvSpPr>
        <p:spPr>
          <a:xfrm>
            <a:off x="33642299" y="26136600"/>
            <a:ext cx="9182101" cy="3539430"/>
          </a:xfrm>
          <a:prstGeom prst="rect">
            <a:avLst/>
          </a:prstGeom>
          <a:noFill/>
        </p:spPr>
        <p:txBody>
          <a:bodyPr wrap="square" rtlCol="0">
            <a:spAutoFit/>
          </a:bodyPr>
          <a:lstStyle/>
          <a:p>
            <a:pPr algn="just"/>
            <a:r>
              <a:rPr lang="en-US" sz="2800" b="1" u="sng" dirty="0" smtClean="0"/>
              <a:t>Conclusions</a:t>
            </a:r>
            <a:r>
              <a:rPr lang="en-US" sz="2800" b="1" dirty="0" smtClean="0"/>
              <a:t>: </a:t>
            </a:r>
            <a:r>
              <a:rPr lang="en-US" sz="2800" dirty="0" smtClean="0"/>
              <a:t>The anisotropy and asymmetry of CP-Ti in tension and compression is established by performing different types of uniaxial, through-thickness, and plane strain tension and compression tests at various orientations with respect to rolling direction of a plate. The obtained results will be used to calibrate an appropriate anisotropic yield function that can be implemented in FEA for simulation and modeling purposes.</a:t>
            </a:r>
          </a:p>
        </p:txBody>
      </p:sp>
      <p:pic>
        <p:nvPicPr>
          <p:cNvPr id="53" name="Picture 52"/>
          <p:cNvPicPr>
            <a:picLocks noChangeAspect="1"/>
          </p:cNvPicPr>
          <p:nvPr/>
        </p:nvPicPr>
        <p:blipFill>
          <a:blip r:embed="rId34"/>
          <a:stretch>
            <a:fillRect/>
          </a:stretch>
        </p:blipFill>
        <p:spPr>
          <a:xfrm>
            <a:off x="33318449" y="19964401"/>
            <a:ext cx="4965531" cy="4787281"/>
          </a:xfrm>
          <a:prstGeom prst="rect">
            <a:avLst/>
          </a:prstGeom>
        </p:spPr>
      </p:pic>
      <p:pic>
        <p:nvPicPr>
          <p:cNvPr id="54" name="Picture 53"/>
          <p:cNvPicPr>
            <a:picLocks noChangeAspect="1"/>
          </p:cNvPicPr>
          <p:nvPr/>
        </p:nvPicPr>
        <p:blipFill>
          <a:blip r:embed="rId35"/>
          <a:stretch>
            <a:fillRect/>
          </a:stretch>
        </p:blipFill>
        <p:spPr>
          <a:xfrm>
            <a:off x="38305669" y="19964401"/>
            <a:ext cx="4823531" cy="4777530"/>
          </a:xfrm>
          <a:prstGeom prst="rect">
            <a:avLst/>
          </a:prstGeom>
        </p:spPr>
      </p:pic>
      <p:sp>
        <p:nvSpPr>
          <p:cNvPr id="172" name="TextBox 171"/>
          <p:cNvSpPr txBox="1"/>
          <p:nvPr/>
        </p:nvSpPr>
        <p:spPr>
          <a:xfrm>
            <a:off x="33356550" y="24855922"/>
            <a:ext cx="9753600" cy="954107"/>
          </a:xfrm>
          <a:prstGeom prst="rect">
            <a:avLst/>
          </a:prstGeom>
          <a:noFill/>
        </p:spPr>
        <p:txBody>
          <a:bodyPr wrap="square" rtlCol="0">
            <a:spAutoFit/>
          </a:bodyPr>
          <a:lstStyle/>
          <a:p>
            <a:pPr algn="ctr"/>
            <a:r>
              <a:rPr lang="en-US" sz="2800" i="1" dirty="0" smtClean="0"/>
              <a:t>Yield Surface and Plastic Work Contour predicted with von-Mises Yield Criteria revealing a need for an appropriate yield function</a:t>
            </a:r>
            <a:endParaRPr lang="en-US" sz="2800" b="1" i="1" dirty="0"/>
          </a:p>
        </p:txBody>
      </p:sp>
      <p:pic>
        <p:nvPicPr>
          <p:cNvPr id="56" name="Picture 55"/>
          <p:cNvPicPr>
            <a:picLocks noChangeAspect="1"/>
          </p:cNvPicPr>
          <p:nvPr/>
        </p:nvPicPr>
        <p:blipFill>
          <a:blip r:embed="rId36"/>
          <a:stretch>
            <a:fillRect/>
          </a:stretch>
        </p:blipFill>
        <p:spPr>
          <a:xfrm>
            <a:off x="33244697" y="11277600"/>
            <a:ext cx="3325917" cy="2633472"/>
          </a:xfrm>
          <a:prstGeom prst="rect">
            <a:avLst/>
          </a:prstGeom>
        </p:spPr>
      </p:pic>
      <p:pic>
        <p:nvPicPr>
          <p:cNvPr id="57" name="Picture 56"/>
          <p:cNvPicPr>
            <a:picLocks noChangeAspect="1"/>
          </p:cNvPicPr>
          <p:nvPr/>
        </p:nvPicPr>
        <p:blipFill>
          <a:blip r:embed="rId37"/>
          <a:stretch>
            <a:fillRect/>
          </a:stretch>
        </p:blipFill>
        <p:spPr>
          <a:xfrm>
            <a:off x="39826081" y="11324980"/>
            <a:ext cx="3312202" cy="2633472"/>
          </a:xfrm>
          <a:prstGeom prst="rect">
            <a:avLst/>
          </a:prstGeom>
        </p:spPr>
      </p:pic>
      <p:sp>
        <p:nvSpPr>
          <p:cNvPr id="176" name="TextBox 175"/>
          <p:cNvSpPr txBox="1"/>
          <p:nvPr/>
        </p:nvSpPr>
        <p:spPr>
          <a:xfrm>
            <a:off x="33299400" y="18592800"/>
            <a:ext cx="9753600" cy="954107"/>
          </a:xfrm>
          <a:prstGeom prst="rect">
            <a:avLst/>
          </a:prstGeom>
          <a:noFill/>
        </p:spPr>
        <p:txBody>
          <a:bodyPr wrap="square" rtlCol="0">
            <a:spAutoFit/>
          </a:bodyPr>
          <a:lstStyle/>
          <a:p>
            <a:pPr algn="ctr"/>
            <a:r>
              <a:rPr lang="en-US" sz="2800" i="1" dirty="0" smtClean="0"/>
              <a:t>CP-Ti Asymmetry in </a:t>
            </a:r>
            <a:r>
              <a:rPr lang="en-US" sz="2800" b="1" i="1" dirty="0" smtClean="0"/>
              <a:t>plane strain tension (PST)-compression (PSC) in RD </a:t>
            </a:r>
            <a:r>
              <a:rPr lang="en-US" sz="2800" i="1" dirty="0" smtClean="0"/>
              <a:t>and</a:t>
            </a:r>
            <a:r>
              <a:rPr lang="en-US" sz="2800" b="1" i="1" dirty="0" smtClean="0"/>
              <a:t> TD</a:t>
            </a:r>
            <a:endParaRPr lang="en-US" sz="2800" b="1" i="1" dirty="0"/>
          </a:p>
        </p:txBody>
      </p:sp>
      <p:pic>
        <p:nvPicPr>
          <p:cNvPr id="58" name="Picture 57"/>
          <p:cNvPicPr>
            <a:picLocks noChangeAspect="1"/>
          </p:cNvPicPr>
          <p:nvPr/>
        </p:nvPicPr>
        <p:blipFill>
          <a:blip r:embed="rId38"/>
          <a:stretch>
            <a:fillRect/>
          </a:stretch>
        </p:blipFill>
        <p:spPr>
          <a:xfrm>
            <a:off x="36541707" y="11297635"/>
            <a:ext cx="3324485" cy="2633472"/>
          </a:xfrm>
          <a:prstGeom prst="rect">
            <a:avLst/>
          </a:prstGeom>
        </p:spPr>
      </p:pic>
      <p:pic>
        <p:nvPicPr>
          <p:cNvPr id="59" name="Picture 58"/>
          <p:cNvPicPr>
            <a:picLocks noChangeAspect="1"/>
          </p:cNvPicPr>
          <p:nvPr/>
        </p:nvPicPr>
        <p:blipFill>
          <a:blip r:embed="rId39"/>
          <a:stretch>
            <a:fillRect/>
          </a:stretch>
        </p:blipFill>
        <p:spPr>
          <a:xfrm>
            <a:off x="33417980" y="14831282"/>
            <a:ext cx="4669941" cy="3706689"/>
          </a:xfrm>
          <a:prstGeom prst="rect">
            <a:avLst/>
          </a:prstGeom>
        </p:spPr>
      </p:pic>
      <p:pic>
        <p:nvPicPr>
          <p:cNvPr id="60" name="Picture 59"/>
          <p:cNvPicPr>
            <a:picLocks noChangeAspect="1"/>
          </p:cNvPicPr>
          <p:nvPr/>
        </p:nvPicPr>
        <p:blipFill>
          <a:blip r:embed="rId40"/>
          <a:stretch>
            <a:fillRect/>
          </a:stretch>
        </p:blipFill>
        <p:spPr>
          <a:xfrm>
            <a:off x="38311276" y="14866505"/>
            <a:ext cx="4669941" cy="3706689"/>
          </a:xfrm>
          <a:prstGeom prst="rect">
            <a:avLst/>
          </a:prstGeom>
        </p:spPr>
      </p:pic>
      <p:sp>
        <p:nvSpPr>
          <p:cNvPr id="75" name="TextBox 74"/>
          <p:cNvSpPr txBox="1"/>
          <p:nvPr/>
        </p:nvSpPr>
        <p:spPr>
          <a:xfrm>
            <a:off x="533400" y="12796663"/>
            <a:ext cx="10325040" cy="523220"/>
          </a:xfrm>
          <a:prstGeom prst="rect">
            <a:avLst/>
          </a:prstGeom>
          <a:noFill/>
        </p:spPr>
        <p:txBody>
          <a:bodyPr wrap="square" rtlCol="0">
            <a:spAutoFit/>
          </a:bodyPr>
          <a:lstStyle/>
          <a:p>
            <a:pPr algn="ctr"/>
            <a:r>
              <a:rPr lang="en-US" sz="2780" i="1" dirty="0" smtClean="0"/>
              <a:t>Titanium parts and components used in various commercial products</a:t>
            </a:r>
            <a:endParaRPr lang="en-US" sz="2800" b="1" i="1" dirty="0"/>
          </a:p>
        </p:txBody>
      </p:sp>
      <p:pic>
        <p:nvPicPr>
          <p:cNvPr id="79" name="Picture 78" descr="1_unhlogo_web_hr.png"/>
          <p:cNvPicPr>
            <a:picLocks noChangeAspect="1"/>
          </p:cNvPicPr>
          <p:nvPr/>
        </p:nvPicPr>
        <p:blipFill>
          <a:blip r:embed="rId41" cstate="print"/>
          <a:stretch>
            <a:fillRect/>
          </a:stretch>
        </p:blipFill>
        <p:spPr>
          <a:xfrm>
            <a:off x="34088094" y="30425361"/>
            <a:ext cx="8736306" cy="2286000"/>
          </a:xfrm>
          <a:prstGeom prst="rect">
            <a:avLst/>
          </a:prstGeom>
        </p:spPr>
      </p:pic>
      <p:sp>
        <p:nvSpPr>
          <p:cNvPr id="80" name="TextBox 79"/>
          <p:cNvSpPr txBox="1"/>
          <p:nvPr/>
        </p:nvSpPr>
        <p:spPr>
          <a:xfrm>
            <a:off x="10706098" y="30762949"/>
            <a:ext cx="22479000" cy="1631216"/>
          </a:xfrm>
          <a:prstGeom prst="rect">
            <a:avLst/>
          </a:prstGeom>
          <a:noFill/>
        </p:spPr>
        <p:txBody>
          <a:bodyPr wrap="square" rtlCol="0">
            <a:spAutoFit/>
          </a:bodyPr>
          <a:lstStyle/>
          <a:p>
            <a:pPr algn="ctr"/>
            <a:r>
              <a:rPr lang="en-US" sz="5000" b="1" dirty="0" smtClean="0"/>
              <a:t>University of New Hampshire, Department of Mechanical Engineering</a:t>
            </a:r>
          </a:p>
          <a:p>
            <a:pPr algn="ctr"/>
            <a:r>
              <a:rPr lang="en-US" sz="5000" dirty="0" smtClean="0"/>
              <a:t>Presented at the Annual Graduate Research Conference (GRC); April 14, 2015  </a:t>
            </a:r>
            <a:endParaRPr lang="en-US" sz="5000" dirty="0"/>
          </a:p>
        </p:txBody>
      </p:sp>
      <p:pic>
        <p:nvPicPr>
          <p:cNvPr id="2" name="Picture 1"/>
          <p:cNvPicPr>
            <a:picLocks noChangeAspect="1"/>
          </p:cNvPicPr>
          <p:nvPr/>
        </p:nvPicPr>
        <p:blipFill>
          <a:blip r:embed="rId42"/>
          <a:stretch>
            <a:fillRect/>
          </a:stretch>
        </p:blipFill>
        <p:spPr>
          <a:xfrm>
            <a:off x="1304925" y="30288999"/>
            <a:ext cx="2581275" cy="2581275"/>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1095</TotalTime>
  <Words>525</Words>
  <Application>Microsoft Office PowerPoint</Application>
  <PresentationFormat>Custom</PresentationFormat>
  <Paragraphs>30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Cambria Math</vt:lpstr>
      <vt:lpstr>Times New Roman</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Timothy</dc:creator>
  <cp:lastModifiedBy>User</cp:lastModifiedBy>
  <cp:revision>99</cp:revision>
  <dcterms:created xsi:type="dcterms:W3CDTF">2015-03-23T19:20:24Z</dcterms:created>
  <dcterms:modified xsi:type="dcterms:W3CDTF">2015-04-09T20:28:38Z</dcterms:modified>
</cp:coreProperties>
</file>