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vml" ContentType="application/vnd.openxmlformats-officedocument.vmlDrawing"/>
  <Default Extension="wdp" ContentType="image/vnd.ms-photo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CE"/>
    <a:srgbClr val="EDEECF"/>
    <a:srgbClr val="E3EEDA"/>
    <a:srgbClr val="042890"/>
    <a:srgbClr val="0734B9"/>
    <a:srgbClr val="0B3ED5"/>
    <a:srgbClr val="0F2ED5"/>
    <a:srgbClr val="CF4C08"/>
    <a:srgbClr val="B62F03"/>
    <a:srgbClr val="71A0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3" autoAdjust="0"/>
    <p:restoredTop sz="94591" autoAdjust="0"/>
  </p:normalViewPr>
  <p:slideViewPr>
    <p:cSldViewPr snapToGrid="0" snapToObjects="1">
      <p:cViewPr varScale="1">
        <p:scale>
          <a:sx n="17" d="100"/>
          <a:sy n="17" d="100"/>
        </p:scale>
        <p:origin x="-2488" y="-112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97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anseawards:Desktop:DNP%20Project:DEU%20Patient%20Survey%20data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4400">
                <a:solidFill>
                  <a:schemeClr val="tx1"/>
                </a:solidFill>
              </a:defRPr>
            </a:pPr>
            <a:r>
              <a:rPr lang="en-US" sz="4400" baseline="0" dirty="0" smtClean="0">
                <a:solidFill>
                  <a:schemeClr val="tx1"/>
                </a:solidFill>
              </a:rPr>
              <a:t>RN Confidence </a:t>
            </a:r>
            <a:r>
              <a:rPr lang="en-US" sz="4400" baseline="0" dirty="0">
                <a:solidFill>
                  <a:schemeClr val="tx1"/>
                </a:solidFill>
              </a:rPr>
              <a:t>F</a:t>
            </a:r>
            <a:r>
              <a:rPr lang="en-US" sz="4400" baseline="0" dirty="0" smtClean="0">
                <a:solidFill>
                  <a:schemeClr val="tx1"/>
                </a:solidFill>
              </a:rPr>
              <a:t>or Supporting </a:t>
            </a:r>
          </a:p>
          <a:p>
            <a:pPr>
              <a:defRPr sz="4400">
                <a:solidFill>
                  <a:schemeClr val="tx1"/>
                </a:solidFill>
              </a:defRPr>
            </a:pPr>
            <a:r>
              <a:rPr lang="en-US" sz="4400" baseline="0" dirty="0" smtClean="0">
                <a:solidFill>
                  <a:schemeClr val="tx1"/>
                </a:solidFill>
              </a:rPr>
              <a:t>and </a:t>
            </a:r>
            <a:r>
              <a:rPr lang="en-US" sz="4400" baseline="0" dirty="0">
                <a:solidFill>
                  <a:schemeClr val="tx1"/>
                </a:solidFill>
              </a:rPr>
              <a:t>E</a:t>
            </a:r>
            <a:r>
              <a:rPr lang="en-US" sz="4400" baseline="0" dirty="0" smtClean="0">
                <a:solidFill>
                  <a:schemeClr val="tx1"/>
                </a:solidFill>
              </a:rPr>
              <a:t>nsuring </a:t>
            </a:r>
            <a:r>
              <a:rPr lang="en-US" sz="4400" baseline="0" dirty="0">
                <a:solidFill>
                  <a:schemeClr val="tx1"/>
                </a:solidFill>
              </a:rPr>
              <a:t>EBP</a:t>
            </a:r>
            <a:endParaRPr lang="en-US" sz="44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44780884928905"/>
          <c:y val="0.00013547390657115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5245080485869"/>
          <c:y val="0.245771472589524"/>
          <c:w val="0.631688682254561"/>
          <c:h val="0.574959938352555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NON DEU RN's (n=21)</c:v>
                </c:pt>
              </c:strCache>
            </c:strRef>
          </c:tx>
          <c:spPr>
            <a:ln w="47625">
              <a:noFill/>
            </a:ln>
          </c:spPr>
          <c:marker>
            <c:symbol val="diamond"/>
            <c:size val="16"/>
            <c:spPr>
              <a:solidFill>
                <a:schemeClr val="bg2">
                  <a:lumMod val="20000"/>
                  <a:lumOff val="80000"/>
                </a:schemeClr>
              </a:solidFill>
            </c:spPr>
          </c:marker>
          <c:xVal>
            <c:numRef>
              <c:f>Sheet1!$A$2:$A$18</c:f>
              <c:numCache>
                <c:formatCode>General</c:formatCode>
                <c:ptCount val="17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</c:numCache>
            </c:numRef>
          </c:xVal>
          <c:yVal>
            <c:numRef>
              <c:f>Sheet1!$B$2:$B$18</c:f>
              <c:numCache>
                <c:formatCode>0</c:formatCode>
                <c:ptCount val="17"/>
                <c:pt idx="0">
                  <c:v>88.0</c:v>
                </c:pt>
                <c:pt idx="1">
                  <c:v>70.0</c:v>
                </c:pt>
                <c:pt idx="2">
                  <c:v>56.0</c:v>
                </c:pt>
                <c:pt idx="3">
                  <c:v>64.0</c:v>
                </c:pt>
                <c:pt idx="4">
                  <c:v>72.0</c:v>
                </c:pt>
                <c:pt idx="5">
                  <c:v>58.0</c:v>
                </c:pt>
                <c:pt idx="6">
                  <c:v>75.0</c:v>
                </c:pt>
                <c:pt idx="7">
                  <c:v>66.0</c:v>
                </c:pt>
                <c:pt idx="8">
                  <c:v>55.0</c:v>
                </c:pt>
                <c:pt idx="9">
                  <c:v>69.0</c:v>
                </c:pt>
                <c:pt idx="10">
                  <c:v>64.0</c:v>
                </c:pt>
                <c:pt idx="11">
                  <c:v>76.0</c:v>
                </c:pt>
                <c:pt idx="12">
                  <c:v>78.0</c:v>
                </c:pt>
                <c:pt idx="13">
                  <c:v>74.0</c:v>
                </c:pt>
                <c:pt idx="14">
                  <c:v>62.0</c:v>
                </c:pt>
                <c:pt idx="15">
                  <c:v>70.0</c:v>
                </c:pt>
                <c:pt idx="16">
                  <c:v>67.0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DEU RN's (n=6)</c:v>
                </c:pt>
              </c:strCache>
            </c:strRef>
          </c:tx>
          <c:spPr>
            <a:ln w="47625">
              <a:noFill/>
            </a:ln>
          </c:spPr>
          <c:marker>
            <c:symbol val="diamond"/>
            <c:size val="16"/>
            <c:spPr>
              <a:solidFill>
                <a:schemeClr val="accent2"/>
              </a:solidFill>
            </c:spPr>
          </c:marker>
          <c:xVal>
            <c:numRef>
              <c:f>Sheet1!$A$2:$A$18</c:f>
              <c:numCache>
                <c:formatCode>General</c:formatCode>
                <c:ptCount val="17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</c:numCache>
            </c:numRef>
          </c:xVal>
          <c:yVal>
            <c:numRef>
              <c:f>Sheet1!$C$2:$C$18</c:f>
              <c:numCache>
                <c:formatCode>0</c:formatCode>
                <c:ptCount val="17"/>
                <c:pt idx="0">
                  <c:v>93.0</c:v>
                </c:pt>
                <c:pt idx="1">
                  <c:v>95.0</c:v>
                </c:pt>
                <c:pt idx="2">
                  <c:v>92.0</c:v>
                </c:pt>
                <c:pt idx="3">
                  <c:v>92.0</c:v>
                </c:pt>
                <c:pt idx="4">
                  <c:v>92.0</c:v>
                </c:pt>
                <c:pt idx="5">
                  <c:v>88.0</c:v>
                </c:pt>
                <c:pt idx="6">
                  <c:v>95.0</c:v>
                </c:pt>
                <c:pt idx="7">
                  <c:v>94.0</c:v>
                </c:pt>
                <c:pt idx="8">
                  <c:v>88.0</c:v>
                </c:pt>
                <c:pt idx="9">
                  <c:v>88.0</c:v>
                </c:pt>
                <c:pt idx="10">
                  <c:v>92.0</c:v>
                </c:pt>
                <c:pt idx="11">
                  <c:v>93.0</c:v>
                </c:pt>
                <c:pt idx="12">
                  <c:v>97.0</c:v>
                </c:pt>
                <c:pt idx="13">
                  <c:v>95.0</c:v>
                </c:pt>
                <c:pt idx="14">
                  <c:v>93.0</c:v>
                </c:pt>
                <c:pt idx="15">
                  <c:v>88.0</c:v>
                </c:pt>
                <c:pt idx="16">
                  <c:v>84.0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32877880"/>
        <c:axId val="-2140342216"/>
      </c:scatterChart>
      <c:valAx>
        <c:axId val="1832877880"/>
        <c:scaling>
          <c:orientation val="minMax"/>
          <c:max val="17.0"/>
        </c:scaling>
        <c:delete val="0"/>
        <c:axPos val="b"/>
        <c:title>
          <c:tx>
            <c:rich>
              <a:bodyPr/>
              <a:lstStyle/>
              <a:p>
                <a:pPr>
                  <a:defRPr sz="4000"/>
                </a:pPr>
                <a:r>
                  <a:rPr lang="en-US" sz="4000" dirty="0"/>
                  <a:t>Survey</a:t>
                </a:r>
                <a:r>
                  <a:rPr lang="en-US" sz="4000" baseline="0" dirty="0"/>
                  <a:t> Question #</a:t>
                </a:r>
                <a:endParaRPr lang="en-US" sz="400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38100" cmpd="sng"/>
        </c:spPr>
        <c:txPr>
          <a:bodyPr/>
          <a:lstStyle/>
          <a:p>
            <a:pPr>
              <a:defRPr sz="2000"/>
            </a:pPr>
            <a:endParaRPr lang="en-US"/>
          </a:p>
        </c:txPr>
        <c:crossAx val="-2140342216"/>
        <c:crosses val="autoZero"/>
        <c:crossBetween val="midCat"/>
        <c:majorUnit val="1.0"/>
      </c:valAx>
      <c:valAx>
        <c:axId val="-2140342216"/>
        <c:scaling>
          <c:orientation val="minMax"/>
          <c:max val="100.0"/>
          <c:min val="40.0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4000"/>
                </a:pPr>
                <a:r>
                  <a:rPr lang="en-US" sz="4000" dirty="0"/>
                  <a:t>%</a:t>
                </a:r>
                <a:r>
                  <a:rPr lang="en-US" sz="4000" baseline="0" dirty="0"/>
                  <a:t> </a:t>
                </a:r>
                <a:r>
                  <a:rPr lang="en-US" sz="4000" baseline="0" dirty="0" smtClean="0"/>
                  <a:t>confident</a:t>
                </a:r>
              </a:p>
              <a:p>
                <a:pPr>
                  <a:defRPr sz="4000"/>
                </a:pPr>
                <a:r>
                  <a:rPr lang="en-US" sz="4000" baseline="0" dirty="0" smtClean="0"/>
                  <a:t> </a:t>
                </a:r>
                <a:r>
                  <a:rPr lang="en-US" sz="4000" baseline="0" dirty="0"/>
                  <a:t>max= 100</a:t>
                </a:r>
                <a:endParaRPr lang="en-US" sz="4000" dirty="0"/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spPr>
          <a:ln w="28575" cmpd="sng"/>
        </c:spPr>
        <c:crossAx val="1832877880"/>
        <c:crosses val="autoZero"/>
        <c:crossBetween val="midCat"/>
      </c:valAx>
    </c:plotArea>
    <c:legend>
      <c:legendPos val="t"/>
      <c:layout>
        <c:manualLayout>
          <c:xMode val="edge"/>
          <c:yMode val="edge"/>
          <c:x val="0.168472065687389"/>
          <c:y val="0.139535262338362"/>
          <c:w val="0.628451243707861"/>
          <c:h val="0.0673364517657144"/>
        </c:manualLayout>
      </c:layout>
      <c:overlay val="0"/>
      <c:txPr>
        <a:bodyPr/>
        <a:lstStyle/>
        <a:p>
          <a:pPr>
            <a:defRPr sz="4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 sz="4400"/>
            </a:pPr>
            <a:r>
              <a:rPr lang="en-US" sz="4400" dirty="0"/>
              <a:t> Patient HCAHPS Responses</a:t>
            </a:r>
          </a:p>
          <a:p>
            <a:pPr>
              <a:defRPr sz="4400"/>
            </a:pPr>
            <a:r>
              <a:rPr lang="en-US" sz="4400" dirty="0"/>
              <a:t>n=30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047233739604359"/>
          <c:y val="0.23918911451858"/>
          <c:w val="0.94370999839127"/>
          <c:h val="0.5083745452871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 HCAHPS responses'!$K$12</c:f>
              <c:strCache>
                <c:ptCount val="1"/>
                <c:pt idx="0">
                  <c:v>Never</c:v>
                </c:pt>
              </c:strCache>
            </c:strRef>
          </c:tx>
          <c:invertIfNegative val="0"/>
          <c:cat>
            <c:strRef>
              <c:f>' HCAHPS responses'!$L$11:$O$11</c:f>
              <c:strCache>
                <c:ptCount val="4"/>
                <c:pt idx="0">
                  <c:v>During this hospital stay, how often did the nurses treat you with respect and courtesy </c:v>
                </c:pt>
                <c:pt idx="1">
                  <c:v>During this hospital stay, how often did the nurses listen to you carefully</c:v>
                </c:pt>
                <c:pt idx="2">
                  <c:v>During this hospital stay, how often did the nurses explain things to you in a way you could understand</c:v>
                </c:pt>
                <c:pt idx="3">
                  <c:v>During this hospital stay, after you pressed the call button, did you get help as soon as soon as you wanted it</c:v>
                </c:pt>
              </c:strCache>
            </c:strRef>
          </c:cat>
          <c:val>
            <c:numRef>
              <c:f>' HCAHPS responses'!$L$12:$O$12</c:f>
              <c:numCache>
                <c:formatCode>General</c:formatCode>
                <c:ptCount val="4"/>
                <c:pt idx="2" formatCode="0%">
                  <c:v>0.03</c:v>
                </c:pt>
                <c:pt idx="3" formatCode="0%">
                  <c:v>0.03</c:v>
                </c:pt>
              </c:numCache>
            </c:numRef>
          </c:val>
        </c:ser>
        <c:ser>
          <c:idx val="1"/>
          <c:order val="1"/>
          <c:tx>
            <c:strRef>
              <c:f>' HCAHPS responses'!$K$13</c:f>
              <c:strCache>
                <c:ptCount val="1"/>
                <c:pt idx="0">
                  <c:v>sometimes </c:v>
                </c:pt>
              </c:strCache>
            </c:strRef>
          </c:tx>
          <c:invertIfNegative val="0"/>
          <c:cat>
            <c:strRef>
              <c:f>' HCAHPS responses'!$L$11:$O$11</c:f>
              <c:strCache>
                <c:ptCount val="4"/>
                <c:pt idx="0">
                  <c:v>During this hospital stay, how often did the nurses treat you with respect and courtesy </c:v>
                </c:pt>
                <c:pt idx="1">
                  <c:v>During this hospital stay, how often did the nurses listen to you carefully</c:v>
                </c:pt>
                <c:pt idx="2">
                  <c:v>During this hospital stay, how often did the nurses explain things to you in a way you could understand</c:v>
                </c:pt>
                <c:pt idx="3">
                  <c:v>During this hospital stay, after you pressed the call button, did you get help as soon as soon as you wanted it</c:v>
                </c:pt>
              </c:strCache>
            </c:strRef>
          </c:cat>
          <c:val>
            <c:numRef>
              <c:f>' HCAHPS responses'!$L$13:$O$13</c:f>
              <c:numCache>
                <c:formatCode>0%</c:formatCode>
                <c:ptCount val="4"/>
                <c:pt idx="1">
                  <c:v>0.07</c:v>
                </c:pt>
                <c:pt idx="3">
                  <c:v>0.17</c:v>
                </c:pt>
              </c:numCache>
            </c:numRef>
          </c:val>
        </c:ser>
        <c:ser>
          <c:idx val="2"/>
          <c:order val="2"/>
          <c:tx>
            <c:strRef>
              <c:f>' HCAHPS responses'!$K$14</c:f>
              <c:strCache>
                <c:ptCount val="1"/>
                <c:pt idx="0">
                  <c:v>usually </c:v>
                </c:pt>
              </c:strCache>
            </c:strRef>
          </c:tx>
          <c:invertIfNegative val="0"/>
          <c:cat>
            <c:strRef>
              <c:f>' HCAHPS responses'!$L$11:$O$11</c:f>
              <c:strCache>
                <c:ptCount val="4"/>
                <c:pt idx="0">
                  <c:v>During this hospital stay, how often did the nurses treat you with respect and courtesy </c:v>
                </c:pt>
                <c:pt idx="1">
                  <c:v>During this hospital stay, how often did the nurses listen to you carefully</c:v>
                </c:pt>
                <c:pt idx="2">
                  <c:v>During this hospital stay, how often did the nurses explain things to you in a way you could understand</c:v>
                </c:pt>
                <c:pt idx="3">
                  <c:v>During this hospital stay, after you pressed the call button, did you get help as soon as soon as you wanted it</c:v>
                </c:pt>
              </c:strCache>
            </c:strRef>
          </c:cat>
          <c:val>
            <c:numRef>
              <c:f>' HCAHPS responses'!$L$14:$O$14</c:f>
              <c:numCache>
                <c:formatCode>0%</c:formatCode>
                <c:ptCount val="4"/>
                <c:pt idx="0">
                  <c:v>0.03</c:v>
                </c:pt>
                <c:pt idx="1">
                  <c:v>0.13</c:v>
                </c:pt>
                <c:pt idx="2">
                  <c:v>0.17</c:v>
                </c:pt>
                <c:pt idx="3">
                  <c:v>0.23</c:v>
                </c:pt>
              </c:numCache>
            </c:numRef>
          </c:val>
        </c:ser>
        <c:ser>
          <c:idx val="3"/>
          <c:order val="3"/>
          <c:tx>
            <c:strRef>
              <c:f>' HCAHPS responses'!$K$15</c:f>
              <c:strCache>
                <c:ptCount val="1"/>
                <c:pt idx="0">
                  <c:v>always</c:v>
                </c:pt>
              </c:strCache>
            </c:strRef>
          </c:tx>
          <c:invertIfNegative val="0"/>
          <c:cat>
            <c:strRef>
              <c:f>' HCAHPS responses'!$L$11:$O$11</c:f>
              <c:strCache>
                <c:ptCount val="4"/>
                <c:pt idx="0">
                  <c:v>During this hospital stay, how often did the nurses treat you with respect and courtesy </c:v>
                </c:pt>
                <c:pt idx="1">
                  <c:v>During this hospital stay, how often did the nurses listen to you carefully</c:v>
                </c:pt>
                <c:pt idx="2">
                  <c:v>During this hospital stay, how often did the nurses explain things to you in a way you could understand</c:v>
                </c:pt>
                <c:pt idx="3">
                  <c:v>During this hospital stay, after you pressed the call button, did you get help as soon as soon as you wanted it</c:v>
                </c:pt>
              </c:strCache>
            </c:strRef>
          </c:cat>
          <c:val>
            <c:numRef>
              <c:f>' HCAHPS responses'!$L$15:$O$15</c:f>
              <c:numCache>
                <c:formatCode>0%</c:formatCode>
                <c:ptCount val="4"/>
                <c:pt idx="0">
                  <c:v>0.97</c:v>
                </c:pt>
                <c:pt idx="1">
                  <c:v>0.8</c:v>
                </c:pt>
                <c:pt idx="2">
                  <c:v>0.8</c:v>
                </c:pt>
                <c:pt idx="3">
                  <c:v>0.57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88942376"/>
        <c:axId val="-2051486584"/>
      </c:barChart>
      <c:catAx>
        <c:axId val="1788942376"/>
        <c:scaling>
          <c:orientation val="minMax"/>
        </c:scaling>
        <c:delete val="0"/>
        <c:axPos val="b"/>
        <c:majorTickMark val="out"/>
        <c:minorTickMark val="none"/>
        <c:tickLblPos val="nextTo"/>
        <c:crossAx val="-2051486584"/>
        <c:crosses val="autoZero"/>
        <c:auto val="1"/>
        <c:lblAlgn val="ctr"/>
        <c:lblOffset val="100"/>
        <c:noMultiLvlLbl val="0"/>
      </c:catAx>
      <c:valAx>
        <c:axId val="-2051486584"/>
        <c:scaling>
          <c:orientation val="minMax"/>
          <c:max val="1.0"/>
        </c:scaling>
        <c:delete val="1"/>
        <c:axPos val="l"/>
        <c:numFmt formatCode="General" sourceLinked="1"/>
        <c:majorTickMark val="out"/>
        <c:minorTickMark val="none"/>
        <c:tickLblPos val="nextTo"/>
        <c:crossAx val="1788942376"/>
        <c:crosses val="autoZero"/>
        <c:crossBetween val="between"/>
        <c:majorUnit val="0.1"/>
        <c:minorUnit val="0.02"/>
      </c:valAx>
    </c:plotArea>
    <c:legend>
      <c:legendPos val="t"/>
      <c:layout/>
      <c:overlay val="0"/>
      <c:txPr>
        <a:bodyPr/>
        <a:lstStyle/>
        <a:p>
          <a:pPr>
            <a:defRPr sz="40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0.09123</cdr:x>
      <cdr:y>0.34211</cdr:y>
    </cdr:from>
    <cdr:to>
      <cdr:x>0.9647</cdr:x>
      <cdr:y>0.34211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660400" y="1485900"/>
          <a:ext cx="6323071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FFFFFF"/>
          </a:solidFill>
          <a:prstDash val="sysDash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0.09123</cdr:x>
      <cdr:y>0.39474</cdr:y>
    </cdr:from>
    <cdr:to>
      <cdr:x>0.9647</cdr:x>
      <cdr:y>0.39474</cdr:y>
    </cdr:to>
    <cdr:cxnSp macro="">
      <cdr:nvCxnSpPr>
        <cdr:cNvPr id="9" name="Straight Connector 8"/>
        <cdr:cNvCxnSpPr/>
      </cdr:nvCxnSpPr>
      <cdr:spPr>
        <a:xfrm xmlns:a="http://schemas.openxmlformats.org/drawingml/2006/main">
          <a:off x="959359" y="2766648"/>
          <a:ext cx="9185262" cy="0"/>
        </a:xfrm>
        <a:prstGeom xmlns:a="http://schemas.openxmlformats.org/drawingml/2006/main" prst="line">
          <a:avLst/>
        </a:prstGeom>
        <a:ln xmlns:a="http://schemas.openxmlformats.org/drawingml/2006/main">
          <a:prstDash val="sysDash"/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1">
          <a:schemeClr val="accent6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DBECB-968B-D344-BC55-592445C1A493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D8BDE-791D-7445-9D87-C8D13A15FB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146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D8BDE-791D-7445-9D87-C8D13A15FB7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26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950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8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30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930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54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67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981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45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102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097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44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C2347-7E86-124B-8981-5F0B0FC1629E}" type="datetimeFigureOut">
              <a:rPr lang="en-US" smtClean="0"/>
              <a:t>4/9/15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5422D-996E-654A-A73A-8F244249F7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6160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.emf"/><Relationship Id="rId12" Type="http://schemas.openxmlformats.org/officeDocument/2006/relationships/image" Target="../media/image5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jpeg"/><Relationship Id="rId5" Type="http://schemas.microsoft.com/office/2007/relationships/hdphoto" Target="../media/hdphoto1.wdp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chart" Target="../charts/chart1.xml"/><Relationship Id="rId9" Type="http://schemas.openxmlformats.org/officeDocument/2006/relationships/chart" Target="../charts/chart2.xml"/><Relationship Id="rId10" Type="http://schemas.openxmlformats.org/officeDocument/2006/relationships/package" Target="../embeddings/Microsoft_Word_Document2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39526" y="8367470"/>
            <a:ext cx="7927652" cy="5303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73873" y="24538836"/>
            <a:ext cx="16208028" cy="74087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625600" y="0"/>
            <a:ext cx="45516800" cy="6015540"/>
          </a:xfrm>
        </p:spPr>
        <p:txBody>
          <a:bodyPr>
            <a:normAutofit/>
          </a:bodyPr>
          <a:lstStyle/>
          <a:p>
            <a:pPr defTabSz="2665413"/>
            <a:r>
              <a:rPr lang="en-US" sz="12200" b="1" dirty="0" smtClean="0">
                <a:solidFill>
                  <a:schemeClr val="bg1"/>
                </a:solidFill>
              </a:rPr>
              <a:t>Evaluation of a New Dedicated Education Unit </a:t>
            </a:r>
            <a:r>
              <a:rPr lang="en-US" sz="10700" dirty="0" smtClean="0">
                <a:solidFill>
                  <a:schemeClr val="bg1"/>
                </a:solidFill>
                <a:latin typeface="Helvetica"/>
                <a:cs typeface="Helvetica"/>
              </a:rPr>
              <a:t/>
            </a:r>
            <a:br>
              <a:rPr lang="en-US" sz="107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r>
              <a:rPr lang="en-US" sz="5400" b="1" dirty="0" smtClean="0">
                <a:solidFill>
                  <a:schemeClr val="bg1"/>
                </a:solidFill>
              </a:rPr>
              <a:t>Megan Gray, MS, APRN, FNP-BC, CNL</a:t>
            </a:r>
            <a:br>
              <a:rPr lang="en-US" sz="5400" b="1" dirty="0" smtClean="0">
                <a:solidFill>
                  <a:schemeClr val="bg1"/>
                </a:solidFill>
              </a:rPr>
            </a:br>
            <a:r>
              <a:rPr lang="en-US" sz="5400" b="1" i="1" dirty="0" smtClean="0">
                <a:solidFill>
                  <a:schemeClr val="bg1"/>
                </a:solidFill>
              </a:rPr>
              <a:t>University of New Hampshire and Portsmouth Regional Hospital</a:t>
            </a:r>
            <a:r>
              <a:rPr lang="en-US" sz="5400" dirty="0" smtClean="0">
                <a:solidFill>
                  <a:schemeClr val="bg1"/>
                </a:solidFill>
              </a:rPr>
              <a:t/>
            </a:r>
            <a:br>
              <a:rPr lang="en-US" sz="5400" dirty="0" smtClean="0">
                <a:solidFill>
                  <a:schemeClr val="bg1"/>
                </a:solidFill>
              </a:rPr>
            </a:br>
            <a:endParaRPr lang="en-US" sz="540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654230" y="4990874"/>
            <a:ext cx="9985761" cy="2707024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900" b="1" dirty="0" smtClean="0">
                <a:solidFill>
                  <a:srgbClr val="000000"/>
                </a:solidFill>
                <a:latin typeface="+mj-lt"/>
                <a:cs typeface="Marker Felt"/>
              </a:rPr>
              <a:t>Introduction</a:t>
            </a:r>
          </a:p>
          <a:p>
            <a:pPr lvl="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	</a:t>
            </a:r>
            <a:r>
              <a:rPr lang="en-US" sz="2900" dirty="0" smtClean="0">
                <a:solidFill>
                  <a:srgbClr val="000000"/>
                </a:solidFill>
                <a:latin typeface="+mj-lt"/>
              </a:rPr>
              <a:t>Improving healthcare quality and safety through the translation of evidence into practice is intricately tied to the education of nurses, both at the pre-professional and practice levels (Future of Nursing, 2011). To achieve the requisite knowledge, skills and expertise required of nurses for today’s complex clinical arena, new models of pre-licensure clinical education and professional development in nursing are needed. One such model is a dedicated education unit (DEU). The DEU is believed to enhance the learning of pre-licensure students through an immersive experience in clinical practice as well as enhance the adoption of evidence-based practices (EBP) by forging partnerships between clinical agencies and nursing schools. In the DEU, students work directly with experienced nurses, and this learner-nurse dyad is then provided support and guidance through strong role modeling in evidence based practice from knowledgeable faculty. </a:t>
            </a:r>
          </a:p>
          <a:p>
            <a:pPr lvl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900" b="1" dirty="0" smtClean="0">
                <a:solidFill>
                  <a:srgbClr val="000000"/>
                </a:solidFill>
                <a:latin typeface="+mj-lt"/>
                <a:cs typeface="Marker Felt"/>
              </a:rPr>
              <a:t>Methods</a:t>
            </a:r>
          </a:p>
          <a:p>
            <a:pPr lvl="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	A longitudinal descriptive study design was utilized to evaluate the DEU implementation and it’s impact on nurses and students self-efficacy and patient satisfaction. After receiving university and hospital institutional review board approval, formative evaluative strategies were initiated to explore the following objectives: </a:t>
            </a:r>
          </a:p>
          <a:p>
            <a:pPr marL="342900" indent="-34290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The influence a DEU has on staff nurses’ self-efficacy related to evidence-based practice.</a:t>
            </a:r>
          </a:p>
          <a:p>
            <a:pPr marL="342900" indent="-34290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The influence a DEU has on student general self-efficacy </a:t>
            </a:r>
          </a:p>
          <a:p>
            <a:pPr marL="342900" indent="-34290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The experience of patients who were cared for by DEU students and nurses via patient questionnaire surveys.</a:t>
            </a:r>
          </a:p>
          <a:p>
            <a:pPr marL="342900" indent="-342900"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 smtClean="0">
                <a:solidFill>
                  <a:srgbClr val="000000"/>
                </a:solidFill>
                <a:latin typeface="+mj-lt"/>
                <a:cs typeface="Times New Roman"/>
              </a:rPr>
              <a:t>The student perception of the clinical learning environment, the role of the clinical instructor, and clinical teacher.</a:t>
            </a:r>
          </a:p>
          <a:p>
            <a:pPr lvl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900" b="1" dirty="0" smtClean="0">
                <a:solidFill>
                  <a:srgbClr val="000000"/>
                </a:solidFill>
                <a:latin typeface="+mj-lt"/>
                <a:cs typeface="Marker Felt"/>
              </a:rPr>
              <a:t>Conclusion</a:t>
            </a: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900" dirty="0" smtClean="0">
                <a:solidFill>
                  <a:schemeClr val="bg1"/>
                </a:solidFill>
                <a:latin typeface="+mj-lt"/>
                <a:cs typeface="Times New Roman"/>
              </a:rPr>
              <a:t>	Overall, the findings from this implementation project support the continuation of the DEU and begins to describe the difference between DEU and non-DEU on key variables considered to be important to promote safe and effective nursing practice</a:t>
            </a:r>
            <a:r>
              <a:rPr lang="en-US" sz="2900" dirty="0" smtClean="0">
                <a:solidFill>
                  <a:schemeClr val="bg1"/>
                </a:solidFill>
                <a:latin typeface="Times New Roman"/>
                <a:cs typeface="Times New Roman"/>
              </a:rPr>
              <a:t>.</a:t>
            </a:r>
            <a:r>
              <a:rPr lang="en-US" sz="2900" dirty="0" smtClean="0">
                <a:solidFill>
                  <a:schemeClr val="bg1"/>
                </a:solidFill>
              </a:rPr>
              <a:t>  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58878" y="732340"/>
            <a:ext cx="7682449" cy="2925260"/>
          </a:xfrm>
          <a:prstGeom prst="rect">
            <a:avLst/>
          </a:prstGeom>
        </p:spPr>
      </p:pic>
      <p:graphicFrame>
        <p:nvGraphicFramePr>
          <p:cNvPr id="46" name="Chart 45"/>
          <p:cNvGraphicFramePr/>
          <p:nvPr>
            <p:extLst>
              <p:ext uri="{D42A27DB-BD31-4B8C-83A1-F6EECF244321}">
                <p14:modId xmlns:p14="http://schemas.microsoft.com/office/powerpoint/2010/main" val="1756611462"/>
              </p:ext>
            </p:extLst>
          </p:nvPr>
        </p:nvGraphicFramePr>
        <p:xfrm>
          <a:off x="11046393" y="14134638"/>
          <a:ext cx="16191538" cy="101347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8" name="Chart 47"/>
          <p:cNvGraphicFramePr/>
          <p:nvPr>
            <p:extLst>
              <p:ext uri="{D42A27DB-BD31-4B8C-83A1-F6EECF244321}">
                <p14:modId xmlns:p14="http://schemas.microsoft.com/office/powerpoint/2010/main" val="1775856473"/>
              </p:ext>
            </p:extLst>
          </p:nvPr>
        </p:nvGraphicFramePr>
        <p:xfrm>
          <a:off x="26973873" y="4391548"/>
          <a:ext cx="15236387" cy="11475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2068222" y="8777350"/>
            <a:ext cx="7380528" cy="215443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8000" b="1" dirty="0" smtClean="0">
                <a:solidFill>
                  <a:srgbClr val="FFFFFF"/>
                </a:solidFill>
                <a:latin typeface="+mj-lt"/>
                <a:cs typeface="Marker Felt"/>
              </a:rPr>
              <a:t> Patients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3258801" y="5727048"/>
            <a:ext cx="10680488" cy="215443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8000" b="1" dirty="0" smtClean="0">
                <a:solidFill>
                  <a:schemeClr val="bg1"/>
                </a:solidFill>
                <a:latin typeface="+mj-lt"/>
                <a:cs typeface="Marker Felt"/>
              </a:rPr>
              <a:t>Results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3258800" y="23918804"/>
            <a:ext cx="12499686" cy="215443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8000" b="1" dirty="0" smtClean="0">
                <a:solidFill>
                  <a:srgbClr val="FFFFFF"/>
                </a:solidFill>
                <a:latin typeface="+mj-lt"/>
                <a:cs typeface="Marker Felt"/>
              </a:rPr>
              <a:t>UNH Nursing Students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758487" y="17701334"/>
            <a:ext cx="17423414" cy="6160603"/>
          </a:xfrm>
          <a:prstGeom prst="wedgeRoundRectCallout">
            <a:avLst>
              <a:gd name="adj1" fmla="val -33074"/>
              <a:gd name="adj2" fmla="val -75434"/>
              <a:gd name="adj3" fmla="val 16667"/>
            </a:avLst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/>
              <a:t>Theme #1: Unintended benefits	Theme #2: Breath of Fresh Air</a:t>
            </a:r>
          </a:p>
          <a:p>
            <a:pPr>
              <a:lnSpc>
                <a:spcPct val="150000"/>
              </a:lnSpc>
            </a:pPr>
            <a:r>
              <a:rPr lang="en-US" sz="3600" b="1" dirty="0" smtClean="0"/>
              <a:t>“</a:t>
            </a:r>
            <a:r>
              <a:rPr lang="en-US" sz="3600" dirty="0"/>
              <a:t>V</a:t>
            </a:r>
            <a:r>
              <a:rPr lang="en-US" sz="3600" dirty="0" smtClean="0"/>
              <a:t>ery </a:t>
            </a:r>
            <a:r>
              <a:rPr lang="en-US" sz="3600" dirty="0"/>
              <a:t>helpful, good listener, helped with all of my care, overall very pleasant</a:t>
            </a:r>
            <a:r>
              <a:rPr lang="en-US" sz="3600" dirty="0" smtClean="0"/>
              <a:t>” </a:t>
            </a:r>
            <a:r>
              <a:rPr lang="en-US" sz="3600" dirty="0" smtClean="0"/>
              <a:t>Pt. </a:t>
            </a:r>
            <a:r>
              <a:rPr lang="en-US" sz="3600" dirty="0" smtClean="0"/>
              <a:t>1</a:t>
            </a:r>
            <a:endParaRPr lang="en-US" sz="3600" dirty="0"/>
          </a:p>
          <a:p>
            <a:pPr>
              <a:lnSpc>
                <a:spcPct val="150000"/>
              </a:lnSpc>
            </a:pPr>
            <a:r>
              <a:rPr lang="en-US" sz="3600" dirty="0" smtClean="0"/>
              <a:t> “</a:t>
            </a:r>
            <a:r>
              <a:rPr lang="en-US" sz="3600" dirty="0"/>
              <a:t>Very engaging, professional, </a:t>
            </a:r>
            <a:r>
              <a:rPr lang="en-US" sz="3600" dirty="0" smtClean="0"/>
              <a:t>they will </a:t>
            </a:r>
            <a:r>
              <a:rPr lang="en-US" sz="3600" dirty="0"/>
              <a:t>be very good</a:t>
            </a:r>
            <a:r>
              <a:rPr lang="en-US" sz="3600" dirty="0" smtClean="0"/>
              <a:t>” </a:t>
            </a:r>
            <a:r>
              <a:rPr lang="en-US" sz="3600" dirty="0" smtClean="0"/>
              <a:t>Pt. </a:t>
            </a:r>
            <a:r>
              <a:rPr lang="en-US" sz="3600" dirty="0" smtClean="0"/>
              <a:t>2</a:t>
            </a:r>
          </a:p>
          <a:p>
            <a:pPr>
              <a:lnSpc>
                <a:spcPct val="150000"/>
              </a:lnSpc>
            </a:pPr>
            <a:r>
              <a:rPr lang="en-US" sz="3600" dirty="0" smtClean="0"/>
              <a:t>“Did </a:t>
            </a:r>
            <a:r>
              <a:rPr lang="en-US" sz="3600" dirty="0"/>
              <a:t>well explaining things, nurse was hands off, let her (student) do things herself</a:t>
            </a:r>
            <a:r>
              <a:rPr lang="en-US" sz="3600" dirty="0" smtClean="0"/>
              <a:t>” </a:t>
            </a:r>
            <a:r>
              <a:rPr lang="en-US" sz="3600" dirty="0" smtClean="0"/>
              <a:t>Pt. </a:t>
            </a:r>
            <a:r>
              <a:rPr lang="en-US" sz="3600" dirty="0" smtClean="0"/>
              <a:t>3</a:t>
            </a:r>
            <a:endParaRPr lang="en-US" sz="3600" dirty="0"/>
          </a:p>
          <a:p>
            <a:pPr>
              <a:lnSpc>
                <a:spcPct val="150000"/>
              </a:lnSpc>
            </a:pPr>
            <a:r>
              <a:rPr lang="en-US" sz="3600" dirty="0" smtClean="0"/>
              <a:t>“</a:t>
            </a:r>
            <a:r>
              <a:rPr lang="en-US" sz="3600" dirty="0"/>
              <a:t>Great to see teamwork which is important in healthcare, student was ambitious, seems to be enjoying what they are doing, very important” </a:t>
            </a:r>
            <a:r>
              <a:rPr lang="en-US" sz="3600" dirty="0" smtClean="0"/>
              <a:t>Pt. </a:t>
            </a:r>
            <a:r>
              <a:rPr lang="en-US" sz="3600" dirty="0" smtClean="0"/>
              <a:t>4</a:t>
            </a:r>
            <a:endParaRPr lang="en-US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26973873" y="13388537"/>
            <a:ext cx="16867454" cy="33855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r>
              <a:rPr lang="en-US" sz="3200" dirty="0"/>
              <a:t> </a:t>
            </a:r>
          </a:p>
          <a:p>
            <a:r>
              <a:rPr lang="en-US" sz="3200" b="1" dirty="0"/>
              <a:t>			</a:t>
            </a:r>
            <a:r>
              <a:rPr lang="en-US" sz="3200" b="1" dirty="0">
                <a:solidFill>
                  <a:srgbClr val="FFFFFF"/>
                </a:solidFill>
              </a:rPr>
              <a:t>= Responsiveness of staff, NH State average 70%*</a:t>
            </a:r>
            <a:endParaRPr lang="en-US" sz="3200" dirty="0">
              <a:solidFill>
                <a:srgbClr val="FFFFFF"/>
              </a:solidFill>
            </a:endParaRPr>
          </a:p>
          <a:p>
            <a:r>
              <a:rPr lang="en-US" sz="3200" b="1" dirty="0"/>
              <a:t> </a:t>
            </a:r>
            <a:endParaRPr lang="en-US" sz="3200" dirty="0"/>
          </a:p>
          <a:p>
            <a:r>
              <a:rPr lang="en-US" sz="3200" b="1" dirty="0"/>
              <a:t>			</a:t>
            </a:r>
            <a:r>
              <a:rPr lang="en-US" sz="3200" dirty="0" smtClean="0">
                <a:solidFill>
                  <a:srgbClr val="FFFFFF"/>
                </a:solidFill>
              </a:rPr>
              <a:t> </a:t>
            </a:r>
            <a:r>
              <a:rPr lang="en-US" sz="3200" b="1" dirty="0" smtClean="0">
                <a:solidFill>
                  <a:srgbClr val="FFFFFF"/>
                </a:solidFill>
              </a:rPr>
              <a:t>= </a:t>
            </a:r>
            <a:r>
              <a:rPr lang="en-US" sz="3200" b="1" dirty="0">
                <a:solidFill>
                  <a:srgbClr val="FFFFFF"/>
                </a:solidFill>
              </a:rPr>
              <a:t>Communication with nurses, NH State average 80%*</a:t>
            </a:r>
            <a:endParaRPr lang="en-US" sz="3200" dirty="0">
              <a:solidFill>
                <a:srgbClr val="FFFFFF"/>
              </a:solidFill>
            </a:endParaRPr>
          </a:p>
          <a:p>
            <a:pPr marL="457200" indent="-457200" algn="l">
              <a:buClr>
                <a:schemeClr val="accent6">
                  <a:lumMod val="50000"/>
                </a:schemeClr>
              </a:buClr>
              <a:buSzPct val="125000"/>
              <a:buFont typeface="Lucida Grande"/>
              <a:buChar char="✗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32212957" y="14607175"/>
            <a:ext cx="1514836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2314557" y="15587619"/>
            <a:ext cx="1514836" cy="0"/>
          </a:xfrm>
          <a:prstGeom prst="line">
            <a:avLst/>
          </a:prstGeom>
          <a:ln>
            <a:solidFill>
              <a:srgbClr val="FFFFFF"/>
            </a:solidFill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046392" y="8775821"/>
            <a:ext cx="3693134" cy="215443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8000" dirty="0" smtClean="0">
                <a:solidFill>
                  <a:srgbClr val="FFFFFF"/>
                </a:solidFill>
                <a:latin typeface="+mj-lt"/>
                <a:cs typeface="Marker Felt"/>
              </a:rPr>
              <a:t> </a:t>
            </a:r>
            <a:r>
              <a:rPr lang="en-US" sz="8000" b="1" dirty="0" smtClean="0">
                <a:solidFill>
                  <a:srgbClr val="FFFFFF"/>
                </a:solidFill>
                <a:latin typeface="+mj-lt"/>
                <a:cs typeface="Marker Felt"/>
              </a:rPr>
              <a:t>RNs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5057489"/>
              </p:ext>
            </p:extLst>
          </p:nvPr>
        </p:nvGraphicFramePr>
        <p:xfrm>
          <a:off x="12043413" y="26073240"/>
          <a:ext cx="13715073" cy="6845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10" imgW="6324600" imgH="3060700" progId="Word.Document.12">
                  <p:embed/>
                </p:oleObj>
              </mc:Choice>
              <mc:Fallback>
                <p:oleObj name="Document" r:id="rId10" imgW="6324600" imgH="3060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2043413" y="26073240"/>
                        <a:ext cx="13715073" cy="68451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" name="Picture 2" descr="C:\Users\vfm4997\AppData\Local\Microsoft\Windows\Temporary Internet Files\Content.Outlook\ZOZB2CY2\PRH-LOGO-PMS7494.jp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9818" y="732340"/>
            <a:ext cx="3665002" cy="370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9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wrap="square" lIns="438912" tIns="457200" rIns="438912" bIns="457200" rtlCol="0">
        <a:spAutoFit/>
      </a:bodyPr>
      <a:lstStyle>
        <a:defPPr marL="457200" indent="-457200" algn="l">
          <a:buClr>
            <a:schemeClr val="accent6">
              <a:lumMod val="50000"/>
            </a:schemeClr>
          </a:buClr>
          <a:buSzPct val="125000"/>
          <a:buFont typeface="Lucida Grande"/>
          <a:buChar char="✗"/>
          <a:defRPr sz="3200" dirty="0" smtClean="0">
            <a:solidFill>
              <a:srgbClr val="000000"/>
            </a:solidFill>
            <a:latin typeface="Garamond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18179</TotalTime>
  <Words>46</Words>
  <Application>Microsoft Macintosh PowerPoint</Application>
  <PresentationFormat>Custom</PresentationFormat>
  <Paragraphs>32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Document</vt:lpstr>
      <vt:lpstr>Evaluation of a New Dedicated Education Unit  Megan Gray, MS, APRN, FNP-BC, CNL University of New Hampshire and Portsmouth Regional Hospital 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Eleta Exline</dc:creator>
  <cp:lastModifiedBy>Megan (Seawards) Gray</cp:lastModifiedBy>
  <cp:revision>161</cp:revision>
  <dcterms:created xsi:type="dcterms:W3CDTF">2013-04-08T14:59:17Z</dcterms:created>
  <dcterms:modified xsi:type="dcterms:W3CDTF">2015-04-10T15:01:10Z</dcterms:modified>
</cp:coreProperties>
</file>