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51206400" cy="32918400"/>
  <p:notesSz cx="6858000" cy="9144000"/>
  <p:defaultTextStyle>
    <a:defPPr>
      <a:defRPr lang="en-US"/>
    </a:defPPr>
    <a:lvl1pPr marL="0" algn="l" defTabSz="2351288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1pPr>
    <a:lvl2pPr marL="2351288" algn="l" defTabSz="2351288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2pPr>
    <a:lvl3pPr marL="4702576" algn="l" defTabSz="2351288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3pPr>
    <a:lvl4pPr marL="7053864" algn="l" defTabSz="2351288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4pPr>
    <a:lvl5pPr marL="9405153" algn="l" defTabSz="2351288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5pPr>
    <a:lvl6pPr marL="11756441" algn="l" defTabSz="2351288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6pPr>
    <a:lvl7pPr marL="14107729" algn="l" defTabSz="2351288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7pPr>
    <a:lvl8pPr marL="16459017" algn="l" defTabSz="2351288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8pPr>
    <a:lvl9pPr marL="18810305" algn="l" defTabSz="2351288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CA15"/>
    <a:srgbClr val="6D164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3551" autoAdjust="0"/>
    <p:restoredTop sz="91759" autoAdjust="0"/>
  </p:normalViewPr>
  <p:slideViewPr>
    <p:cSldViewPr snapToGrid="0" snapToObjects="1">
      <p:cViewPr varScale="1">
        <p:scale>
          <a:sx n="21" d="100"/>
          <a:sy n="21" d="100"/>
        </p:scale>
        <p:origin x="-840" y="-168"/>
      </p:cViewPr>
      <p:guideLst>
        <p:guide orient="horz" pos="7153"/>
        <p:guide orient="horz" pos="3816"/>
        <p:guide pos="2043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40480" y="10226042"/>
            <a:ext cx="4352544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80960" y="18653760"/>
            <a:ext cx="3584448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351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7025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053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405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756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41077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6459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8810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849BA-0B3F-7F42-A853-3758F8E28093}" type="datetimeFigureOut">
              <a:rPr lang="en-US" smtClean="0"/>
              <a:t>4/12/15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06A5A-A2E1-9641-9951-64188DEF3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589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849BA-0B3F-7F42-A853-3758F8E28093}" type="datetimeFigureOut">
              <a:rPr lang="en-US" smtClean="0"/>
              <a:t>4/12/15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06A5A-A2E1-9641-9951-64188DEF3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399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4953" y="21153122"/>
            <a:ext cx="43525440" cy="6537960"/>
          </a:xfrm>
        </p:spPr>
        <p:txBody>
          <a:bodyPr anchor="t"/>
          <a:lstStyle>
            <a:lvl1pPr algn="l">
              <a:defRPr sz="206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44953" y="13952225"/>
            <a:ext cx="43525440" cy="7200898"/>
          </a:xfrm>
        </p:spPr>
        <p:txBody>
          <a:bodyPr anchor="b"/>
          <a:lstStyle>
            <a:lvl1pPr marL="0" indent="0">
              <a:buNone/>
              <a:defRPr sz="10300">
                <a:solidFill>
                  <a:schemeClr val="tx1">
                    <a:tint val="75000"/>
                  </a:schemeClr>
                </a:solidFill>
              </a:defRPr>
            </a:lvl1pPr>
            <a:lvl2pPr marL="2351288" indent="0">
              <a:buNone/>
              <a:defRPr sz="9300">
                <a:solidFill>
                  <a:schemeClr val="tx1">
                    <a:tint val="75000"/>
                  </a:schemeClr>
                </a:solidFill>
              </a:defRPr>
            </a:lvl2pPr>
            <a:lvl3pPr marL="4702576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3pPr>
            <a:lvl4pPr marL="7053864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4pPr>
            <a:lvl5pPr marL="9405153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5pPr>
            <a:lvl6pPr marL="11756441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6pPr>
            <a:lvl7pPr marL="14107729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7pPr>
            <a:lvl8pPr marL="16459017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8pPr>
            <a:lvl9pPr marL="18810305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849BA-0B3F-7F42-A853-3758F8E28093}" type="datetimeFigureOut">
              <a:rPr lang="en-US" smtClean="0"/>
              <a:t>4/12/15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06A5A-A2E1-9641-9951-64188DEF3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527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60320" y="7680963"/>
            <a:ext cx="22616160" cy="21724622"/>
          </a:xfrm>
        </p:spPr>
        <p:txBody>
          <a:bodyPr/>
          <a:lstStyle>
            <a:lvl1pPr>
              <a:defRPr sz="14400"/>
            </a:lvl1pPr>
            <a:lvl2pPr>
              <a:defRPr sz="12300"/>
            </a:lvl2pPr>
            <a:lvl3pPr>
              <a:defRPr sz="10300"/>
            </a:lvl3pPr>
            <a:lvl4pPr>
              <a:defRPr sz="9300"/>
            </a:lvl4pPr>
            <a:lvl5pPr>
              <a:defRPr sz="9300"/>
            </a:lvl5pPr>
            <a:lvl6pPr>
              <a:defRPr sz="9300"/>
            </a:lvl6pPr>
            <a:lvl7pPr>
              <a:defRPr sz="9300"/>
            </a:lvl7pPr>
            <a:lvl8pPr>
              <a:defRPr sz="9300"/>
            </a:lvl8pPr>
            <a:lvl9pPr>
              <a:defRPr sz="9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29920" y="7680963"/>
            <a:ext cx="22616160" cy="21724622"/>
          </a:xfrm>
        </p:spPr>
        <p:txBody>
          <a:bodyPr/>
          <a:lstStyle>
            <a:lvl1pPr>
              <a:defRPr sz="14400"/>
            </a:lvl1pPr>
            <a:lvl2pPr>
              <a:defRPr sz="12300"/>
            </a:lvl2pPr>
            <a:lvl3pPr>
              <a:defRPr sz="10300"/>
            </a:lvl3pPr>
            <a:lvl4pPr>
              <a:defRPr sz="9300"/>
            </a:lvl4pPr>
            <a:lvl5pPr>
              <a:defRPr sz="9300"/>
            </a:lvl5pPr>
            <a:lvl6pPr>
              <a:defRPr sz="9300"/>
            </a:lvl6pPr>
            <a:lvl7pPr>
              <a:defRPr sz="9300"/>
            </a:lvl7pPr>
            <a:lvl8pPr>
              <a:defRPr sz="9300"/>
            </a:lvl8pPr>
            <a:lvl9pPr>
              <a:defRPr sz="9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849BA-0B3F-7F42-A853-3758F8E28093}" type="datetimeFigureOut">
              <a:rPr lang="en-US" smtClean="0"/>
              <a:t>4/12/15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06A5A-A2E1-9641-9951-64188DEF3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06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0" y="7368542"/>
            <a:ext cx="22625053" cy="3070858"/>
          </a:xfrm>
        </p:spPr>
        <p:txBody>
          <a:bodyPr anchor="b"/>
          <a:lstStyle>
            <a:lvl1pPr marL="0" indent="0">
              <a:buNone/>
              <a:defRPr sz="12300" b="1"/>
            </a:lvl1pPr>
            <a:lvl2pPr marL="2351288" indent="0">
              <a:buNone/>
              <a:defRPr sz="10300" b="1"/>
            </a:lvl2pPr>
            <a:lvl3pPr marL="4702576" indent="0">
              <a:buNone/>
              <a:defRPr sz="9300" b="1"/>
            </a:lvl3pPr>
            <a:lvl4pPr marL="7053864" indent="0">
              <a:buNone/>
              <a:defRPr sz="8200" b="1"/>
            </a:lvl4pPr>
            <a:lvl5pPr marL="9405153" indent="0">
              <a:buNone/>
              <a:defRPr sz="8200" b="1"/>
            </a:lvl5pPr>
            <a:lvl6pPr marL="11756441" indent="0">
              <a:buNone/>
              <a:defRPr sz="8200" b="1"/>
            </a:lvl6pPr>
            <a:lvl7pPr marL="14107729" indent="0">
              <a:buNone/>
              <a:defRPr sz="8200" b="1"/>
            </a:lvl7pPr>
            <a:lvl8pPr marL="16459017" indent="0">
              <a:buNone/>
              <a:defRPr sz="8200" b="1"/>
            </a:lvl8pPr>
            <a:lvl9pPr marL="18810305" indent="0">
              <a:buNone/>
              <a:defRPr sz="8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0320" y="10439400"/>
            <a:ext cx="22625053" cy="18966182"/>
          </a:xfrm>
        </p:spPr>
        <p:txBody>
          <a:bodyPr/>
          <a:lstStyle>
            <a:lvl1pPr>
              <a:defRPr sz="12300"/>
            </a:lvl1pPr>
            <a:lvl2pPr>
              <a:defRPr sz="10300"/>
            </a:lvl2pPr>
            <a:lvl3pPr>
              <a:defRPr sz="93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012144" y="7368542"/>
            <a:ext cx="22633940" cy="3070858"/>
          </a:xfrm>
        </p:spPr>
        <p:txBody>
          <a:bodyPr anchor="b"/>
          <a:lstStyle>
            <a:lvl1pPr marL="0" indent="0">
              <a:buNone/>
              <a:defRPr sz="12300" b="1"/>
            </a:lvl1pPr>
            <a:lvl2pPr marL="2351288" indent="0">
              <a:buNone/>
              <a:defRPr sz="10300" b="1"/>
            </a:lvl2pPr>
            <a:lvl3pPr marL="4702576" indent="0">
              <a:buNone/>
              <a:defRPr sz="9300" b="1"/>
            </a:lvl3pPr>
            <a:lvl4pPr marL="7053864" indent="0">
              <a:buNone/>
              <a:defRPr sz="8200" b="1"/>
            </a:lvl4pPr>
            <a:lvl5pPr marL="9405153" indent="0">
              <a:buNone/>
              <a:defRPr sz="8200" b="1"/>
            </a:lvl5pPr>
            <a:lvl6pPr marL="11756441" indent="0">
              <a:buNone/>
              <a:defRPr sz="8200" b="1"/>
            </a:lvl6pPr>
            <a:lvl7pPr marL="14107729" indent="0">
              <a:buNone/>
              <a:defRPr sz="8200" b="1"/>
            </a:lvl7pPr>
            <a:lvl8pPr marL="16459017" indent="0">
              <a:buNone/>
              <a:defRPr sz="8200" b="1"/>
            </a:lvl8pPr>
            <a:lvl9pPr marL="18810305" indent="0">
              <a:buNone/>
              <a:defRPr sz="8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012144" y="10439400"/>
            <a:ext cx="22633940" cy="18966182"/>
          </a:xfrm>
        </p:spPr>
        <p:txBody>
          <a:bodyPr/>
          <a:lstStyle>
            <a:lvl1pPr>
              <a:defRPr sz="12300"/>
            </a:lvl1pPr>
            <a:lvl2pPr>
              <a:defRPr sz="10300"/>
            </a:lvl2pPr>
            <a:lvl3pPr>
              <a:defRPr sz="93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849BA-0B3F-7F42-A853-3758F8E28093}" type="datetimeFigureOut">
              <a:rPr lang="en-US" smtClean="0"/>
              <a:t>4/12/15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06A5A-A2E1-9641-9951-64188DEF3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176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849BA-0B3F-7F42-A853-3758F8E28093}" type="datetimeFigureOut">
              <a:rPr lang="en-US" smtClean="0"/>
              <a:t>4/12/15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06A5A-A2E1-9641-9951-64188DEF3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686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849BA-0B3F-7F42-A853-3758F8E28093}" type="datetimeFigureOut">
              <a:rPr lang="en-US" smtClean="0"/>
              <a:t>4/12/15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06A5A-A2E1-9641-9951-64188DEF3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8974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3" y="1310640"/>
            <a:ext cx="16846553" cy="5577840"/>
          </a:xfrm>
        </p:spPr>
        <p:txBody>
          <a:bodyPr anchor="b"/>
          <a:lstStyle>
            <a:lvl1pPr algn="l">
              <a:defRPr sz="103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20280" y="1310643"/>
            <a:ext cx="28625800" cy="28094942"/>
          </a:xfrm>
        </p:spPr>
        <p:txBody>
          <a:bodyPr/>
          <a:lstStyle>
            <a:lvl1pPr>
              <a:defRPr sz="16500"/>
            </a:lvl1pPr>
            <a:lvl2pPr>
              <a:defRPr sz="14400"/>
            </a:lvl2pPr>
            <a:lvl3pPr>
              <a:defRPr sz="12300"/>
            </a:lvl3pPr>
            <a:lvl4pPr>
              <a:defRPr sz="10300"/>
            </a:lvl4pPr>
            <a:lvl5pPr>
              <a:defRPr sz="10300"/>
            </a:lvl5pPr>
            <a:lvl6pPr>
              <a:defRPr sz="10300"/>
            </a:lvl6pPr>
            <a:lvl7pPr>
              <a:defRPr sz="10300"/>
            </a:lvl7pPr>
            <a:lvl8pPr>
              <a:defRPr sz="10300"/>
            </a:lvl8pPr>
            <a:lvl9pPr>
              <a:defRPr sz="10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3" y="6888483"/>
            <a:ext cx="16846553" cy="22517102"/>
          </a:xfrm>
        </p:spPr>
        <p:txBody>
          <a:bodyPr/>
          <a:lstStyle>
            <a:lvl1pPr marL="0" indent="0">
              <a:buNone/>
              <a:defRPr sz="7200"/>
            </a:lvl1pPr>
            <a:lvl2pPr marL="2351288" indent="0">
              <a:buNone/>
              <a:defRPr sz="6200"/>
            </a:lvl2pPr>
            <a:lvl3pPr marL="4702576" indent="0">
              <a:buNone/>
              <a:defRPr sz="5100"/>
            </a:lvl3pPr>
            <a:lvl4pPr marL="7053864" indent="0">
              <a:buNone/>
              <a:defRPr sz="4600"/>
            </a:lvl4pPr>
            <a:lvl5pPr marL="9405153" indent="0">
              <a:buNone/>
              <a:defRPr sz="4600"/>
            </a:lvl5pPr>
            <a:lvl6pPr marL="11756441" indent="0">
              <a:buNone/>
              <a:defRPr sz="4600"/>
            </a:lvl6pPr>
            <a:lvl7pPr marL="14107729" indent="0">
              <a:buNone/>
              <a:defRPr sz="4600"/>
            </a:lvl7pPr>
            <a:lvl8pPr marL="16459017" indent="0">
              <a:buNone/>
              <a:defRPr sz="4600"/>
            </a:lvl8pPr>
            <a:lvl9pPr marL="18810305" indent="0">
              <a:buNone/>
              <a:defRPr sz="4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849BA-0B3F-7F42-A853-3758F8E28093}" type="datetimeFigureOut">
              <a:rPr lang="en-US" smtClean="0"/>
              <a:t>4/12/15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06A5A-A2E1-9641-9951-64188DEF3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029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6813" y="23042880"/>
            <a:ext cx="30723840" cy="2720342"/>
          </a:xfrm>
        </p:spPr>
        <p:txBody>
          <a:bodyPr anchor="b"/>
          <a:lstStyle>
            <a:lvl1pPr algn="l">
              <a:defRPr sz="103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36813" y="2941320"/>
            <a:ext cx="30723840" cy="19751040"/>
          </a:xfrm>
        </p:spPr>
        <p:txBody>
          <a:bodyPr/>
          <a:lstStyle>
            <a:lvl1pPr marL="0" indent="0">
              <a:buNone/>
              <a:defRPr sz="16500"/>
            </a:lvl1pPr>
            <a:lvl2pPr marL="2351288" indent="0">
              <a:buNone/>
              <a:defRPr sz="14400"/>
            </a:lvl2pPr>
            <a:lvl3pPr marL="4702576" indent="0">
              <a:buNone/>
              <a:defRPr sz="12300"/>
            </a:lvl3pPr>
            <a:lvl4pPr marL="7053864" indent="0">
              <a:buNone/>
              <a:defRPr sz="10300"/>
            </a:lvl4pPr>
            <a:lvl5pPr marL="9405153" indent="0">
              <a:buNone/>
              <a:defRPr sz="10300"/>
            </a:lvl5pPr>
            <a:lvl6pPr marL="11756441" indent="0">
              <a:buNone/>
              <a:defRPr sz="10300"/>
            </a:lvl6pPr>
            <a:lvl7pPr marL="14107729" indent="0">
              <a:buNone/>
              <a:defRPr sz="10300"/>
            </a:lvl7pPr>
            <a:lvl8pPr marL="16459017" indent="0">
              <a:buNone/>
              <a:defRPr sz="10300"/>
            </a:lvl8pPr>
            <a:lvl9pPr marL="18810305" indent="0">
              <a:buNone/>
              <a:defRPr sz="103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36813" y="25763222"/>
            <a:ext cx="30723840" cy="3863338"/>
          </a:xfrm>
        </p:spPr>
        <p:txBody>
          <a:bodyPr/>
          <a:lstStyle>
            <a:lvl1pPr marL="0" indent="0">
              <a:buNone/>
              <a:defRPr sz="7200"/>
            </a:lvl1pPr>
            <a:lvl2pPr marL="2351288" indent="0">
              <a:buNone/>
              <a:defRPr sz="6200"/>
            </a:lvl2pPr>
            <a:lvl3pPr marL="4702576" indent="0">
              <a:buNone/>
              <a:defRPr sz="5100"/>
            </a:lvl3pPr>
            <a:lvl4pPr marL="7053864" indent="0">
              <a:buNone/>
              <a:defRPr sz="4600"/>
            </a:lvl4pPr>
            <a:lvl5pPr marL="9405153" indent="0">
              <a:buNone/>
              <a:defRPr sz="4600"/>
            </a:lvl5pPr>
            <a:lvl6pPr marL="11756441" indent="0">
              <a:buNone/>
              <a:defRPr sz="4600"/>
            </a:lvl6pPr>
            <a:lvl7pPr marL="14107729" indent="0">
              <a:buNone/>
              <a:defRPr sz="4600"/>
            </a:lvl7pPr>
            <a:lvl8pPr marL="16459017" indent="0">
              <a:buNone/>
              <a:defRPr sz="4600"/>
            </a:lvl8pPr>
            <a:lvl9pPr marL="18810305" indent="0">
              <a:buNone/>
              <a:defRPr sz="4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849BA-0B3F-7F42-A853-3758F8E28093}" type="datetimeFigureOut">
              <a:rPr lang="en-US" smtClean="0"/>
              <a:t>4/12/15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06A5A-A2E1-9641-9951-64188DEF3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834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849BA-0B3F-7F42-A853-3758F8E28093}" type="datetimeFigureOut">
              <a:rPr lang="en-US" smtClean="0"/>
              <a:t>4/12/15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06A5A-A2E1-9641-9951-64188DEF3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18668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124640" y="1318265"/>
            <a:ext cx="1152144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60320" y="1318265"/>
            <a:ext cx="3371088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849BA-0B3F-7F42-A853-3758F8E28093}" type="datetimeFigureOut">
              <a:rPr lang="en-US" smtClean="0"/>
              <a:t>4/12/15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06A5A-A2E1-9641-9951-64188DEF3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7450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60320" y="1318262"/>
            <a:ext cx="46085760" cy="5486400"/>
          </a:xfrm>
          <a:prstGeom prst="rect">
            <a:avLst/>
          </a:prstGeom>
        </p:spPr>
        <p:txBody>
          <a:bodyPr vert="horz" lIns="470258" tIns="235129" rIns="470258" bIns="23512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0" y="7680963"/>
            <a:ext cx="46085760" cy="21724622"/>
          </a:xfrm>
          <a:prstGeom prst="rect">
            <a:avLst/>
          </a:prstGeom>
        </p:spPr>
        <p:txBody>
          <a:bodyPr vert="horz" lIns="470258" tIns="235129" rIns="470258" bIns="23512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60320" y="30510482"/>
            <a:ext cx="11948160" cy="1752600"/>
          </a:xfrm>
          <a:prstGeom prst="rect">
            <a:avLst/>
          </a:prstGeom>
        </p:spPr>
        <p:txBody>
          <a:bodyPr vert="horz" lIns="470258" tIns="235129" rIns="470258" bIns="235129" rtlCol="0" anchor="ctr"/>
          <a:lstStyle>
            <a:lvl1pPr algn="l">
              <a:defRPr sz="6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849BA-0B3F-7F42-A853-3758F8E28093}" type="datetimeFigureOut">
              <a:rPr lang="en-US" smtClean="0"/>
              <a:t>4/12/15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495520" y="30510482"/>
            <a:ext cx="16215360" cy="1752600"/>
          </a:xfrm>
          <a:prstGeom prst="rect">
            <a:avLst/>
          </a:prstGeom>
        </p:spPr>
        <p:txBody>
          <a:bodyPr vert="horz" lIns="470258" tIns="235129" rIns="470258" bIns="235129" rtlCol="0" anchor="ctr"/>
          <a:lstStyle>
            <a:lvl1pPr algn="ctr">
              <a:defRPr sz="6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697920" y="30510482"/>
            <a:ext cx="11948160" cy="1752600"/>
          </a:xfrm>
          <a:prstGeom prst="rect">
            <a:avLst/>
          </a:prstGeom>
        </p:spPr>
        <p:txBody>
          <a:bodyPr vert="horz" lIns="470258" tIns="235129" rIns="470258" bIns="235129" rtlCol="0" anchor="ctr"/>
          <a:lstStyle>
            <a:lvl1pPr algn="r">
              <a:defRPr sz="6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06A5A-A2E1-9641-9951-64188DEF3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3006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351288" rtl="0" eaLnBrk="1" latinLnBrk="0" hangingPunct="1">
        <a:spcBef>
          <a:spcPct val="0"/>
        </a:spcBef>
        <a:buNone/>
        <a:defRPr sz="22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63466" indent="-1763466" algn="l" defTabSz="2351288" rtl="0" eaLnBrk="1" latinLnBrk="0" hangingPunct="1">
        <a:spcBef>
          <a:spcPct val="20000"/>
        </a:spcBef>
        <a:buFont typeface="Arial"/>
        <a:buChar char="•"/>
        <a:defRPr sz="16500" kern="1200">
          <a:solidFill>
            <a:schemeClr val="tx1"/>
          </a:solidFill>
          <a:latin typeface="+mn-lt"/>
          <a:ea typeface="+mn-ea"/>
          <a:cs typeface="+mn-cs"/>
        </a:defRPr>
      </a:lvl1pPr>
      <a:lvl2pPr marL="3820843" indent="-1469555" algn="l" defTabSz="2351288" rtl="0" eaLnBrk="1" latinLnBrk="0" hangingPunct="1">
        <a:spcBef>
          <a:spcPct val="20000"/>
        </a:spcBef>
        <a:buFont typeface="Arial"/>
        <a:buChar char="–"/>
        <a:defRPr sz="14400" kern="1200">
          <a:solidFill>
            <a:schemeClr val="tx1"/>
          </a:solidFill>
          <a:latin typeface="+mn-lt"/>
          <a:ea typeface="+mn-ea"/>
          <a:cs typeface="+mn-cs"/>
        </a:defRPr>
      </a:lvl2pPr>
      <a:lvl3pPr marL="5878220" indent="-1175644" algn="l" defTabSz="2351288" rtl="0" eaLnBrk="1" latinLnBrk="0" hangingPunct="1">
        <a:spcBef>
          <a:spcPct val="20000"/>
        </a:spcBef>
        <a:buFont typeface="Arial"/>
        <a:buChar char="•"/>
        <a:defRPr sz="12300" kern="1200">
          <a:solidFill>
            <a:schemeClr val="tx1"/>
          </a:solidFill>
          <a:latin typeface="+mn-lt"/>
          <a:ea typeface="+mn-ea"/>
          <a:cs typeface="+mn-cs"/>
        </a:defRPr>
      </a:lvl3pPr>
      <a:lvl4pPr marL="8229509" indent="-1175644" algn="l" defTabSz="2351288" rtl="0" eaLnBrk="1" latinLnBrk="0" hangingPunct="1">
        <a:spcBef>
          <a:spcPct val="20000"/>
        </a:spcBef>
        <a:buFont typeface="Arial"/>
        <a:buChar char="–"/>
        <a:defRPr sz="10300" kern="1200">
          <a:solidFill>
            <a:schemeClr val="tx1"/>
          </a:solidFill>
          <a:latin typeface="+mn-lt"/>
          <a:ea typeface="+mn-ea"/>
          <a:cs typeface="+mn-cs"/>
        </a:defRPr>
      </a:lvl4pPr>
      <a:lvl5pPr marL="10580797" indent="-1175644" algn="l" defTabSz="2351288" rtl="0" eaLnBrk="1" latinLnBrk="0" hangingPunct="1">
        <a:spcBef>
          <a:spcPct val="20000"/>
        </a:spcBef>
        <a:buFont typeface="Arial"/>
        <a:buChar char="»"/>
        <a:defRPr sz="10300" kern="1200">
          <a:solidFill>
            <a:schemeClr val="tx1"/>
          </a:solidFill>
          <a:latin typeface="+mn-lt"/>
          <a:ea typeface="+mn-ea"/>
          <a:cs typeface="+mn-cs"/>
        </a:defRPr>
      </a:lvl5pPr>
      <a:lvl6pPr marL="12932085" indent="-1175644" algn="l" defTabSz="2351288" rtl="0" eaLnBrk="1" latinLnBrk="0" hangingPunct="1">
        <a:spcBef>
          <a:spcPct val="20000"/>
        </a:spcBef>
        <a:buFont typeface="Arial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6pPr>
      <a:lvl7pPr marL="15283373" indent="-1175644" algn="l" defTabSz="2351288" rtl="0" eaLnBrk="1" latinLnBrk="0" hangingPunct="1">
        <a:spcBef>
          <a:spcPct val="20000"/>
        </a:spcBef>
        <a:buFont typeface="Arial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7pPr>
      <a:lvl8pPr marL="17634661" indent="-1175644" algn="l" defTabSz="2351288" rtl="0" eaLnBrk="1" latinLnBrk="0" hangingPunct="1">
        <a:spcBef>
          <a:spcPct val="20000"/>
        </a:spcBef>
        <a:buFont typeface="Arial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8pPr>
      <a:lvl9pPr marL="19985949" indent="-1175644" algn="l" defTabSz="2351288" rtl="0" eaLnBrk="1" latinLnBrk="0" hangingPunct="1">
        <a:spcBef>
          <a:spcPct val="20000"/>
        </a:spcBef>
        <a:buFont typeface="Arial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351288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1pPr>
      <a:lvl2pPr marL="2351288" algn="l" defTabSz="2351288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2pPr>
      <a:lvl3pPr marL="4702576" algn="l" defTabSz="2351288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3pPr>
      <a:lvl4pPr marL="7053864" algn="l" defTabSz="2351288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4pPr>
      <a:lvl5pPr marL="9405153" algn="l" defTabSz="2351288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5pPr>
      <a:lvl6pPr marL="11756441" algn="l" defTabSz="2351288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6pPr>
      <a:lvl7pPr marL="14107729" algn="l" defTabSz="2351288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017" algn="l" defTabSz="2351288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8pPr>
      <a:lvl9pPr marL="18810305" algn="l" defTabSz="2351288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jpg"/><Relationship Id="rId7" Type="http://schemas.openxmlformats.org/officeDocument/2006/relationships/image" Target="../media/image6.jpg"/><Relationship Id="rId8" Type="http://schemas.openxmlformats.org/officeDocument/2006/relationships/image" Target="../media/image7.png"/><Relationship Id="rId9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Rounded Rectangle 62"/>
          <p:cNvSpPr/>
          <p:nvPr/>
        </p:nvSpPr>
        <p:spPr>
          <a:xfrm>
            <a:off x="1512920" y="21504752"/>
            <a:ext cx="47984558" cy="2660680"/>
          </a:xfrm>
          <a:prstGeom prst="roundRect">
            <a:avLst/>
          </a:prstGeom>
          <a:solidFill>
            <a:schemeClr val="tx2">
              <a:lumMod val="75000"/>
            </a:schemeClr>
          </a:solidFill>
          <a:ln>
            <a:solidFill>
              <a:srgbClr val="00009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940873" y="20878092"/>
            <a:ext cx="49349536" cy="10205223"/>
          </a:xfrm>
          <a:prstGeom prst="roundRect">
            <a:avLst>
              <a:gd name="adj" fmla="val 14583"/>
            </a:avLst>
          </a:prstGeom>
          <a:noFill/>
          <a:ln w="127000">
            <a:solidFill>
              <a:srgbClr val="6D164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entagon 17"/>
          <p:cNvSpPr/>
          <p:nvPr/>
        </p:nvSpPr>
        <p:spPr>
          <a:xfrm>
            <a:off x="40894000" y="11890340"/>
            <a:ext cx="10126133" cy="1097280"/>
          </a:xfrm>
          <a:prstGeom prst="homePlate">
            <a:avLst/>
          </a:prstGeom>
          <a:gradFill flip="none" rotWithShape="1">
            <a:gsLst>
              <a:gs pos="100000">
                <a:schemeClr val="accent1"/>
              </a:gs>
              <a:gs pos="0">
                <a:srgbClr val="FFFFFF"/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Pentagon 18"/>
          <p:cNvSpPr/>
          <p:nvPr/>
        </p:nvSpPr>
        <p:spPr>
          <a:xfrm>
            <a:off x="30818667" y="11890340"/>
            <a:ext cx="10746354" cy="1097280"/>
          </a:xfrm>
          <a:prstGeom prst="homePlate">
            <a:avLst/>
          </a:prstGeom>
          <a:gradFill flip="none" rotWithShape="1">
            <a:gsLst>
              <a:gs pos="100000">
                <a:schemeClr val="accent1"/>
              </a:gs>
              <a:gs pos="0">
                <a:srgbClr val="FFFFFF"/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Pentagon 19"/>
          <p:cNvSpPr/>
          <p:nvPr/>
        </p:nvSpPr>
        <p:spPr>
          <a:xfrm>
            <a:off x="18511161" y="11890340"/>
            <a:ext cx="12932379" cy="1097280"/>
          </a:xfrm>
          <a:prstGeom prst="homePlate">
            <a:avLst/>
          </a:prstGeom>
          <a:gradFill flip="none" rotWithShape="1">
            <a:gsLst>
              <a:gs pos="100000">
                <a:schemeClr val="accent1"/>
              </a:gs>
              <a:gs pos="0">
                <a:srgbClr val="FFFFFF"/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Pentagon 20"/>
          <p:cNvSpPr/>
          <p:nvPr/>
        </p:nvSpPr>
        <p:spPr>
          <a:xfrm>
            <a:off x="9433951" y="11890340"/>
            <a:ext cx="9615373" cy="1097280"/>
          </a:xfrm>
          <a:prstGeom prst="homePlate">
            <a:avLst/>
          </a:prstGeom>
          <a:gradFill flip="none" rotWithShape="1">
            <a:gsLst>
              <a:gs pos="100000">
                <a:schemeClr val="accent1"/>
              </a:gs>
              <a:gs pos="0">
                <a:srgbClr val="FFFFFF"/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Pentagon 21"/>
          <p:cNvSpPr/>
          <p:nvPr/>
        </p:nvSpPr>
        <p:spPr>
          <a:xfrm>
            <a:off x="1" y="11890340"/>
            <a:ext cx="10111272" cy="1097280"/>
          </a:xfrm>
          <a:prstGeom prst="homePlate">
            <a:avLst/>
          </a:prstGeom>
          <a:gradFill flip="none" rotWithShape="1">
            <a:gsLst>
              <a:gs pos="100000">
                <a:schemeClr val="accent1"/>
              </a:gs>
              <a:gs pos="0">
                <a:srgbClr val="FFFFFF"/>
              </a:gs>
            </a:gsLst>
            <a:lin ang="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1512920" y="11890340"/>
            <a:ext cx="6444530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5400" b="1" dirty="0" smtClean="0"/>
              <a:t>Observe Performance</a:t>
            </a:r>
            <a:endParaRPr lang="en-US" sz="54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10254236" y="11890340"/>
            <a:ext cx="8256925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5400" b="1" dirty="0" smtClean="0"/>
              <a:t>Gather Person’s Perspective</a:t>
            </a:r>
            <a:endParaRPr lang="en-US" sz="54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42091381" y="11890340"/>
            <a:ext cx="8344164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5400" b="1" dirty="0" smtClean="0"/>
              <a:t>Plan &amp; Provide  Intervention</a:t>
            </a:r>
            <a:endParaRPr lang="en-US" sz="5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20100908" y="11890340"/>
            <a:ext cx="5598520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5400" b="1" dirty="0" smtClean="0"/>
              <a:t>Score Assessments</a:t>
            </a:r>
            <a:endParaRPr lang="en-US" sz="54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31790789" y="11890340"/>
            <a:ext cx="5011521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5400" b="1" dirty="0" smtClean="0"/>
              <a:t>Interpret Results</a:t>
            </a:r>
            <a:endParaRPr lang="en-US" sz="5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1754734" y="13119135"/>
            <a:ext cx="619725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/>
              <a:t>Assessment of Motor and </a:t>
            </a:r>
          </a:p>
          <a:p>
            <a:r>
              <a:rPr lang="en-US" sz="4400" b="1" dirty="0" smtClean="0"/>
              <a:t>Process Skills (AMPS) </a:t>
            </a:r>
          </a:p>
          <a:p>
            <a:endParaRPr lang="en-US" sz="44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369964" y="15030617"/>
            <a:ext cx="8638903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800" dirty="0" smtClean="0"/>
              <a:t>    </a:t>
            </a:r>
            <a:r>
              <a:rPr lang="en-US" sz="4000" dirty="0" smtClean="0"/>
              <a:t>Observe the person performing</a:t>
            </a:r>
          </a:p>
          <a:p>
            <a:r>
              <a:rPr lang="en-US" sz="4000" dirty="0" smtClean="0"/>
              <a:t>     two familiar, relevant tasks</a:t>
            </a:r>
            <a:endParaRPr lang="en-US" sz="4000" dirty="0"/>
          </a:p>
          <a:p>
            <a:pPr marL="1704975" lvl="1" indent="-688975">
              <a:buFont typeface="Arial"/>
              <a:buChar char="•"/>
            </a:pPr>
            <a:r>
              <a:rPr lang="en-US" sz="4000" dirty="0" smtClean="0"/>
              <a:t>Client-centered</a:t>
            </a:r>
          </a:p>
          <a:p>
            <a:pPr marL="1704975" lvl="1" indent="-688975">
              <a:buFont typeface="Arial"/>
              <a:buChar char="•"/>
            </a:pPr>
            <a:r>
              <a:rPr lang="en-US" sz="4000" dirty="0" smtClean="0"/>
              <a:t>Occupation-based and -focused</a:t>
            </a:r>
          </a:p>
          <a:p>
            <a:pPr marL="1704975" lvl="1" indent="-688975">
              <a:buFont typeface="Arial"/>
              <a:buChar char="•"/>
            </a:pPr>
            <a:r>
              <a:rPr lang="en-US" sz="4000" dirty="0" smtClean="0"/>
              <a:t>Criteria-referenced scoring</a:t>
            </a:r>
          </a:p>
          <a:p>
            <a:pPr marL="1704975" lvl="1" indent="-688975">
              <a:buFont typeface="Arial"/>
              <a:buChar char="•"/>
            </a:pPr>
            <a:r>
              <a:rPr lang="en-US" sz="4000" dirty="0" smtClean="0"/>
              <a:t>Standardized measure of</a:t>
            </a:r>
          </a:p>
          <a:p>
            <a:pPr marL="1704975" lvl="1" indent="-688975"/>
            <a:r>
              <a:rPr lang="en-US" sz="4000" dirty="0"/>
              <a:t> </a:t>
            </a:r>
            <a:r>
              <a:rPr lang="en-US" sz="4000" dirty="0" smtClean="0"/>
              <a:t>     ADL task performance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0149237" y="13114758"/>
            <a:ext cx="8842760" cy="2185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/>
              <a:t>Assessment of Compared Qualities—</a:t>
            </a:r>
          </a:p>
          <a:p>
            <a:r>
              <a:rPr lang="en-US" sz="4400" b="1" dirty="0" smtClean="0"/>
              <a:t>Occupational</a:t>
            </a:r>
            <a:r>
              <a:rPr lang="en-US" sz="4400" b="1" dirty="0"/>
              <a:t> </a:t>
            </a:r>
            <a:r>
              <a:rPr lang="en-US" sz="4400" b="1" dirty="0" smtClean="0"/>
              <a:t>Performance </a:t>
            </a:r>
            <a:r>
              <a:rPr lang="en-US" sz="4400" b="1" dirty="0"/>
              <a:t>(</a:t>
            </a:r>
            <a:r>
              <a:rPr lang="en-US" sz="4400" b="1" dirty="0" smtClean="0"/>
              <a:t>ACQ-OP)</a:t>
            </a:r>
          </a:p>
          <a:p>
            <a:endParaRPr lang="en-US" sz="4800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22704308" y="13120441"/>
            <a:ext cx="46083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/>
              <a:t>AMPS and ACQ-OP </a:t>
            </a:r>
            <a:endParaRPr lang="en-US" sz="4400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33722672" y="13118901"/>
            <a:ext cx="473591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/>
              <a:t>AMPS  and ACQ-OP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42381658" y="13114882"/>
            <a:ext cx="7888563" cy="8463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23863"/>
            <a:r>
              <a:rPr lang="en-US" sz="4400" b="1" dirty="0" smtClean="0"/>
              <a:t>Compensatory model and</a:t>
            </a:r>
          </a:p>
          <a:p>
            <a:pPr marL="423863"/>
            <a:r>
              <a:rPr lang="en-US" sz="4400" b="1" dirty="0" smtClean="0"/>
              <a:t>adaptive occupation</a:t>
            </a:r>
          </a:p>
          <a:p>
            <a:endParaRPr lang="en-US" sz="4800" b="1" dirty="0" smtClean="0"/>
          </a:p>
          <a:p>
            <a:r>
              <a:rPr lang="en-US" sz="4000" dirty="0" smtClean="0"/>
              <a:t>Moderate discrepancy indicates</a:t>
            </a:r>
          </a:p>
          <a:p>
            <a:r>
              <a:rPr lang="en-US" sz="4000" dirty="0"/>
              <a:t>n</a:t>
            </a:r>
            <a:r>
              <a:rPr lang="en-US" sz="4000" dirty="0" smtClean="0"/>
              <a:t>eed for compensatory strategies</a:t>
            </a:r>
          </a:p>
          <a:p>
            <a:r>
              <a:rPr lang="en-US" sz="4000" dirty="0"/>
              <a:t>f</a:t>
            </a:r>
            <a:r>
              <a:rPr lang="en-US" sz="4000" dirty="0" smtClean="0"/>
              <a:t>ocused on modifying the physical environment</a:t>
            </a:r>
          </a:p>
          <a:p>
            <a:pPr marL="1033463" indent="-525463">
              <a:buFont typeface="Arial"/>
              <a:buChar char="•"/>
            </a:pPr>
            <a:r>
              <a:rPr lang="en-US" sz="4000" dirty="0" smtClean="0"/>
              <a:t>Place laundry on dryer</a:t>
            </a:r>
          </a:p>
          <a:p>
            <a:pPr marL="1033463" indent="-525463">
              <a:buFont typeface="Arial"/>
              <a:buChar char="•"/>
            </a:pPr>
            <a:r>
              <a:rPr lang="en-US" sz="4000" dirty="0" smtClean="0"/>
              <a:t>Store laundry soap on dryer</a:t>
            </a:r>
          </a:p>
          <a:p>
            <a:pPr marL="1033463" indent="-525463">
              <a:buFont typeface="Arial"/>
              <a:buChar char="•"/>
            </a:pPr>
            <a:r>
              <a:rPr lang="en-US" sz="4000" dirty="0" smtClean="0"/>
              <a:t>Cue card on cupboard specifying steps of task</a:t>
            </a:r>
          </a:p>
          <a:p>
            <a:r>
              <a:rPr lang="en-US" sz="4000" dirty="0"/>
              <a:t> </a:t>
            </a:r>
            <a:r>
              <a:rPr lang="en-US" sz="4000" dirty="0" smtClean="0"/>
              <a:t>   </a:t>
            </a:r>
            <a:r>
              <a:rPr lang="en-US" sz="4000" dirty="0"/>
              <a:t> </a:t>
            </a:r>
            <a:r>
              <a:rPr lang="en-US" sz="4000" dirty="0" smtClean="0"/>
              <a:t>     </a:t>
            </a:r>
          </a:p>
          <a:p>
            <a:endParaRPr lang="en-US" sz="4800" b="1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2370617" y="24782832"/>
            <a:ext cx="13775954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spcAft>
                <a:spcPts val="600"/>
              </a:spcAft>
              <a:buFont typeface="Arial"/>
              <a:buChar char="•"/>
            </a:pPr>
            <a:r>
              <a:rPr lang="en-US" sz="4400" dirty="0" smtClean="0"/>
              <a:t>Supports </a:t>
            </a:r>
            <a:r>
              <a:rPr lang="en-US" sz="4400" dirty="0"/>
              <a:t>collaborative and </a:t>
            </a:r>
            <a:r>
              <a:rPr lang="en-US" sz="4400" dirty="0" smtClean="0"/>
              <a:t>client</a:t>
            </a:r>
            <a:r>
              <a:rPr lang="en-US" sz="4400" dirty="0"/>
              <a:t>-centered practice </a:t>
            </a:r>
          </a:p>
          <a:p>
            <a:pPr marL="685800" indent="-685800">
              <a:spcAft>
                <a:spcPts val="600"/>
              </a:spcAft>
              <a:buFont typeface="Arial"/>
              <a:buChar char="•"/>
            </a:pPr>
            <a:r>
              <a:rPr lang="en-US" sz="4400" dirty="0" smtClean="0"/>
              <a:t>Provides information on desired occupation and perceived general strengths and challenges</a:t>
            </a:r>
          </a:p>
          <a:p>
            <a:pPr marL="685800" indent="-685800">
              <a:spcAft>
                <a:spcPts val="600"/>
              </a:spcAft>
              <a:buFont typeface="Arial"/>
              <a:buChar char="•"/>
            </a:pPr>
            <a:r>
              <a:rPr lang="en-US" sz="4400" dirty="0" smtClean="0"/>
              <a:t>Affirms the person’s insider viewpoint</a:t>
            </a:r>
          </a:p>
          <a:p>
            <a:pPr marL="685800" indent="-685800">
              <a:spcAft>
                <a:spcPts val="600"/>
              </a:spcAft>
              <a:buFont typeface="Arial"/>
              <a:buChar char="•"/>
            </a:pPr>
            <a:r>
              <a:rPr lang="en-US" sz="4400" dirty="0" smtClean="0"/>
              <a:t>Provides </a:t>
            </a:r>
            <a:r>
              <a:rPr lang="en-US" sz="4400" dirty="0"/>
              <a:t>initial information to </a:t>
            </a:r>
            <a:r>
              <a:rPr lang="en-US" sz="4400" dirty="0" smtClean="0"/>
              <a:t>guide further </a:t>
            </a:r>
            <a:r>
              <a:rPr lang="en-US" sz="4400" dirty="0"/>
              <a:t>evaluation </a:t>
            </a:r>
            <a:endParaRPr lang="en-US" sz="4400" dirty="0" smtClean="0"/>
          </a:p>
          <a:p>
            <a:pPr marL="685800" indent="-685800">
              <a:spcAft>
                <a:spcPts val="600"/>
              </a:spcAft>
              <a:buFont typeface="Arial"/>
              <a:buChar char="•"/>
            </a:pPr>
            <a:r>
              <a:rPr lang="en-US" sz="4400" dirty="0" smtClean="0"/>
              <a:t>Lacks </a:t>
            </a:r>
            <a:r>
              <a:rPr lang="en-US" sz="4400" dirty="0"/>
              <a:t>detail </a:t>
            </a:r>
            <a:r>
              <a:rPr lang="en-US" sz="4400" dirty="0" smtClean="0"/>
              <a:t>needed to </a:t>
            </a:r>
            <a:r>
              <a:rPr lang="en-US" sz="4400" dirty="0"/>
              <a:t>plan </a:t>
            </a:r>
            <a:r>
              <a:rPr lang="en-US" sz="4400" dirty="0" smtClean="0"/>
              <a:t>intervention</a:t>
            </a:r>
            <a:endParaRPr lang="en-US" sz="4400" dirty="0"/>
          </a:p>
        </p:txBody>
      </p:sp>
      <p:sp>
        <p:nvSpPr>
          <p:cNvPr id="7" name="TextBox 6"/>
          <p:cNvSpPr txBox="1"/>
          <p:nvPr/>
        </p:nvSpPr>
        <p:spPr>
          <a:xfrm>
            <a:off x="32299927" y="24793387"/>
            <a:ext cx="16986612" cy="67864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spcAft>
                <a:spcPts val="600"/>
              </a:spcAft>
              <a:buFont typeface="Arial"/>
              <a:buChar char="•"/>
            </a:pPr>
            <a:r>
              <a:rPr lang="en-US" sz="4400" dirty="0" smtClean="0"/>
              <a:t>Provides detailed insider’s viewpoint</a:t>
            </a:r>
          </a:p>
          <a:p>
            <a:pPr marL="685800" indent="-685800">
              <a:spcAft>
                <a:spcPts val="600"/>
              </a:spcAft>
              <a:buFont typeface="Arial"/>
              <a:buChar char="•"/>
            </a:pPr>
            <a:r>
              <a:rPr lang="en-US" sz="4400" dirty="0" smtClean="0"/>
              <a:t>Allows direct comparison of the person’s perspective with that of the occupational therapist </a:t>
            </a:r>
          </a:p>
          <a:p>
            <a:pPr marL="685800" indent="-685800">
              <a:spcAft>
                <a:spcPts val="600"/>
              </a:spcAft>
              <a:buFont typeface="Arial"/>
              <a:buChar char="•"/>
            </a:pPr>
            <a:r>
              <a:rPr lang="en-US" sz="4400" dirty="0" smtClean="0"/>
              <a:t>Supports collaborating with person to select appropriate</a:t>
            </a:r>
          </a:p>
          <a:p>
            <a:pPr>
              <a:spcAft>
                <a:spcPts val="600"/>
              </a:spcAft>
            </a:pPr>
            <a:r>
              <a:rPr lang="en-US" sz="4400" dirty="0" smtClean="0"/>
              <a:t>      intervention strategies that reflect person’s needed support</a:t>
            </a:r>
          </a:p>
          <a:p>
            <a:pPr>
              <a:spcAft>
                <a:spcPts val="600"/>
              </a:spcAft>
            </a:pPr>
            <a:r>
              <a:rPr lang="en-US" sz="4400" dirty="0"/>
              <a:t> </a:t>
            </a:r>
            <a:r>
              <a:rPr lang="en-US" sz="4400" dirty="0" smtClean="0"/>
              <a:t>     -  Larger </a:t>
            </a:r>
            <a:r>
              <a:rPr lang="en-US" sz="4400" dirty="0"/>
              <a:t>discrepancies (i.e., lack of a shared perspective) </a:t>
            </a:r>
            <a:endParaRPr lang="en-US" sz="4400" dirty="0" smtClean="0"/>
          </a:p>
          <a:p>
            <a:pPr marL="2058988" indent="-571500">
              <a:spcAft>
                <a:spcPts val="600"/>
              </a:spcAft>
              <a:buFont typeface="Arial"/>
              <a:buChar char="•"/>
            </a:pPr>
            <a:r>
              <a:rPr lang="en-US" sz="4400" dirty="0"/>
              <a:t>C</a:t>
            </a:r>
            <a:r>
              <a:rPr lang="en-US" sz="4400" dirty="0" smtClean="0"/>
              <a:t>an hinder collaborative </a:t>
            </a:r>
            <a:r>
              <a:rPr lang="en-US" sz="4400" dirty="0"/>
              <a:t>goal-setting and </a:t>
            </a:r>
            <a:r>
              <a:rPr lang="en-US" sz="4400" dirty="0" smtClean="0"/>
              <a:t>intervention planning</a:t>
            </a:r>
          </a:p>
          <a:p>
            <a:pPr marL="2058988" indent="-571500">
              <a:spcAft>
                <a:spcPts val="600"/>
              </a:spcAft>
              <a:buFont typeface="Arial"/>
              <a:buChar char="•"/>
            </a:pPr>
            <a:r>
              <a:rPr lang="en-US" sz="4400" dirty="0" smtClean="0"/>
              <a:t>May indicate the need to implement compensatory strategies</a:t>
            </a:r>
            <a:endParaRPr lang="en-US" sz="4400" dirty="0"/>
          </a:p>
          <a:p>
            <a:r>
              <a:rPr lang="en-US" sz="4800" dirty="0" smtClean="0"/>
              <a:t>   </a:t>
            </a:r>
            <a:endParaRPr lang="en-US" sz="4800" dirty="0"/>
          </a:p>
        </p:txBody>
      </p:sp>
      <p:sp>
        <p:nvSpPr>
          <p:cNvPr id="42" name="TextBox 41"/>
          <p:cNvSpPr txBox="1"/>
          <p:nvPr/>
        </p:nvSpPr>
        <p:spPr>
          <a:xfrm>
            <a:off x="17029280" y="24795196"/>
            <a:ext cx="14414260" cy="5139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>
              <a:spcAft>
                <a:spcPts val="600"/>
              </a:spcAft>
              <a:buFont typeface="Arial"/>
              <a:buChar char="•"/>
            </a:pPr>
            <a:r>
              <a:rPr lang="en-US" sz="4400" dirty="0" smtClean="0"/>
              <a:t>Provides specific information on strengths and problems</a:t>
            </a:r>
          </a:p>
          <a:p>
            <a:pPr>
              <a:spcAft>
                <a:spcPts val="600"/>
              </a:spcAft>
            </a:pPr>
            <a:r>
              <a:rPr lang="en-US" sz="4400" dirty="0" smtClean="0"/>
              <a:t>     with occupational  performance</a:t>
            </a:r>
          </a:p>
          <a:p>
            <a:pPr marL="685800" indent="-685800">
              <a:spcAft>
                <a:spcPts val="600"/>
              </a:spcAft>
              <a:buFont typeface="Arial"/>
              <a:buChar char="•"/>
            </a:pPr>
            <a:r>
              <a:rPr lang="en-US" sz="4400" dirty="0" smtClean="0"/>
              <a:t>Provides detailed outsider’s observed viewpoint</a:t>
            </a:r>
          </a:p>
          <a:p>
            <a:pPr marL="685800" indent="-685800">
              <a:spcAft>
                <a:spcPts val="600"/>
              </a:spcAft>
              <a:buFont typeface="Arial"/>
              <a:buChar char="•"/>
            </a:pPr>
            <a:r>
              <a:rPr lang="en-US" sz="4400" dirty="0" smtClean="0"/>
              <a:t>Supports specific client-centered and occupation-focused goals</a:t>
            </a:r>
          </a:p>
          <a:p>
            <a:pPr marL="685800" indent="-685800">
              <a:spcAft>
                <a:spcPts val="600"/>
              </a:spcAft>
              <a:buFont typeface="Arial"/>
              <a:buChar char="•"/>
            </a:pPr>
            <a:r>
              <a:rPr lang="en-US" sz="4400" dirty="0" smtClean="0"/>
              <a:t>Guides intervention planning to address specific performance problems  </a:t>
            </a:r>
            <a:endParaRPr lang="en-US" sz="4400" dirty="0"/>
          </a:p>
        </p:txBody>
      </p:sp>
      <p:pic>
        <p:nvPicPr>
          <p:cNvPr id="11" name="Picture 10" descr="Lou Ann Poster AMPS Score For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2015" y="6089764"/>
            <a:ext cx="11552920" cy="5517813"/>
          </a:xfrm>
          <a:prstGeom prst="rect">
            <a:avLst/>
          </a:prstGeom>
        </p:spPr>
      </p:pic>
      <p:pic>
        <p:nvPicPr>
          <p:cNvPr id="15" name="Picture 14" descr="Lou Ann Poster ACQ-OP Interview Guide revise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1273" y="15115505"/>
            <a:ext cx="8485634" cy="4242816"/>
          </a:xfrm>
          <a:prstGeom prst="rect">
            <a:avLst/>
          </a:prstGeom>
        </p:spPr>
      </p:pic>
      <p:pic>
        <p:nvPicPr>
          <p:cNvPr id="57" name="Picture 56" descr="Lou Ann Poster ACQ-OP Results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11886" y="14568103"/>
            <a:ext cx="5672270" cy="5751215"/>
          </a:xfrm>
          <a:prstGeom prst="rect">
            <a:avLst/>
          </a:prstGeom>
        </p:spPr>
      </p:pic>
      <p:pic>
        <p:nvPicPr>
          <p:cNvPr id="58" name="Picture 57" descr="LouAnn Poster Both AMPS Rulers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1123" y="5852696"/>
            <a:ext cx="9305292" cy="5952744"/>
          </a:xfrm>
          <a:prstGeom prst="rect">
            <a:avLst/>
          </a:prstGeom>
        </p:spPr>
      </p:pic>
      <p:pic>
        <p:nvPicPr>
          <p:cNvPr id="59" name="Picture 58" descr="interview 2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7813" y="6055473"/>
            <a:ext cx="7107937" cy="5330952"/>
          </a:xfrm>
          <a:prstGeom prst="rect">
            <a:avLst/>
          </a:prstGeom>
        </p:spPr>
      </p:pic>
      <p:pic>
        <p:nvPicPr>
          <p:cNvPr id="60" name="Picture 59" descr="picking up clothes 2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715" y="6095813"/>
            <a:ext cx="7108203" cy="5331152"/>
          </a:xfrm>
          <a:prstGeom prst="rect">
            <a:avLst/>
          </a:prstGeom>
        </p:spPr>
      </p:pic>
      <p:pic>
        <p:nvPicPr>
          <p:cNvPr id="61" name="Picture 60" descr="Lou Ann Poster ACQ-OP Score Form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24226" y="14398784"/>
            <a:ext cx="9509919" cy="6464764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2420272" y="21789645"/>
            <a:ext cx="11063432" cy="19082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5400" b="1" dirty="0">
                <a:solidFill>
                  <a:srgbClr val="F7CA15"/>
                </a:solidFill>
              </a:rPr>
              <a:t>Occupational therapy interview:</a:t>
            </a:r>
          </a:p>
          <a:p>
            <a:pPr>
              <a:spcAft>
                <a:spcPts val="1200"/>
              </a:spcAft>
            </a:pPr>
            <a:r>
              <a:rPr lang="en-US" sz="5400" b="1" dirty="0">
                <a:solidFill>
                  <a:srgbClr val="F7CA15"/>
                </a:solidFill>
              </a:rPr>
              <a:t>Global occupation-focused self-</a:t>
            </a:r>
            <a:r>
              <a:rPr lang="en-US" sz="5400" b="1" dirty="0" smtClean="0">
                <a:solidFill>
                  <a:srgbClr val="F7CA15"/>
                </a:solidFill>
              </a:rPr>
              <a:t>report</a:t>
            </a:r>
            <a:endParaRPr lang="en-US" sz="5400" b="1" dirty="0">
              <a:solidFill>
                <a:srgbClr val="F7CA15"/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4310057" y="31506606"/>
            <a:ext cx="14976289" cy="104644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 lIns="182880" tIns="182880" rIns="182880" bIns="182880" rtlCol="0" anchor="ctr" anchorCtr="0">
            <a:spAutoFit/>
          </a:bodyPr>
          <a:lstStyle/>
          <a:p>
            <a:r>
              <a:rPr lang="en-US" sz="4400" dirty="0" smtClean="0">
                <a:solidFill>
                  <a:srgbClr val="F7CA15"/>
                </a:solidFill>
              </a:rPr>
              <a:t> For more information:  http://</a:t>
            </a:r>
            <a:r>
              <a:rPr lang="en-US" sz="4400" dirty="0" err="1" smtClean="0">
                <a:solidFill>
                  <a:srgbClr val="F7CA15"/>
                </a:solidFill>
              </a:rPr>
              <a:t>www.innovativeOTsolutions.com</a:t>
            </a:r>
            <a:endParaRPr lang="en-US" sz="4400" dirty="0">
              <a:solidFill>
                <a:srgbClr val="F7CA15"/>
              </a:solidFill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-1" y="-1"/>
            <a:ext cx="51206401" cy="5568696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TextBox 66"/>
          <p:cNvSpPr txBox="1"/>
          <p:nvPr/>
        </p:nvSpPr>
        <p:spPr>
          <a:xfrm>
            <a:off x="4255787" y="120940"/>
            <a:ext cx="42473085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8800" dirty="0">
                <a:solidFill>
                  <a:srgbClr val="F7CA15"/>
                </a:solidFill>
              </a:rPr>
              <a:t>Assessing the Discrepancy Between Observed and Self-Reported Occupational Performance:  </a:t>
            </a:r>
          </a:p>
          <a:p>
            <a:pPr algn="ctr"/>
            <a:r>
              <a:rPr lang="en-US" sz="8800" dirty="0">
                <a:solidFill>
                  <a:srgbClr val="F7CA15"/>
                </a:solidFill>
              </a:rPr>
              <a:t>Implications for </a:t>
            </a:r>
            <a:r>
              <a:rPr lang="en-US" sz="8800" dirty="0" smtClean="0">
                <a:solidFill>
                  <a:srgbClr val="F7CA15"/>
                </a:solidFill>
              </a:rPr>
              <a:t>Intervention</a:t>
            </a:r>
            <a:endParaRPr lang="en-US" sz="9600" dirty="0">
              <a:solidFill>
                <a:srgbClr val="F7CA15"/>
              </a:solidFill>
            </a:endParaRPr>
          </a:p>
          <a:p>
            <a:pPr algn="ctr"/>
            <a:endParaRPr lang="en-US" sz="4000" dirty="0" smtClean="0">
              <a:solidFill>
                <a:srgbClr val="F7CA15"/>
              </a:solidFill>
            </a:endParaRPr>
          </a:p>
          <a:p>
            <a:pPr algn="ctr"/>
            <a:r>
              <a:rPr lang="en-US" sz="4000" dirty="0" smtClean="0">
                <a:solidFill>
                  <a:srgbClr val="F7CA15"/>
                </a:solidFill>
              </a:rPr>
              <a:t>Lou </a:t>
            </a:r>
            <a:r>
              <a:rPr lang="en-US" sz="4000" dirty="0">
                <a:solidFill>
                  <a:srgbClr val="F7CA15"/>
                </a:solidFill>
              </a:rPr>
              <a:t>Ann Griswold, PhD, OTR/L, FAOTA, University of New Hampshire</a:t>
            </a:r>
          </a:p>
          <a:p>
            <a:pPr algn="ctr"/>
            <a:r>
              <a:rPr lang="en-US" sz="4000" dirty="0">
                <a:solidFill>
                  <a:srgbClr val="F7CA15"/>
                </a:solidFill>
              </a:rPr>
              <a:t>Anne G. Fisher, ScD, OT, FAOTA, Division of Occupational Therapy, </a:t>
            </a:r>
            <a:r>
              <a:rPr lang="en-US" sz="4000" dirty="0" err="1">
                <a:solidFill>
                  <a:srgbClr val="F7CA15"/>
                </a:solidFill>
              </a:rPr>
              <a:t>Umeå</a:t>
            </a:r>
            <a:r>
              <a:rPr lang="en-US" sz="4000" dirty="0">
                <a:solidFill>
                  <a:srgbClr val="F7CA15"/>
                </a:solidFill>
              </a:rPr>
              <a:t> University, Sweden</a:t>
            </a:r>
          </a:p>
          <a:p>
            <a:pPr algn="ctr"/>
            <a:r>
              <a:rPr lang="en-US" sz="4000" dirty="0">
                <a:solidFill>
                  <a:srgbClr val="F7CA15"/>
                </a:solidFill>
              </a:rPr>
              <a:t>Anders </a:t>
            </a:r>
            <a:r>
              <a:rPr lang="en-US" sz="4000" dirty="0" err="1">
                <a:solidFill>
                  <a:srgbClr val="F7CA15"/>
                </a:solidFill>
              </a:rPr>
              <a:t>Kottorp</a:t>
            </a:r>
            <a:r>
              <a:rPr lang="en-US" sz="4000" dirty="0">
                <a:solidFill>
                  <a:srgbClr val="F7CA15"/>
                </a:solidFill>
              </a:rPr>
              <a:t>, PhD, </a:t>
            </a:r>
            <a:r>
              <a:rPr lang="en-US" sz="4000" dirty="0" err="1">
                <a:solidFill>
                  <a:srgbClr val="F7CA15"/>
                </a:solidFill>
              </a:rPr>
              <a:t>LegOT</a:t>
            </a:r>
            <a:r>
              <a:rPr lang="en-US" sz="4000" dirty="0">
                <a:solidFill>
                  <a:srgbClr val="F7CA15"/>
                </a:solidFill>
              </a:rPr>
              <a:t>, Division of Occupational Therapy, </a:t>
            </a:r>
            <a:r>
              <a:rPr lang="en-US" sz="4000" dirty="0" err="1">
                <a:solidFill>
                  <a:srgbClr val="F7CA15"/>
                </a:solidFill>
              </a:rPr>
              <a:t>Karolinska</a:t>
            </a:r>
            <a:r>
              <a:rPr lang="en-US" sz="4000" dirty="0">
                <a:solidFill>
                  <a:srgbClr val="F7CA15"/>
                </a:solidFill>
              </a:rPr>
              <a:t> </a:t>
            </a:r>
            <a:r>
              <a:rPr lang="en-US" sz="4000" dirty="0" err="1">
                <a:solidFill>
                  <a:srgbClr val="F7CA15"/>
                </a:solidFill>
              </a:rPr>
              <a:t>Institutet</a:t>
            </a:r>
            <a:r>
              <a:rPr lang="en-US" sz="4000" dirty="0">
                <a:solidFill>
                  <a:srgbClr val="F7CA15"/>
                </a:solidFill>
              </a:rPr>
              <a:t>, Sweden</a:t>
            </a:r>
          </a:p>
        </p:txBody>
      </p:sp>
      <p:pic>
        <p:nvPicPr>
          <p:cNvPr id="68" name="Picture 67" descr="post tx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04136" y="6057925"/>
            <a:ext cx="5488930" cy="5330902"/>
          </a:xfrm>
          <a:prstGeom prst="rect">
            <a:avLst/>
          </a:prstGeom>
        </p:spPr>
      </p:pic>
      <p:sp>
        <p:nvSpPr>
          <p:cNvPr id="70" name="TextBox 69"/>
          <p:cNvSpPr txBox="1"/>
          <p:nvPr/>
        </p:nvSpPr>
        <p:spPr>
          <a:xfrm>
            <a:off x="17105779" y="21790407"/>
            <a:ext cx="15588835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F7CA15"/>
                </a:solidFill>
              </a:rPr>
              <a:t>AMPS:  </a:t>
            </a:r>
            <a:r>
              <a:rPr lang="en-US" sz="5400" b="1" dirty="0" smtClean="0">
                <a:solidFill>
                  <a:srgbClr val="F7CA15"/>
                </a:solidFill>
              </a:rPr>
              <a:t>Occupation</a:t>
            </a:r>
            <a:r>
              <a:rPr lang="en-US" sz="5400" b="1" dirty="0">
                <a:solidFill>
                  <a:srgbClr val="F7CA15"/>
                </a:solidFill>
              </a:rPr>
              <a:t>-based, occupation-</a:t>
            </a:r>
            <a:r>
              <a:rPr lang="en-US" sz="5400" b="1" dirty="0" smtClean="0">
                <a:solidFill>
                  <a:srgbClr val="F7CA15"/>
                </a:solidFill>
              </a:rPr>
              <a:t>focused evaluation of </a:t>
            </a:r>
            <a:r>
              <a:rPr lang="en-US" sz="5400" b="1" dirty="0">
                <a:solidFill>
                  <a:srgbClr val="F7CA15"/>
                </a:solidFill>
              </a:rPr>
              <a:t>task </a:t>
            </a:r>
            <a:r>
              <a:rPr lang="en-US" sz="5400" b="1" dirty="0" smtClean="0">
                <a:solidFill>
                  <a:srgbClr val="F7CA15"/>
                </a:solidFill>
              </a:rPr>
              <a:t>performance</a:t>
            </a:r>
            <a:endParaRPr lang="en-US" sz="5400" b="1" dirty="0">
              <a:solidFill>
                <a:srgbClr val="F7CA15"/>
              </a:solidFill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32293143" y="22117975"/>
            <a:ext cx="14191506" cy="23544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rgbClr val="F7CA15"/>
                </a:solidFill>
              </a:rPr>
              <a:t>ACQ-</a:t>
            </a:r>
            <a:r>
              <a:rPr lang="en-US" sz="5400" b="1" dirty="0" smtClean="0">
                <a:solidFill>
                  <a:srgbClr val="F7CA15"/>
                </a:solidFill>
              </a:rPr>
              <a:t>OP:  Specific </a:t>
            </a:r>
            <a:r>
              <a:rPr lang="en-US" sz="5400" b="1" dirty="0">
                <a:solidFill>
                  <a:srgbClr val="F7CA15"/>
                </a:solidFill>
              </a:rPr>
              <a:t>occupation-focused self-report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49593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713</TotalTime>
  <Words>357</Words>
  <Application>Microsoft Macintosh PowerPoint</Application>
  <PresentationFormat>Custom</PresentationFormat>
  <Paragraphs>57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UNH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 Ann Griswold</dc:creator>
  <cp:lastModifiedBy>Lou Ann Griswold</cp:lastModifiedBy>
  <cp:revision>60</cp:revision>
  <dcterms:created xsi:type="dcterms:W3CDTF">2015-04-10T11:28:59Z</dcterms:created>
  <dcterms:modified xsi:type="dcterms:W3CDTF">2015-04-13T00:21:40Z</dcterms:modified>
</cp:coreProperties>
</file>