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6" r:id="rId2"/>
  </p:sldIdLst>
  <p:sldSz cx="41148000" cy="32918400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0099"/>
    <a:srgbClr val="996633"/>
    <a:srgbClr val="FF00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364" autoAdjust="0"/>
  </p:normalViewPr>
  <p:slideViewPr>
    <p:cSldViewPr>
      <p:cViewPr varScale="1">
        <p:scale>
          <a:sx n="13" d="100"/>
          <a:sy n="13" d="100"/>
        </p:scale>
        <p:origin x="-952" y="-72"/>
      </p:cViewPr>
      <p:guideLst>
        <p:guide orient="horz" pos="432"/>
        <p:guide pos="40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831263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EF8BC7D-E16C-4000-8337-E1098E6E88A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86696" y="10226675"/>
            <a:ext cx="34974609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71903" y="18653126"/>
            <a:ext cx="28804195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6A2A6-4EAF-4313-81E7-6FA64A7ED4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8A9E22-F176-4E64-A9D8-43BE7045D9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0406" y="21153440"/>
            <a:ext cx="3497609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50406" y="13952539"/>
            <a:ext cx="3497609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01DF0-FE62-488B-A22F-3D898B7B14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86698" y="9509127"/>
            <a:ext cx="17415867" cy="19751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645440" y="9509127"/>
            <a:ext cx="17415867" cy="19751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FC41F-064B-4B46-9A25-F22B095AFA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805" y="1317625"/>
            <a:ext cx="37034391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6805" y="7369177"/>
            <a:ext cx="18180844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56805" y="10439402"/>
            <a:ext cx="18180844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902913" y="7369177"/>
            <a:ext cx="18188285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902913" y="10439402"/>
            <a:ext cx="18188285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C6C79-FEEE-430A-A193-2A7CFAA6E6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BBA41-576E-4828-9BBC-107EC55593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094E5-0048-46B7-B138-08F3D5B3E3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805" y="1311275"/>
            <a:ext cx="13537406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88320" y="1311276"/>
            <a:ext cx="23002875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56805" y="6888163"/>
            <a:ext cx="13537406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3D422-C467-4502-B0C1-49C2197D96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4999" y="23042564"/>
            <a:ext cx="2468909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064999" y="2941640"/>
            <a:ext cx="2468909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4999" y="25763540"/>
            <a:ext cx="2468909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DF384-9280-43B0-919A-1BE601BE14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CB455C-7826-416A-A3E2-B04F2FA4DA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317653" y="2925764"/>
            <a:ext cx="8743652" cy="263350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86695" y="2925764"/>
            <a:ext cx="26088083" cy="263350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45AFE-7145-408D-BA1C-7F030DFD8F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86100" y="2925763"/>
            <a:ext cx="349758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86100" y="9509125"/>
            <a:ext cx="34975800" cy="1975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86100" y="29992638"/>
            <a:ext cx="85725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>
            <a:lvl1pPr>
              <a:defRPr sz="67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058900" y="29992638"/>
            <a:ext cx="130302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>
            <a:lvl1pPr algn="ctr">
              <a:defRPr sz="67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9489400" y="29992638"/>
            <a:ext cx="85725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>
            <a:lvl1pPr algn="r">
              <a:defRPr sz="6700" smtClean="0"/>
            </a:lvl1pPr>
          </a:lstStyle>
          <a:p>
            <a:pPr>
              <a:defRPr/>
            </a:pPr>
            <a:fld id="{8AA0AD50-9423-4BD2-ACCB-8712DEFC21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2pPr>
      <a:lvl3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3pPr>
      <a:lvl4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4pPr>
      <a:lvl5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5pPr>
      <a:lvl6pPr marL="4572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6pPr>
      <a:lvl7pPr marL="9144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7pPr>
      <a:lvl8pPr marL="13716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8pPr>
      <a:lvl9pPr marL="18288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9pPr>
    </p:titleStyle>
    <p:bodyStyle>
      <a:lvl1pPr marL="1646238" indent="-1646238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5400">
          <a:solidFill>
            <a:schemeClr val="tx1"/>
          </a:solidFill>
          <a:latin typeface="+mn-lt"/>
          <a:ea typeface="+mn-ea"/>
          <a:cs typeface="+mn-cs"/>
        </a:defRPr>
      </a:lvl1pPr>
      <a:lvl2pPr marL="3565525" indent="-1371600" algn="l" defTabSz="4389438" rtl="0" eaLnBrk="0" fontAlgn="base" hangingPunct="0">
        <a:spcBef>
          <a:spcPct val="20000"/>
        </a:spcBef>
        <a:spcAft>
          <a:spcPct val="0"/>
        </a:spcAft>
        <a:buChar char="–"/>
        <a:defRPr sz="13400">
          <a:solidFill>
            <a:schemeClr val="tx1"/>
          </a:solidFill>
          <a:latin typeface="+mn-lt"/>
        </a:defRPr>
      </a:lvl2pPr>
      <a:lvl3pPr marL="5486400" indent="-1096963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1500">
          <a:solidFill>
            <a:schemeClr val="tx1"/>
          </a:solidFill>
          <a:latin typeface="+mn-lt"/>
        </a:defRPr>
      </a:lvl3pPr>
      <a:lvl4pPr marL="7680325" indent="-1096963" algn="l" defTabSz="4389438" rtl="0" eaLnBrk="0" fontAlgn="base" hangingPunct="0">
        <a:spcBef>
          <a:spcPct val="20000"/>
        </a:spcBef>
        <a:spcAft>
          <a:spcPct val="0"/>
        </a:spcAft>
        <a:buChar char="–"/>
        <a:defRPr sz="9600">
          <a:solidFill>
            <a:schemeClr val="tx1"/>
          </a:solidFill>
          <a:latin typeface="+mn-lt"/>
        </a:defRPr>
      </a:lvl4pPr>
      <a:lvl5pPr marL="9875838" indent="-1096963" algn="l" defTabSz="4389438" rtl="0" eaLnBrk="0" fontAlgn="base" hangingPunct="0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5pPr>
      <a:lvl6pPr marL="103330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6pPr>
      <a:lvl7pPr marL="107902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7pPr>
      <a:lvl8pPr marL="112474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8pPr>
      <a:lvl9pPr marL="117046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jpeg"/><Relationship Id="rId3" Type="http://schemas.openxmlformats.org/officeDocument/2006/relationships/image" Target="../media/image2.pn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jpeg"/><Relationship Id="rId2" Type="http://schemas.openxmlformats.org/officeDocument/2006/relationships/image" Target="../media/image1.jpeg"/><Relationship Id="rId16" Type="http://schemas.openxmlformats.org/officeDocument/2006/relationships/image" Target="../media/image14.png"/><Relationship Id="rId20" Type="http://schemas.openxmlformats.org/officeDocument/2006/relationships/image" Target="../media/image18.jpeg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5" Type="http://schemas.openxmlformats.org/officeDocument/2006/relationships/hyperlink" Target="mailto:chunt@unh.edu" TargetMode="External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jpeg"/><Relationship Id="rId31" Type="http://schemas.openxmlformats.org/officeDocument/2006/relationships/image" Target="../media/image29.png"/><Relationship Id="rId4" Type="http://schemas.openxmlformats.org/officeDocument/2006/relationships/image" Target="../media/image3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Relationship Id="rId22" Type="http://schemas.openxmlformats.org/officeDocument/2006/relationships/image" Target="../media/image20.jpeg"/><Relationship Id="rId27" Type="http://schemas.openxmlformats.org/officeDocument/2006/relationships/image" Target="../media/image25.png"/><Relationship Id="rId30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0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2"/>
          <p:cNvPicPr>
            <a:picLocks noChangeAspect="1" noChangeArrowheads="1"/>
          </p:cNvPicPr>
          <p:nvPr/>
        </p:nvPicPr>
        <p:blipFill>
          <a:blip r:embed="rId3" cstate="print"/>
          <a:srcRect l="28907" t="18331" r="6169" b="6933"/>
          <a:stretch>
            <a:fillRect/>
          </a:stretch>
        </p:blipFill>
        <p:spPr bwMode="auto">
          <a:xfrm>
            <a:off x="27051000" y="14401800"/>
            <a:ext cx="8763000" cy="63046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7" name="Picture 2" descr="C:\Users\Chris\Documents\MATLAB\work\co2_sensors\K30\Wiswall\Wiswall_Aug_t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5562599"/>
            <a:ext cx="6019800" cy="779349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050" name="Rectangle 580"/>
          <p:cNvSpPr>
            <a:spLocks noChangeArrowheads="1"/>
          </p:cNvSpPr>
          <p:nvPr/>
        </p:nvSpPr>
        <p:spPr bwMode="auto">
          <a:xfrm>
            <a:off x="13639800" y="4343400"/>
            <a:ext cx="13287375" cy="28575000"/>
          </a:xfrm>
          <a:prstGeom prst="rect">
            <a:avLst/>
          </a:prstGeom>
          <a:solidFill>
            <a:srgbClr val="0070C0">
              <a:alpha val="16078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235"/>
          <p:cNvSpPr>
            <a:spLocks noChangeArrowheads="1"/>
          </p:cNvSpPr>
          <p:nvPr/>
        </p:nvSpPr>
        <p:spPr bwMode="auto">
          <a:xfrm>
            <a:off x="0" y="0"/>
            <a:ext cx="41148000" cy="4114800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Text Box 228"/>
          <p:cNvSpPr txBox="1">
            <a:spLocks noChangeArrowheads="1"/>
          </p:cNvSpPr>
          <p:nvPr/>
        </p:nvSpPr>
        <p:spPr bwMode="auto">
          <a:xfrm>
            <a:off x="285750" y="1524000"/>
            <a:ext cx="31432500" cy="1304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Christopher W. </a:t>
            </a:r>
            <a:r>
              <a:rPr lang="en-US" sz="4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Hunt, </a:t>
            </a:r>
            <a:r>
              <a:rPr lang="en-US" sz="4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Doug </a:t>
            </a:r>
            <a:r>
              <a:rPr lang="en-US" sz="4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Vandemark</a:t>
            </a:r>
            <a:r>
              <a:rPr lang="en-US" sz="4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Joseph </a:t>
            </a:r>
            <a:r>
              <a:rPr lang="en-US" sz="4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Salisbury, </a:t>
            </a:r>
            <a:r>
              <a:rPr lang="en-US" sz="4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Shawn </a:t>
            </a:r>
            <a:r>
              <a:rPr lang="en-US" sz="4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Shellito</a:t>
            </a:r>
            <a:endParaRPr lang="en-US" sz="4800" b="1" baseline="30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Ocean </a:t>
            </a:r>
            <a:r>
              <a: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Process Analysis Laboratory, University of New Hampshire       	*contact: </a:t>
            </a:r>
            <a:r>
              <a:rPr lang="en-US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5"/>
              </a:rPr>
              <a:t>chunt@unh.edu</a:t>
            </a:r>
            <a:endParaRPr lang="en-U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Text Box 370"/>
          <p:cNvSpPr txBox="1">
            <a:spLocks noChangeArrowheads="1"/>
          </p:cNvSpPr>
          <p:nvPr/>
        </p:nvSpPr>
        <p:spPr bwMode="auto">
          <a:xfrm>
            <a:off x="5286375" y="35204400"/>
            <a:ext cx="1207293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Text Box 373"/>
          <p:cNvSpPr txBox="1">
            <a:spLocks noChangeArrowheads="1"/>
          </p:cNvSpPr>
          <p:nvPr/>
        </p:nvSpPr>
        <p:spPr bwMode="auto">
          <a:xfrm>
            <a:off x="30632400" y="21224875"/>
            <a:ext cx="558641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6" name="Line 418"/>
          <p:cNvSpPr>
            <a:spLocks noChangeShapeType="1"/>
          </p:cNvSpPr>
          <p:nvPr/>
        </p:nvSpPr>
        <p:spPr bwMode="auto">
          <a:xfrm>
            <a:off x="34218563" y="4038600"/>
            <a:ext cx="0" cy="762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WordArt 490"/>
          <p:cNvSpPr>
            <a:spLocks noChangeArrowheads="1" noChangeShapeType="1" noTextEdit="1"/>
          </p:cNvSpPr>
          <p:nvPr/>
        </p:nvSpPr>
        <p:spPr bwMode="auto">
          <a:xfrm>
            <a:off x="357188" y="381000"/>
            <a:ext cx="35620325" cy="1133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8000" u="sng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Stream-to-Sea Examinations of Carbon: New Tools and Insights</a:t>
            </a:r>
            <a:endParaRPr lang="en-US" sz="8000" b="1" u="sng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58" name="Rectangle 498"/>
          <p:cNvSpPr>
            <a:spLocks noChangeArrowheads="1"/>
          </p:cNvSpPr>
          <p:nvPr/>
        </p:nvSpPr>
        <p:spPr bwMode="auto">
          <a:xfrm>
            <a:off x="19881850" y="15687675"/>
            <a:ext cx="411480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9" name="Rectangle 502"/>
          <p:cNvSpPr>
            <a:spLocks noChangeArrowheads="1"/>
          </p:cNvSpPr>
          <p:nvPr/>
        </p:nvSpPr>
        <p:spPr bwMode="auto">
          <a:xfrm>
            <a:off x="18430875" y="15001875"/>
            <a:ext cx="411480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60" name="Rectangle 508"/>
          <p:cNvSpPr>
            <a:spLocks noChangeArrowheads="1"/>
          </p:cNvSpPr>
          <p:nvPr/>
        </p:nvSpPr>
        <p:spPr bwMode="auto">
          <a:xfrm>
            <a:off x="19431000" y="14873288"/>
            <a:ext cx="41148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61" name="Rectangle 510"/>
          <p:cNvSpPr>
            <a:spLocks noChangeArrowheads="1"/>
          </p:cNvSpPr>
          <p:nvPr/>
        </p:nvSpPr>
        <p:spPr bwMode="auto">
          <a:xfrm>
            <a:off x="19440525" y="14916150"/>
            <a:ext cx="411480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62" name="Rectangle 512"/>
          <p:cNvSpPr>
            <a:spLocks noChangeArrowheads="1"/>
          </p:cNvSpPr>
          <p:nvPr/>
        </p:nvSpPr>
        <p:spPr bwMode="auto">
          <a:xfrm>
            <a:off x="19462750" y="15030450"/>
            <a:ext cx="411480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63" name="Rectangle 514"/>
          <p:cNvSpPr>
            <a:spLocks noChangeArrowheads="1"/>
          </p:cNvSpPr>
          <p:nvPr/>
        </p:nvSpPr>
        <p:spPr bwMode="auto">
          <a:xfrm>
            <a:off x="19457988" y="14944725"/>
            <a:ext cx="411480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64" name="Rectangle 516"/>
          <p:cNvSpPr>
            <a:spLocks noChangeArrowheads="1"/>
          </p:cNvSpPr>
          <p:nvPr/>
        </p:nvSpPr>
        <p:spPr bwMode="auto">
          <a:xfrm>
            <a:off x="19394488" y="14939963"/>
            <a:ext cx="41148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65" name="Rectangle 518"/>
          <p:cNvSpPr>
            <a:spLocks noChangeArrowheads="1"/>
          </p:cNvSpPr>
          <p:nvPr/>
        </p:nvSpPr>
        <p:spPr bwMode="auto">
          <a:xfrm>
            <a:off x="19443700" y="14925675"/>
            <a:ext cx="411480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66" name="Rectangle 520"/>
          <p:cNvSpPr>
            <a:spLocks noChangeArrowheads="1"/>
          </p:cNvSpPr>
          <p:nvPr/>
        </p:nvSpPr>
        <p:spPr bwMode="auto">
          <a:xfrm>
            <a:off x="19453225" y="14939963"/>
            <a:ext cx="41148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68" name="Text Box 583"/>
          <p:cNvSpPr txBox="1">
            <a:spLocks noChangeArrowheads="1"/>
          </p:cNvSpPr>
          <p:nvPr/>
        </p:nvSpPr>
        <p:spPr bwMode="auto">
          <a:xfrm>
            <a:off x="27074813" y="31013400"/>
            <a:ext cx="13573125" cy="1662113"/>
          </a:xfrm>
          <a:prstGeom prst="rect">
            <a:avLst/>
          </a:prstGeom>
          <a:gradFill rotWithShape="1">
            <a:gsLst>
              <a:gs pos="0">
                <a:srgbClr val="FFFFCC">
                  <a:alpha val="25000"/>
                </a:srgbClr>
              </a:gs>
              <a:gs pos="100000">
                <a:srgbClr val="FFFFF3">
                  <a:alpha val="50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Acknowledgments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work was funded by National Aeronautics and Space Administration grants NNX09AU89G and NNH04AA62I.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work was supported in part by the NOAA Coastal Services Center through an award to the UNH Center for Coastal Ocean Observation and Analysis (COOA); NOAA award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NA16OC2740, and the UNH Graduate School.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69" name="Rectangle 569"/>
          <p:cNvSpPr>
            <a:spLocks noChangeArrowheads="1"/>
          </p:cNvSpPr>
          <p:nvPr/>
        </p:nvSpPr>
        <p:spPr bwMode="auto">
          <a:xfrm>
            <a:off x="642938" y="5257800"/>
            <a:ext cx="12930187" cy="272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71" name="Picture 2010" descr="cooa_fulllogo_colo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200" y="2439987"/>
            <a:ext cx="1301750" cy="14462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2074" name="Picture 2023" descr="C:\Program Files (x86)\MATLAB\R2006a\work\WBD_pH\IMG_439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051000" y="21851054"/>
            <a:ext cx="4419600" cy="3142546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113" name="Picture 2034" descr="C:\Program Files (x86)\MATLAB\R2006a\work\WBD_pH\FallBloom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85000" y="26670000"/>
            <a:ext cx="3628490" cy="42672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" name="TextBox 80"/>
          <p:cNvSpPr txBox="1"/>
          <p:nvPr/>
        </p:nvSpPr>
        <p:spPr>
          <a:xfrm>
            <a:off x="533400" y="4343400"/>
            <a:ext cx="12598321" cy="923330"/>
          </a:xfrm>
          <a:prstGeom prst="rect">
            <a:avLst/>
          </a:prstGeom>
          <a:solidFill>
            <a:srgbClr val="FFFFCC">
              <a:alpha val="25000"/>
            </a:srgbClr>
          </a:solidFill>
        </p:spPr>
        <p:txBody>
          <a:bodyPr wrap="none" rtlCol="0">
            <a:spAutoFit/>
          </a:bodyPr>
          <a:lstStyle/>
          <a:p>
            <a:r>
              <a:rPr lang="en-US" sz="5400" b="1" dirty="0" smtClean="0">
                <a:latin typeface="Arial" pitchFamily="34" charset="0"/>
                <a:cs typeface="Arial" pitchFamily="34" charset="0"/>
              </a:rPr>
              <a:t>Measuring CO</a:t>
            </a:r>
            <a:r>
              <a:rPr lang="en-US" sz="5400" b="1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5400" b="1" dirty="0" smtClean="0">
                <a:latin typeface="Arial" pitchFamily="34" charset="0"/>
                <a:cs typeface="Arial" pitchFamily="34" charset="0"/>
              </a:rPr>
              <a:t> in Streams and Rivers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9796239" y="4334470"/>
            <a:ext cx="8456161" cy="923330"/>
          </a:xfrm>
          <a:prstGeom prst="rect">
            <a:avLst/>
          </a:prstGeom>
          <a:solidFill>
            <a:srgbClr val="FFFFCC">
              <a:alpha val="25000"/>
            </a:srgbClr>
          </a:solidFill>
        </p:spPr>
        <p:txBody>
          <a:bodyPr wrap="none" rtlCol="0">
            <a:spAutoFit/>
          </a:bodyPr>
          <a:lstStyle/>
          <a:p>
            <a:r>
              <a:rPr lang="en-US" sz="5400" b="1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sz="5400" b="1" baseline="-25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sz="5400" b="1" dirty="0" smtClean="0">
                <a:latin typeface="Arial" pitchFamily="34" charset="0"/>
                <a:cs typeface="Arial" pitchFamily="34" charset="0"/>
              </a:rPr>
              <a:t>in the Coastal Ocean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 Box 794"/>
          <p:cNvSpPr txBox="1">
            <a:spLocks noChangeArrowheads="1"/>
          </p:cNvSpPr>
          <p:nvPr/>
        </p:nvSpPr>
        <p:spPr bwMode="auto">
          <a:xfrm>
            <a:off x="8305800" y="26441401"/>
            <a:ext cx="5105400" cy="6370975"/>
          </a:xfrm>
          <a:prstGeom prst="rect">
            <a:avLst/>
          </a:prstGeom>
          <a:solidFill>
            <a:srgbClr val="FFFFCC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Relatively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good agreement (RMSE=1.4 mg/l DOC,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=0.81)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was found between modeled and observed mean annual bulk DOC export at the large watershed scale (1,000-3,000,000 km</a:t>
            </a:r>
            <a:r>
              <a:rPr lang="en-US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).  The RMSE between monthly modeled DOC and measured monthly concentrations ranged from 0.5-15 mg/l (mean monthly RMSE=2.8 mg/l), and we found seasonal discrepancies in a number of studied watersheds.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Our results suggest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that in-stream processing may play a large role in determining DOC quality and the ratio of labile to non-labile carbon exported to the coastal zone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5" name="Picture 823" descr="sitemap"/>
          <p:cNvPicPr>
            <a:picLocks noChangeAspect="1" noChangeArrowheads="1"/>
          </p:cNvPicPr>
          <p:nvPr/>
        </p:nvPicPr>
        <p:blipFill>
          <a:blip r:embed="rId9" cstate="print"/>
          <a:srcRect l="5455" t="10588" r="5455" b="10588"/>
          <a:stretch>
            <a:fillRect/>
          </a:stretch>
        </p:blipFill>
        <p:spPr bwMode="auto">
          <a:xfrm>
            <a:off x="6858000" y="22174200"/>
            <a:ext cx="6248400" cy="4136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" name="Picture 2005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" y="26898600"/>
            <a:ext cx="7543800" cy="4797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87" name="TextBox 86"/>
          <p:cNvSpPr txBox="1"/>
          <p:nvPr/>
        </p:nvSpPr>
        <p:spPr>
          <a:xfrm>
            <a:off x="228600" y="20343674"/>
            <a:ext cx="12725400" cy="1754326"/>
          </a:xfrm>
          <a:prstGeom prst="rect">
            <a:avLst/>
          </a:prstGeom>
          <a:solidFill>
            <a:srgbClr val="FFFFCC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Arial" pitchFamily="34" charset="0"/>
                <a:cs typeface="Arial" pitchFamily="34" charset="0"/>
              </a:rPr>
              <a:t>Modeling Dissolved Organic Carbon in Rivers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8" name="Group 87"/>
          <p:cNvGrpSpPr/>
          <p:nvPr/>
        </p:nvGrpSpPr>
        <p:grpSpPr>
          <a:xfrm>
            <a:off x="152400" y="5562600"/>
            <a:ext cx="6248400" cy="5486400"/>
            <a:chOff x="1219200" y="76200"/>
            <a:chExt cx="6629400" cy="6096000"/>
          </a:xfrm>
        </p:grpSpPr>
        <p:pic>
          <p:nvPicPr>
            <p:cNvPr id="89" name="Picture 88" descr="K30_equilibrator.png"/>
            <p:cNvPicPr>
              <a:picLocks noChangeAspect="1"/>
            </p:cNvPicPr>
            <p:nvPr/>
          </p:nvPicPr>
          <p:blipFill>
            <a:blip r:embed="rId11" cstate="print"/>
            <a:srcRect l="13950" r="35945" b="2508"/>
            <a:stretch>
              <a:fillRect/>
            </a:stretch>
          </p:blipFill>
          <p:spPr>
            <a:xfrm>
              <a:off x="1219200" y="248066"/>
              <a:ext cx="3505200" cy="5924134"/>
            </a:xfrm>
            <a:prstGeom prst="rect">
              <a:avLst/>
            </a:prstGeom>
          </p:spPr>
        </p:pic>
        <p:cxnSp>
          <p:nvCxnSpPr>
            <p:cNvPr id="90" name="Straight Arrow Connector 89"/>
            <p:cNvCxnSpPr/>
            <p:nvPr/>
          </p:nvCxnSpPr>
          <p:spPr>
            <a:xfrm>
              <a:off x="2667000" y="2514600"/>
              <a:ext cx="0" cy="609600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Arrow Connector 90"/>
            <p:cNvCxnSpPr/>
            <p:nvPr/>
          </p:nvCxnSpPr>
          <p:spPr>
            <a:xfrm>
              <a:off x="2667000" y="3200400"/>
              <a:ext cx="0" cy="609600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Arrow Connector 91"/>
            <p:cNvCxnSpPr/>
            <p:nvPr/>
          </p:nvCxnSpPr>
          <p:spPr>
            <a:xfrm>
              <a:off x="2667000" y="3886200"/>
              <a:ext cx="0" cy="609600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Arrow Connector 92"/>
            <p:cNvCxnSpPr/>
            <p:nvPr/>
          </p:nvCxnSpPr>
          <p:spPr>
            <a:xfrm flipV="1">
              <a:off x="2895600" y="4191000"/>
              <a:ext cx="0" cy="762000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Arrow Connector 93"/>
            <p:cNvCxnSpPr/>
            <p:nvPr/>
          </p:nvCxnSpPr>
          <p:spPr>
            <a:xfrm flipV="1">
              <a:off x="2895600" y="3352800"/>
              <a:ext cx="0" cy="762000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Arrow Connector 94"/>
            <p:cNvCxnSpPr/>
            <p:nvPr/>
          </p:nvCxnSpPr>
          <p:spPr>
            <a:xfrm flipV="1">
              <a:off x="2895600" y="2514600"/>
              <a:ext cx="0" cy="762000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Curved Connector 95"/>
            <p:cNvCxnSpPr/>
            <p:nvPr/>
          </p:nvCxnSpPr>
          <p:spPr>
            <a:xfrm rot="16200000" flipH="1">
              <a:off x="2520950" y="4730750"/>
              <a:ext cx="527050" cy="222250"/>
            </a:xfrm>
            <a:prstGeom prst="curvedConnector3">
              <a:avLst>
                <a:gd name="adj1" fmla="val 171085"/>
              </a:avLst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Curved Connector 96"/>
            <p:cNvCxnSpPr/>
            <p:nvPr/>
          </p:nvCxnSpPr>
          <p:spPr>
            <a:xfrm rot="16200000" flipV="1">
              <a:off x="2622550" y="2165350"/>
              <a:ext cx="311150" cy="234950"/>
            </a:xfrm>
            <a:prstGeom prst="curvedConnector3">
              <a:avLst>
                <a:gd name="adj1" fmla="val 350000"/>
              </a:avLst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Box 97"/>
            <p:cNvSpPr txBox="1"/>
            <p:nvPr/>
          </p:nvSpPr>
          <p:spPr>
            <a:xfrm>
              <a:off x="1219200" y="2895601"/>
              <a:ext cx="78438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Air Flow</a:t>
              </a:r>
              <a:endParaRPr lang="en-US" sz="1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99" name="Straight Arrow Connector 98"/>
            <p:cNvCxnSpPr/>
            <p:nvPr/>
          </p:nvCxnSpPr>
          <p:spPr>
            <a:xfrm flipV="1">
              <a:off x="1828800" y="2057400"/>
              <a:ext cx="762000" cy="838200"/>
            </a:xfrm>
            <a:prstGeom prst="straightConnector1">
              <a:avLst/>
            </a:prstGeom>
            <a:ln w="19050">
              <a:solidFill>
                <a:srgbClr val="C0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Arrow Connector 99"/>
            <p:cNvCxnSpPr/>
            <p:nvPr/>
          </p:nvCxnSpPr>
          <p:spPr>
            <a:xfrm>
              <a:off x="1828800" y="3276600"/>
              <a:ext cx="762000" cy="1066800"/>
            </a:xfrm>
            <a:prstGeom prst="straightConnector1">
              <a:avLst/>
            </a:prstGeom>
            <a:ln w="19050">
              <a:solidFill>
                <a:srgbClr val="C0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Box 100"/>
            <p:cNvSpPr txBox="1"/>
            <p:nvPr/>
          </p:nvSpPr>
          <p:spPr>
            <a:xfrm>
              <a:off x="3006974" y="3657601"/>
              <a:ext cx="55818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Float</a:t>
              </a:r>
              <a:endParaRPr lang="en-US" sz="1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863972" y="3669269"/>
              <a:ext cx="55818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Float</a:t>
              </a:r>
              <a:endParaRPr lang="en-US" sz="1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3352800" y="2895601"/>
              <a:ext cx="88302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PVC pipe</a:t>
              </a:r>
              <a:endParaRPr lang="en-US" sz="12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4" name="Straight Arrow Connector 103"/>
            <p:cNvCxnSpPr>
              <a:stCxn id="103" idx="1"/>
            </p:cNvCxnSpPr>
            <p:nvPr/>
          </p:nvCxnSpPr>
          <p:spPr>
            <a:xfrm flipH="1">
              <a:off x="3048000" y="3049490"/>
              <a:ext cx="304799" cy="15091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Box 104"/>
            <p:cNvSpPr txBox="1"/>
            <p:nvPr/>
          </p:nvSpPr>
          <p:spPr>
            <a:xfrm>
              <a:off x="3916910" y="2133601"/>
              <a:ext cx="621113" cy="5129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Air</a:t>
              </a:r>
            </a:p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Pump</a:t>
              </a:r>
              <a:endParaRPr lang="en-US" sz="12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6" name="Straight Arrow Connector 105"/>
            <p:cNvCxnSpPr>
              <a:stCxn id="105" idx="1"/>
            </p:cNvCxnSpPr>
            <p:nvPr/>
          </p:nvCxnSpPr>
          <p:spPr>
            <a:xfrm flipH="1">
              <a:off x="3002512" y="2390082"/>
              <a:ext cx="914398" cy="9225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Box 106"/>
            <p:cNvSpPr txBox="1"/>
            <p:nvPr/>
          </p:nvSpPr>
          <p:spPr>
            <a:xfrm>
              <a:off x="3810000" y="1371601"/>
              <a:ext cx="763976" cy="5129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Silicone</a:t>
              </a:r>
            </a:p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Sealant</a:t>
              </a:r>
              <a:endParaRPr lang="en-US" sz="12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8" name="Straight Arrow Connector 107"/>
            <p:cNvCxnSpPr>
              <a:stCxn id="107" idx="1"/>
            </p:cNvCxnSpPr>
            <p:nvPr/>
          </p:nvCxnSpPr>
          <p:spPr>
            <a:xfrm flipH="1" flipV="1">
              <a:off x="3657599" y="1168568"/>
              <a:ext cx="152401" cy="459514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TextBox 108"/>
            <p:cNvSpPr txBox="1"/>
            <p:nvPr/>
          </p:nvSpPr>
          <p:spPr>
            <a:xfrm>
              <a:off x="3733801" y="457201"/>
              <a:ext cx="61941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Cable</a:t>
              </a:r>
              <a:endParaRPr lang="en-US" sz="12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10" name="Straight Arrow Connector 109"/>
            <p:cNvCxnSpPr/>
            <p:nvPr/>
          </p:nvCxnSpPr>
          <p:spPr>
            <a:xfrm>
              <a:off x="4038600" y="754798"/>
              <a:ext cx="304800" cy="23580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TextBox 110"/>
            <p:cNvSpPr txBox="1"/>
            <p:nvPr/>
          </p:nvSpPr>
          <p:spPr>
            <a:xfrm>
              <a:off x="1371600" y="160867"/>
              <a:ext cx="14527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K-30 CO</a:t>
              </a:r>
              <a:r>
                <a:rPr lang="en-US" sz="1200" baseline="-25000" dirty="0" smtClean="0">
                  <a:latin typeface="Arial" pitchFamily="34" charset="0"/>
                  <a:cs typeface="Arial" pitchFamily="34" charset="0"/>
                </a:rPr>
                <a:t>2</a:t>
              </a:r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 Sensor</a:t>
              </a:r>
              <a:endParaRPr lang="en-US" sz="12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12" name="Straight Arrow Connector 111"/>
            <p:cNvCxnSpPr/>
            <p:nvPr/>
          </p:nvCxnSpPr>
          <p:spPr>
            <a:xfrm>
              <a:off x="2133600" y="457200"/>
              <a:ext cx="609600" cy="4572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Rectangle 112"/>
            <p:cNvSpPr/>
            <p:nvPr/>
          </p:nvSpPr>
          <p:spPr>
            <a:xfrm>
              <a:off x="1219200" y="76200"/>
              <a:ext cx="3505200" cy="6096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14" name="Picture 113"/>
            <p:cNvPicPr/>
            <p:nvPr/>
          </p:nvPicPr>
          <p:blipFill>
            <a:blip r:embed="rId12" cstate="print"/>
            <a:srcRect l="20762" t="6688" r="14347"/>
            <a:stretch>
              <a:fillRect/>
            </a:stretch>
          </p:blipFill>
          <p:spPr bwMode="auto">
            <a:xfrm>
              <a:off x="4800600" y="76200"/>
              <a:ext cx="3048000" cy="6096000"/>
            </a:xfrm>
            <a:prstGeom prst="rect">
              <a:avLst/>
            </a:prstGeom>
            <a:noFill/>
          </p:spPr>
        </p:pic>
        <p:sp>
          <p:nvSpPr>
            <p:cNvPr id="115" name="TextBox 114"/>
            <p:cNvSpPr txBox="1"/>
            <p:nvPr/>
          </p:nvSpPr>
          <p:spPr>
            <a:xfrm>
              <a:off x="1447799" y="5638801"/>
              <a:ext cx="304774" cy="30777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A</a:t>
              </a:r>
              <a:endParaRPr lang="en-US" sz="1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4876801" y="5638801"/>
              <a:ext cx="304774" cy="30777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latin typeface="Arial" pitchFamily="34" charset="0"/>
                  <a:cs typeface="Arial" pitchFamily="34" charset="0"/>
                </a:rPr>
                <a:t>B</a:t>
              </a:r>
              <a:endParaRPr lang="en-US" sz="1200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0831" y="13944600"/>
            <a:ext cx="6458569" cy="312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52400" y="17297400"/>
            <a:ext cx="6553200" cy="2844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3868400" y="14249400"/>
            <a:ext cx="6324600" cy="60946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3868400" y="5410200"/>
            <a:ext cx="6219371" cy="518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7" cstate="print"/>
          <a:srcRect b="52298"/>
          <a:stretch>
            <a:fillRect/>
          </a:stretch>
        </p:blipFill>
        <p:spPr bwMode="auto">
          <a:xfrm>
            <a:off x="7086600" y="16611600"/>
            <a:ext cx="5286375" cy="3505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0433124" y="28194000"/>
            <a:ext cx="6313076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 descr="C:\Users\Chris\Pictures\Great_Bay_Pics\IMG_0734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3850600" y="25908000"/>
            <a:ext cx="2946400" cy="2209800"/>
          </a:xfrm>
          <a:prstGeom prst="rect">
            <a:avLst/>
          </a:prstGeom>
          <a:noFill/>
        </p:spPr>
      </p:pic>
      <p:pic>
        <p:nvPicPr>
          <p:cNvPr id="1035" name="Picture 11" descr="C:\Users\Chris\Pictures\Cooa cruise\COOA cruise 1-18-05 002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0345400" y="16078200"/>
            <a:ext cx="6197600" cy="4648200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4155400" y="5445771"/>
            <a:ext cx="2691778" cy="39268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6" name="Picture 12" descr="C:\Users\Chris\Documents\posters and talks\GRC2015\BuoySub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7355800" y="5486400"/>
            <a:ext cx="5486401" cy="4114801"/>
          </a:xfrm>
          <a:prstGeom prst="rect">
            <a:avLst/>
          </a:prstGeom>
          <a:noFill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6576000" y="26593800"/>
            <a:ext cx="3352800" cy="4294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1894690" y="21793200"/>
            <a:ext cx="9167586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" name="TextBox 129"/>
          <p:cNvSpPr txBox="1"/>
          <p:nvPr/>
        </p:nvSpPr>
        <p:spPr>
          <a:xfrm>
            <a:off x="28727400" y="20802600"/>
            <a:ext cx="11123494" cy="923330"/>
          </a:xfrm>
          <a:prstGeom prst="rect">
            <a:avLst/>
          </a:prstGeom>
          <a:solidFill>
            <a:srgbClr val="FFFFCC">
              <a:alpha val="25000"/>
            </a:srgbClr>
          </a:solidFill>
        </p:spPr>
        <p:txBody>
          <a:bodyPr wrap="none" rtlCol="0">
            <a:spAutoFit/>
          </a:bodyPr>
          <a:lstStyle/>
          <a:p>
            <a:r>
              <a:rPr lang="en-US" sz="5400" b="1" dirty="0" smtClean="0">
                <a:latin typeface="Arial" pitchFamily="34" charset="0"/>
                <a:cs typeface="Arial" pitchFamily="34" charset="0"/>
              </a:rPr>
              <a:t>Ocean Acidification and Shellfish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27355800" y="9753600"/>
            <a:ext cx="5526344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" name="Picture 577" descr="equilibrator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8862000" y="9753600"/>
            <a:ext cx="2038350" cy="2717800"/>
          </a:xfrm>
          <a:prstGeom prst="rect">
            <a:avLst/>
          </a:prstGeom>
          <a:noFill/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6042600" y="14401800"/>
            <a:ext cx="3505200" cy="5062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3070801" y="9769076"/>
            <a:ext cx="5591898" cy="4480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6" name="Group 135"/>
          <p:cNvGrpSpPr/>
          <p:nvPr/>
        </p:nvGrpSpPr>
        <p:grpSpPr>
          <a:xfrm>
            <a:off x="13944600" y="21869400"/>
            <a:ext cx="9829800" cy="4985382"/>
            <a:chOff x="30784800" y="9982200"/>
            <a:chExt cx="12420600" cy="5867400"/>
          </a:xfrm>
        </p:grpSpPr>
        <p:pic>
          <p:nvPicPr>
            <p:cNvPr id="137" name="Picture 538" descr="pco2"/>
            <p:cNvPicPr>
              <a:picLocks noChangeAspect="1" noChangeArrowheads="1"/>
            </p:cNvPicPr>
            <p:nvPr/>
          </p:nvPicPr>
          <p:blipFill>
            <a:blip r:embed="rId29" cstate="print"/>
            <a:srcRect l="3125" t="16049" b="7408"/>
            <a:stretch>
              <a:fillRect/>
            </a:stretch>
          </p:blipFill>
          <p:spPr bwMode="auto">
            <a:xfrm>
              <a:off x="30784800" y="9982200"/>
              <a:ext cx="12420600" cy="5867400"/>
            </a:xfrm>
            <a:prstGeom prst="rect">
              <a:avLst/>
            </a:prstGeom>
            <a:noFill/>
          </p:spPr>
        </p:pic>
        <p:sp>
          <p:nvSpPr>
            <p:cNvPr id="139" name="Text Box 554"/>
            <p:cNvSpPr txBox="1">
              <a:spLocks noChangeArrowheads="1"/>
            </p:cNvSpPr>
            <p:nvPr/>
          </p:nvSpPr>
          <p:spPr bwMode="auto">
            <a:xfrm>
              <a:off x="31651353" y="10199673"/>
              <a:ext cx="2851151" cy="760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3600" b="1" dirty="0">
                  <a:latin typeface="Arial" pitchFamily="34" charset="0"/>
                  <a:cs typeface="Arial" pitchFamily="34" charset="0"/>
                </a:rPr>
                <a:t>Oct 2005</a:t>
              </a:r>
            </a:p>
          </p:txBody>
        </p:sp>
        <p:sp>
          <p:nvSpPr>
            <p:cNvPr id="140" name="Text Box 555"/>
            <p:cNvSpPr txBox="1">
              <a:spLocks noChangeArrowheads="1"/>
            </p:cNvSpPr>
            <p:nvPr/>
          </p:nvSpPr>
          <p:spPr bwMode="auto">
            <a:xfrm>
              <a:off x="34732433" y="10156442"/>
              <a:ext cx="3357562" cy="760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3600" b="1" dirty="0">
                  <a:latin typeface="Arial" pitchFamily="34" charset="0"/>
                  <a:cs typeface="Arial" pitchFamily="34" charset="0"/>
                </a:rPr>
                <a:t>April 2006</a:t>
              </a:r>
            </a:p>
          </p:txBody>
        </p:sp>
        <p:sp>
          <p:nvSpPr>
            <p:cNvPr id="141" name="Text Box 556"/>
            <p:cNvSpPr txBox="1">
              <a:spLocks noChangeArrowheads="1"/>
            </p:cNvSpPr>
            <p:nvPr/>
          </p:nvSpPr>
          <p:spPr bwMode="auto">
            <a:xfrm>
              <a:off x="38176201" y="10156442"/>
              <a:ext cx="3048000" cy="760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3600" b="1" dirty="0">
                  <a:latin typeface="Arial" pitchFamily="34" charset="0"/>
                  <a:cs typeface="Arial" pitchFamily="34" charset="0"/>
                </a:rPr>
                <a:t>July 2006</a:t>
              </a:r>
            </a:p>
          </p:txBody>
        </p:sp>
        <p:sp>
          <p:nvSpPr>
            <p:cNvPr id="142" name="Text Box 557"/>
            <p:cNvSpPr txBox="1">
              <a:spLocks noChangeArrowheads="1"/>
            </p:cNvSpPr>
            <p:nvPr/>
          </p:nvSpPr>
          <p:spPr bwMode="auto">
            <a:xfrm>
              <a:off x="41568577" y="14837109"/>
              <a:ext cx="1221781" cy="8331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b="1" dirty="0">
                  <a:latin typeface="Arial" pitchFamily="34" charset="0"/>
                  <a:cs typeface="Arial" pitchFamily="34" charset="0"/>
                </a:rPr>
                <a:t>pCO2</a:t>
              </a:r>
            </a:p>
            <a:p>
              <a:r>
                <a:rPr lang="en-US" sz="2000" b="1" dirty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000" b="1" dirty="0" err="1">
                  <a:latin typeface="Arial" pitchFamily="34" charset="0"/>
                  <a:cs typeface="Arial" pitchFamily="34" charset="0"/>
                </a:rPr>
                <a:t>uatm</a:t>
              </a:r>
              <a:r>
                <a:rPr lang="en-US" sz="20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144" name="Oval 564"/>
            <p:cNvSpPr>
              <a:spLocks noChangeArrowheads="1"/>
            </p:cNvSpPr>
            <p:nvPr/>
          </p:nvSpPr>
          <p:spPr bwMode="auto">
            <a:xfrm>
              <a:off x="33604200" y="10668000"/>
              <a:ext cx="990600" cy="9906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15230133" y="4410670"/>
            <a:ext cx="9687267" cy="923330"/>
          </a:xfrm>
          <a:prstGeom prst="rect">
            <a:avLst/>
          </a:prstGeom>
          <a:solidFill>
            <a:srgbClr val="FFFFCC">
              <a:alpha val="25000"/>
            </a:srgbClr>
          </a:solidFill>
        </p:spPr>
        <p:txBody>
          <a:bodyPr wrap="none" rtlCol="0">
            <a:spAutoFit/>
          </a:bodyPr>
          <a:lstStyle/>
          <a:p>
            <a:r>
              <a:rPr lang="en-US" sz="5400" b="1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sz="5400" b="1" baseline="-25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sz="5400" b="1" dirty="0" smtClean="0">
                <a:latin typeface="Arial" pitchFamily="34" charset="0"/>
                <a:cs typeface="Arial" pitchFamily="34" charset="0"/>
              </a:rPr>
              <a:t>in the Kennebec Estuary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Text Box 794"/>
          <p:cNvSpPr txBox="1">
            <a:spLocks noChangeArrowheads="1"/>
          </p:cNvSpPr>
          <p:nvPr/>
        </p:nvSpPr>
        <p:spPr bwMode="auto">
          <a:xfrm>
            <a:off x="228600" y="11125200"/>
            <a:ext cx="6705600" cy="2308324"/>
          </a:xfrm>
          <a:prstGeom prst="rect">
            <a:avLst/>
          </a:prstGeom>
          <a:solidFill>
            <a:srgbClr val="FFFFCC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 have developed a novel, low-cost sensor for the automated measurement of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in stream and estuaries.  The results shown at right indicate a flushing of CO2 with storm events, along with a strong covariance with dissolved oxygen.</a:t>
            </a:r>
            <a:endParaRPr lang="en-US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8" name="Text Box 794"/>
          <p:cNvSpPr txBox="1">
            <a:spLocks noChangeArrowheads="1"/>
          </p:cNvSpPr>
          <p:nvPr/>
        </p:nvSpPr>
        <p:spPr bwMode="auto">
          <a:xfrm>
            <a:off x="6781800" y="13868400"/>
            <a:ext cx="6705600" cy="2677656"/>
          </a:xfrm>
          <a:prstGeom prst="rect">
            <a:avLst/>
          </a:prstGeom>
          <a:solidFill>
            <a:srgbClr val="FFFFCC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Our 2011 paper examined the influence of organic acids on the calculation of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from other measurements (total alkalinity and pH).  We documented large errors due to these large acids, potentially impacting large-scale estimates of continental or global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release from lakes and rivers.</a:t>
            </a:r>
            <a:endParaRPr lang="en-US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1" name="Text Box 794"/>
          <p:cNvSpPr txBox="1">
            <a:spLocks noChangeArrowheads="1"/>
          </p:cNvSpPr>
          <p:nvPr/>
        </p:nvSpPr>
        <p:spPr bwMode="auto">
          <a:xfrm>
            <a:off x="33147000" y="5486401"/>
            <a:ext cx="7848600" cy="3785652"/>
          </a:xfrm>
          <a:prstGeom prst="rect">
            <a:avLst/>
          </a:prstGeom>
          <a:solidFill>
            <a:srgbClr val="FFFFCC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We have collected hundreds of spatial surveys of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in the Gulf of Maine.  We have also surveyed the Gulf of Mexico, Caribbean Sea, and Bay of Bengal.  Our data have been integrated with the world’s highest-quality ocean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measurements into global data repositories (CDIAC, SOCAT).</a:t>
            </a: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Buoy measurements in Great Bay and the Gulf of Maine are integrated with the Northeast Regional Ocean Observing System</a:t>
            </a:r>
            <a:endParaRPr lang="en-US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2" name="Text Box 794"/>
          <p:cNvSpPr txBox="1">
            <a:spLocks noChangeArrowheads="1"/>
          </p:cNvSpPr>
          <p:nvPr/>
        </p:nvSpPr>
        <p:spPr bwMode="auto">
          <a:xfrm>
            <a:off x="457200" y="22174200"/>
            <a:ext cx="6172200" cy="4524315"/>
          </a:xfrm>
          <a:prstGeom prst="rect">
            <a:avLst/>
          </a:prstGeom>
          <a:solidFill>
            <a:srgbClr val="FFFFCC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A new component of the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FrAMES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model was developed to estimate the loading of bulk dissolved organic carbon (DOC) to and through river networks on a regional and national 6-minute scale.  Additionally, the DOC model apportioned DOC into labile and non-labile fractions, which should be retrievable by remote-sensing techniques in the infrared.  The loading of bulk DOC to each grid cell was determined primarily by the fraction of wetlands found in the National Land Cover Database. 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15725805" y="20802600"/>
            <a:ext cx="9648795" cy="923330"/>
          </a:xfrm>
          <a:prstGeom prst="rect">
            <a:avLst/>
          </a:prstGeom>
          <a:solidFill>
            <a:srgbClr val="FFFFCC">
              <a:alpha val="25000"/>
            </a:srgbClr>
          </a:solidFill>
        </p:spPr>
        <p:txBody>
          <a:bodyPr wrap="none" rtlCol="0">
            <a:spAutoFit/>
          </a:bodyPr>
          <a:lstStyle/>
          <a:p>
            <a:r>
              <a:rPr lang="en-US" sz="5400" b="1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sz="5400" b="1" baseline="-25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sz="5400" b="1" dirty="0" smtClean="0">
                <a:latin typeface="Arial" pitchFamily="34" charset="0"/>
                <a:cs typeface="Arial" pitchFamily="34" charset="0"/>
              </a:rPr>
              <a:t>in the Great Bay Estuary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4" name="Text Box 794"/>
          <p:cNvSpPr txBox="1">
            <a:spLocks noChangeArrowheads="1"/>
          </p:cNvSpPr>
          <p:nvPr/>
        </p:nvSpPr>
        <p:spPr bwMode="auto">
          <a:xfrm>
            <a:off x="20345400" y="5428357"/>
            <a:ext cx="3733800" cy="6001643"/>
          </a:xfrm>
          <a:prstGeom prst="rect">
            <a:avLst/>
          </a:prstGeom>
          <a:solidFill>
            <a:srgbClr val="FFFFCC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Our surveys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of the Kennebec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estuary between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2004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and 2008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found spatial and temporal variability both in sources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of carbon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dioxide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to the estuary and the air–sea flux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of estuary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 The estuary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had an area-weighted average partial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pressure of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(pCO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 of 559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μatm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 The area-weighted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average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flux to the atmosphere was 3.54 mol C m</a:t>
            </a:r>
            <a:r>
              <a:rPr lang="en-US" baseline="30000" dirty="0" smtClean="0">
                <a:latin typeface="Arial" pitchFamily="34" charset="0"/>
                <a:cs typeface="Arial" pitchFamily="34" charset="0"/>
              </a:rPr>
              <a:t>−2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year</a:t>
            </a:r>
            <a:r>
              <a:rPr lang="en-US" baseline="30000" dirty="0" smtClean="0">
                <a:latin typeface="Arial" pitchFamily="34" charset="0"/>
                <a:cs typeface="Arial" pitchFamily="34" charset="0"/>
              </a:rPr>
              <a:t>−</a:t>
            </a:r>
            <a:r>
              <a:rPr lang="en-US" baseline="30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23850600" y="21869400"/>
            <a:ext cx="2961174" cy="3962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5" name="Text Box 794"/>
          <p:cNvSpPr txBox="1">
            <a:spLocks noChangeArrowheads="1"/>
          </p:cNvSpPr>
          <p:nvPr/>
        </p:nvSpPr>
        <p:spPr bwMode="auto">
          <a:xfrm>
            <a:off x="13868400" y="10744200"/>
            <a:ext cx="6324600" cy="3416320"/>
          </a:xfrm>
          <a:prstGeom prst="rect">
            <a:avLst/>
          </a:prstGeom>
          <a:solidFill>
            <a:srgbClr val="FFFFCC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Overall, the Kennebec estuary was an annual source of 7.2× 10</a:t>
            </a:r>
            <a:r>
              <a:rPr lang="en-US" baseline="30000" dirty="0" smtClean="0">
                <a:latin typeface="Arial" pitchFamily="34" charset="0"/>
                <a:cs typeface="Arial" pitchFamily="34" charset="0"/>
              </a:rPr>
              <a:t>7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mol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to the atmosphere. Fluxes of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from the estuary were elevated following two summertime storms, and inputs of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riverine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outweighed internal estuarine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inputs in nearly all months. River and estuarine inputs of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represented 68 and 32 % of the total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contributions to the estuary, respectively.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0345400" y="11553169"/>
            <a:ext cx="6096000" cy="44488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7" name="Text Box 794"/>
          <p:cNvSpPr txBox="1">
            <a:spLocks noChangeArrowheads="1"/>
          </p:cNvSpPr>
          <p:nvPr/>
        </p:nvSpPr>
        <p:spPr bwMode="auto">
          <a:xfrm>
            <a:off x="13944600" y="27127200"/>
            <a:ext cx="6324600" cy="5632311"/>
          </a:xfrm>
          <a:prstGeom prst="rect">
            <a:avLst/>
          </a:prstGeom>
          <a:solidFill>
            <a:srgbClr val="FFFFCC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Four surveys of the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Cocheco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Bellamy, and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Oyster estuaries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revealed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spatial heterogeneity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 both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river-born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fluxes and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exchange with the atmosphere (−17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to 51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mmol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m</a:t>
            </a:r>
            <a:r>
              <a:rPr lang="en-US" baseline="30000" dirty="0" smtClean="0">
                <a:latin typeface="Arial" pitchFamily="34" charset="0"/>
                <a:cs typeface="Arial" pitchFamily="34" charset="0"/>
              </a:rPr>
              <a:t>−</a:t>
            </a:r>
            <a:r>
              <a:rPr lang="en-US" baseline="30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day</a:t>
            </a:r>
            <a:r>
              <a:rPr lang="en-US" baseline="30000" dirty="0" smtClean="0">
                <a:latin typeface="Arial" pitchFamily="34" charset="0"/>
                <a:cs typeface="Arial" pitchFamily="34" charset="0"/>
              </a:rPr>
              <a:t>−1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), a finding partially explained by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inputs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from contributing watersheds.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Nonuniform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nutrient and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organic carbon loading from upstream rivers and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within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estuaries is considered as a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mechanism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resulting 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the variability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between estuaries.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Conditions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during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surveys included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spring river runoff and phytoplankton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blooms, drought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with baseline river flow, and a historic flood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which led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to a large CO</a:t>
            </a:r>
            <a:r>
              <a:rPr lang="en-US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release to the atmosphere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8" name="Text Box 794"/>
          <p:cNvSpPr txBox="1">
            <a:spLocks noChangeArrowheads="1"/>
          </p:cNvSpPr>
          <p:nvPr/>
        </p:nvSpPr>
        <p:spPr bwMode="auto">
          <a:xfrm>
            <a:off x="27051000" y="25123676"/>
            <a:ext cx="4495800" cy="4154984"/>
          </a:xfrm>
          <a:prstGeom prst="rect">
            <a:avLst/>
          </a:prstGeom>
          <a:solidFill>
            <a:srgbClr val="FFFFCC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Anthropogenically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-driven  ocean acidification is a growing concern, especially in coastal regions.  We have expanded our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timeseries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data collection to include highly precise pH measurements, and are examining the potential effects of increased acidification on commercial species such as oysters and other shellfish.</a:t>
            </a:r>
            <a:endParaRPr lang="en-US" baseline="-25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45" name="Picture 21" descr="C:\Users\Chris\Downloads\6_unhlogo_web_outline.pn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22402800" y="2501900"/>
            <a:ext cx="8443912" cy="1384300"/>
          </a:xfrm>
          <a:prstGeom prst="rect">
            <a:avLst/>
          </a:prstGeom>
          <a:noFill/>
        </p:spPr>
      </p:pic>
      <p:sp>
        <p:nvSpPr>
          <p:cNvPr id="160" name="Oval 159"/>
          <p:cNvSpPr/>
          <p:nvPr/>
        </p:nvSpPr>
        <p:spPr bwMode="auto">
          <a:xfrm>
            <a:off x="33070800" y="2438400"/>
            <a:ext cx="6705600" cy="1371600"/>
          </a:xfrm>
          <a:prstGeom prst="ellipse">
            <a:avLst/>
          </a:prstGeom>
          <a:blipFill dpi="0" rotWithShape="1">
            <a:blip r:embed="rId33" cstate="print"/>
            <a:srcRect/>
            <a:stretch>
              <a:fillRect l="-3000" t="-5000" r="-2000" b="-8000"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48340</TotalTime>
  <Words>772</Words>
  <Application>Microsoft Office PowerPoint</Application>
  <PresentationFormat>Custom</PresentationFormat>
  <Paragraphs>39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Slide 1</vt:lpstr>
    </vt:vector>
  </TitlesOfParts>
  <Company>OPAL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novak</dc:creator>
  <cp:lastModifiedBy>Chris</cp:lastModifiedBy>
  <cp:revision>374</cp:revision>
  <dcterms:created xsi:type="dcterms:W3CDTF">2004-01-05T21:19:35Z</dcterms:created>
  <dcterms:modified xsi:type="dcterms:W3CDTF">2015-04-13T15:59:35Z</dcterms:modified>
</cp:coreProperties>
</file>