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32099250" cy="4284345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70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012" autoAdjust="0"/>
    <p:restoredTop sz="94660"/>
  </p:normalViewPr>
  <p:slideViewPr>
    <p:cSldViewPr snapToGrid="0" snapToObjects="1">
      <p:cViewPr>
        <p:scale>
          <a:sx n="50" d="100"/>
          <a:sy n="50" d="100"/>
        </p:scale>
        <p:origin x="3426" y="-156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/>
          <a:lstStyle/>
          <a:p>
            <a:pPr>
              <a:defRPr lang="ja-JP"/>
            </a:pPr>
            <a:r>
              <a:rPr lang="en-US"/>
              <a:t>pH change of 1 mg/ml cellulose dispersion due to varying amounts of AgNO</a:t>
            </a:r>
            <a:r>
              <a:rPr lang="en-US" baseline="-25000"/>
              <a:t>3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Sheet1!$B$24</c:f>
              <c:strCache>
                <c:ptCount val="1"/>
                <c:pt idx="0">
                  <c:v>pH before addition</c:v>
                </c:pt>
              </c:strCache>
            </c:strRef>
          </c:tx>
          <c:invertIfNegative val="0"/>
          <c:cat>
            <c:strRef>
              <c:f>Sheet1!$A$25:$A$28</c:f>
              <c:strCache>
                <c:ptCount val="4"/>
                <c:pt idx="0">
                  <c:v>10 M </c:v>
                </c:pt>
                <c:pt idx="1">
                  <c:v>1.0 M</c:v>
                </c:pt>
                <c:pt idx="2">
                  <c:v>0.5 M</c:v>
                </c:pt>
                <c:pt idx="3">
                  <c:v>0.1 M</c:v>
                </c:pt>
              </c:strCache>
            </c:strRef>
          </c:cat>
          <c:val>
            <c:numRef>
              <c:f>Sheet1!$B$25:$B$28</c:f>
              <c:numCache>
                <c:formatCode>General</c:formatCode>
                <c:ptCount val="4"/>
                <c:pt idx="0">
                  <c:v>9.58</c:v>
                </c:pt>
                <c:pt idx="1">
                  <c:v>9.58</c:v>
                </c:pt>
                <c:pt idx="2">
                  <c:v>9.58</c:v>
                </c:pt>
                <c:pt idx="3">
                  <c:v>9.58</c:v>
                </c:pt>
              </c:numCache>
            </c:numRef>
          </c:val>
        </c:ser>
        <c:ser>
          <c:idx val="1"/>
          <c:order val="1"/>
          <c:tx>
            <c:strRef>
              <c:f>Sheet1!$C$24</c:f>
              <c:strCache>
                <c:ptCount val="1"/>
                <c:pt idx="0">
                  <c:v>pH after addition</c:v>
                </c:pt>
              </c:strCache>
            </c:strRef>
          </c:tx>
          <c:invertIfNegative val="0"/>
          <c:cat>
            <c:strRef>
              <c:f>Sheet1!$A$25:$A$28</c:f>
              <c:strCache>
                <c:ptCount val="4"/>
                <c:pt idx="0">
                  <c:v>10 M </c:v>
                </c:pt>
                <c:pt idx="1">
                  <c:v>1.0 M</c:v>
                </c:pt>
                <c:pt idx="2">
                  <c:v>0.5 M</c:v>
                </c:pt>
                <c:pt idx="3">
                  <c:v>0.1 M</c:v>
                </c:pt>
              </c:strCache>
            </c:strRef>
          </c:cat>
          <c:val>
            <c:numRef>
              <c:f>Sheet1!$C$25:$C$28</c:f>
              <c:numCache>
                <c:formatCode>General</c:formatCode>
                <c:ptCount val="4"/>
                <c:pt idx="0">
                  <c:v>5.96</c:v>
                </c:pt>
                <c:pt idx="1">
                  <c:v>7.1</c:v>
                </c:pt>
                <c:pt idx="2">
                  <c:v>8.91</c:v>
                </c:pt>
                <c:pt idx="3">
                  <c:v>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838528"/>
        <c:axId val="70840704"/>
      </c:barChart>
      <c:catAx>
        <c:axId val="708385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lang="ja-JP"/>
                </a:pPr>
                <a:r>
                  <a:rPr lang="en-US"/>
                  <a:t>Concentration</a:t>
                </a:r>
                <a:r>
                  <a:rPr lang="en-US" baseline="0"/>
                  <a:t> of AgNO</a:t>
                </a:r>
                <a:r>
                  <a:rPr lang="en-US" baseline="-25000"/>
                  <a:t>3</a:t>
                </a:r>
              </a:p>
            </c:rich>
          </c:tx>
          <c:layout>
            <c:manualLayout>
              <c:xMode val="edge"/>
              <c:yMode val="edge"/>
              <c:x val="0.29187488596415551"/>
              <c:y val="0.91554933977089703"/>
            </c:manualLayout>
          </c:layout>
          <c:overlay val="0"/>
        </c:title>
        <c:majorTickMark val="none"/>
        <c:minorTickMark val="none"/>
        <c:tickLblPos val="nextTo"/>
        <c:txPr>
          <a:bodyPr/>
          <a:lstStyle/>
          <a:p>
            <a:pPr>
              <a:defRPr lang="ja-JP"/>
            </a:pPr>
            <a:endParaRPr lang="en-US"/>
          </a:p>
        </c:txPr>
        <c:crossAx val="70840704"/>
        <c:crosses val="autoZero"/>
        <c:auto val="1"/>
        <c:lblAlgn val="ctr"/>
        <c:lblOffset val="100"/>
        <c:noMultiLvlLbl val="0"/>
      </c:catAx>
      <c:valAx>
        <c:axId val="7084070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lang="ja-JP"/>
                </a:pPr>
                <a:r>
                  <a:rPr lang="en-US"/>
                  <a:t>pH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ja-JP"/>
            </a:pPr>
            <a:endParaRPr lang="en-US"/>
          </a:p>
        </c:txPr>
        <c:crossAx val="70838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006575851658533"/>
          <c:y val="0.49403402509095617"/>
          <c:w val="0.2199342414834152"/>
          <c:h val="0.13418907820932793"/>
        </c:manualLayout>
      </c:layout>
      <c:overlay val="0"/>
      <c:txPr>
        <a:bodyPr/>
        <a:lstStyle/>
        <a:p>
          <a:pPr>
            <a:defRPr lang="ja-JP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13909675" cy="2142175"/>
          </a:xfrm>
          <a:prstGeom prst="rect">
            <a:avLst/>
          </a:prstGeom>
        </p:spPr>
        <p:txBody>
          <a:bodyPr vert="horz" lIns="429265" tIns="214633" rIns="429265" bIns="214633" rtlCol="0"/>
          <a:lstStyle>
            <a:lvl1pPr algn="l">
              <a:defRPr sz="56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182149" y="2"/>
            <a:ext cx="13909675" cy="2142175"/>
          </a:xfrm>
          <a:prstGeom prst="rect">
            <a:avLst/>
          </a:prstGeom>
        </p:spPr>
        <p:txBody>
          <a:bodyPr vert="horz" lIns="429265" tIns="214633" rIns="429265" bIns="214633" rtlCol="0"/>
          <a:lstStyle>
            <a:lvl1pPr algn="r">
              <a:defRPr sz="5600"/>
            </a:lvl1pPr>
          </a:lstStyle>
          <a:p>
            <a:fld id="{73B5E9B3-4841-8845-92EF-1D8E0908F92E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41938" y="3216275"/>
            <a:ext cx="21415375" cy="16062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429265" tIns="214633" rIns="429265" bIns="21463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09925" y="20350642"/>
            <a:ext cx="25679400" cy="19279555"/>
          </a:xfrm>
          <a:prstGeom prst="rect">
            <a:avLst/>
          </a:prstGeom>
        </p:spPr>
        <p:txBody>
          <a:bodyPr vert="horz" lIns="429265" tIns="214633" rIns="429265" bIns="21463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40693841"/>
            <a:ext cx="13909675" cy="2142175"/>
          </a:xfrm>
          <a:prstGeom prst="rect">
            <a:avLst/>
          </a:prstGeom>
        </p:spPr>
        <p:txBody>
          <a:bodyPr vert="horz" lIns="429265" tIns="214633" rIns="429265" bIns="214633" rtlCol="0" anchor="b"/>
          <a:lstStyle>
            <a:lvl1pPr algn="l">
              <a:defRPr sz="56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182149" y="40693841"/>
            <a:ext cx="13909675" cy="2142175"/>
          </a:xfrm>
          <a:prstGeom prst="rect">
            <a:avLst/>
          </a:prstGeom>
        </p:spPr>
        <p:txBody>
          <a:bodyPr vert="horz" lIns="429265" tIns="214633" rIns="429265" bIns="214633" rtlCol="0" anchor="b"/>
          <a:lstStyle>
            <a:lvl1pPr algn="r">
              <a:defRPr sz="5600"/>
            </a:lvl1pPr>
          </a:lstStyle>
          <a:p>
            <a:fld id="{7B5FE4AB-784F-134A-B416-B723C018BF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81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2EEB0-079D-EC4A-8D16-DDA13144296F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44256-0C95-3347-BBA7-43DFFE708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26" Type="http://schemas.openxmlformats.org/officeDocument/2006/relationships/chart" Target="../charts/chart1.xml"/><Relationship Id="rId3" Type="http://schemas.openxmlformats.org/officeDocument/2006/relationships/image" Target="../media/image2.jpeg"/><Relationship Id="rId21" Type="http://schemas.openxmlformats.org/officeDocument/2006/relationships/image" Target="../media/image18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4.emf"/><Relationship Id="rId25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3.emf"/><Relationship Id="rId20" Type="http://schemas.openxmlformats.org/officeDocument/2006/relationships/image" Target="../media/image17.png"/><Relationship Id="rId29" Type="http://schemas.openxmlformats.org/officeDocument/2006/relationships/image" Target="../media/image25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1.jpeg"/><Relationship Id="rId5" Type="http://schemas.openxmlformats.org/officeDocument/2006/relationships/image" Target="../media/image4.png"/><Relationship Id="rId15" Type="http://schemas.openxmlformats.org/officeDocument/2006/relationships/image" Target="../media/image1.emf"/><Relationship Id="rId23" Type="http://schemas.openxmlformats.org/officeDocument/2006/relationships/image" Target="../media/image20.jpeg"/><Relationship Id="rId28" Type="http://schemas.openxmlformats.org/officeDocument/2006/relationships/image" Target="../media/image24.png"/><Relationship Id="rId10" Type="http://schemas.openxmlformats.org/officeDocument/2006/relationships/image" Target="../media/image9.png"/><Relationship Id="rId19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oleObject" Target="../embeddings/oleObject1.bin"/><Relationship Id="rId22" Type="http://schemas.openxmlformats.org/officeDocument/2006/relationships/image" Target="../media/image19.png"/><Relationship Id="rId27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85525" y="3235526"/>
            <a:ext cx="13717338" cy="13945568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9810769" y="0"/>
            <a:ext cx="23992787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0" b="1" dirty="0" smtClean="0">
                <a:solidFill>
                  <a:schemeClr val="accent1"/>
                </a:solidFill>
              </a:rPr>
              <a:t>Conductive Cellulose Materials Coated in Silver Particles</a:t>
            </a:r>
            <a:endParaRPr lang="en-US" sz="8000" dirty="0" smtClean="0">
              <a:solidFill>
                <a:schemeClr val="accent1"/>
              </a:solidFill>
            </a:endParaRPr>
          </a:p>
          <a:p>
            <a:pPr algn="ctr"/>
            <a:endParaRPr lang="en-US" sz="8400" dirty="0">
              <a:solidFill>
                <a:schemeClr val="accent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182304" y="1162095"/>
            <a:ext cx="19180100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u="sng" dirty="0" smtClean="0"/>
              <a:t>Karen Richards</a:t>
            </a:r>
            <a:r>
              <a:rPr lang="en-US" sz="3600" dirty="0" smtClean="0"/>
              <a:t>, Mehdi </a:t>
            </a:r>
            <a:r>
              <a:rPr lang="en-US" sz="3600" dirty="0" err="1" smtClean="0"/>
              <a:t>Jorfi</a:t>
            </a:r>
            <a:r>
              <a:rPr lang="en-US" sz="3600" dirty="0" smtClean="0"/>
              <a:t>, Sandra C. Espinosa, Jens </a:t>
            </a:r>
            <a:r>
              <a:rPr lang="en-US" sz="3600" dirty="0" err="1" smtClean="0"/>
              <a:t>Natterodt</a:t>
            </a:r>
            <a:r>
              <a:rPr lang="en-US" sz="3600" dirty="0" smtClean="0"/>
              <a:t>, </a:t>
            </a:r>
            <a:r>
              <a:rPr lang="en-US" altLang="ja-JP" sz="3600" dirty="0" err="1"/>
              <a:t>Christoph</a:t>
            </a:r>
            <a:r>
              <a:rPr lang="en-US" altLang="ja-JP" sz="3600" dirty="0"/>
              <a:t> </a:t>
            </a:r>
            <a:r>
              <a:rPr lang="en-US" altLang="ja-JP" sz="3600" dirty="0" err="1" smtClean="0"/>
              <a:t>Weder</a:t>
            </a:r>
            <a:r>
              <a:rPr lang="en-US" altLang="ja-JP" sz="3600" dirty="0" smtClean="0"/>
              <a:t> and </a:t>
            </a:r>
            <a:r>
              <a:rPr lang="en-US" altLang="ja-JP" sz="3600" dirty="0"/>
              <a:t>E. Johan Foster</a:t>
            </a:r>
            <a:endParaRPr lang="en-US" sz="3600" dirty="0" smtClean="0"/>
          </a:p>
          <a:p>
            <a:endParaRPr lang="en-US" sz="3600" dirty="0" smtClean="0"/>
          </a:p>
          <a:p>
            <a:endParaRPr lang="en-US" sz="3600" u="sng" dirty="0">
              <a:solidFill>
                <a:srgbClr val="008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954174" y="2092881"/>
            <a:ext cx="7091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Adolphe</a:t>
            </a:r>
            <a:r>
              <a:rPr lang="en-US" sz="2800" dirty="0" smtClean="0"/>
              <a:t> </a:t>
            </a:r>
            <a:r>
              <a:rPr lang="en-US" sz="2800" dirty="0" err="1" smtClean="0"/>
              <a:t>Merkle</a:t>
            </a:r>
            <a:r>
              <a:rPr lang="en-US" sz="2800" dirty="0" smtClean="0"/>
              <a:t> Institute, Fribourg, Switzerland</a:t>
            </a:r>
            <a:endParaRPr lang="en-US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3728281" y="1716092"/>
            <a:ext cx="31760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376092"/>
                </a:solidFill>
              </a:rPr>
              <a:t>University </a:t>
            </a:r>
            <a:r>
              <a:rPr lang="en-US" sz="3600" i="1" dirty="0" smtClean="0">
                <a:solidFill>
                  <a:srgbClr val="376092"/>
                </a:solidFill>
              </a:rPr>
              <a:t>of</a:t>
            </a:r>
          </a:p>
          <a:p>
            <a:r>
              <a:rPr lang="en-US" sz="3600" dirty="0" smtClean="0">
                <a:solidFill>
                  <a:srgbClr val="376092"/>
                </a:solidFill>
              </a:rPr>
              <a:t>New Hampshire</a:t>
            </a:r>
            <a:endParaRPr lang="en-US" sz="3600" dirty="0">
              <a:solidFill>
                <a:srgbClr val="376092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1080" y="3343296"/>
            <a:ext cx="9129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Motivation and inspiration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 flipH="1">
            <a:off x="638701" y="8470793"/>
            <a:ext cx="9984658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00" name="TextBox 299"/>
          <p:cNvSpPr txBox="1"/>
          <p:nvPr/>
        </p:nvSpPr>
        <p:spPr>
          <a:xfrm>
            <a:off x="700236" y="18818591"/>
            <a:ext cx="10155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Approach 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01" name="TextBox 300"/>
          <p:cNvSpPr txBox="1"/>
          <p:nvPr/>
        </p:nvSpPr>
        <p:spPr>
          <a:xfrm>
            <a:off x="11524782" y="24667658"/>
            <a:ext cx="10155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Solving the ultra-high dilution problem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14" name="Rounded Rectangle 313"/>
          <p:cNvSpPr/>
          <p:nvPr/>
        </p:nvSpPr>
        <p:spPr>
          <a:xfrm>
            <a:off x="29661024" y="23512331"/>
            <a:ext cx="13717338" cy="4890182"/>
          </a:xfrm>
          <a:prstGeom prst="roundRect">
            <a:avLst>
              <a:gd name="adj" fmla="val 10403"/>
            </a:avLst>
          </a:prstGeom>
          <a:gradFill flip="none" rotWithShape="1">
            <a:gsLst>
              <a:gs pos="85000">
                <a:schemeClr val="tx2"/>
              </a:gs>
              <a:gs pos="0">
                <a:schemeClr val="accent1">
                  <a:tint val="50000"/>
                  <a:shade val="100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5" name="TextBox 314"/>
          <p:cNvSpPr txBox="1"/>
          <p:nvPr/>
        </p:nvSpPr>
        <p:spPr>
          <a:xfrm>
            <a:off x="29913272" y="22132108"/>
            <a:ext cx="10027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76" name="TextBox 375"/>
          <p:cNvSpPr txBox="1"/>
          <p:nvPr/>
        </p:nvSpPr>
        <p:spPr>
          <a:xfrm>
            <a:off x="22567614" y="28790924"/>
            <a:ext cx="3006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References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81" name="TextBox 380"/>
          <p:cNvSpPr txBox="1"/>
          <p:nvPr/>
        </p:nvSpPr>
        <p:spPr>
          <a:xfrm>
            <a:off x="33360971" y="28829024"/>
            <a:ext cx="4699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Acknowledgements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3077" name="Picture 5" descr="http://www.unh.edu/sites/www.unh.edu/files/emblem-only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8431" y="424252"/>
            <a:ext cx="2243726" cy="2723098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" name="TextBox 337"/>
          <p:cNvSpPr txBox="1"/>
          <p:nvPr/>
        </p:nvSpPr>
        <p:spPr>
          <a:xfrm>
            <a:off x="672346" y="11852423"/>
            <a:ext cx="9129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Cost projections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347" name="Content Placeholder 2"/>
          <p:cNvSpPr txBox="1">
            <a:spLocks/>
          </p:cNvSpPr>
          <p:nvPr/>
        </p:nvSpPr>
        <p:spPr>
          <a:xfrm>
            <a:off x="431800" y="4228609"/>
            <a:ext cx="13717338" cy="5014114"/>
          </a:xfrm>
          <a:prstGeom prst="rect">
            <a:avLst/>
          </a:prstGeom>
        </p:spPr>
        <p:txBody>
          <a:bodyPr vert="horz" lIns="438912" tIns="219456" rIns="438912" bIns="219456" rtlCol="0">
            <a:normAutofit fontScale="32500" lnSpcReduction="2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8000" dirty="0" smtClean="0">
                <a:solidFill>
                  <a:schemeClr val="bg1"/>
                </a:solidFill>
              </a:rPr>
              <a:t>Indium tin oxide is a translucent and conduction material used as the conductive layer on liquid crystal displays (LCD), solar cells, smart phones. 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8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8000" dirty="0" smtClean="0">
                <a:solidFill>
                  <a:schemeClr val="bg1"/>
                </a:solidFill>
              </a:rPr>
              <a:t>Reasons for finding a replacement: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8000" dirty="0" smtClean="0">
                <a:solidFill>
                  <a:schemeClr val="bg1"/>
                </a:solidFill>
              </a:rPr>
              <a:t>Indium is a considered a ‘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8000" dirty="0" smtClean="0">
                <a:solidFill>
                  <a:schemeClr val="bg1"/>
                </a:solidFill>
              </a:rPr>
              <a:t>Price is steadily increasing</a:t>
            </a:r>
          </a:p>
          <a:p>
            <a:pPr marL="800100" lvl="1" indent="-342900"/>
            <a:endParaRPr lang="en-US" sz="8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 smtClean="0">
                <a:solidFill>
                  <a:schemeClr val="bg1"/>
                </a:solidFill>
              </a:rPr>
              <a:t>Proposed ITO replacement :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8000" dirty="0" smtClean="0">
                <a:solidFill>
                  <a:schemeClr val="bg1"/>
                </a:solidFill>
              </a:rPr>
              <a:t>Percolating network of silver supported</a:t>
            </a:r>
          </a:p>
          <a:p>
            <a:pPr marL="457200" lvl="1"/>
            <a:r>
              <a:rPr lang="en-US" sz="8000" dirty="0" smtClean="0">
                <a:solidFill>
                  <a:schemeClr val="bg1"/>
                </a:solidFill>
              </a:rPr>
              <a:t>    on a network of cellulose </a:t>
            </a:r>
            <a:r>
              <a:rPr lang="en-US" sz="8000" dirty="0" err="1" smtClean="0">
                <a:solidFill>
                  <a:schemeClr val="bg1"/>
                </a:solidFill>
              </a:rPr>
              <a:t>nanocrystals</a:t>
            </a:r>
            <a:endParaRPr lang="en-US" sz="8000" dirty="0" smtClean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8000" dirty="0" smtClean="0">
                <a:solidFill>
                  <a:schemeClr val="bg1"/>
                </a:solidFill>
              </a:rPr>
              <a:t>Backfill with polymer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8000" dirty="0" smtClean="0">
                <a:solidFill>
                  <a:schemeClr val="bg1"/>
                </a:solidFill>
              </a:rPr>
              <a:t>Press into film</a:t>
            </a:r>
          </a:p>
          <a:p>
            <a:pPr marL="800100" lvl="1" indent="-342900"/>
            <a:endParaRPr lang="en-US" dirty="0" smtClean="0">
              <a:solidFill>
                <a:schemeClr val="bg1"/>
              </a:solidFill>
            </a:endParaRPr>
          </a:p>
          <a:p>
            <a:pPr marL="2194560" marR="0" lvl="1" indent="0" algn="ctr" defTabSz="21945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ctr" defTabSz="21945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21945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5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194560" marR="0" lvl="1" indent="0" algn="ctr" defTabSz="21945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3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194560" marR="0" lvl="1" indent="0" algn="ctr" defTabSz="21945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kumimoji="0" lang="en-US" sz="13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61" name="Table 3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894938"/>
              </p:ext>
            </p:extLst>
          </p:nvPr>
        </p:nvGraphicFramePr>
        <p:xfrm>
          <a:off x="3533130" y="12787510"/>
          <a:ext cx="7416824" cy="31699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708412"/>
                <a:gridCol w="3708412"/>
              </a:tblGrid>
              <a:tr h="811214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ITO (indium-tin oxide)</a:t>
                      </a:r>
                      <a:endParaRPr lang="en-US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Coating Cellulose with Silver</a:t>
                      </a:r>
                      <a:endParaRPr lang="en-US" sz="28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4745">
                <a:tc>
                  <a:txBody>
                    <a:bodyPr/>
                    <a:lstStyle/>
                    <a:p>
                      <a:pPr marL="285750" indent="-285750" algn="ctr">
                        <a:buFont typeface="Wingdings" panose="05000000000000000000" pitchFamily="2" charset="2"/>
                        <a:buChar char="§"/>
                      </a:pPr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Roughly $0.25-$0.69 to cover</a:t>
                      </a:r>
                      <a:r>
                        <a:rPr lang="en-US" sz="28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the LDC screen on an iPhone 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Wingdings" panose="05000000000000000000" pitchFamily="2" charset="2"/>
                        <a:buChar char="§"/>
                      </a:pPr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Roughly $0.02 to cover the LDC screen on an iPhone 5</a:t>
                      </a:r>
                    </a:p>
                    <a:p>
                      <a:pPr algn="ctr"/>
                      <a:endParaRPr lang="en-US" sz="28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523" name="Group 390"/>
          <p:cNvGrpSpPr>
            <a:grpSpLocks/>
          </p:cNvGrpSpPr>
          <p:nvPr/>
        </p:nvGrpSpPr>
        <p:grpSpPr bwMode="auto">
          <a:xfrm>
            <a:off x="6044582" y="10074811"/>
            <a:ext cx="5803738" cy="1808780"/>
            <a:chOff x="311" y="606"/>
            <a:chExt cx="2725" cy="939"/>
          </a:xfrm>
        </p:grpSpPr>
        <p:grpSp>
          <p:nvGrpSpPr>
            <p:cNvPr id="524" name="Group 107"/>
            <p:cNvGrpSpPr>
              <a:grpSpLocks/>
            </p:cNvGrpSpPr>
            <p:nvPr/>
          </p:nvGrpSpPr>
          <p:grpSpPr bwMode="auto">
            <a:xfrm>
              <a:off x="1692" y="720"/>
              <a:ext cx="1344" cy="720"/>
              <a:chOff x="144" y="2400"/>
              <a:chExt cx="1344" cy="720"/>
            </a:xfrm>
          </p:grpSpPr>
          <p:sp>
            <p:nvSpPr>
              <p:cNvPr id="536" name="AutoShape 4"/>
              <p:cNvSpPr>
                <a:spLocks noChangeArrowheads="1"/>
              </p:cNvSpPr>
              <p:nvPr/>
            </p:nvSpPr>
            <p:spPr bwMode="auto">
              <a:xfrm>
                <a:off x="144" y="2400"/>
                <a:ext cx="1344" cy="720"/>
              </a:xfrm>
              <a:prstGeom prst="parallelogram">
                <a:avLst>
                  <a:gd name="adj" fmla="val 46667"/>
                </a:avLst>
              </a:prstGeom>
              <a:solidFill>
                <a:srgbClr val="CCFFFF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7" name="Line 5"/>
              <p:cNvSpPr>
                <a:spLocks noChangeShapeType="1"/>
              </p:cNvSpPr>
              <p:nvPr/>
            </p:nvSpPr>
            <p:spPr bwMode="auto">
              <a:xfrm rot="-1169872">
                <a:off x="854" y="300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8" name="Line 6"/>
              <p:cNvSpPr>
                <a:spLocks noChangeShapeType="1"/>
              </p:cNvSpPr>
              <p:nvPr/>
            </p:nvSpPr>
            <p:spPr bwMode="auto">
              <a:xfrm rot="-1169872">
                <a:off x="384" y="264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9" name="Line 7"/>
              <p:cNvSpPr>
                <a:spLocks noChangeShapeType="1"/>
              </p:cNvSpPr>
              <p:nvPr/>
            </p:nvSpPr>
            <p:spPr bwMode="auto">
              <a:xfrm rot="-1169872">
                <a:off x="624" y="297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0" name="Line 8"/>
              <p:cNvSpPr>
                <a:spLocks noChangeShapeType="1"/>
              </p:cNvSpPr>
              <p:nvPr/>
            </p:nvSpPr>
            <p:spPr bwMode="auto">
              <a:xfrm rot="-1169872">
                <a:off x="288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1" name="Line 9"/>
              <p:cNvSpPr>
                <a:spLocks noChangeShapeType="1"/>
              </p:cNvSpPr>
              <p:nvPr/>
            </p:nvSpPr>
            <p:spPr bwMode="auto">
              <a:xfrm rot="-1169872">
                <a:off x="912" y="2688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2" name="Line 10"/>
              <p:cNvSpPr>
                <a:spLocks noChangeShapeType="1"/>
              </p:cNvSpPr>
              <p:nvPr/>
            </p:nvSpPr>
            <p:spPr bwMode="auto">
              <a:xfrm rot="-1169872">
                <a:off x="528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3" name="Line 11"/>
              <p:cNvSpPr>
                <a:spLocks noChangeShapeType="1"/>
              </p:cNvSpPr>
              <p:nvPr/>
            </p:nvSpPr>
            <p:spPr bwMode="auto">
              <a:xfrm rot="-1169872">
                <a:off x="1008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4" name="Line 12"/>
              <p:cNvSpPr>
                <a:spLocks noChangeShapeType="1"/>
              </p:cNvSpPr>
              <p:nvPr/>
            </p:nvSpPr>
            <p:spPr bwMode="auto">
              <a:xfrm rot="-1169872">
                <a:off x="672" y="264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5" name="Line 13"/>
              <p:cNvSpPr>
                <a:spLocks noChangeShapeType="1"/>
              </p:cNvSpPr>
              <p:nvPr/>
            </p:nvSpPr>
            <p:spPr bwMode="auto">
              <a:xfrm rot="-1169872">
                <a:off x="768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6" name="Line 14"/>
              <p:cNvSpPr>
                <a:spLocks noChangeShapeType="1"/>
              </p:cNvSpPr>
              <p:nvPr/>
            </p:nvSpPr>
            <p:spPr bwMode="auto">
              <a:xfrm rot="-1169872">
                <a:off x="960" y="302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7" name="Line 15"/>
              <p:cNvSpPr>
                <a:spLocks noChangeShapeType="1"/>
              </p:cNvSpPr>
              <p:nvPr/>
            </p:nvSpPr>
            <p:spPr bwMode="auto">
              <a:xfrm rot="-1169872">
                <a:off x="384" y="273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8" name="Line 16"/>
              <p:cNvSpPr>
                <a:spLocks noChangeShapeType="1"/>
              </p:cNvSpPr>
              <p:nvPr/>
            </p:nvSpPr>
            <p:spPr bwMode="auto">
              <a:xfrm rot="-1169872">
                <a:off x="816" y="278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9" name="Line 17"/>
              <p:cNvSpPr>
                <a:spLocks noChangeShapeType="1"/>
              </p:cNvSpPr>
              <p:nvPr/>
            </p:nvSpPr>
            <p:spPr bwMode="auto">
              <a:xfrm rot="-1169872">
                <a:off x="624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0" name="Line 18"/>
              <p:cNvSpPr>
                <a:spLocks noChangeShapeType="1"/>
              </p:cNvSpPr>
              <p:nvPr/>
            </p:nvSpPr>
            <p:spPr bwMode="auto">
              <a:xfrm rot="-1169872">
                <a:off x="1008" y="288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1" name="Line 19"/>
              <p:cNvSpPr>
                <a:spLocks noChangeShapeType="1"/>
              </p:cNvSpPr>
              <p:nvPr/>
            </p:nvSpPr>
            <p:spPr bwMode="auto">
              <a:xfrm rot="-1169872">
                <a:off x="1248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2" name="Line 20"/>
              <p:cNvSpPr>
                <a:spLocks noChangeShapeType="1"/>
              </p:cNvSpPr>
              <p:nvPr/>
            </p:nvSpPr>
            <p:spPr bwMode="auto">
              <a:xfrm rot="-1169872">
                <a:off x="1056" y="273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3" name="Line 21"/>
              <p:cNvSpPr>
                <a:spLocks noChangeShapeType="1"/>
              </p:cNvSpPr>
              <p:nvPr/>
            </p:nvSpPr>
            <p:spPr bwMode="auto">
              <a:xfrm rot="-1169872">
                <a:off x="672" y="302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4" name="Line 22"/>
              <p:cNvSpPr>
                <a:spLocks noChangeShapeType="1"/>
              </p:cNvSpPr>
              <p:nvPr/>
            </p:nvSpPr>
            <p:spPr bwMode="auto">
              <a:xfrm rot="-1169872">
                <a:off x="672" y="273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5" name="Line 23"/>
              <p:cNvSpPr>
                <a:spLocks noChangeShapeType="1"/>
              </p:cNvSpPr>
              <p:nvPr/>
            </p:nvSpPr>
            <p:spPr bwMode="auto">
              <a:xfrm rot="-1169872">
                <a:off x="528" y="254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6" name="Line 24"/>
              <p:cNvSpPr>
                <a:spLocks noChangeShapeType="1"/>
              </p:cNvSpPr>
              <p:nvPr/>
            </p:nvSpPr>
            <p:spPr bwMode="auto">
              <a:xfrm rot="-1169872">
                <a:off x="292" y="2965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7" name="Line 25"/>
              <p:cNvSpPr>
                <a:spLocks noChangeShapeType="1"/>
              </p:cNvSpPr>
              <p:nvPr/>
            </p:nvSpPr>
            <p:spPr bwMode="auto">
              <a:xfrm rot="-1169872">
                <a:off x="336" y="302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8" name="Line 26"/>
              <p:cNvSpPr>
                <a:spLocks noChangeShapeType="1"/>
              </p:cNvSpPr>
              <p:nvPr/>
            </p:nvSpPr>
            <p:spPr bwMode="auto">
              <a:xfrm rot="-1169872">
                <a:off x="912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9" name="Line 27"/>
              <p:cNvSpPr>
                <a:spLocks noChangeShapeType="1"/>
              </p:cNvSpPr>
              <p:nvPr/>
            </p:nvSpPr>
            <p:spPr bwMode="auto">
              <a:xfrm rot="-1169872">
                <a:off x="1008" y="254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0" name="Line 28"/>
              <p:cNvSpPr>
                <a:spLocks noChangeShapeType="1"/>
              </p:cNvSpPr>
              <p:nvPr/>
            </p:nvSpPr>
            <p:spPr bwMode="auto">
              <a:xfrm>
                <a:off x="480" y="273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1" name="Line 29"/>
              <p:cNvSpPr>
                <a:spLocks noChangeShapeType="1"/>
              </p:cNvSpPr>
              <p:nvPr/>
            </p:nvSpPr>
            <p:spPr bwMode="auto">
              <a:xfrm>
                <a:off x="480" y="288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2" name="Line 30"/>
              <p:cNvSpPr>
                <a:spLocks noChangeShapeType="1"/>
              </p:cNvSpPr>
              <p:nvPr/>
            </p:nvSpPr>
            <p:spPr bwMode="auto">
              <a:xfrm>
                <a:off x="768" y="2928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3" name="Line 31"/>
              <p:cNvSpPr>
                <a:spLocks noChangeShapeType="1"/>
              </p:cNvSpPr>
              <p:nvPr/>
            </p:nvSpPr>
            <p:spPr bwMode="auto">
              <a:xfrm>
                <a:off x="480" y="302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4" name="Line 32"/>
              <p:cNvSpPr>
                <a:spLocks noChangeShapeType="1"/>
              </p:cNvSpPr>
              <p:nvPr/>
            </p:nvSpPr>
            <p:spPr bwMode="auto">
              <a:xfrm>
                <a:off x="768" y="307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5" name="Line 33"/>
              <p:cNvSpPr>
                <a:spLocks noChangeShapeType="1"/>
              </p:cNvSpPr>
              <p:nvPr/>
            </p:nvSpPr>
            <p:spPr bwMode="auto">
              <a:xfrm>
                <a:off x="816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6" name="Line 34"/>
              <p:cNvSpPr>
                <a:spLocks noChangeShapeType="1"/>
              </p:cNvSpPr>
              <p:nvPr/>
            </p:nvSpPr>
            <p:spPr bwMode="auto">
              <a:xfrm>
                <a:off x="960" y="297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7" name="Line 35"/>
              <p:cNvSpPr>
                <a:spLocks noChangeShapeType="1"/>
              </p:cNvSpPr>
              <p:nvPr/>
            </p:nvSpPr>
            <p:spPr bwMode="auto">
              <a:xfrm>
                <a:off x="1104" y="259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8" name="Line 36"/>
              <p:cNvSpPr>
                <a:spLocks noChangeShapeType="1"/>
              </p:cNvSpPr>
              <p:nvPr/>
            </p:nvSpPr>
            <p:spPr bwMode="auto">
              <a:xfrm>
                <a:off x="864" y="259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9" name="Line 37"/>
              <p:cNvSpPr>
                <a:spLocks noChangeShapeType="1"/>
              </p:cNvSpPr>
              <p:nvPr/>
            </p:nvSpPr>
            <p:spPr bwMode="auto">
              <a:xfrm rot="1598707">
                <a:off x="960" y="264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0" name="Line 38"/>
              <p:cNvSpPr>
                <a:spLocks noChangeShapeType="1"/>
              </p:cNvSpPr>
              <p:nvPr/>
            </p:nvSpPr>
            <p:spPr bwMode="auto">
              <a:xfrm rot="1598707">
                <a:off x="1200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1" name="Line 39"/>
              <p:cNvSpPr>
                <a:spLocks noChangeShapeType="1"/>
              </p:cNvSpPr>
              <p:nvPr/>
            </p:nvSpPr>
            <p:spPr bwMode="auto">
              <a:xfrm rot="1598707">
                <a:off x="1104" y="2688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2" name="Line 40"/>
              <p:cNvSpPr>
                <a:spLocks noChangeShapeType="1"/>
              </p:cNvSpPr>
              <p:nvPr/>
            </p:nvSpPr>
            <p:spPr bwMode="auto">
              <a:xfrm rot="1598707">
                <a:off x="384" y="2928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3" name="Line 41"/>
              <p:cNvSpPr>
                <a:spLocks noChangeShapeType="1"/>
              </p:cNvSpPr>
              <p:nvPr/>
            </p:nvSpPr>
            <p:spPr bwMode="auto">
              <a:xfrm rot="1598707">
                <a:off x="624" y="254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4" name="Line 42"/>
              <p:cNvSpPr>
                <a:spLocks noChangeShapeType="1"/>
              </p:cNvSpPr>
              <p:nvPr/>
            </p:nvSpPr>
            <p:spPr bwMode="auto">
              <a:xfrm rot="1598707">
                <a:off x="932" y="273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5" name="Line 43"/>
              <p:cNvSpPr>
                <a:spLocks noChangeShapeType="1"/>
              </p:cNvSpPr>
              <p:nvPr/>
            </p:nvSpPr>
            <p:spPr bwMode="auto">
              <a:xfrm rot="1598707">
                <a:off x="480" y="2688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6" name="Line 44"/>
              <p:cNvSpPr>
                <a:spLocks noChangeShapeType="1"/>
              </p:cNvSpPr>
              <p:nvPr/>
            </p:nvSpPr>
            <p:spPr bwMode="auto">
              <a:xfrm rot="1598707">
                <a:off x="576" y="288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7" name="Line 45"/>
              <p:cNvSpPr>
                <a:spLocks noChangeShapeType="1"/>
              </p:cNvSpPr>
              <p:nvPr/>
            </p:nvSpPr>
            <p:spPr bwMode="auto">
              <a:xfrm rot="1598707">
                <a:off x="834" y="2913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8" name="Line 46"/>
              <p:cNvSpPr>
                <a:spLocks noChangeShapeType="1"/>
              </p:cNvSpPr>
              <p:nvPr/>
            </p:nvSpPr>
            <p:spPr bwMode="auto">
              <a:xfrm rot="1598707">
                <a:off x="1008" y="2880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9" name="Line 47"/>
              <p:cNvSpPr>
                <a:spLocks noChangeShapeType="1"/>
              </p:cNvSpPr>
              <p:nvPr/>
            </p:nvSpPr>
            <p:spPr bwMode="auto">
              <a:xfrm rot="1598707">
                <a:off x="772" y="3037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0" name="Line 48"/>
              <p:cNvSpPr>
                <a:spLocks noChangeShapeType="1"/>
              </p:cNvSpPr>
              <p:nvPr/>
            </p:nvSpPr>
            <p:spPr bwMode="auto">
              <a:xfrm rot="1598707">
                <a:off x="1008" y="249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1" name="Line 49"/>
              <p:cNvSpPr>
                <a:spLocks noChangeShapeType="1"/>
              </p:cNvSpPr>
              <p:nvPr/>
            </p:nvSpPr>
            <p:spPr bwMode="auto">
              <a:xfrm rot="1598707">
                <a:off x="864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2" name="Line 50"/>
              <p:cNvSpPr>
                <a:spLocks noChangeShapeType="1"/>
              </p:cNvSpPr>
              <p:nvPr/>
            </p:nvSpPr>
            <p:spPr bwMode="auto">
              <a:xfrm rot="1598707">
                <a:off x="384" y="278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3" name="Line 51"/>
              <p:cNvSpPr>
                <a:spLocks noChangeShapeType="1"/>
              </p:cNvSpPr>
              <p:nvPr/>
            </p:nvSpPr>
            <p:spPr bwMode="auto">
              <a:xfrm rot="1598707">
                <a:off x="432" y="259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4" name="Line 52"/>
              <p:cNvSpPr>
                <a:spLocks noChangeShapeType="1"/>
              </p:cNvSpPr>
              <p:nvPr/>
            </p:nvSpPr>
            <p:spPr bwMode="auto">
              <a:xfrm rot="1598707">
                <a:off x="720" y="278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5" name="Line 53"/>
              <p:cNvSpPr>
                <a:spLocks noChangeShapeType="1"/>
              </p:cNvSpPr>
              <p:nvPr/>
            </p:nvSpPr>
            <p:spPr bwMode="auto">
              <a:xfrm rot="1598707">
                <a:off x="336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6" name="Line 54"/>
              <p:cNvSpPr>
                <a:spLocks noChangeShapeType="1"/>
              </p:cNvSpPr>
              <p:nvPr/>
            </p:nvSpPr>
            <p:spPr bwMode="auto">
              <a:xfrm rot="1598707">
                <a:off x="1056" y="278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7" name="Line 55"/>
              <p:cNvSpPr>
                <a:spLocks noChangeShapeType="1"/>
              </p:cNvSpPr>
              <p:nvPr/>
            </p:nvSpPr>
            <p:spPr bwMode="auto">
              <a:xfrm rot="1598707">
                <a:off x="768" y="2544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8" name="Line 56"/>
              <p:cNvSpPr>
                <a:spLocks noChangeShapeType="1"/>
              </p:cNvSpPr>
              <p:nvPr/>
            </p:nvSpPr>
            <p:spPr bwMode="auto">
              <a:xfrm rot="1598707">
                <a:off x="624" y="2976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9" name="Line 57"/>
              <p:cNvSpPr>
                <a:spLocks noChangeShapeType="1"/>
              </p:cNvSpPr>
              <p:nvPr/>
            </p:nvSpPr>
            <p:spPr bwMode="auto">
              <a:xfrm rot="1598707">
                <a:off x="576" y="2832"/>
                <a:ext cx="192" cy="0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0" name="Line 58"/>
              <p:cNvSpPr>
                <a:spLocks noChangeShapeType="1"/>
              </p:cNvSpPr>
              <p:nvPr/>
            </p:nvSpPr>
            <p:spPr bwMode="auto">
              <a:xfrm flipH="1">
                <a:off x="624" y="2592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1" name="Line 59"/>
              <p:cNvSpPr>
                <a:spLocks noChangeShapeType="1"/>
              </p:cNvSpPr>
              <p:nvPr/>
            </p:nvSpPr>
            <p:spPr bwMode="auto">
              <a:xfrm flipH="1">
                <a:off x="240" y="2928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2" name="Line 60"/>
              <p:cNvSpPr>
                <a:spLocks noChangeShapeType="1"/>
              </p:cNvSpPr>
              <p:nvPr/>
            </p:nvSpPr>
            <p:spPr bwMode="auto">
              <a:xfrm flipH="1">
                <a:off x="432" y="2784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3" name="Line 61"/>
              <p:cNvSpPr>
                <a:spLocks noChangeShapeType="1"/>
              </p:cNvSpPr>
              <p:nvPr/>
            </p:nvSpPr>
            <p:spPr bwMode="auto">
              <a:xfrm flipH="1">
                <a:off x="432" y="2448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4" name="Line 62"/>
              <p:cNvSpPr>
                <a:spLocks noChangeShapeType="1"/>
              </p:cNvSpPr>
              <p:nvPr/>
            </p:nvSpPr>
            <p:spPr bwMode="auto">
              <a:xfrm flipH="1">
                <a:off x="1200" y="2592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5" name="Line 63"/>
              <p:cNvSpPr>
                <a:spLocks noChangeShapeType="1"/>
              </p:cNvSpPr>
              <p:nvPr/>
            </p:nvSpPr>
            <p:spPr bwMode="auto">
              <a:xfrm flipH="1">
                <a:off x="816" y="2592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6" name="Line 64"/>
              <p:cNvSpPr>
                <a:spLocks noChangeShapeType="1"/>
              </p:cNvSpPr>
              <p:nvPr/>
            </p:nvSpPr>
            <p:spPr bwMode="auto">
              <a:xfrm flipH="1">
                <a:off x="576" y="2928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7" name="Line 65"/>
              <p:cNvSpPr>
                <a:spLocks noChangeShapeType="1"/>
              </p:cNvSpPr>
              <p:nvPr/>
            </p:nvSpPr>
            <p:spPr bwMode="auto">
              <a:xfrm flipH="1">
                <a:off x="1008" y="2928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8" name="Line 66"/>
              <p:cNvSpPr>
                <a:spLocks noChangeShapeType="1"/>
              </p:cNvSpPr>
              <p:nvPr/>
            </p:nvSpPr>
            <p:spPr bwMode="auto">
              <a:xfrm flipH="1">
                <a:off x="528" y="2544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9" name="Line 67"/>
              <p:cNvSpPr>
                <a:spLocks noChangeShapeType="1"/>
              </p:cNvSpPr>
              <p:nvPr/>
            </p:nvSpPr>
            <p:spPr bwMode="auto">
              <a:xfrm flipH="1">
                <a:off x="1200" y="2496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0" name="Line 68"/>
              <p:cNvSpPr>
                <a:spLocks noChangeShapeType="1"/>
              </p:cNvSpPr>
              <p:nvPr/>
            </p:nvSpPr>
            <p:spPr bwMode="auto">
              <a:xfrm flipH="1">
                <a:off x="528" y="2880"/>
                <a:ext cx="96" cy="144"/>
              </a:xfrm>
              <a:prstGeom prst="line">
                <a:avLst/>
              </a:prstGeom>
              <a:noFill/>
              <a:ln w="22225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25" name="Rectangle 69"/>
            <p:cNvSpPr>
              <a:spLocks noChangeArrowheads="1"/>
            </p:cNvSpPr>
            <p:nvPr/>
          </p:nvSpPr>
          <p:spPr bwMode="auto">
            <a:xfrm>
              <a:off x="314" y="606"/>
              <a:ext cx="1186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Percolation model</a:t>
              </a:r>
            </a:p>
          </p:txBody>
        </p:sp>
        <p:sp>
          <p:nvSpPr>
            <p:cNvPr id="526" name="Text Box 72"/>
            <p:cNvSpPr txBox="1">
              <a:spLocks noChangeAspect="1" noChangeArrowheads="1"/>
            </p:cNvSpPr>
            <p:nvPr/>
          </p:nvSpPr>
          <p:spPr bwMode="auto">
            <a:xfrm>
              <a:off x="311" y="1305"/>
              <a:ext cx="1342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“percolation on”</a:t>
              </a:r>
            </a:p>
          </p:txBody>
        </p:sp>
        <p:grpSp>
          <p:nvGrpSpPr>
            <p:cNvPr id="527" name="Group 74"/>
            <p:cNvGrpSpPr>
              <a:grpSpLocks/>
            </p:cNvGrpSpPr>
            <p:nvPr/>
          </p:nvGrpSpPr>
          <p:grpSpPr bwMode="auto">
            <a:xfrm>
              <a:off x="603" y="819"/>
              <a:ext cx="653" cy="483"/>
              <a:chOff x="2640" y="1116"/>
              <a:chExt cx="653" cy="483"/>
            </a:xfrm>
          </p:grpSpPr>
          <p:sp>
            <p:nvSpPr>
              <p:cNvPr id="528" name="AutoShape 75"/>
              <p:cNvSpPr>
                <a:spLocks noChangeAspect="1" noChangeArrowheads="1"/>
              </p:cNvSpPr>
              <p:nvPr/>
            </p:nvSpPr>
            <p:spPr bwMode="auto">
              <a:xfrm rot="-7286115">
                <a:off x="3057" y="1250"/>
                <a:ext cx="46" cy="427"/>
              </a:xfrm>
              <a:prstGeom prst="can">
                <a:avLst>
                  <a:gd name="adj" fmla="val 55996"/>
                </a:avLst>
              </a:prstGeom>
              <a:solidFill>
                <a:srgbClr val="FFFF99"/>
              </a:solidFill>
              <a:ln w="12700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9" name="AutoShape 76"/>
              <p:cNvSpPr>
                <a:spLocks noChangeAspect="1" noChangeArrowheads="1"/>
              </p:cNvSpPr>
              <p:nvPr/>
            </p:nvSpPr>
            <p:spPr bwMode="auto">
              <a:xfrm rot="9087888">
                <a:off x="2775" y="1172"/>
                <a:ext cx="45" cy="427"/>
              </a:xfrm>
              <a:prstGeom prst="can">
                <a:avLst>
                  <a:gd name="adj" fmla="val 57241"/>
                </a:avLst>
              </a:prstGeom>
              <a:solidFill>
                <a:srgbClr val="FFFF99"/>
              </a:solidFill>
              <a:ln w="12700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0" name="AutoShape 77"/>
              <p:cNvSpPr>
                <a:spLocks noChangeAspect="1" noChangeArrowheads="1"/>
              </p:cNvSpPr>
              <p:nvPr/>
            </p:nvSpPr>
            <p:spPr bwMode="auto">
              <a:xfrm rot="8944891">
                <a:off x="3032" y="1116"/>
                <a:ext cx="46" cy="427"/>
              </a:xfrm>
              <a:prstGeom prst="can">
                <a:avLst>
                  <a:gd name="adj" fmla="val 55996"/>
                </a:avLst>
              </a:prstGeom>
              <a:solidFill>
                <a:srgbClr val="FFFF99"/>
              </a:solidFill>
              <a:ln w="12700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1" name="AutoShape 78"/>
              <p:cNvSpPr>
                <a:spLocks noChangeAspect="1" noChangeArrowheads="1"/>
              </p:cNvSpPr>
              <p:nvPr/>
            </p:nvSpPr>
            <p:spPr bwMode="auto">
              <a:xfrm rot="3091237">
                <a:off x="2831" y="1116"/>
                <a:ext cx="45" cy="427"/>
              </a:xfrm>
              <a:prstGeom prst="can">
                <a:avLst>
                  <a:gd name="adj" fmla="val 57241"/>
                </a:avLst>
              </a:prstGeom>
              <a:solidFill>
                <a:srgbClr val="FFFF99"/>
              </a:solidFill>
              <a:ln w="12700">
                <a:solidFill>
                  <a:sysClr val="windowText" lastClr="000000"/>
                </a:solidFill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2" name="Line 79"/>
              <p:cNvSpPr>
                <a:spLocks noChangeAspect="1" noChangeShapeType="1"/>
              </p:cNvSpPr>
              <p:nvPr/>
            </p:nvSpPr>
            <p:spPr bwMode="auto">
              <a:xfrm rot="-1190243">
                <a:off x="2736" y="1198"/>
                <a:ext cx="202" cy="1"/>
              </a:xfrm>
              <a:prstGeom prst="line">
                <a:avLst/>
              </a:prstGeom>
              <a:noFill/>
              <a:ln w="28575">
                <a:solidFill>
                  <a:srgbClr val="FFDD8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3" name="Line 80"/>
              <p:cNvSpPr>
                <a:spLocks noChangeAspect="1" noChangeShapeType="1"/>
              </p:cNvSpPr>
              <p:nvPr/>
            </p:nvSpPr>
            <p:spPr bwMode="auto">
              <a:xfrm rot="20409757" flipV="1">
                <a:off x="2832" y="1374"/>
                <a:ext cx="202" cy="33"/>
              </a:xfrm>
              <a:prstGeom prst="line">
                <a:avLst/>
              </a:prstGeom>
              <a:noFill/>
              <a:ln w="28575">
                <a:solidFill>
                  <a:srgbClr val="FFDD8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4" name="Line 81"/>
              <p:cNvSpPr>
                <a:spLocks noChangeAspect="1" noChangeShapeType="1"/>
              </p:cNvSpPr>
              <p:nvPr/>
            </p:nvSpPr>
            <p:spPr bwMode="auto">
              <a:xfrm rot="-1190243">
                <a:off x="3065" y="1245"/>
                <a:ext cx="135" cy="135"/>
              </a:xfrm>
              <a:prstGeom prst="line">
                <a:avLst/>
              </a:prstGeom>
              <a:noFill/>
              <a:ln w="28575">
                <a:solidFill>
                  <a:srgbClr val="FFDD8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5" name="Line 82"/>
              <p:cNvSpPr>
                <a:spLocks noChangeAspect="1" noChangeShapeType="1"/>
              </p:cNvSpPr>
              <p:nvPr/>
            </p:nvSpPr>
            <p:spPr bwMode="auto">
              <a:xfrm rot="-1190243">
                <a:off x="2730" y="1447"/>
                <a:ext cx="100" cy="129"/>
              </a:xfrm>
              <a:prstGeom prst="line">
                <a:avLst/>
              </a:prstGeom>
              <a:noFill/>
              <a:ln w="28575">
                <a:solidFill>
                  <a:srgbClr val="FFDD8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601" name="Group 83"/>
          <p:cNvGrpSpPr>
            <a:grpSpLocks/>
          </p:cNvGrpSpPr>
          <p:nvPr/>
        </p:nvGrpSpPr>
        <p:grpSpPr bwMode="auto">
          <a:xfrm rot="-5400000">
            <a:off x="2337359" y="9865040"/>
            <a:ext cx="1252869" cy="1892282"/>
            <a:chOff x="1488" y="828"/>
            <a:chExt cx="629" cy="1056"/>
          </a:xfrm>
        </p:grpSpPr>
        <p:sp>
          <p:nvSpPr>
            <p:cNvPr id="602" name="Cloud"/>
            <p:cNvSpPr>
              <a:spLocks noChangeAspect="1" noEditPoints="1" noChangeArrowheads="1"/>
            </p:cNvSpPr>
            <p:nvPr/>
          </p:nvSpPr>
          <p:spPr bwMode="auto">
            <a:xfrm rot="-5400000">
              <a:off x="1275" y="1074"/>
              <a:ext cx="1056" cy="629"/>
            </a:xfrm>
            <a:custGeom>
              <a:avLst/>
              <a:gdLst>
                <a:gd name="T0" fmla="*/ 3 w 21600"/>
                <a:gd name="T1" fmla="*/ 315 h 21600"/>
                <a:gd name="T2" fmla="*/ 528 w 21600"/>
                <a:gd name="T3" fmla="*/ 628 h 21600"/>
                <a:gd name="T4" fmla="*/ 1055 w 21600"/>
                <a:gd name="T5" fmla="*/ 315 h 21600"/>
                <a:gd name="T6" fmla="*/ 528 w 21600"/>
                <a:gd name="T7" fmla="*/ 3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86 w 21600"/>
                <a:gd name="T13" fmla="*/ 3262 h 21600"/>
                <a:gd name="T14" fmla="*/ 17080 w 21600"/>
                <a:gd name="T15" fmla="*/ 1734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66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rot="10800000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603" name="Group 85"/>
            <p:cNvGrpSpPr>
              <a:grpSpLocks noChangeAspect="1"/>
            </p:cNvGrpSpPr>
            <p:nvPr/>
          </p:nvGrpSpPr>
          <p:grpSpPr bwMode="auto">
            <a:xfrm rot="-674147">
              <a:off x="1972" y="1128"/>
              <a:ext cx="35" cy="337"/>
              <a:chOff x="4793" y="239"/>
              <a:chExt cx="245" cy="2504"/>
            </a:xfrm>
          </p:grpSpPr>
          <p:sp>
            <p:nvSpPr>
              <p:cNvPr id="649" name="Rectangle 86"/>
              <p:cNvSpPr>
                <a:spLocks noChangeAspect="1" noChangeArrowheads="1"/>
              </p:cNvSpPr>
              <p:nvPr/>
            </p:nvSpPr>
            <p:spPr bwMode="auto">
              <a:xfrm>
                <a:off x="4849" y="294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0" name="Oval 87"/>
              <p:cNvSpPr>
                <a:spLocks noChangeAspect="1" noChangeArrowheads="1"/>
              </p:cNvSpPr>
              <p:nvPr/>
            </p:nvSpPr>
            <p:spPr bwMode="auto">
              <a:xfrm>
                <a:off x="4793" y="239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1" name="Freeform 88"/>
              <p:cNvSpPr>
                <a:spLocks noChangeAspect="1"/>
              </p:cNvSpPr>
              <p:nvPr/>
            </p:nvSpPr>
            <p:spPr bwMode="auto">
              <a:xfrm>
                <a:off x="4847" y="2699"/>
                <a:ext cx="189" cy="44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2" name="Oval 89"/>
              <p:cNvSpPr>
                <a:spLocks noChangeAspect="1" noChangeArrowheads="1"/>
              </p:cNvSpPr>
              <p:nvPr/>
            </p:nvSpPr>
            <p:spPr bwMode="auto">
              <a:xfrm>
                <a:off x="4814" y="253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4" name="Group 90"/>
            <p:cNvGrpSpPr>
              <a:grpSpLocks noChangeAspect="1"/>
            </p:cNvGrpSpPr>
            <p:nvPr/>
          </p:nvGrpSpPr>
          <p:grpSpPr bwMode="auto">
            <a:xfrm rot="1996342">
              <a:off x="1641" y="898"/>
              <a:ext cx="29" cy="343"/>
              <a:chOff x="4789" y="240"/>
              <a:chExt cx="206" cy="2537"/>
            </a:xfrm>
          </p:grpSpPr>
          <p:sp>
            <p:nvSpPr>
              <p:cNvPr id="645" name="Rectangle 91"/>
              <p:cNvSpPr>
                <a:spLocks noChangeAspect="1" noChangeArrowheads="1"/>
              </p:cNvSpPr>
              <p:nvPr/>
            </p:nvSpPr>
            <p:spPr bwMode="auto">
              <a:xfrm>
                <a:off x="4806" y="328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6" name="Oval 92"/>
              <p:cNvSpPr>
                <a:spLocks noChangeAspect="1" noChangeArrowheads="1"/>
              </p:cNvSpPr>
              <p:nvPr/>
            </p:nvSpPr>
            <p:spPr bwMode="auto">
              <a:xfrm>
                <a:off x="4789" y="240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7" name="Freeform 93"/>
              <p:cNvSpPr>
                <a:spLocks noChangeAspect="1"/>
              </p:cNvSpPr>
              <p:nvPr/>
            </p:nvSpPr>
            <p:spPr bwMode="auto">
              <a:xfrm>
                <a:off x="4805" y="2733"/>
                <a:ext cx="189" cy="44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8" name="Oval 94"/>
              <p:cNvSpPr>
                <a:spLocks noChangeAspect="1" noChangeArrowheads="1"/>
              </p:cNvSpPr>
              <p:nvPr/>
            </p:nvSpPr>
            <p:spPr bwMode="auto">
              <a:xfrm>
                <a:off x="4810" y="255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5" name="Group 95"/>
            <p:cNvGrpSpPr>
              <a:grpSpLocks noChangeAspect="1"/>
            </p:cNvGrpSpPr>
            <p:nvPr/>
          </p:nvGrpSpPr>
          <p:grpSpPr bwMode="auto">
            <a:xfrm rot="-674147">
              <a:off x="1649" y="1053"/>
              <a:ext cx="35" cy="340"/>
              <a:chOff x="4794" y="239"/>
              <a:chExt cx="245" cy="2511"/>
            </a:xfrm>
          </p:grpSpPr>
          <p:sp>
            <p:nvSpPr>
              <p:cNvPr id="641" name="Rectangle 96"/>
              <p:cNvSpPr>
                <a:spLocks noChangeAspect="1" noChangeArrowheads="1"/>
              </p:cNvSpPr>
              <p:nvPr/>
            </p:nvSpPr>
            <p:spPr bwMode="auto">
              <a:xfrm>
                <a:off x="4850" y="294"/>
                <a:ext cx="189" cy="2397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2" name="Oval 97"/>
              <p:cNvSpPr>
                <a:spLocks noChangeAspect="1" noChangeArrowheads="1"/>
              </p:cNvSpPr>
              <p:nvPr/>
            </p:nvSpPr>
            <p:spPr bwMode="auto">
              <a:xfrm>
                <a:off x="4794" y="239"/>
                <a:ext cx="196" cy="147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3" name="Freeform 98"/>
              <p:cNvSpPr>
                <a:spLocks noChangeAspect="1"/>
              </p:cNvSpPr>
              <p:nvPr/>
            </p:nvSpPr>
            <p:spPr bwMode="auto">
              <a:xfrm>
                <a:off x="4846" y="2691"/>
                <a:ext cx="189" cy="59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4" name="Oval 99"/>
              <p:cNvSpPr>
                <a:spLocks noChangeAspect="1" noChangeArrowheads="1"/>
              </p:cNvSpPr>
              <p:nvPr/>
            </p:nvSpPr>
            <p:spPr bwMode="auto">
              <a:xfrm>
                <a:off x="4815" y="253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6" name="Group 100"/>
            <p:cNvGrpSpPr>
              <a:grpSpLocks noChangeAspect="1"/>
            </p:cNvGrpSpPr>
            <p:nvPr/>
          </p:nvGrpSpPr>
          <p:grpSpPr bwMode="auto">
            <a:xfrm rot="4006143">
              <a:off x="1814" y="1032"/>
              <a:ext cx="30" cy="366"/>
              <a:chOff x="4764" y="264"/>
              <a:chExt cx="227" cy="2518"/>
            </a:xfrm>
          </p:grpSpPr>
          <p:sp>
            <p:nvSpPr>
              <p:cNvPr id="637" name="Rectangle 101"/>
              <p:cNvSpPr>
                <a:spLocks noChangeAspect="1" noChangeArrowheads="1"/>
              </p:cNvSpPr>
              <p:nvPr/>
            </p:nvSpPr>
            <p:spPr bwMode="auto">
              <a:xfrm>
                <a:off x="4800" y="338"/>
                <a:ext cx="181" cy="2399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8" name="Oval 102"/>
              <p:cNvSpPr>
                <a:spLocks noChangeAspect="1" noChangeArrowheads="1"/>
              </p:cNvSpPr>
              <p:nvPr/>
            </p:nvSpPr>
            <p:spPr bwMode="auto">
              <a:xfrm>
                <a:off x="4764" y="264"/>
                <a:ext cx="196" cy="145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9" name="Freeform 103"/>
              <p:cNvSpPr>
                <a:spLocks noChangeAspect="1"/>
              </p:cNvSpPr>
              <p:nvPr/>
            </p:nvSpPr>
            <p:spPr bwMode="auto">
              <a:xfrm>
                <a:off x="4803" y="2734"/>
                <a:ext cx="188" cy="48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0" name="Oval 104"/>
              <p:cNvSpPr>
                <a:spLocks noChangeAspect="1" noChangeArrowheads="1"/>
              </p:cNvSpPr>
              <p:nvPr/>
            </p:nvSpPr>
            <p:spPr bwMode="auto">
              <a:xfrm>
                <a:off x="4785" y="278"/>
                <a:ext cx="151" cy="124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7" name="Group 105"/>
            <p:cNvGrpSpPr>
              <a:grpSpLocks noChangeAspect="1"/>
            </p:cNvGrpSpPr>
            <p:nvPr/>
          </p:nvGrpSpPr>
          <p:grpSpPr bwMode="auto">
            <a:xfrm rot="-674147">
              <a:off x="1649" y="1408"/>
              <a:ext cx="35" cy="337"/>
              <a:chOff x="4793" y="239"/>
              <a:chExt cx="245" cy="2504"/>
            </a:xfrm>
          </p:grpSpPr>
          <p:sp>
            <p:nvSpPr>
              <p:cNvPr id="633" name="Rectangle 106"/>
              <p:cNvSpPr>
                <a:spLocks noChangeAspect="1" noChangeArrowheads="1"/>
              </p:cNvSpPr>
              <p:nvPr/>
            </p:nvSpPr>
            <p:spPr bwMode="auto">
              <a:xfrm>
                <a:off x="4849" y="294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4" name="Oval 107"/>
              <p:cNvSpPr>
                <a:spLocks noChangeAspect="1" noChangeArrowheads="1"/>
              </p:cNvSpPr>
              <p:nvPr/>
            </p:nvSpPr>
            <p:spPr bwMode="auto">
              <a:xfrm>
                <a:off x="4793" y="239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5" name="Freeform 108"/>
              <p:cNvSpPr>
                <a:spLocks noChangeAspect="1"/>
              </p:cNvSpPr>
              <p:nvPr/>
            </p:nvSpPr>
            <p:spPr bwMode="auto">
              <a:xfrm>
                <a:off x="4847" y="2699"/>
                <a:ext cx="189" cy="44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6" name="Oval 109"/>
              <p:cNvSpPr>
                <a:spLocks noChangeAspect="1" noChangeArrowheads="1"/>
              </p:cNvSpPr>
              <p:nvPr/>
            </p:nvSpPr>
            <p:spPr bwMode="auto">
              <a:xfrm>
                <a:off x="4814" y="253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8" name="Group 110"/>
            <p:cNvGrpSpPr>
              <a:grpSpLocks noChangeAspect="1"/>
            </p:cNvGrpSpPr>
            <p:nvPr/>
          </p:nvGrpSpPr>
          <p:grpSpPr bwMode="auto">
            <a:xfrm rot="2468101">
              <a:off x="1698" y="1203"/>
              <a:ext cx="34" cy="343"/>
              <a:chOff x="4758" y="237"/>
              <a:chExt cx="238" cy="2537"/>
            </a:xfrm>
          </p:grpSpPr>
          <p:sp>
            <p:nvSpPr>
              <p:cNvPr id="629" name="Rectangle 111"/>
              <p:cNvSpPr>
                <a:spLocks noChangeAspect="1" noChangeArrowheads="1"/>
              </p:cNvSpPr>
              <p:nvPr/>
            </p:nvSpPr>
            <p:spPr bwMode="auto">
              <a:xfrm>
                <a:off x="4798" y="326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0" name="Oval 112"/>
              <p:cNvSpPr>
                <a:spLocks noChangeAspect="1" noChangeArrowheads="1"/>
              </p:cNvSpPr>
              <p:nvPr/>
            </p:nvSpPr>
            <p:spPr bwMode="auto">
              <a:xfrm>
                <a:off x="4779" y="237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1" name="Freeform 113"/>
              <p:cNvSpPr>
                <a:spLocks noChangeAspect="1"/>
              </p:cNvSpPr>
              <p:nvPr/>
            </p:nvSpPr>
            <p:spPr bwMode="auto">
              <a:xfrm>
                <a:off x="4807" y="2730"/>
                <a:ext cx="189" cy="44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2" name="Oval 114"/>
              <p:cNvSpPr>
                <a:spLocks noChangeAspect="1" noChangeArrowheads="1"/>
              </p:cNvSpPr>
              <p:nvPr/>
            </p:nvSpPr>
            <p:spPr bwMode="auto">
              <a:xfrm>
                <a:off x="4758" y="249"/>
                <a:ext cx="154" cy="111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09" name="Group 115"/>
            <p:cNvGrpSpPr>
              <a:grpSpLocks noChangeAspect="1"/>
            </p:cNvGrpSpPr>
            <p:nvPr/>
          </p:nvGrpSpPr>
          <p:grpSpPr bwMode="auto">
            <a:xfrm rot="1996342">
              <a:off x="1883" y="1232"/>
              <a:ext cx="29" cy="343"/>
              <a:chOff x="4789" y="240"/>
              <a:chExt cx="206" cy="2537"/>
            </a:xfrm>
          </p:grpSpPr>
          <p:sp>
            <p:nvSpPr>
              <p:cNvPr id="625" name="Rectangle 116"/>
              <p:cNvSpPr>
                <a:spLocks noChangeAspect="1" noChangeArrowheads="1"/>
              </p:cNvSpPr>
              <p:nvPr/>
            </p:nvSpPr>
            <p:spPr bwMode="auto">
              <a:xfrm>
                <a:off x="4806" y="328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6" name="Oval 117"/>
              <p:cNvSpPr>
                <a:spLocks noChangeAspect="1" noChangeArrowheads="1"/>
              </p:cNvSpPr>
              <p:nvPr/>
            </p:nvSpPr>
            <p:spPr bwMode="auto">
              <a:xfrm>
                <a:off x="4789" y="240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7" name="Freeform 118"/>
              <p:cNvSpPr>
                <a:spLocks noChangeAspect="1"/>
              </p:cNvSpPr>
              <p:nvPr/>
            </p:nvSpPr>
            <p:spPr bwMode="auto">
              <a:xfrm>
                <a:off x="4805" y="2733"/>
                <a:ext cx="189" cy="44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8" name="Oval 119"/>
              <p:cNvSpPr>
                <a:spLocks noChangeAspect="1" noChangeArrowheads="1"/>
              </p:cNvSpPr>
              <p:nvPr/>
            </p:nvSpPr>
            <p:spPr bwMode="auto">
              <a:xfrm>
                <a:off x="4810" y="255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10" name="Group 120"/>
            <p:cNvGrpSpPr>
              <a:grpSpLocks noChangeAspect="1"/>
            </p:cNvGrpSpPr>
            <p:nvPr/>
          </p:nvGrpSpPr>
          <p:grpSpPr bwMode="auto">
            <a:xfrm rot="249478">
              <a:off x="1791" y="974"/>
              <a:ext cx="41" cy="341"/>
              <a:chOff x="4733" y="219"/>
              <a:chExt cx="292" cy="2514"/>
            </a:xfrm>
          </p:grpSpPr>
          <p:sp>
            <p:nvSpPr>
              <p:cNvPr id="621" name="Rectangle 121"/>
              <p:cNvSpPr>
                <a:spLocks noChangeAspect="1" noChangeArrowheads="1"/>
              </p:cNvSpPr>
              <p:nvPr/>
            </p:nvSpPr>
            <p:spPr bwMode="auto">
              <a:xfrm>
                <a:off x="4805" y="336"/>
                <a:ext cx="189" cy="2397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2" name="Oval 122"/>
              <p:cNvSpPr>
                <a:spLocks noChangeAspect="1" noChangeArrowheads="1"/>
              </p:cNvSpPr>
              <p:nvPr/>
            </p:nvSpPr>
            <p:spPr bwMode="auto">
              <a:xfrm>
                <a:off x="4733" y="219"/>
                <a:ext cx="196" cy="147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3" name="Freeform 123"/>
              <p:cNvSpPr>
                <a:spLocks noChangeAspect="1"/>
              </p:cNvSpPr>
              <p:nvPr/>
            </p:nvSpPr>
            <p:spPr bwMode="auto">
              <a:xfrm>
                <a:off x="4836" y="2666"/>
                <a:ext cx="189" cy="59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4" name="Oval 124"/>
              <p:cNvSpPr>
                <a:spLocks noChangeAspect="1" noChangeArrowheads="1"/>
              </p:cNvSpPr>
              <p:nvPr/>
            </p:nvSpPr>
            <p:spPr bwMode="auto">
              <a:xfrm>
                <a:off x="4754" y="234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11" name="Group 125"/>
            <p:cNvGrpSpPr>
              <a:grpSpLocks noChangeAspect="1"/>
            </p:cNvGrpSpPr>
            <p:nvPr/>
          </p:nvGrpSpPr>
          <p:grpSpPr bwMode="auto">
            <a:xfrm rot="7396342">
              <a:off x="1740" y="1401"/>
              <a:ext cx="28" cy="365"/>
              <a:chOff x="4725" y="285"/>
              <a:chExt cx="204" cy="2521"/>
            </a:xfrm>
          </p:grpSpPr>
          <p:sp>
            <p:nvSpPr>
              <p:cNvPr id="617" name="Rectangle 126"/>
              <p:cNvSpPr>
                <a:spLocks noChangeAspect="1" noChangeArrowheads="1"/>
              </p:cNvSpPr>
              <p:nvPr/>
            </p:nvSpPr>
            <p:spPr bwMode="auto">
              <a:xfrm>
                <a:off x="4739" y="360"/>
                <a:ext cx="189" cy="2406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8" name="Oval 127"/>
              <p:cNvSpPr>
                <a:spLocks noChangeAspect="1" noChangeArrowheads="1"/>
              </p:cNvSpPr>
              <p:nvPr/>
            </p:nvSpPr>
            <p:spPr bwMode="auto">
              <a:xfrm>
                <a:off x="4725" y="285"/>
                <a:ext cx="196" cy="145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9" name="Freeform 128"/>
              <p:cNvSpPr>
                <a:spLocks noChangeAspect="1"/>
              </p:cNvSpPr>
              <p:nvPr/>
            </p:nvSpPr>
            <p:spPr bwMode="auto">
              <a:xfrm>
                <a:off x="4740" y="2765"/>
                <a:ext cx="189" cy="41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0" name="Oval 129"/>
              <p:cNvSpPr>
                <a:spLocks noChangeAspect="1" noChangeArrowheads="1"/>
              </p:cNvSpPr>
              <p:nvPr/>
            </p:nvSpPr>
            <p:spPr bwMode="auto">
              <a:xfrm>
                <a:off x="4757" y="285"/>
                <a:ext cx="152" cy="124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12" name="Group 130"/>
            <p:cNvGrpSpPr>
              <a:grpSpLocks noChangeAspect="1"/>
            </p:cNvGrpSpPr>
            <p:nvPr/>
          </p:nvGrpSpPr>
          <p:grpSpPr bwMode="auto">
            <a:xfrm rot="21350522" flipH="1">
              <a:off x="1815" y="1408"/>
              <a:ext cx="36" cy="343"/>
              <a:chOff x="4741" y="237"/>
              <a:chExt cx="253" cy="2533"/>
            </a:xfrm>
          </p:grpSpPr>
          <p:sp>
            <p:nvSpPr>
              <p:cNvPr id="613" name="Rectangle 131"/>
              <p:cNvSpPr>
                <a:spLocks noChangeAspect="1" noChangeArrowheads="1"/>
              </p:cNvSpPr>
              <p:nvPr/>
            </p:nvSpPr>
            <p:spPr bwMode="auto">
              <a:xfrm>
                <a:off x="4772" y="272"/>
                <a:ext cx="189" cy="2403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4" name="Oval 132"/>
              <p:cNvSpPr>
                <a:spLocks noChangeAspect="1" noChangeArrowheads="1"/>
              </p:cNvSpPr>
              <p:nvPr/>
            </p:nvSpPr>
            <p:spPr bwMode="auto">
              <a:xfrm>
                <a:off x="4798" y="237"/>
                <a:ext cx="196" cy="14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5" name="Freeform 133"/>
              <p:cNvSpPr>
                <a:spLocks noChangeAspect="1"/>
              </p:cNvSpPr>
              <p:nvPr/>
            </p:nvSpPr>
            <p:spPr bwMode="auto">
              <a:xfrm>
                <a:off x="4741" y="2733"/>
                <a:ext cx="189" cy="37"/>
              </a:xfrm>
              <a:custGeom>
                <a:avLst/>
                <a:gdLst>
                  <a:gd name="T0" fmla="*/ 192 w 192"/>
                  <a:gd name="T1" fmla="*/ 0 h 48"/>
                  <a:gd name="T2" fmla="*/ 96 w 192"/>
                  <a:gd name="T3" fmla="*/ 48 h 48"/>
                  <a:gd name="T4" fmla="*/ 0 w 192"/>
                  <a:gd name="T5" fmla="*/ 0 h 48"/>
                  <a:gd name="T6" fmla="*/ 0 60000 65536"/>
                  <a:gd name="T7" fmla="*/ 0 60000 65536"/>
                  <a:gd name="T8" fmla="*/ 0 60000 65536"/>
                  <a:gd name="T9" fmla="*/ 0 w 192"/>
                  <a:gd name="T10" fmla="*/ 0 h 48"/>
                  <a:gd name="T11" fmla="*/ 192 w 192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2" h="48">
                    <a:moveTo>
                      <a:pt x="192" y="0"/>
                    </a:moveTo>
                    <a:cubicBezTo>
                      <a:pt x="160" y="24"/>
                      <a:pt x="128" y="48"/>
                      <a:pt x="96" y="48"/>
                    </a:cubicBezTo>
                    <a:cubicBezTo>
                      <a:pt x="64" y="48"/>
                      <a:pt x="16" y="8"/>
                      <a:pt x="0" y="0"/>
                    </a:cubicBezTo>
                  </a:path>
                </a:pathLst>
              </a:cu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6" name="Oval 134"/>
              <p:cNvSpPr>
                <a:spLocks noChangeAspect="1" noChangeArrowheads="1"/>
              </p:cNvSpPr>
              <p:nvPr/>
            </p:nvSpPr>
            <p:spPr bwMode="auto">
              <a:xfrm>
                <a:off x="4819" y="252"/>
                <a:ext cx="154" cy="118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653" name="Line 73"/>
          <p:cNvSpPr>
            <a:spLocks noChangeShapeType="1"/>
          </p:cNvSpPr>
          <p:nvPr/>
        </p:nvSpPr>
        <p:spPr bwMode="auto">
          <a:xfrm>
            <a:off x="4631460" y="10836470"/>
            <a:ext cx="759738" cy="0"/>
          </a:xfrm>
          <a:prstGeom prst="line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654" name="TextBox 653"/>
          <p:cNvSpPr txBox="1"/>
          <p:nvPr/>
        </p:nvSpPr>
        <p:spPr>
          <a:xfrm>
            <a:off x="638701" y="8958944"/>
            <a:ext cx="117783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Mechanical properties of proposed material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655" name="Rectangle 654"/>
          <p:cNvSpPr/>
          <p:nvPr/>
        </p:nvSpPr>
        <p:spPr>
          <a:xfrm>
            <a:off x="988085" y="26307114"/>
            <a:ext cx="2628292" cy="99772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Coating sulfonated tunicate cellulose aerogel with silver</a:t>
            </a:r>
            <a:endParaRPr lang="en-US" sz="2000" dirty="0"/>
          </a:p>
        </p:txBody>
      </p:sp>
      <p:sp>
        <p:nvSpPr>
          <p:cNvPr id="656" name="Rectangle 655"/>
          <p:cNvSpPr/>
          <p:nvPr/>
        </p:nvSpPr>
        <p:spPr>
          <a:xfrm>
            <a:off x="5020533" y="26307114"/>
            <a:ext cx="2556284" cy="10051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Coating cellulose dispersion with silver</a:t>
            </a:r>
            <a:endParaRPr lang="en-US" sz="2000" dirty="0"/>
          </a:p>
        </p:txBody>
      </p:sp>
      <p:sp>
        <p:nvSpPr>
          <p:cNvPr id="657" name="Rectangle 656"/>
          <p:cNvSpPr/>
          <p:nvPr/>
        </p:nvSpPr>
        <p:spPr>
          <a:xfrm>
            <a:off x="6811711" y="28035305"/>
            <a:ext cx="2178166" cy="93610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Sulfonated cellulose dispersion </a:t>
            </a:r>
            <a:endParaRPr lang="en-US" sz="2000" dirty="0"/>
          </a:p>
        </p:txBody>
      </p:sp>
      <p:sp>
        <p:nvSpPr>
          <p:cNvPr id="658" name="Rectangle 657"/>
          <p:cNvSpPr/>
          <p:nvPr/>
        </p:nvSpPr>
        <p:spPr>
          <a:xfrm>
            <a:off x="3936556" y="28035306"/>
            <a:ext cx="2167953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Carboxylated cellulose dispersion </a:t>
            </a:r>
            <a:endParaRPr lang="en-US" sz="2000" dirty="0"/>
          </a:p>
        </p:txBody>
      </p:sp>
      <p:sp>
        <p:nvSpPr>
          <p:cNvPr id="659" name="Rectangle 658"/>
          <p:cNvSpPr/>
          <p:nvPr/>
        </p:nvSpPr>
        <p:spPr>
          <a:xfrm>
            <a:off x="3184329" y="24513641"/>
            <a:ext cx="2376264" cy="89599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Two approaches</a:t>
            </a:r>
            <a:endParaRPr lang="en-US" sz="2000" dirty="0"/>
          </a:p>
        </p:txBody>
      </p:sp>
      <p:cxnSp>
        <p:nvCxnSpPr>
          <p:cNvPr id="660" name="Straight Arrow Connector 659"/>
          <p:cNvCxnSpPr/>
          <p:nvPr/>
        </p:nvCxnSpPr>
        <p:spPr>
          <a:xfrm flipH="1">
            <a:off x="2788285" y="25495145"/>
            <a:ext cx="882758" cy="6814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1" name="Straight Arrow Connector 660"/>
          <p:cNvCxnSpPr/>
          <p:nvPr/>
        </p:nvCxnSpPr>
        <p:spPr>
          <a:xfrm>
            <a:off x="5020533" y="25495145"/>
            <a:ext cx="872346" cy="6814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2" name="Straight Arrow Connector 661"/>
          <p:cNvCxnSpPr/>
          <p:nvPr/>
        </p:nvCxnSpPr>
        <p:spPr>
          <a:xfrm>
            <a:off x="6811711" y="27362977"/>
            <a:ext cx="706893" cy="5465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3" name="Straight Arrow Connector 662"/>
          <p:cNvCxnSpPr/>
          <p:nvPr/>
        </p:nvCxnSpPr>
        <p:spPr>
          <a:xfrm flipH="1">
            <a:off x="5164549" y="27362977"/>
            <a:ext cx="728330" cy="53744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6" name="Rounded Rectangle 665"/>
          <p:cNvSpPr/>
          <p:nvPr/>
        </p:nvSpPr>
        <p:spPr>
          <a:xfrm>
            <a:off x="15042554" y="3356683"/>
            <a:ext cx="13717338" cy="6369283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67" name="Rounded Rectangle 666"/>
          <p:cNvSpPr/>
          <p:nvPr/>
        </p:nvSpPr>
        <p:spPr>
          <a:xfrm>
            <a:off x="29624515" y="3235526"/>
            <a:ext cx="13717338" cy="9014655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668" name="Rounded Rectangle 667"/>
          <p:cNvSpPr/>
          <p:nvPr/>
        </p:nvSpPr>
        <p:spPr>
          <a:xfrm>
            <a:off x="607998" y="17481738"/>
            <a:ext cx="13717338" cy="14939509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69" name="Rounded Rectangle 668"/>
          <p:cNvSpPr/>
          <p:nvPr/>
        </p:nvSpPr>
        <p:spPr>
          <a:xfrm>
            <a:off x="15042554" y="10249717"/>
            <a:ext cx="13717338" cy="9943079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71" name="Rectangle 8"/>
          <p:cNvSpPr>
            <a:spLocks noChangeArrowheads="1"/>
          </p:cNvSpPr>
          <p:nvPr/>
        </p:nvSpPr>
        <p:spPr bwMode="auto">
          <a:xfrm>
            <a:off x="29949654" y="24523491"/>
            <a:ext cx="1342858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Kalowkamo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J., Baker E. Estimating the manufacturing cost of purely organic solar cells. Elsevier. 2009. 83(8): 1224-1231.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Olsson R.T., Samir A.M.A.S., et.al. Making flexible magnetic aerogels and stiff magnetic 	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nanopaper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using cellulose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nanofibrils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as templates.    Nature Nanotechnology. 2010.(5):584-588.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Hebb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H. Malcolm. Electrical Conductivity of Silver Sulfide. The Journal of Chemical Physics. 2004. 20 (1): 185.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Padalkar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S.,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Capadona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J.R., et. al. Natural Biopolymers: Novel Templates for the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Synthesis of  Nanostructures. Langmuir Article. 2010. 26(11): 8497–8502.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Galland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S., Anderson R.L., et. al. Cellulose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nanofibers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decorated with magnetic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nanoparticles – synthesis, structure and use in magnetized high toughness membranes for a prototype loudspeaker. Journal of Materials Chemistry C. 2013.13 (1): 7963-7972.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Schroers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M.,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Kokil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A. and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Weder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C. (2004), Solid polymer electrolytes based on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nanocomposites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of ethylene oxide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epichlorohydrin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copolymers and cellulose whiskers. J. Appl.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Polym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Sci., 93: 2883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2888o</a:t>
            </a:r>
            <a:r>
              <a:rPr lang="en-US" sz="18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10.1002/app.20870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2" name="TextBox 671"/>
          <p:cNvSpPr txBox="1"/>
          <p:nvPr/>
        </p:nvSpPr>
        <p:spPr>
          <a:xfrm>
            <a:off x="29949654" y="23700433"/>
            <a:ext cx="10027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References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674" name="Rounded Rectangle 673"/>
          <p:cNvSpPr/>
          <p:nvPr/>
        </p:nvSpPr>
        <p:spPr>
          <a:xfrm>
            <a:off x="29661024" y="28874748"/>
            <a:ext cx="13717338" cy="3632080"/>
          </a:xfrm>
          <a:prstGeom prst="roundRect">
            <a:avLst>
              <a:gd name="adj" fmla="val 10403"/>
            </a:avLst>
          </a:prstGeom>
          <a:gradFill flip="none" rotWithShape="1">
            <a:gsLst>
              <a:gs pos="85000">
                <a:schemeClr val="tx2"/>
              </a:gs>
              <a:gs pos="0">
                <a:schemeClr val="accent1">
                  <a:tint val="50000"/>
                  <a:shade val="100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5" name="TextBox 674"/>
          <p:cNvSpPr txBox="1"/>
          <p:nvPr/>
        </p:nvSpPr>
        <p:spPr>
          <a:xfrm>
            <a:off x="29949654" y="29070050"/>
            <a:ext cx="10027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92D050"/>
                </a:solidFill>
              </a:rPr>
              <a:t>A</a:t>
            </a:r>
            <a:r>
              <a:rPr lang="en-US" sz="4400" b="1" dirty="0" smtClean="0">
                <a:solidFill>
                  <a:srgbClr val="92D050"/>
                </a:solidFill>
              </a:rPr>
              <a:t>cknowledgments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676" name="TextBox 675"/>
          <p:cNvSpPr txBox="1"/>
          <p:nvPr/>
        </p:nvSpPr>
        <p:spPr>
          <a:xfrm>
            <a:off x="30045864" y="29667900"/>
            <a:ext cx="1342858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A special thanks to: </a:t>
            </a:r>
          </a:p>
          <a:p>
            <a:endParaRPr lang="en-US" sz="1800" dirty="0" smtClean="0">
              <a:solidFill>
                <a:schemeClr val="bg1"/>
              </a:solidFill>
            </a:endParaRPr>
          </a:p>
          <a:p>
            <a:r>
              <a:rPr lang="en-US" sz="1800" smtClean="0">
                <a:solidFill>
                  <a:schemeClr val="bg1"/>
                </a:solidFill>
              </a:rPr>
              <a:t>Adolphe </a:t>
            </a:r>
            <a:r>
              <a:rPr lang="en-US" sz="1800" dirty="0" err="1" smtClean="0">
                <a:solidFill>
                  <a:schemeClr val="bg1"/>
                </a:solidFill>
              </a:rPr>
              <a:t>Merkle</a:t>
            </a:r>
            <a:r>
              <a:rPr lang="en-US" sz="1800" dirty="0" smtClean="0">
                <a:solidFill>
                  <a:schemeClr val="bg1"/>
                </a:solidFill>
              </a:rPr>
              <a:t> Institute: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1800" dirty="0" err="1" smtClean="0">
                <a:solidFill>
                  <a:schemeClr val="bg1"/>
                </a:solidFill>
              </a:rPr>
              <a:t>Christoph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</a:rPr>
              <a:t>Weder</a:t>
            </a:r>
            <a:r>
              <a:rPr lang="en-US" sz="1800" dirty="0" smtClean="0">
                <a:solidFill>
                  <a:schemeClr val="bg1"/>
                </a:solidFill>
              </a:rPr>
              <a:t>, E. Johan Foster, </a:t>
            </a:r>
            <a:r>
              <a:rPr lang="en-US" sz="1800" dirty="0" err="1" smtClean="0">
                <a:solidFill>
                  <a:schemeClr val="bg1"/>
                </a:solidFill>
              </a:rPr>
              <a:t>Mehdi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</a:rPr>
              <a:t>Jorfi</a:t>
            </a:r>
            <a:r>
              <a:rPr lang="en-US" sz="1800" dirty="0" smtClean="0">
                <a:solidFill>
                  <a:schemeClr val="bg1"/>
                </a:solidFill>
              </a:rPr>
              <a:t>, Sandra C. Espinosa, Jens </a:t>
            </a:r>
            <a:r>
              <a:rPr lang="en-US" sz="1800" dirty="0" err="1" smtClean="0">
                <a:solidFill>
                  <a:schemeClr val="bg1"/>
                </a:solidFill>
              </a:rPr>
              <a:t>Natterodt</a:t>
            </a:r>
            <a:r>
              <a:rPr lang="en-US" sz="1800" dirty="0" smtClean="0">
                <a:solidFill>
                  <a:schemeClr val="bg1"/>
                </a:solidFill>
              </a:rPr>
              <a:t>, </a:t>
            </a:r>
            <a:r>
              <a:rPr lang="en-US" sz="1800" dirty="0" err="1" smtClean="0">
                <a:solidFill>
                  <a:schemeClr val="bg1"/>
                </a:solidFill>
              </a:rPr>
              <a:t>Silvana</a:t>
            </a:r>
            <a:r>
              <a:rPr lang="en-US" sz="1800" dirty="0" smtClean="0">
                <a:solidFill>
                  <a:schemeClr val="bg1"/>
                </a:solidFill>
              </a:rPr>
              <a:t> Muller, </a:t>
            </a:r>
            <a:r>
              <a:rPr lang="en-US" sz="1800" dirty="0" err="1" smtClean="0">
                <a:solidFill>
                  <a:schemeClr val="bg1"/>
                </a:solidFill>
              </a:rPr>
              <a:t>Carola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</a:rPr>
              <a:t>Endes</a:t>
            </a:r>
            <a:r>
              <a:rPr lang="en-US" sz="1800" dirty="0" smtClean="0">
                <a:solidFill>
                  <a:schemeClr val="bg1"/>
                </a:solidFill>
              </a:rPr>
              <a:t>, </a:t>
            </a:r>
            <a:r>
              <a:rPr lang="en-US" sz="1800" dirty="0" err="1" smtClean="0">
                <a:solidFill>
                  <a:schemeClr val="bg1"/>
                </a:solidFill>
              </a:rPr>
              <a:t>Janak</a:t>
            </a:r>
            <a:r>
              <a:rPr lang="en-US" sz="1800" dirty="0" smtClean="0">
                <a:solidFill>
                  <a:schemeClr val="bg1"/>
                </a:solidFill>
              </a:rPr>
              <a:t>  </a:t>
            </a:r>
            <a:r>
              <a:rPr lang="en-US" sz="1800" dirty="0" err="1" smtClean="0">
                <a:solidFill>
                  <a:schemeClr val="bg1"/>
                </a:solidFill>
              </a:rPr>
              <a:t>Sapkota</a:t>
            </a:r>
            <a:r>
              <a:rPr lang="en-US" sz="1800" dirty="0" smtClean="0">
                <a:solidFill>
                  <a:schemeClr val="bg1"/>
                </a:solidFill>
              </a:rPr>
              <a:t>, </a:t>
            </a:r>
            <a:r>
              <a:rPr lang="en-US" sz="1800" dirty="0" err="1" smtClean="0">
                <a:solidFill>
                  <a:schemeClr val="bg1"/>
                </a:solidFill>
              </a:rPr>
              <a:t>Apiradee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</a:rPr>
              <a:t>Nicharat</a:t>
            </a:r>
            <a:r>
              <a:rPr lang="en-US" sz="1800" dirty="0" smtClean="0">
                <a:solidFill>
                  <a:schemeClr val="bg1"/>
                </a:solidFill>
              </a:rPr>
              <a:t>, Sara Turner, and everyone at AMI. </a:t>
            </a:r>
          </a:p>
          <a:p>
            <a:endParaRPr lang="en-US" sz="18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University of New Hampshire: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Erik Berda and the Berda group for their continued support for the past four years. </a:t>
            </a:r>
            <a:endParaRPr lang="en-US" dirty="0"/>
          </a:p>
        </p:txBody>
      </p:sp>
      <p:sp>
        <p:nvSpPr>
          <p:cNvPr id="677" name="TextBox 676"/>
          <p:cNvSpPr txBox="1"/>
          <p:nvPr/>
        </p:nvSpPr>
        <p:spPr>
          <a:xfrm>
            <a:off x="888626" y="17883504"/>
            <a:ext cx="9129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Approach</a:t>
            </a:r>
            <a:r>
              <a:rPr lang="en-US" sz="3600" b="1" dirty="0" smtClean="0">
                <a:solidFill>
                  <a:schemeClr val="bg1"/>
                </a:solidFill>
              </a:rPr>
              <a:t> 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800" name="Rectangle 799"/>
          <p:cNvSpPr/>
          <p:nvPr/>
        </p:nvSpPr>
        <p:spPr>
          <a:xfrm>
            <a:off x="3481030" y="20323308"/>
            <a:ext cx="2628292" cy="99772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Coating sulfonated tunicate cellulose aerogel with silver</a:t>
            </a:r>
            <a:endParaRPr lang="en-US" sz="2000" dirty="0"/>
          </a:p>
        </p:txBody>
      </p:sp>
      <p:sp>
        <p:nvSpPr>
          <p:cNvPr id="801" name="Rectangle 800"/>
          <p:cNvSpPr/>
          <p:nvPr/>
        </p:nvSpPr>
        <p:spPr>
          <a:xfrm>
            <a:off x="7513478" y="20323308"/>
            <a:ext cx="2556284" cy="10051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Coating cellulose dispersion with silver</a:t>
            </a:r>
            <a:endParaRPr lang="en-US" sz="2000" dirty="0"/>
          </a:p>
        </p:txBody>
      </p:sp>
      <p:sp>
        <p:nvSpPr>
          <p:cNvPr id="802" name="Rectangle 801"/>
          <p:cNvSpPr/>
          <p:nvPr/>
        </p:nvSpPr>
        <p:spPr>
          <a:xfrm>
            <a:off x="9304656" y="22051499"/>
            <a:ext cx="2178166" cy="93610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Sulfonated cellulose dispersion </a:t>
            </a:r>
            <a:endParaRPr lang="en-US" sz="2000" dirty="0"/>
          </a:p>
        </p:txBody>
      </p:sp>
      <p:sp>
        <p:nvSpPr>
          <p:cNvPr id="803" name="Rectangle 802"/>
          <p:cNvSpPr/>
          <p:nvPr/>
        </p:nvSpPr>
        <p:spPr>
          <a:xfrm>
            <a:off x="6429501" y="22051500"/>
            <a:ext cx="2167953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Carboxylated cellulose dispersion </a:t>
            </a:r>
            <a:endParaRPr lang="en-US" sz="2000" dirty="0"/>
          </a:p>
        </p:txBody>
      </p:sp>
      <p:sp>
        <p:nvSpPr>
          <p:cNvPr id="804" name="Rectangle 803"/>
          <p:cNvSpPr/>
          <p:nvPr/>
        </p:nvSpPr>
        <p:spPr>
          <a:xfrm>
            <a:off x="5677274" y="18529835"/>
            <a:ext cx="2376264" cy="89599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Multiple Potential Methods</a:t>
            </a:r>
            <a:endParaRPr lang="en-US" sz="2000" dirty="0"/>
          </a:p>
        </p:txBody>
      </p:sp>
      <p:cxnSp>
        <p:nvCxnSpPr>
          <p:cNvPr id="805" name="Straight Arrow Connector 804"/>
          <p:cNvCxnSpPr/>
          <p:nvPr/>
        </p:nvCxnSpPr>
        <p:spPr>
          <a:xfrm flipH="1">
            <a:off x="5281230" y="19511339"/>
            <a:ext cx="882758" cy="6814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6" name="Straight Arrow Connector 805"/>
          <p:cNvCxnSpPr/>
          <p:nvPr/>
        </p:nvCxnSpPr>
        <p:spPr>
          <a:xfrm>
            <a:off x="7513478" y="19511339"/>
            <a:ext cx="872346" cy="6814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7" name="Straight Arrow Connector 806"/>
          <p:cNvCxnSpPr/>
          <p:nvPr/>
        </p:nvCxnSpPr>
        <p:spPr>
          <a:xfrm>
            <a:off x="9304656" y="21379171"/>
            <a:ext cx="706893" cy="5465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8" name="Straight Arrow Connector 807"/>
          <p:cNvCxnSpPr/>
          <p:nvPr/>
        </p:nvCxnSpPr>
        <p:spPr>
          <a:xfrm flipH="1">
            <a:off x="7657494" y="21379171"/>
            <a:ext cx="728330" cy="53744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3" name="TextBox 812"/>
          <p:cNvSpPr txBox="1"/>
          <p:nvPr/>
        </p:nvSpPr>
        <p:spPr>
          <a:xfrm>
            <a:off x="814178" y="23050666"/>
            <a:ext cx="13334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All three methods above were tested to find the best for the desired application.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8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769" y="24983023"/>
            <a:ext cx="1395413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961" y="24252872"/>
            <a:ext cx="1371600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330" y="24983024"/>
            <a:ext cx="1395413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7" name="TextBox 816"/>
          <p:cNvSpPr txBox="1"/>
          <p:nvPr/>
        </p:nvSpPr>
        <p:spPr>
          <a:xfrm>
            <a:off x="3317399" y="24161829"/>
            <a:ext cx="1831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Tunicate cellulose </a:t>
            </a:r>
            <a:r>
              <a:rPr lang="en-US" sz="1200" b="1" dirty="0"/>
              <a:t>a</a:t>
            </a:r>
            <a:r>
              <a:rPr lang="en-US" sz="1200" b="1" dirty="0" smtClean="0"/>
              <a:t>erogel</a:t>
            </a:r>
            <a:endParaRPr lang="fr-CH" sz="1200" b="1" dirty="0"/>
          </a:p>
        </p:txBody>
      </p:sp>
      <p:pic>
        <p:nvPicPr>
          <p:cNvPr id="818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965" y="23739091"/>
            <a:ext cx="877887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" name="TextBox 818"/>
          <p:cNvSpPr txBox="1"/>
          <p:nvPr/>
        </p:nvSpPr>
        <p:spPr>
          <a:xfrm>
            <a:off x="6028920" y="24161829"/>
            <a:ext cx="607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AgNO</a:t>
            </a:r>
            <a:r>
              <a:rPr lang="en-US" sz="1200" b="1" baseline="-25000" dirty="0" smtClean="0"/>
              <a:t>3</a:t>
            </a:r>
            <a:endParaRPr lang="en-US" sz="1200" b="1" baseline="-25000" dirty="0"/>
          </a:p>
        </p:txBody>
      </p:sp>
      <p:sp>
        <p:nvSpPr>
          <p:cNvPr id="820" name="Rectangle 819"/>
          <p:cNvSpPr/>
          <p:nvPr/>
        </p:nvSpPr>
        <p:spPr>
          <a:xfrm>
            <a:off x="7192521" y="25971410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Reducing agent + surfactant +  tunicate cellulose aerogel </a:t>
            </a:r>
            <a:endParaRPr lang="en-US" sz="1200" b="1" dirty="0"/>
          </a:p>
        </p:txBody>
      </p:sp>
      <p:sp>
        <p:nvSpPr>
          <p:cNvPr id="821" name="Rectangle 820"/>
          <p:cNvSpPr/>
          <p:nvPr/>
        </p:nvSpPr>
        <p:spPr>
          <a:xfrm>
            <a:off x="7934645" y="25172876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Silver covered tunicate cellulose aerogel</a:t>
            </a:r>
            <a:endParaRPr lang="en-US" sz="1200" dirty="0"/>
          </a:p>
        </p:txBody>
      </p:sp>
      <p:sp>
        <p:nvSpPr>
          <p:cNvPr id="822" name="Rectangle 821"/>
          <p:cNvSpPr/>
          <p:nvPr/>
        </p:nvSpPr>
        <p:spPr>
          <a:xfrm>
            <a:off x="10328867" y="25172875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Silver covered tunicate cellulose film</a:t>
            </a:r>
            <a:endParaRPr lang="en-US" sz="1200" dirty="0"/>
          </a:p>
        </p:txBody>
      </p:sp>
      <p:cxnSp>
        <p:nvCxnSpPr>
          <p:cNvPr id="823" name="Straight Arrow Connector 822"/>
          <p:cNvCxnSpPr/>
          <p:nvPr/>
        </p:nvCxnSpPr>
        <p:spPr>
          <a:xfrm>
            <a:off x="4814743" y="24608374"/>
            <a:ext cx="83402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4" name="TextBox 823"/>
          <p:cNvSpPr txBox="1"/>
          <p:nvPr/>
        </p:nvSpPr>
        <p:spPr>
          <a:xfrm>
            <a:off x="3929642" y="24346764"/>
            <a:ext cx="232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+</a:t>
            </a:r>
            <a:endParaRPr lang="en-US" sz="2800" b="1" dirty="0"/>
          </a:p>
        </p:txBody>
      </p:sp>
      <p:pic>
        <p:nvPicPr>
          <p:cNvPr id="825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453" y="24268865"/>
            <a:ext cx="6096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6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182" y="24444067"/>
            <a:ext cx="1000125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7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716" y="24444067"/>
            <a:ext cx="1000125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8" name="Flowchart: Magnetic Disk 827"/>
          <p:cNvSpPr/>
          <p:nvPr/>
        </p:nvSpPr>
        <p:spPr>
          <a:xfrm>
            <a:off x="10724911" y="24529543"/>
            <a:ext cx="1296144" cy="144016"/>
          </a:xfrm>
          <a:prstGeom prst="flowChartMagneticDisk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9" name="TextBox 828"/>
          <p:cNvSpPr txBox="1"/>
          <p:nvPr/>
        </p:nvSpPr>
        <p:spPr>
          <a:xfrm>
            <a:off x="814177" y="27143681"/>
            <a:ext cx="13334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The method above describes the process of coating a sulfonated tunicate </a:t>
            </a:r>
            <a:r>
              <a:rPr lang="en-US" sz="3200" dirty="0" err="1" smtClean="0">
                <a:solidFill>
                  <a:schemeClr val="bg1"/>
                </a:solidFill>
              </a:rPr>
              <a:t>aerogel</a:t>
            </a:r>
            <a:r>
              <a:rPr lang="en-US" sz="3200" dirty="0" smtClean="0">
                <a:solidFill>
                  <a:schemeClr val="bg1"/>
                </a:solidFill>
              </a:rPr>
              <a:t> with silver.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30" name="Rectangle 829"/>
          <p:cNvSpPr/>
          <p:nvPr/>
        </p:nvSpPr>
        <p:spPr>
          <a:xfrm>
            <a:off x="11439396" y="29393216"/>
            <a:ext cx="19466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c-CNC dispersion coated</a:t>
            </a:r>
          </a:p>
          <a:p>
            <a:pPr algn="ctr"/>
            <a:r>
              <a:rPr lang="en-US" sz="1200" b="1" dirty="0" smtClean="0"/>
              <a:t> in Silver particle </a:t>
            </a:r>
            <a:endParaRPr lang="en-US" sz="1200" b="1" dirty="0"/>
          </a:p>
        </p:txBody>
      </p:sp>
      <p:sp>
        <p:nvSpPr>
          <p:cNvPr id="831" name="TextBox 830"/>
          <p:cNvSpPr txBox="1"/>
          <p:nvPr/>
        </p:nvSpPr>
        <p:spPr>
          <a:xfrm>
            <a:off x="6740902" y="30066354"/>
            <a:ext cx="9454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AgNO</a:t>
            </a:r>
            <a:r>
              <a:rPr lang="en-US" sz="1200" b="1" baseline="-25000" dirty="0" smtClean="0"/>
              <a:t>3</a:t>
            </a:r>
            <a:endParaRPr lang="en-US" sz="1200" b="1" baseline="-25000" dirty="0"/>
          </a:p>
        </p:txBody>
      </p:sp>
      <p:pic>
        <p:nvPicPr>
          <p:cNvPr id="83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049" y="28476482"/>
            <a:ext cx="1371600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3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24" y="28031610"/>
            <a:ext cx="6032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053" y="29752485"/>
            <a:ext cx="877887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5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278" y="28487594"/>
            <a:ext cx="13716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36" name="TextBox 835"/>
          <p:cNvSpPr txBox="1"/>
          <p:nvPr/>
        </p:nvSpPr>
        <p:spPr>
          <a:xfrm>
            <a:off x="6324264" y="28874748"/>
            <a:ext cx="1448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Water, CTAB (surfactant), NaBH</a:t>
            </a:r>
            <a:r>
              <a:rPr lang="en-US" sz="1200" b="1" baseline="-25000" dirty="0" smtClean="0"/>
              <a:t>4</a:t>
            </a:r>
            <a:endParaRPr lang="en-US" sz="1200" b="1" baseline="-25000" dirty="0"/>
          </a:p>
        </p:txBody>
      </p:sp>
      <p:cxnSp>
        <p:nvCxnSpPr>
          <p:cNvPr id="837" name="Straight Arrow Connector 836"/>
          <p:cNvCxnSpPr/>
          <p:nvPr/>
        </p:nvCxnSpPr>
        <p:spPr>
          <a:xfrm>
            <a:off x="4944076" y="29480231"/>
            <a:ext cx="121238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8" name="Picture 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837" y="29339287"/>
            <a:ext cx="13779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991" y="29105581"/>
            <a:ext cx="6096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40" name="TextBox 839"/>
          <p:cNvSpPr txBox="1"/>
          <p:nvPr/>
        </p:nvSpPr>
        <p:spPr>
          <a:xfrm>
            <a:off x="814178" y="30410066"/>
            <a:ext cx="1333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The method above describes the process of coating a </a:t>
            </a:r>
            <a:r>
              <a:rPr lang="en-US" sz="3200" dirty="0" err="1" smtClean="0">
                <a:solidFill>
                  <a:schemeClr val="bg1"/>
                </a:solidFill>
              </a:rPr>
              <a:t>carboxylated</a:t>
            </a:r>
            <a:r>
              <a:rPr lang="en-US" sz="3200" dirty="0" smtClean="0">
                <a:solidFill>
                  <a:schemeClr val="bg1"/>
                </a:solidFill>
              </a:rPr>
              <a:t>/ </a:t>
            </a:r>
            <a:r>
              <a:rPr lang="en-US" sz="3200" dirty="0" err="1" smtClean="0">
                <a:solidFill>
                  <a:schemeClr val="bg1"/>
                </a:solidFill>
              </a:rPr>
              <a:t>sulfonated</a:t>
            </a:r>
            <a:r>
              <a:rPr lang="en-US" sz="3200" dirty="0" smtClean="0">
                <a:solidFill>
                  <a:schemeClr val="bg1"/>
                </a:solidFill>
              </a:rPr>
              <a:t> cellulose dispersion with silver.  All materials were analyzed via scanning electron microscopy(SEM), and transmission electron microscopy (TEM). 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41" name="TextBox 840"/>
          <p:cNvSpPr txBox="1"/>
          <p:nvPr/>
        </p:nvSpPr>
        <p:spPr>
          <a:xfrm>
            <a:off x="15273290" y="3355510"/>
            <a:ext cx="132880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92D050"/>
                </a:solidFill>
              </a:rPr>
              <a:t>Sulfonated</a:t>
            </a:r>
            <a:r>
              <a:rPr lang="en-US" sz="4400" b="1" dirty="0" smtClean="0">
                <a:solidFill>
                  <a:srgbClr val="92D050"/>
                </a:solidFill>
              </a:rPr>
              <a:t> CNC vs. </a:t>
            </a:r>
            <a:r>
              <a:rPr lang="en-US" sz="4400" b="1" dirty="0" err="1" smtClean="0">
                <a:solidFill>
                  <a:srgbClr val="92D050"/>
                </a:solidFill>
              </a:rPr>
              <a:t>carboxylated</a:t>
            </a:r>
            <a:r>
              <a:rPr lang="en-US" sz="4400" b="1" dirty="0" smtClean="0">
                <a:solidFill>
                  <a:srgbClr val="92D050"/>
                </a:solidFill>
              </a:rPr>
              <a:t> CNC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899" name="TextBox 898"/>
          <p:cNvSpPr txBox="1"/>
          <p:nvPr/>
        </p:nvSpPr>
        <p:spPr>
          <a:xfrm>
            <a:off x="15273290" y="10327821"/>
            <a:ext cx="104167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Function of reducing agent and surfactant </a:t>
            </a:r>
            <a:endParaRPr lang="en-US" sz="4400" b="1" dirty="0">
              <a:solidFill>
                <a:srgbClr val="92D050"/>
              </a:solidFill>
            </a:endParaRPr>
          </a:p>
        </p:txBody>
      </p:sp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19243081" y="7386528"/>
          <a:ext cx="6706408" cy="207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CS ChemDraw Drawing" r:id="rId14" imgW="5117269" imgH="1579921" progId="ChemDraw.Document.6.0">
                  <p:embed/>
                </p:oleObj>
              </mc:Choice>
              <mc:Fallback>
                <p:oleObj name="CS ChemDraw Drawing" r:id="rId14" imgW="5117269" imgH="1579921" progId="ChemDraw.Document.6.0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43081" y="7386528"/>
                        <a:ext cx="6706408" cy="207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4" name="Rectangle 903"/>
          <p:cNvSpPr/>
          <p:nvPr/>
        </p:nvSpPr>
        <p:spPr>
          <a:xfrm>
            <a:off x="970985" y="29336413"/>
            <a:ext cx="19466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Sulfonated/ </a:t>
            </a:r>
            <a:r>
              <a:rPr lang="en-US" sz="1200" b="1" dirty="0" err="1" smtClean="0"/>
              <a:t>carboxylated</a:t>
            </a:r>
            <a:r>
              <a:rPr lang="en-US" sz="1200" b="1" dirty="0" smtClean="0"/>
              <a:t> </a:t>
            </a:r>
          </a:p>
          <a:p>
            <a:pPr algn="ctr"/>
            <a:r>
              <a:rPr lang="en-US" sz="1200" b="1" dirty="0" smtClean="0"/>
              <a:t>c-CNC dispersion</a:t>
            </a:r>
            <a:endParaRPr lang="en-US" sz="1200" b="1" dirty="0"/>
          </a:p>
        </p:txBody>
      </p:sp>
      <p:sp>
        <p:nvSpPr>
          <p:cNvPr id="905" name="Rectangle 904"/>
          <p:cNvSpPr/>
          <p:nvPr/>
        </p:nvSpPr>
        <p:spPr>
          <a:xfrm>
            <a:off x="1065906" y="25863156"/>
            <a:ext cx="2088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Reducing agent + surfactant</a:t>
            </a:r>
            <a:endParaRPr lang="en-US" sz="1200" b="1" dirty="0"/>
          </a:p>
          <a:p>
            <a:pPr algn="ctr"/>
            <a:r>
              <a:rPr lang="en-US" sz="1200" dirty="0" smtClean="0"/>
              <a:t>NaHBH4 </a:t>
            </a:r>
            <a:r>
              <a:rPr lang="en-US" sz="1200" dirty="0"/>
              <a:t>(Reducing agent)</a:t>
            </a:r>
          </a:p>
          <a:p>
            <a:pPr algn="ctr"/>
            <a:r>
              <a:rPr lang="en-US" sz="1200" dirty="0"/>
              <a:t> CTAB </a:t>
            </a:r>
            <a:r>
              <a:rPr lang="en-US" sz="1200" dirty="0" smtClean="0"/>
              <a:t>(</a:t>
            </a:r>
            <a:r>
              <a:rPr lang="en-US" sz="1200" dirty="0"/>
              <a:t>Surfactant)</a:t>
            </a:r>
          </a:p>
        </p:txBody>
      </p:sp>
      <p:pic>
        <p:nvPicPr>
          <p:cNvPr id="907" name="Picture 1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2592" y="5164053"/>
            <a:ext cx="6355305" cy="209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08" name="Picture 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3273" y="11994498"/>
            <a:ext cx="8964489" cy="103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09" name="Oval 908"/>
          <p:cNvSpPr/>
          <p:nvPr/>
        </p:nvSpPr>
        <p:spPr>
          <a:xfrm>
            <a:off x="22978741" y="12250181"/>
            <a:ext cx="432048" cy="50579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7" name="TextBox 916"/>
          <p:cNvSpPr txBox="1"/>
          <p:nvPr/>
        </p:nvSpPr>
        <p:spPr>
          <a:xfrm>
            <a:off x="15369500" y="4272634"/>
            <a:ext cx="13376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Both sulfonated and </a:t>
            </a:r>
            <a:r>
              <a:rPr lang="en-US" sz="3200" dirty="0" err="1" smtClean="0">
                <a:solidFill>
                  <a:schemeClr val="bg1"/>
                </a:solidFill>
              </a:rPr>
              <a:t>carboxylated</a:t>
            </a:r>
            <a:r>
              <a:rPr lang="en-US" sz="3200" dirty="0" smtClean="0">
                <a:solidFill>
                  <a:schemeClr val="bg1"/>
                </a:solidFill>
              </a:rPr>
              <a:t> CNCs where tested  and analyzed. 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18" name="TextBox 917"/>
          <p:cNvSpPr txBox="1"/>
          <p:nvPr/>
        </p:nvSpPr>
        <p:spPr>
          <a:xfrm>
            <a:off x="15369500" y="5567087"/>
            <a:ext cx="33400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Binding with </a:t>
            </a:r>
            <a:r>
              <a:rPr lang="en-US" sz="3200" dirty="0" err="1" smtClean="0">
                <a:solidFill>
                  <a:schemeClr val="bg1"/>
                </a:solidFill>
              </a:rPr>
              <a:t>sulfonated</a:t>
            </a:r>
            <a:r>
              <a:rPr lang="en-US" sz="3200" dirty="0" smtClean="0">
                <a:solidFill>
                  <a:schemeClr val="bg1"/>
                </a:solidFill>
              </a:rPr>
              <a:t> CNC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19" name="TextBox 918"/>
          <p:cNvSpPr txBox="1"/>
          <p:nvPr/>
        </p:nvSpPr>
        <p:spPr>
          <a:xfrm>
            <a:off x="15369500" y="7648136"/>
            <a:ext cx="39875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Binding with </a:t>
            </a:r>
            <a:r>
              <a:rPr lang="en-US" sz="3200" dirty="0" err="1" smtClean="0">
                <a:solidFill>
                  <a:schemeClr val="bg1"/>
                </a:solidFill>
              </a:rPr>
              <a:t>carboxylated</a:t>
            </a:r>
            <a:r>
              <a:rPr lang="en-US" sz="3200" dirty="0" smtClean="0">
                <a:solidFill>
                  <a:schemeClr val="bg1"/>
                </a:solidFill>
              </a:rPr>
              <a:t> CNC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20" name="TextBox 919"/>
          <p:cNvSpPr txBox="1"/>
          <p:nvPr/>
        </p:nvSpPr>
        <p:spPr>
          <a:xfrm>
            <a:off x="15369500" y="13179588"/>
            <a:ext cx="126785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Reducing agent: Sodium borohydride reduces silver nitrate to create a silver particle </a:t>
            </a:r>
            <a:r>
              <a:rPr lang="en-US" sz="3200" i="1" dirty="0" smtClean="0">
                <a:solidFill>
                  <a:schemeClr val="bg1"/>
                </a:solidFill>
              </a:rPr>
              <a:t>in situ</a:t>
            </a:r>
            <a:r>
              <a:rPr lang="en-US" sz="32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21" name="TextBox 920"/>
          <p:cNvSpPr txBox="1"/>
          <p:nvPr/>
        </p:nvSpPr>
        <p:spPr>
          <a:xfrm>
            <a:off x="15369500" y="11187666"/>
            <a:ext cx="14241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Both a reducing agent and surfactant were critical in this reaction</a:t>
            </a:r>
            <a:r>
              <a:rPr lang="en-US" sz="2400" dirty="0" smtClean="0">
                <a:solidFill>
                  <a:schemeClr val="bg1"/>
                </a:solidFill>
              </a:rPr>
              <a:t>. 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922" name="Picture 4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2976" y="16544641"/>
            <a:ext cx="3888432" cy="210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" name="Picture 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2770" y="14108660"/>
            <a:ext cx="5380274" cy="1106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4" name="Picture 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7800" y="15476812"/>
            <a:ext cx="5276752" cy="1067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25" name="Straight Arrow Connector 924"/>
          <p:cNvCxnSpPr/>
          <p:nvPr/>
        </p:nvCxnSpPr>
        <p:spPr>
          <a:xfrm>
            <a:off x="19090841" y="15913661"/>
            <a:ext cx="77189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6" name="Straight Connector 925"/>
          <p:cNvCxnSpPr/>
          <p:nvPr/>
        </p:nvCxnSpPr>
        <p:spPr>
          <a:xfrm flipV="1">
            <a:off x="19090841" y="15431642"/>
            <a:ext cx="0" cy="482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7" name="Straight Arrow Connector 926"/>
          <p:cNvCxnSpPr/>
          <p:nvPr/>
        </p:nvCxnSpPr>
        <p:spPr>
          <a:xfrm flipH="1">
            <a:off x="23483329" y="17419833"/>
            <a:ext cx="792088" cy="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" name="Straight Connector 927"/>
          <p:cNvCxnSpPr/>
          <p:nvPr/>
        </p:nvCxnSpPr>
        <p:spPr>
          <a:xfrm flipV="1">
            <a:off x="24275417" y="16906283"/>
            <a:ext cx="0" cy="48202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0" name="TextBox 929"/>
          <p:cNvSpPr txBox="1"/>
          <p:nvPr/>
        </p:nvSpPr>
        <p:spPr>
          <a:xfrm>
            <a:off x="15369500" y="18646037"/>
            <a:ext cx="133769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Surfactant (CTAB) changes the characteristics of the surface of the silver particle. This forms an attraction between the particle and the alcohol groups of the cellulose fiber. 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31" name="Rounded Rectangle 930"/>
          <p:cNvSpPr/>
          <p:nvPr/>
        </p:nvSpPr>
        <p:spPr>
          <a:xfrm>
            <a:off x="15042554" y="20680950"/>
            <a:ext cx="13717338" cy="11825878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932" name="TextBox 931"/>
          <p:cNvSpPr txBox="1"/>
          <p:nvPr/>
        </p:nvSpPr>
        <p:spPr>
          <a:xfrm>
            <a:off x="15273290" y="20718934"/>
            <a:ext cx="9129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Results 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933" name="Rounded Rectangle 932"/>
          <p:cNvSpPr/>
          <p:nvPr/>
        </p:nvSpPr>
        <p:spPr>
          <a:xfrm>
            <a:off x="29624515" y="12755979"/>
            <a:ext cx="13717338" cy="10294687"/>
          </a:xfrm>
          <a:prstGeom prst="roundRect">
            <a:avLst>
              <a:gd name="adj" fmla="val 5195"/>
            </a:avLst>
          </a:prstGeom>
          <a:gradFill>
            <a:gsLst>
              <a:gs pos="13000">
                <a:schemeClr val="tx2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36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934" name="TextBox 933"/>
          <p:cNvSpPr txBox="1"/>
          <p:nvPr/>
        </p:nvSpPr>
        <p:spPr>
          <a:xfrm>
            <a:off x="29949654" y="3308353"/>
            <a:ext cx="9129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Results continued 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935" name="TextBox 934"/>
          <p:cNvSpPr txBox="1"/>
          <p:nvPr/>
        </p:nvSpPr>
        <p:spPr>
          <a:xfrm>
            <a:off x="29949654" y="12904120"/>
            <a:ext cx="104167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Conclusion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936" name="TextBox 935"/>
          <p:cNvSpPr txBox="1"/>
          <p:nvPr/>
        </p:nvSpPr>
        <p:spPr>
          <a:xfrm>
            <a:off x="15369500" y="21512867"/>
            <a:ext cx="6448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Sulfonated tunicate </a:t>
            </a:r>
            <a:r>
              <a:rPr lang="en-US" sz="3200" b="1" dirty="0" err="1" smtClean="0">
                <a:solidFill>
                  <a:schemeClr val="bg1"/>
                </a:solidFill>
              </a:rPr>
              <a:t>aerogel</a:t>
            </a:r>
            <a:r>
              <a:rPr lang="en-US" sz="3200" b="1" dirty="0" smtClean="0">
                <a:solidFill>
                  <a:schemeClr val="bg1"/>
                </a:solidFill>
              </a:rPr>
              <a:t>:  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937" name="Picture 3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703" y="22248931"/>
            <a:ext cx="3264539" cy="345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38" name="Picture 5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0737" y="22256161"/>
            <a:ext cx="3264539" cy="344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0" name="Picture 4" descr="C:\Users\Westley Richards\Documents\Karen's stuff\Cellulose project-Johan\pictures of tunicates and silver covered cellulsoe\DSC_0366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2753" y="22704213"/>
            <a:ext cx="3687755" cy="246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1" name="TextBox 940"/>
          <p:cNvSpPr txBox="1"/>
          <p:nvPr/>
        </p:nvSpPr>
        <p:spPr>
          <a:xfrm>
            <a:off x="16644771" y="25705501"/>
            <a:ext cx="11007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</p:txBody>
      </p:sp>
      <p:sp>
        <p:nvSpPr>
          <p:cNvPr id="943" name="TextBox 942"/>
          <p:cNvSpPr txBox="1"/>
          <p:nvPr/>
        </p:nvSpPr>
        <p:spPr>
          <a:xfrm>
            <a:off x="15369500" y="27723809"/>
            <a:ext cx="6417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bg1"/>
                </a:solidFill>
              </a:rPr>
              <a:t>Carboxylated</a:t>
            </a:r>
            <a:r>
              <a:rPr lang="en-US" sz="3200" b="1" dirty="0" smtClean="0">
                <a:solidFill>
                  <a:schemeClr val="bg1"/>
                </a:solidFill>
              </a:rPr>
              <a:t> tunicate dispersion: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5369500" y="25649273"/>
            <a:ext cx="13288081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SEM images of tunicate cellulose aerogels coated in 1.0 M AgNO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: (a) coated in gold in preparation for the SEM so the interaction between the silver and the cellulose fibers is visible (b) picture of the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silver coated aerogel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(c) was not covered in gold so the silver coating could be easily identified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944" name="TextBox 943"/>
          <p:cNvSpPr txBox="1"/>
          <p:nvPr/>
        </p:nvSpPr>
        <p:spPr>
          <a:xfrm>
            <a:off x="19962753" y="24711211"/>
            <a:ext cx="42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b.</a:t>
            </a:r>
            <a:endParaRPr lang="en-US" sz="2400" dirty="0"/>
          </a:p>
        </p:txBody>
      </p:sp>
      <p:sp>
        <p:nvSpPr>
          <p:cNvPr id="945" name="TextBox 944"/>
          <p:cNvSpPr txBox="1"/>
          <p:nvPr/>
        </p:nvSpPr>
        <p:spPr>
          <a:xfrm>
            <a:off x="15954703" y="25094247"/>
            <a:ext cx="362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</a:t>
            </a:r>
            <a:endParaRPr lang="en-US" sz="2400" dirty="0"/>
          </a:p>
        </p:txBody>
      </p:sp>
      <p:sp>
        <p:nvSpPr>
          <p:cNvPr id="946" name="TextBox 945"/>
          <p:cNvSpPr txBox="1"/>
          <p:nvPr/>
        </p:nvSpPr>
        <p:spPr>
          <a:xfrm>
            <a:off x="24526641" y="25094247"/>
            <a:ext cx="53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c.</a:t>
            </a:r>
            <a:endParaRPr lang="en-US" sz="2400" dirty="0"/>
          </a:p>
        </p:txBody>
      </p:sp>
      <p:pic>
        <p:nvPicPr>
          <p:cNvPr id="947" name="Picture 2" descr="C:\Users\Westley Richards\Dropbox\AMI May 28-August 8\pictures of samples\20140729_151330.jpg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3" t="18351" r="10523" b="9884"/>
          <a:stretch/>
        </p:blipFill>
        <p:spPr bwMode="auto">
          <a:xfrm>
            <a:off x="19219242" y="28448241"/>
            <a:ext cx="4775820" cy="243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8" name="TextBox 947"/>
          <p:cNvSpPr txBox="1"/>
          <p:nvPr/>
        </p:nvSpPr>
        <p:spPr>
          <a:xfrm>
            <a:off x="15369500" y="30860200"/>
            <a:ext cx="132880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The picture above shows dispersions with varying concentrations of AgNO</a:t>
            </a:r>
            <a:r>
              <a:rPr lang="en-US" sz="3200" baseline="-300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3</a:t>
            </a:r>
            <a:r>
              <a:rPr lang="en-US" sz="3200" dirty="0" smtClean="0">
                <a:solidFill>
                  <a:schemeClr val="bg1"/>
                </a:solidFill>
              </a:rPr>
              <a:t>. TEM images were inconclusive due to difficulty in differentiating the silver particles. 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49" name="TextBox 948"/>
          <p:cNvSpPr txBox="1"/>
          <p:nvPr/>
        </p:nvSpPr>
        <p:spPr>
          <a:xfrm>
            <a:off x="30045864" y="13718221"/>
            <a:ext cx="1324670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Sulfonated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CNC </a:t>
            </a:r>
            <a:r>
              <a:rPr lang="en-US" sz="3200" b="1" dirty="0">
                <a:solidFill>
                  <a:schemeClr val="bg1"/>
                </a:solidFill>
              </a:rPr>
              <a:t>dispersion </a:t>
            </a:r>
            <a:endParaRPr lang="en-US" sz="3200" dirty="0">
              <a:solidFill>
                <a:schemeClr val="bg1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bg1"/>
                </a:solidFill>
              </a:rPr>
              <a:t>The best method to create a percolating network of silver on CNC’s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TEM </a:t>
            </a:r>
            <a:r>
              <a:rPr lang="en-US" sz="3200" dirty="0">
                <a:solidFill>
                  <a:schemeClr val="bg1"/>
                </a:solidFill>
              </a:rPr>
              <a:t>images </a:t>
            </a:r>
          </a:p>
          <a:p>
            <a:r>
              <a:rPr lang="en-US" sz="3200" b="1" dirty="0" err="1" smtClean="0">
                <a:solidFill>
                  <a:schemeClr val="bg1"/>
                </a:solidFill>
              </a:rPr>
              <a:t>Carboxylated</a:t>
            </a:r>
            <a:r>
              <a:rPr lang="en-US" sz="3200" b="1" dirty="0" smtClean="0">
                <a:solidFill>
                  <a:schemeClr val="bg1"/>
                </a:solidFill>
              </a:rPr>
              <a:t> CNC dispersion</a:t>
            </a:r>
            <a:endParaRPr lang="en-US" sz="3200" b="1" dirty="0">
              <a:solidFill>
                <a:schemeClr val="bg1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TEM </a:t>
            </a:r>
            <a:r>
              <a:rPr lang="en-US" sz="3200" dirty="0">
                <a:solidFill>
                  <a:schemeClr val="bg1"/>
                </a:solidFill>
              </a:rPr>
              <a:t>images were inconclusive</a:t>
            </a:r>
          </a:p>
          <a:p>
            <a:r>
              <a:rPr lang="en-US" sz="3200" b="1" dirty="0" smtClean="0">
                <a:solidFill>
                  <a:schemeClr val="bg1"/>
                </a:solidFill>
              </a:rPr>
              <a:t>Tunicate </a:t>
            </a:r>
            <a:r>
              <a:rPr lang="en-US" sz="3200" b="1" dirty="0">
                <a:solidFill>
                  <a:schemeClr val="bg1"/>
                </a:solidFill>
              </a:rPr>
              <a:t>cellulose </a:t>
            </a:r>
            <a:r>
              <a:rPr lang="en-US" sz="3200" b="1" dirty="0" err="1" smtClean="0">
                <a:solidFill>
                  <a:schemeClr val="bg1"/>
                </a:solidFill>
              </a:rPr>
              <a:t>aerogel</a:t>
            </a:r>
            <a:endParaRPr lang="en-US" sz="3200" b="1" dirty="0">
              <a:solidFill>
                <a:schemeClr val="bg1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The aerogel </a:t>
            </a:r>
            <a:r>
              <a:rPr lang="en-US" sz="3200" dirty="0">
                <a:solidFill>
                  <a:schemeClr val="bg1"/>
                </a:solidFill>
              </a:rPr>
              <a:t>did not have an even coating of </a:t>
            </a:r>
            <a:r>
              <a:rPr lang="en-US" sz="3200" dirty="0" smtClean="0">
                <a:solidFill>
                  <a:schemeClr val="bg1"/>
                </a:solidFill>
              </a:rPr>
              <a:t>silver</a:t>
            </a:r>
          </a:p>
          <a:p>
            <a:pPr marL="742950" lvl="1" indent="-285750"/>
            <a:r>
              <a:rPr lang="en-US" sz="3200" dirty="0" smtClean="0">
                <a:solidFill>
                  <a:schemeClr val="bg1"/>
                </a:solidFill>
              </a:rPr>
              <a:t>    Cause:</a:t>
            </a:r>
          </a:p>
          <a:p>
            <a:pPr marL="742950" lvl="1" indent="-285750"/>
            <a:r>
              <a:rPr lang="en-US" sz="3200" dirty="0" smtClean="0">
                <a:solidFill>
                  <a:schemeClr val="bg1"/>
                </a:solidFill>
              </a:rPr>
              <a:t>        light-weight porous </a:t>
            </a:r>
            <a:r>
              <a:rPr lang="en-US" sz="3200" dirty="0" err="1" smtClean="0">
                <a:solidFill>
                  <a:schemeClr val="bg1"/>
                </a:solidFill>
              </a:rPr>
              <a:t>aerogel</a:t>
            </a:r>
            <a:r>
              <a:rPr lang="en-US" sz="3200" dirty="0" smtClean="0">
                <a:solidFill>
                  <a:schemeClr val="bg1"/>
                </a:solidFill>
              </a:rPr>
              <a:t> floats in solution and is not fully immersed</a:t>
            </a:r>
          </a:p>
          <a:p>
            <a:pPr marL="1200150" lvl="2" indent="-285750"/>
            <a:r>
              <a:rPr lang="en-US" sz="3200" dirty="0" smtClean="0">
                <a:solidFill>
                  <a:schemeClr val="bg1"/>
                </a:solidFill>
              </a:rPr>
              <a:t>   The </a:t>
            </a:r>
            <a:r>
              <a:rPr lang="en-US" sz="3200" dirty="0">
                <a:solidFill>
                  <a:schemeClr val="bg1"/>
                </a:solidFill>
              </a:rPr>
              <a:t>pores caused solution to be trapped and did not circulate throughout the aerogel</a:t>
            </a:r>
          </a:p>
        </p:txBody>
      </p:sp>
      <p:pic>
        <p:nvPicPr>
          <p:cNvPr id="950" name="Picture 4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6074" y="4653496"/>
            <a:ext cx="4637909" cy="3131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51" name="Chart 9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7691292"/>
              </p:ext>
            </p:extLst>
          </p:nvPr>
        </p:nvGraphicFramePr>
        <p:xfrm>
          <a:off x="36511037" y="6964042"/>
          <a:ext cx="5414964" cy="3422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  <p:sp>
        <p:nvSpPr>
          <p:cNvPr id="952" name="TextBox 951"/>
          <p:cNvSpPr txBox="1"/>
          <p:nvPr/>
        </p:nvSpPr>
        <p:spPr>
          <a:xfrm>
            <a:off x="36024754" y="4659170"/>
            <a:ext cx="40723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TEM image of sample 2A with 1.0 M AgNO</a:t>
            </a:r>
            <a:r>
              <a:rPr lang="en-US" sz="3200" baseline="-25000" dirty="0" smtClean="0">
                <a:solidFill>
                  <a:schemeClr val="bg1"/>
                </a:solidFill>
              </a:rPr>
              <a:t>3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and 1.0 mg/ml </a:t>
            </a:r>
            <a:r>
              <a:rPr lang="en-US" sz="3200" dirty="0" err="1" smtClean="0">
                <a:solidFill>
                  <a:schemeClr val="bg1"/>
                </a:solidFill>
              </a:rPr>
              <a:t>sulfonated</a:t>
            </a:r>
            <a:r>
              <a:rPr lang="en-US" sz="3200" dirty="0" smtClean="0">
                <a:solidFill>
                  <a:schemeClr val="bg1"/>
                </a:solidFill>
              </a:rPr>
              <a:t> CNC’s  </a:t>
            </a:r>
          </a:p>
        </p:txBody>
      </p:sp>
      <p:pic>
        <p:nvPicPr>
          <p:cNvPr id="953" name="Picture 2" descr="C:\Users\Westley Richards\Dropbox\AMI May 28-August 8\pictures of samples\20140729_151049.jpg"/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8" t="21277" r="16269" b="12123"/>
          <a:stretch/>
        </p:blipFill>
        <p:spPr bwMode="auto">
          <a:xfrm>
            <a:off x="31114750" y="8029004"/>
            <a:ext cx="4619233" cy="22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4" name="Rectangle 953"/>
          <p:cNvSpPr/>
          <p:nvPr/>
        </p:nvSpPr>
        <p:spPr>
          <a:xfrm>
            <a:off x="30045864" y="10554883"/>
            <a:ext cx="130121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Results, shown in the chart and image above, indicate a correlation between the amount of AgNO</a:t>
            </a:r>
            <a:r>
              <a:rPr lang="en-US" sz="3200" baseline="-25000" dirty="0" smtClean="0">
                <a:solidFill>
                  <a:schemeClr val="bg1"/>
                </a:solidFill>
              </a:rPr>
              <a:t>3</a:t>
            </a:r>
            <a:r>
              <a:rPr lang="en-US" sz="3200" dirty="0" smtClean="0">
                <a:solidFill>
                  <a:schemeClr val="bg1"/>
                </a:solidFill>
              </a:rPr>
              <a:t> added to the dispersion with both the color and pH of  that dispersion.</a:t>
            </a:r>
          </a:p>
        </p:txBody>
      </p:sp>
      <p:sp>
        <p:nvSpPr>
          <p:cNvPr id="956" name="TextBox 955"/>
          <p:cNvSpPr txBox="1"/>
          <p:nvPr/>
        </p:nvSpPr>
        <p:spPr>
          <a:xfrm>
            <a:off x="29949654" y="19126618"/>
            <a:ext cx="104167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92D050"/>
                </a:solidFill>
              </a:rPr>
              <a:t>Future work 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957" name="Rectangle 956"/>
          <p:cNvSpPr/>
          <p:nvPr/>
        </p:nvSpPr>
        <p:spPr>
          <a:xfrm>
            <a:off x="30045864" y="19751370"/>
            <a:ext cx="134989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en-US" sz="3200" dirty="0" smtClean="0">
                <a:solidFill>
                  <a:schemeClr val="bg1"/>
                </a:solidFill>
              </a:rPr>
              <a:t>Find a  polymer that is both conductive and translucent when condensed into film with dispersion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bg1"/>
                </a:solidFill>
              </a:rPr>
              <a:t>Possible polymers:  LiClO</a:t>
            </a:r>
            <a:r>
              <a:rPr lang="en-US" sz="3200" baseline="-25000" dirty="0" smtClean="0">
                <a:solidFill>
                  <a:schemeClr val="bg1"/>
                </a:solidFill>
              </a:rPr>
              <a:t>4</a:t>
            </a:r>
            <a:r>
              <a:rPr lang="en-US" sz="3200" dirty="0" smtClean="0">
                <a:solidFill>
                  <a:schemeClr val="bg1"/>
                </a:solidFill>
              </a:rPr>
              <a:t>-doped ethylene oxide-</a:t>
            </a:r>
            <a:r>
              <a:rPr lang="en-US" sz="3200" dirty="0" err="1" smtClean="0">
                <a:solidFill>
                  <a:schemeClr val="bg1"/>
                </a:solidFill>
              </a:rPr>
              <a:t>epichlorohydrin</a:t>
            </a:r>
            <a:r>
              <a:rPr lang="en-US" sz="3200" dirty="0" smtClean="0">
                <a:solidFill>
                  <a:schemeClr val="bg1"/>
                </a:solidFill>
              </a:rPr>
              <a:t> (EO-EPI) </a:t>
            </a:r>
          </a:p>
        </p:txBody>
      </p:sp>
      <p:sp>
        <p:nvSpPr>
          <p:cNvPr id="958" name="Rectangle 957"/>
          <p:cNvSpPr/>
          <p:nvPr/>
        </p:nvSpPr>
        <p:spPr>
          <a:xfrm>
            <a:off x="30045864" y="21449828"/>
            <a:ext cx="12166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en-US" sz="3200" dirty="0">
                <a:solidFill>
                  <a:schemeClr val="bg1"/>
                </a:solidFill>
              </a:rPr>
              <a:t>Coat polymer with silver </a:t>
            </a:r>
            <a:r>
              <a:rPr lang="en-US" sz="3200" dirty="0" err="1">
                <a:solidFill>
                  <a:schemeClr val="bg1"/>
                </a:solidFill>
              </a:rPr>
              <a:t>sulfonated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CNC dispersion, condense material into </a:t>
            </a:r>
            <a:r>
              <a:rPr lang="en-US" sz="3200" dirty="0">
                <a:solidFill>
                  <a:schemeClr val="bg1"/>
                </a:solidFill>
              </a:rPr>
              <a:t>thin </a:t>
            </a:r>
            <a:r>
              <a:rPr lang="en-US" sz="3200" dirty="0" smtClean="0">
                <a:solidFill>
                  <a:schemeClr val="bg1"/>
                </a:solidFill>
              </a:rPr>
              <a:t>film, and characterize </a:t>
            </a:r>
            <a:r>
              <a:rPr lang="en-US" sz="3200" dirty="0">
                <a:solidFill>
                  <a:schemeClr val="bg1"/>
                </a:solidFill>
              </a:rPr>
              <a:t>material</a:t>
            </a:r>
          </a:p>
        </p:txBody>
      </p:sp>
      <p:sp>
        <p:nvSpPr>
          <p:cNvPr id="255" name="TextBox 254"/>
          <p:cNvSpPr txBox="1"/>
          <p:nvPr/>
        </p:nvSpPr>
        <p:spPr>
          <a:xfrm>
            <a:off x="30045864" y="4024176"/>
            <a:ext cx="6566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bg1"/>
                </a:solidFill>
              </a:rPr>
              <a:t>Sulfonated</a:t>
            </a:r>
            <a:r>
              <a:rPr lang="en-US" sz="3200" b="1" dirty="0" smtClean="0">
                <a:solidFill>
                  <a:schemeClr val="bg1"/>
                </a:solidFill>
              </a:rPr>
              <a:t> tunicate dispersion: 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56" name="Picture 255" descr="Macintosh HD:Users:johanf:Desktop:Screen Shot 2015-01-21 at 9.10.01 AM.png"/>
          <p:cNvPicPr/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016" y="4991909"/>
            <a:ext cx="4392725" cy="30370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8821016" y="8009128"/>
            <a:ext cx="4392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altLang="ja-JP" sz="1800" dirty="0">
                <a:solidFill>
                  <a:schemeClr val="bg1"/>
                </a:solidFill>
              </a:rPr>
              <a:t>Plot of supply risk versus importance to energy of metals currently employed in the USA. (DOE Critical Materials Strategy 2011)</a:t>
            </a:r>
            <a:r>
              <a:rPr lang="en-US" altLang="ja-JP" sz="1800" dirty="0">
                <a:solidFill>
                  <a:schemeClr val="bg1"/>
                </a:solidFill>
              </a:rPr>
              <a:t> </a:t>
            </a:r>
            <a:endParaRPr lang="ja-JP" altLang="en-US" sz="1800" dirty="0">
              <a:solidFill>
                <a:schemeClr val="bg1"/>
              </a:solidFill>
            </a:endParaRPr>
          </a:p>
        </p:txBody>
      </p:sp>
      <p:pic>
        <p:nvPicPr>
          <p:cNvPr id="3086" name="Picture 14" descr="http://am-institute.ch/assets/images/logo/logo_ami_1.pn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40278062" y="309900"/>
            <a:ext cx="2683651" cy="2683652"/>
          </a:xfrm>
          <a:prstGeom prst="rect">
            <a:avLst/>
          </a:prstGeom>
          <a:noFill/>
        </p:spPr>
      </p:pic>
      <p:sp>
        <p:nvSpPr>
          <p:cNvPr id="260" name="TextBox 259"/>
          <p:cNvSpPr txBox="1"/>
          <p:nvPr/>
        </p:nvSpPr>
        <p:spPr>
          <a:xfrm>
            <a:off x="37034625" y="1504467"/>
            <a:ext cx="32944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 smtClean="0">
                <a:solidFill>
                  <a:srgbClr val="FFC000"/>
                </a:solidFill>
              </a:rPr>
              <a:t>Adolphe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  <a:r>
              <a:rPr lang="en-US" sz="3600" dirty="0" err="1" smtClean="0">
                <a:solidFill>
                  <a:srgbClr val="FFC000"/>
                </a:solidFill>
              </a:rPr>
              <a:t>Merkle</a:t>
            </a:r>
            <a:r>
              <a:rPr lang="en-US" sz="3600" dirty="0" smtClean="0">
                <a:solidFill>
                  <a:srgbClr val="FFC000"/>
                </a:solidFill>
              </a:rPr>
              <a:t> </a:t>
            </a:r>
          </a:p>
          <a:p>
            <a:pPr algn="ctr"/>
            <a:r>
              <a:rPr lang="en-US" sz="3600" dirty="0" smtClean="0">
                <a:solidFill>
                  <a:srgbClr val="FFC000"/>
                </a:solidFill>
              </a:rPr>
              <a:t>Institute</a:t>
            </a:r>
            <a:endParaRPr lang="en-US" sz="36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" grpId="0" animBg="1"/>
      <p:bldP spid="656" grpId="0" animBg="1"/>
      <p:bldP spid="657" grpId="0" animBg="1"/>
      <p:bldP spid="658" grpId="0" animBg="1"/>
      <p:bldP spid="800" grpId="0" animBg="1"/>
      <p:bldP spid="801" grpId="0" animBg="1"/>
      <p:bldP spid="802" grpId="0" animBg="1"/>
      <p:bldP spid="803" grpId="0" animBg="1"/>
      <p:bldP spid="90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13788</TotalTime>
  <Words>829</Words>
  <Application>Microsoft Office PowerPoint</Application>
  <PresentationFormat>Custom</PresentationFormat>
  <Paragraphs>123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CS ChemDraw Drawing</vt:lpstr>
      <vt:lpstr>PowerPoint Presentation</vt:lpstr>
    </vt:vector>
  </TitlesOfParts>
  <Company>Chemistry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Erik Berda</dc:creator>
  <cp:lastModifiedBy>Ilya Atkin</cp:lastModifiedBy>
  <cp:revision>158</cp:revision>
  <cp:lastPrinted>2015-04-15T14:23:35Z</cp:lastPrinted>
  <dcterms:created xsi:type="dcterms:W3CDTF">2013-06-28T02:54:47Z</dcterms:created>
  <dcterms:modified xsi:type="dcterms:W3CDTF">2015-04-15T14:23:48Z</dcterms:modified>
</cp:coreProperties>
</file>