
<file path=[Content_Types].xml><?xml version="1.0" encoding="utf-8"?>
<Types xmlns="http://schemas.openxmlformats.org/package/2006/content-types">
  <Override PartName="/_rels/.rels" ContentType="application/vnd.openxmlformats-package.relationships+xml"/>
  <Override PartName="/ppt/_rels/presentation.xml.rels" ContentType="application/vnd.openxmlformats-package.relationships+xml"/>
  <Override PartName="/ppt/notesSlides/_rels/notesSlide1.xml.rels" ContentType="application/vnd.openxmlformats-package.relationships+xml"/>
  <Override PartName="/ppt/notesSlides/notesSlide1.xml" ContentType="application/vnd.openxmlformats-officedocument.presentationml.notesSlide+xml"/>
  <Override PartName="/ppt/slides/_rels/slide1.xml.rels" ContentType="application/vnd.openxmlformats-package.relationships+xml"/>
  <Override PartName="/ppt/slides/slide1.xml" ContentType="application/vnd.openxmlformats-officedocument.presentationml.slide+xml"/>
  <Override PartName="/ppt/notesMasters/_rels/notesMaster1.xml.rels" ContentType="application/vnd.openxmlformats-package.relationships+xml"/>
  <Override PartName="/ppt/notesMasters/notesMaster1.xml" ContentType="application/vnd.openxmlformats-officedocument.presentationml.notesMaster+xml"/>
  <Override PartName="/ppt/slideLayouts/slideLayout12.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_rels/slideLayout11.xml.rels" ContentType="application/vnd.openxmlformats-package.relationships+xml"/>
  <Override PartName="/ppt/slideLayouts/_rels/slideLayout9.xml.rels" ContentType="application/vnd.openxmlformats-package.relationships+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10.xml.rels" ContentType="application/vnd.openxmlformats-package.relationships+xml"/>
  <Override PartName="/ppt/slideLayouts/_rels/slideLayout3.xml.rels" ContentType="application/vnd.openxmlformats-package.relationships+xml"/>
  <Override PartName="/ppt/slideLayouts/_rels/slideLayout6.xml.rels" ContentType="application/vnd.openxmlformats-package.relationships+xml"/>
  <Override PartName="/ppt/slideLayouts/_rels/slideLayout2.xml.rels" ContentType="application/vnd.openxmlformats-package.relationships+xml"/>
  <Override PartName="/ppt/slideLayouts/_rels/slideLayout12.xml.rels" ContentType="application/vnd.openxmlformats-package.relationships+xml"/>
  <Override PartName="/ppt/slideLayouts/_rels/slideLayout1.xml.rels" ContentType="application/vnd.openxmlformats-package.relationships+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media/image13.png" ContentType="image/png"/>
  <Override PartName="/ppt/media/image12.png" ContentType="image/png"/>
  <Override PartName="/ppt/media/image10.png" ContentType="image/png"/>
  <Override PartName="/ppt/media/image15.png" ContentType="image/png"/>
  <Override PartName="/ppt/media/image9.png" ContentType="image/png"/>
  <Override PartName="/ppt/media/image8.png" ContentType="image/png"/>
  <Override PartName="/ppt/media/image7.png" ContentType="image/png"/>
  <Override PartName="/ppt/media/image6.png" ContentType="image/png"/>
  <Override PartName="/ppt/media/image5.png" ContentType="image/png"/>
  <Override PartName="/ppt/media/image14.png" ContentType="image/png"/>
  <Override PartName="/ppt/media/image11.tiff" ContentType="image/tiff"/>
  <Override PartName="/ppt/media/image4.tiff" ContentType="image/tiff"/>
  <Override PartName="/ppt/media/image3.tiff" ContentType="image/tiff"/>
  <Override PartName="/ppt/media/image2.png" ContentType="image/png"/>
  <Override PartName="/ppt/media/image1.png" ContentType="image/png"/>
  <Override PartName="/ppt/slideMasters/_rels/slideMaster1.xml.rels" ContentType="application/vnd.openxmlformats-package.relationships+xml"/>
  <Override PartName="/ppt/slideMasters/slideMaster1.xml" ContentType="application/vnd.openxmlformats-officedocument.presentationml.slideMaster+xml"/>
  <Override PartName="/ppt/presentation.xml" ContentType="application/vnd.openxmlformats-officedocument.presentationml.presentation.main+xml"/>
</Types>
</file>

<file path=_rels/.rels><?xml version="1.0" encoding="UTF-8"?>
<Relationships xmlns="http://schemas.openxmlformats.org/package/2006/relationships"><Relationship Id="rId1"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p:sldMasterIdLst>
    <p:sldMasterId id="2147483648" r:id="rId2"/>
  </p:sldMasterIdLst>
  <p:notesMasterIdLst>
    <p:notesMasterId r:id="rId3"/>
  </p:notesMasterIdLst>
  <p:sldIdLst>
    <p:sldId id="256" r:id="rId4"/>
  </p:sldIdLst>
  <p:sldSz cx="43891200" cy="32918400"/>
  <p:notesSz cx="9144000" cy="6858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9" name="PlaceHolder 1"/>
          <p:cNvSpPr>
            <a:spLocks noGrp="1"/>
          </p:cNvSpPr>
          <p:nvPr>
            <p:ph type="body"/>
          </p:nvPr>
        </p:nvSpPr>
        <p:spPr>
          <a:xfrm>
            <a:off x="777240" y="4777560"/>
            <a:ext cx="6217560" cy="4525920"/>
          </a:xfrm>
          <a:prstGeom prst="rect">
            <a:avLst/>
          </a:prstGeom>
        </p:spPr>
        <p:txBody>
          <a:bodyPr lIns="0" rIns="0" tIns="0" bIns="0"/>
          <a:p>
            <a:r>
              <a:rPr lang="en-US" sz="2000">
                <a:latin typeface="Arial"/>
              </a:rPr>
              <a:t>Click to edit the notes format</a:t>
            </a:r>
            <a:endParaRPr/>
          </a:p>
        </p:txBody>
      </p:sp>
      <p:sp>
        <p:nvSpPr>
          <p:cNvPr id="40" name="PlaceHolder 2"/>
          <p:cNvSpPr>
            <a:spLocks noGrp="1"/>
          </p:cNvSpPr>
          <p:nvPr>
            <p:ph type="hdr"/>
          </p:nvPr>
        </p:nvSpPr>
        <p:spPr>
          <a:xfrm>
            <a:off x="0" y="0"/>
            <a:ext cx="3372840" cy="502560"/>
          </a:xfrm>
          <a:prstGeom prst="rect">
            <a:avLst/>
          </a:prstGeom>
        </p:spPr>
        <p:txBody>
          <a:bodyPr lIns="0" rIns="0" tIns="0" bIns="0"/>
          <a:p>
            <a:r>
              <a:rPr lang="en-US" sz="1400">
                <a:latin typeface="Times New Roman"/>
              </a:rPr>
              <a:t>&lt;header&gt;</a:t>
            </a:r>
            <a:endParaRPr/>
          </a:p>
        </p:txBody>
      </p:sp>
      <p:sp>
        <p:nvSpPr>
          <p:cNvPr id="41" name="PlaceHolder 3"/>
          <p:cNvSpPr>
            <a:spLocks noGrp="1"/>
          </p:cNvSpPr>
          <p:nvPr>
            <p:ph type="dt"/>
          </p:nvPr>
        </p:nvSpPr>
        <p:spPr>
          <a:xfrm>
            <a:off x="4399200" y="0"/>
            <a:ext cx="3372840" cy="502560"/>
          </a:xfrm>
          <a:prstGeom prst="rect">
            <a:avLst/>
          </a:prstGeom>
        </p:spPr>
        <p:txBody>
          <a:bodyPr lIns="0" rIns="0" tIns="0" bIns="0"/>
          <a:p>
            <a:pPr algn="r"/>
            <a:r>
              <a:rPr lang="en-US" sz="1400">
                <a:latin typeface="Times New Roman"/>
              </a:rPr>
              <a:t>&lt;date/time&gt;</a:t>
            </a:r>
            <a:endParaRPr/>
          </a:p>
        </p:txBody>
      </p:sp>
      <p:sp>
        <p:nvSpPr>
          <p:cNvPr id="42" name="PlaceHolder 4"/>
          <p:cNvSpPr>
            <a:spLocks noGrp="1"/>
          </p:cNvSpPr>
          <p:nvPr>
            <p:ph type="ftr"/>
          </p:nvPr>
        </p:nvSpPr>
        <p:spPr>
          <a:xfrm>
            <a:off x="0" y="9555480"/>
            <a:ext cx="3372840" cy="502560"/>
          </a:xfrm>
          <a:prstGeom prst="rect">
            <a:avLst/>
          </a:prstGeom>
        </p:spPr>
        <p:txBody>
          <a:bodyPr lIns="0" rIns="0" tIns="0" bIns="0" anchor="b"/>
          <a:p>
            <a:r>
              <a:rPr lang="en-US" sz="1400">
                <a:latin typeface="Times New Roman"/>
              </a:rPr>
              <a:t>&lt;footer&gt;</a:t>
            </a:r>
            <a:endParaRPr/>
          </a:p>
        </p:txBody>
      </p:sp>
      <p:sp>
        <p:nvSpPr>
          <p:cNvPr id="43" name="PlaceHolder 5"/>
          <p:cNvSpPr>
            <a:spLocks noGrp="1"/>
          </p:cNvSpPr>
          <p:nvPr>
            <p:ph type="sldNum"/>
          </p:nvPr>
        </p:nvSpPr>
        <p:spPr>
          <a:xfrm>
            <a:off x="4399200" y="9555480"/>
            <a:ext cx="3372840" cy="502560"/>
          </a:xfrm>
          <a:prstGeom prst="rect">
            <a:avLst/>
          </a:prstGeom>
        </p:spPr>
        <p:txBody>
          <a:bodyPr lIns="0" rIns="0" tIns="0" bIns="0" anchor="b"/>
          <a:p>
            <a:pPr algn="r"/>
            <a:fld id="{0028BA0C-2FC1-4A28-A012-772A74F911CC}" type="slidenum">
              <a:rPr lang="en-US" sz="1400">
                <a:latin typeface="Times New Roman"/>
              </a:rPr>
              <a:t>&lt;number&gt;</a:t>
            </a:fld>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77" name="PlaceHolder 1"/>
          <p:cNvSpPr>
            <a:spLocks noGrp="1"/>
          </p:cNvSpPr>
          <p:nvPr>
            <p:ph type="body"/>
          </p:nvPr>
        </p:nvSpPr>
        <p:spPr>
          <a:xfrm>
            <a:off x="914400" y="3300480"/>
            <a:ext cx="7314840" cy="2700000"/>
          </a:xfrm>
          <a:prstGeom prst="rect">
            <a:avLst/>
          </a:prstGeom>
        </p:spPr>
        <p:txBody>
          <a:bodyPr/>
          <a:p>
            <a:r>
              <a:rPr lang="en-US" sz="2000">
                <a:latin typeface="Arial"/>
              </a:rPr>
              <a:t>E15JCY15- Psychology Department</a:t>
            </a:r>
            <a:endParaRPr/>
          </a:p>
          <a:p>
            <a:r>
              <a:rPr lang="en-US" sz="2000">
                <a:latin typeface="Arial"/>
              </a:rPr>
              <a:t>-Stereoacuity: how good you are at stereopsis</a:t>
            </a:r>
            <a:endParaRPr/>
          </a:p>
          <a:p>
            <a:r>
              <a:rPr lang="en-US" sz="2000">
                <a:latin typeface="Arial"/>
              </a:rPr>
              <a:t>-local stereopsis: DOG</a:t>
            </a:r>
            <a:endParaRPr/>
          </a:p>
          <a:p>
            <a:r>
              <a:rPr lang="en-US" sz="2000">
                <a:latin typeface="Arial"/>
              </a:rPr>
              <a:t>-global stereopsis: RDS</a:t>
            </a:r>
            <a:endParaRPr/>
          </a:p>
          <a:p>
            <a:r>
              <a:rPr lang="en-US" sz="2000">
                <a:latin typeface="Arial"/>
              </a:rPr>
              <a:t>-spatial frequency: light across spatial dimension, graphing amount of light across space</a:t>
            </a:r>
            <a:endParaRPr/>
          </a:p>
          <a:p>
            <a:r>
              <a:rPr lang="en-US" sz="2000">
                <a:latin typeface="Arial"/>
              </a:rPr>
              <a:t>	</a:t>
            </a:r>
            <a:r>
              <a:rPr lang="en-US" sz="2000">
                <a:latin typeface="Arial"/>
              </a:rPr>
              <a:t>-creates black and white bars</a:t>
            </a:r>
            <a:endParaRPr/>
          </a:p>
          <a:p>
            <a:r>
              <a:rPr lang="en-US" sz="2000">
                <a:latin typeface="Arial"/>
              </a:rPr>
              <a:t>-Maxwellian view system: controls amount of light entering the pupil and also aligns the subject (using bite bar)</a:t>
            </a:r>
            <a:endParaRPr/>
          </a:p>
          <a:p>
            <a:r>
              <a:rPr lang="en-US" sz="2000">
                <a:latin typeface="Arial"/>
              </a:rPr>
              <a:t>-Method of constant stimuli: all possible permutations are presented randomly and data is statistically analyzed after</a:t>
            </a:r>
            <a:endParaRPr/>
          </a:p>
          <a:p>
            <a:endParaRPr/>
          </a:p>
          <a:p>
            <a:r>
              <a:rPr lang="en-US" sz="2000">
                <a:latin typeface="Arial"/>
              </a:rPr>
              <a:t>-Define crossed and uncrossed disparity</a:t>
            </a:r>
            <a:endParaRPr/>
          </a:p>
        </p:txBody>
      </p:sp>
      <p:sp>
        <p:nvSpPr>
          <p:cNvPr id="78" name="TextShape 2"/>
          <p:cNvSpPr txBox="1"/>
          <p:nvPr/>
        </p:nvSpPr>
        <p:spPr>
          <a:xfrm>
            <a:off x="5179320" y="6513840"/>
            <a:ext cx="3962160" cy="343800"/>
          </a:xfrm>
          <a:prstGeom prst="rect">
            <a:avLst/>
          </a:prstGeom>
        </p:spPr>
        <p:txBody>
          <a:bodyPr anchor="b"/>
          <a:p>
            <a:pPr algn="r">
              <a:lnSpc>
                <a:spcPct val="100000"/>
              </a:lnSpc>
            </a:pPr>
            <a:fld id="{1C226A63-5E38-41B2-945A-975AAD3C3550}" type="slidenum">
              <a:rPr lang="en-US" sz="1200">
                <a:solidFill>
                  <a:srgbClr val="000000"/>
                </a:solidFill>
                <a:latin typeface="+mn-lt"/>
                <a:ea typeface="+mn-ea"/>
              </a:rPr>
              <a:t>&lt;number&gt;</a:t>
            </a:fld>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
</Relationships>
</file>

<file path=ppt/slideLayouts/slideLayout1.xml><?xml version="1.0" encoding="utf-8"?>
<p:sldLayout xmlns:a="http://schemas.openxmlformats.org/drawingml/2006/main" xmlns:p="http://schemas.openxmlformats.org/presentationml/2006/main" xmlns:r="http://schemas.openxmlformats.org/officeDocument/2006/relationships"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6" name="PlaceHolder 2"/>
          <p:cNvSpPr>
            <a:spLocks noGrp="1"/>
          </p:cNvSpPr>
          <p:nvPr>
            <p:ph type="subTitle"/>
          </p:nvPr>
        </p:nvSpPr>
        <p:spPr>
          <a:xfrm>
            <a:off x="2194560" y="7702560"/>
            <a:ext cx="39501720" cy="19092600"/>
          </a:xfrm>
          <a:prstGeom prst="rect">
            <a:avLst/>
          </a:prstGeom>
        </p:spPr>
        <p:txBody>
          <a:bodyPr lIns="0" rIns="0" tIns="0" bIns="0" anchor="ctr"/>
          <a:p>
            <a:pPr algn="ctr"/>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8" name="PlaceHolder 2"/>
          <p:cNvSpPr>
            <a:spLocks noGrp="1"/>
          </p:cNvSpPr>
          <p:nvPr>
            <p:ph type="body"/>
          </p:nvPr>
        </p:nvSpPr>
        <p:spPr>
          <a:xfrm>
            <a:off x="2194560" y="7702560"/>
            <a:ext cx="39501720" cy="19092240"/>
          </a:xfrm>
          <a:prstGeom prst="rect">
            <a:avLst/>
          </a:prstGeom>
        </p:spPr>
        <p:txBody>
          <a:bodyPr lIns="0" rIns="0" tIns="0" bIns="0"/>
          <a:p>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10" name="PlaceHolder 2"/>
          <p:cNvSpPr>
            <a:spLocks noGrp="1"/>
          </p:cNvSpPr>
          <p:nvPr>
            <p:ph type="body"/>
          </p:nvPr>
        </p:nvSpPr>
        <p:spPr>
          <a:xfrm>
            <a:off x="2194560" y="7702560"/>
            <a:ext cx="19276560" cy="19092240"/>
          </a:xfrm>
          <a:prstGeom prst="rect">
            <a:avLst/>
          </a:prstGeom>
        </p:spPr>
        <p:txBody>
          <a:bodyPr lIns="0" rIns="0" tIns="0" bIns="0"/>
          <a:p>
            <a:endParaRPr/>
          </a:p>
        </p:txBody>
      </p:sp>
      <p:sp>
        <p:nvSpPr>
          <p:cNvPr id="11" name="PlaceHolder 3"/>
          <p:cNvSpPr>
            <a:spLocks noGrp="1"/>
          </p:cNvSpPr>
          <p:nvPr>
            <p:ph type="body"/>
          </p:nvPr>
        </p:nvSpPr>
        <p:spPr>
          <a:xfrm>
            <a:off x="22435200" y="7702560"/>
            <a:ext cx="19276560" cy="19092240"/>
          </a:xfrm>
          <a:prstGeom prst="rect">
            <a:avLst/>
          </a:prstGeom>
        </p:spPr>
        <p:txBody>
          <a:bodyPr lIns="0" rIns="0" tIns="0" bIns="0"/>
          <a:p>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3291840" y="10226160"/>
            <a:ext cx="37307160" cy="32707440"/>
          </a:xfrm>
          <a:prstGeom prst="rect">
            <a:avLst/>
          </a:prstGeom>
        </p:spPr>
        <p:txBody>
          <a:bodyPr lIns="0" rIns="0" tIns="0" bIns="0" anchor="ctr"/>
          <a:p>
            <a:pPr algn="ctr"/>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15" name="PlaceHolder 2"/>
          <p:cNvSpPr>
            <a:spLocks noGrp="1"/>
          </p:cNvSpPr>
          <p:nvPr>
            <p:ph type="body"/>
          </p:nvPr>
        </p:nvSpPr>
        <p:spPr>
          <a:xfrm>
            <a:off x="2194560" y="7702560"/>
            <a:ext cx="19276560" cy="9106920"/>
          </a:xfrm>
          <a:prstGeom prst="rect">
            <a:avLst/>
          </a:prstGeom>
        </p:spPr>
        <p:txBody>
          <a:bodyPr lIns="0" rIns="0" tIns="0" bIns="0"/>
          <a:p>
            <a:endParaRPr/>
          </a:p>
        </p:txBody>
      </p:sp>
      <p:sp>
        <p:nvSpPr>
          <p:cNvPr id="16" name="PlaceHolder 3"/>
          <p:cNvSpPr>
            <a:spLocks noGrp="1"/>
          </p:cNvSpPr>
          <p:nvPr>
            <p:ph type="body"/>
          </p:nvPr>
        </p:nvSpPr>
        <p:spPr>
          <a:xfrm>
            <a:off x="2194560" y="17674920"/>
            <a:ext cx="19276560" cy="9106920"/>
          </a:xfrm>
          <a:prstGeom prst="rect">
            <a:avLst/>
          </a:prstGeom>
        </p:spPr>
        <p:txBody>
          <a:bodyPr lIns="0" rIns="0" tIns="0" bIns="0"/>
          <a:p>
            <a:endParaRPr/>
          </a:p>
        </p:txBody>
      </p:sp>
      <p:sp>
        <p:nvSpPr>
          <p:cNvPr id="17" name="PlaceHolder 4"/>
          <p:cNvSpPr>
            <a:spLocks noGrp="1"/>
          </p:cNvSpPr>
          <p:nvPr>
            <p:ph type="body"/>
          </p:nvPr>
        </p:nvSpPr>
        <p:spPr>
          <a:xfrm>
            <a:off x="22435200" y="7702560"/>
            <a:ext cx="19276560" cy="19092240"/>
          </a:xfrm>
          <a:prstGeom prst="rect">
            <a:avLst/>
          </a:prstGeom>
        </p:spPr>
        <p:txBody>
          <a:bodyPr lIns="0" rIns="0" tIns="0" bIns="0"/>
          <a:p>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19" name="PlaceHolder 2"/>
          <p:cNvSpPr>
            <a:spLocks noGrp="1"/>
          </p:cNvSpPr>
          <p:nvPr>
            <p:ph type="body"/>
          </p:nvPr>
        </p:nvSpPr>
        <p:spPr>
          <a:xfrm>
            <a:off x="2194560" y="7702560"/>
            <a:ext cx="19276560" cy="19092240"/>
          </a:xfrm>
          <a:prstGeom prst="rect">
            <a:avLst/>
          </a:prstGeom>
        </p:spPr>
        <p:txBody>
          <a:bodyPr lIns="0" rIns="0" tIns="0" bIns="0"/>
          <a:p>
            <a:endParaRPr/>
          </a:p>
        </p:txBody>
      </p:sp>
      <p:sp>
        <p:nvSpPr>
          <p:cNvPr id="20" name="PlaceHolder 3"/>
          <p:cNvSpPr>
            <a:spLocks noGrp="1"/>
          </p:cNvSpPr>
          <p:nvPr>
            <p:ph type="body"/>
          </p:nvPr>
        </p:nvSpPr>
        <p:spPr>
          <a:xfrm>
            <a:off x="22435200" y="7702560"/>
            <a:ext cx="19276560" cy="9106920"/>
          </a:xfrm>
          <a:prstGeom prst="rect">
            <a:avLst/>
          </a:prstGeom>
        </p:spPr>
        <p:txBody>
          <a:bodyPr lIns="0" rIns="0" tIns="0" bIns="0"/>
          <a:p>
            <a:endParaRPr/>
          </a:p>
        </p:txBody>
      </p:sp>
      <p:sp>
        <p:nvSpPr>
          <p:cNvPr id="21" name="PlaceHolder 4"/>
          <p:cNvSpPr>
            <a:spLocks noGrp="1"/>
          </p:cNvSpPr>
          <p:nvPr>
            <p:ph type="body"/>
          </p:nvPr>
        </p:nvSpPr>
        <p:spPr>
          <a:xfrm>
            <a:off x="22435200" y="17674920"/>
            <a:ext cx="19276560" cy="9106920"/>
          </a:xfrm>
          <a:prstGeom prst="rect">
            <a:avLst/>
          </a:prstGeom>
        </p:spPr>
        <p:txBody>
          <a:bodyPr lIns="0" rIns="0" tIns="0" bIns="0"/>
          <a:p>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23" name="PlaceHolder 2"/>
          <p:cNvSpPr>
            <a:spLocks noGrp="1"/>
          </p:cNvSpPr>
          <p:nvPr>
            <p:ph type="body"/>
          </p:nvPr>
        </p:nvSpPr>
        <p:spPr>
          <a:xfrm>
            <a:off x="2194560" y="7702560"/>
            <a:ext cx="19276560" cy="9106920"/>
          </a:xfrm>
          <a:prstGeom prst="rect">
            <a:avLst/>
          </a:prstGeom>
        </p:spPr>
        <p:txBody>
          <a:bodyPr lIns="0" rIns="0" tIns="0" bIns="0"/>
          <a:p>
            <a:endParaRPr/>
          </a:p>
        </p:txBody>
      </p:sp>
      <p:sp>
        <p:nvSpPr>
          <p:cNvPr id="24" name="PlaceHolder 3"/>
          <p:cNvSpPr>
            <a:spLocks noGrp="1"/>
          </p:cNvSpPr>
          <p:nvPr>
            <p:ph type="body"/>
          </p:nvPr>
        </p:nvSpPr>
        <p:spPr>
          <a:xfrm>
            <a:off x="22435200" y="7702560"/>
            <a:ext cx="19276560" cy="9106920"/>
          </a:xfrm>
          <a:prstGeom prst="rect">
            <a:avLst/>
          </a:prstGeom>
        </p:spPr>
        <p:txBody>
          <a:bodyPr lIns="0" rIns="0" tIns="0" bIns="0"/>
          <a:p>
            <a:endParaRPr/>
          </a:p>
        </p:txBody>
      </p:sp>
      <p:sp>
        <p:nvSpPr>
          <p:cNvPr id="25" name="PlaceHolder 4"/>
          <p:cNvSpPr>
            <a:spLocks noGrp="1"/>
          </p:cNvSpPr>
          <p:nvPr>
            <p:ph type="body"/>
          </p:nvPr>
        </p:nvSpPr>
        <p:spPr>
          <a:xfrm>
            <a:off x="2194560" y="17674920"/>
            <a:ext cx="39501720" cy="9106920"/>
          </a:xfrm>
          <a:prstGeom prst="rect">
            <a:avLst/>
          </a:prstGeom>
        </p:spPr>
        <p:txBody>
          <a:bodyPr lIns="0" rIns="0" tIns="0" bIns="0"/>
          <a:p>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27" name="PlaceHolder 2"/>
          <p:cNvSpPr>
            <a:spLocks noGrp="1"/>
          </p:cNvSpPr>
          <p:nvPr>
            <p:ph type="body"/>
          </p:nvPr>
        </p:nvSpPr>
        <p:spPr>
          <a:xfrm>
            <a:off x="2194560" y="7702560"/>
            <a:ext cx="39501720" cy="9106920"/>
          </a:xfrm>
          <a:prstGeom prst="rect">
            <a:avLst/>
          </a:prstGeom>
        </p:spPr>
        <p:txBody>
          <a:bodyPr lIns="0" rIns="0" tIns="0" bIns="0"/>
          <a:p>
            <a:endParaRPr/>
          </a:p>
        </p:txBody>
      </p:sp>
      <p:sp>
        <p:nvSpPr>
          <p:cNvPr id="28" name="PlaceHolder 3"/>
          <p:cNvSpPr>
            <a:spLocks noGrp="1"/>
          </p:cNvSpPr>
          <p:nvPr>
            <p:ph type="body"/>
          </p:nvPr>
        </p:nvSpPr>
        <p:spPr>
          <a:xfrm>
            <a:off x="2194560" y="17674920"/>
            <a:ext cx="39501720" cy="9106920"/>
          </a:xfrm>
          <a:prstGeom prst="rect">
            <a:avLst/>
          </a:prstGeom>
        </p:spPr>
        <p:txBody>
          <a:bodyPr lIns="0" rIns="0" tIns="0" bIns="0"/>
          <a:p>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30" name="PlaceHolder 2"/>
          <p:cNvSpPr>
            <a:spLocks noGrp="1"/>
          </p:cNvSpPr>
          <p:nvPr>
            <p:ph type="body"/>
          </p:nvPr>
        </p:nvSpPr>
        <p:spPr>
          <a:xfrm>
            <a:off x="2194560" y="7702560"/>
            <a:ext cx="19276560" cy="9106920"/>
          </a:xfrm>
          <a:prstGeom prst="rect">
            <a:avLst/>
          </a:prstGeom>
        </p:spPr>
        <p:txBody>
          <a:bodyPr lIns="0" rIns="0" tIns="0" bIns="0"/>
          <a:p>
            <a:endParaRPr/>
          </a:p>
        </p:txBody>
      </p:sp>
      <p:sp>
        <p:nvSpPr>
          <p:cNvPr id="31" name="PlaceHolder 3"/>
          <p:cNvSpPr>
            <a:spLocks noGrp="1"/>
          </p:cNvSpPr>
          <p:nvPr>
            <p:ph type="body"/>
          </p:nvPr>
        </p:nvSpPr>
        <p:spPr>
          <a:xfrm>
            <a:off x="22435200" y="7702560"/>
            <a:ext cx="19276560" cy="9106920"/>
          </a:xfrm>
          <a:prstGeom prst="rect">
            <a:avLst/>
          </a:prstGeom>
        </p:spPr>
        <p:txBody>
          <a:bodyPr lIns="0" rIns="0" tIns="0" bIns="0"/>
          <a:p>
            <a:endParaRPr/>
          </a:p>
        </p:txBody>
      </p:sp>
      <p:sp>
        <p:nvSpPr>
          <p:cNvPr id="32" name="PlaceHolder 4"/>
          <p:cNvSpPr>
            <a:spLocks noGrp="1"/>
          </p:cNvSpPr>
          <p:nvPr>
            <p:ph type="body"/>
          </p:nvPr>
        </p:nvSpPr>
        <p:spPr>
          <a:xfrm>
            <a:off x="22435200" y="17674920"/>
            <a:ext cx="19276560" cy="9106920"/>
          </a:xfrm>
          <a:prstGeom prst="rect">
            <a:avLst/>
          </a:prstGeom>
        </p:spPr>
        <p:txBody>
          <a:bodyPr lIns="0" rIns="0" tIns="0" bIns="0"/>
          <a:p>
            <a:endParaRPr/>
          </a:p>
        </p:txBody>
      </p:sp>
      <p:sp>
        <p:nvSpPr>
          <p:cNvPr id="33" name="PlaceHolder 5"/>
          <p:cNvSpPr>
            <a:spLocks noGrp="1"/>
          </p:cNvSpPr>
          <p:nvPr>
            <p:ph type="body"/>
          </p:nvPr>
        </p:nvSpPr>
        <p:spPr>
          <a:xfrm>
            <a:off x="2194560" y="17674920"/>
            <a:ext cx="19276560" cy="9106920"/>
          </a:xfrm>
          <a:prstGeom prst="rect">
            <a:avLst/>
          </a:prstGeom>
        </p:spPr>
        <p:txBody>
          <a:bodyPr lIns="0" rIns="0" tIns="0" bIns="0"/>
          <a:p>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3291840" y="10226160"/>
            <a:ext cx="37307160" cy="7056000"/>
          </a:xfrm>
          <a:prstGeom prst="rect">
            <a:avLst/>
          </a:prstGeom>
        </p:spPr>
        <p:txBody>
          <a:bodyPr lIns="0" rIns="0" tIns="0" bIns="0" anchor="ctr"/>
          <a:p>
            <a:endParaRPr/>
          </a:p>
        </p:txBody>
      </p:sp>
      <p:sp>
        <p:nvSpPr>
          <p:cNvPr id="35" name="PlaceHolder 2"/>
          <p:cNvSpPr>
            <a:spLocks noGrp="1"/>
          </p:cNvSpPr>
          <p:nvPr>
            <p:ph type="body"/>
          </p:nvPr>
        </p:nvSpPr>
        <p:spPr>
          <a:xfrm>
            <a:off x="2194560" y="7702560"/>
            <a:ext cx="39501720" cy="19092240"/>
          </a:xfrm>
          <a:prstGeom prst="rect">
            <a:avLst/>
          </a:prstGeom>
        </p:spPr>
        <p:txBody>
          <a:bodyPr lIns="0" rIns="0" tIns="0" bIns="0"/>
          <a:p>
            <a:endParaRPr/>
          </a:p>
        </p:txBody>
      </p:sp>
      <p:sp>
        <p:nvSpPr>
          <p:cNvPr id="36" name="PlaceHolder 3"/>
          <p:cNvSpPr>
            <a:spLocks noGrp="1"/>
          </p:cNvSpPr>
          <p:nvPr>
            <p:ph type="body"/>
          </p:nvPr>
        </p:nvSpPr>
        <p:spPr>
          <a:xfrm>
            <a:off x="2194560" y="7702560"/>
            <a:ext cx="39501720" cy="19092240"/>
          </a:xfrm>
          <a:prstGeom prst="rect">
            <a:avLst/>
          </a:prstGeom>
        </p:spPr>
        <p:txBody>
          <a:bodyPr lIns="0" rIns="0" tIns="0" bIns="0"/>
          <a:p>
            <a:endParaRPr/>
          </a:p>
        </p:txBody>
      </p:sp>
      <p:pic>
        <p:nvPicPr>
          <p:cNvPr id="37" name="" descr=""/>
          <p:cNvPicPr/>
          <p:nvPr/>
        </p:nvPicPr>
        <p:blipFill>
          <a:blip r:embed="rId2"/>
          <a:stretch>
            <a:fillRect/>
          </a:stretch>
        </p:blipFill>
        <p:spPr>
          <a:xfrm>
            <a:off x="9980640" y="7702560"/>
            <a:ext cx="23928840" cy="19092240"/>
          </a:xfrm>
          <a:prstGeom prst="rect">
            <a:avLst/>
          </a:prstGeom>
          <a:ln>
            <a:noFill/>
          </a:ln>
        </p:spPr>
      </p:pic>
      <p:pic>
        <p:nvPicPr>
          <p:cNvPr id="38" name="" descr=""/>
          <p:cNvPicPr/>
          <p:nvPr/>
        </p:nvPicPr>
        <p:blipFill>
          <a:blip r:embed="rId3"/>
          <a:stretch>
            <a:fillRect/>
          </a:stretch>
        </p:blipFill>
        <p:spPr>
          <a:xfrm>
            <a:off x="9980640" y="7702560"/>
            <a:ext cx="23928840" cy="19092240"/>
          </a:xfrm>
          <a:prstGeom prst="rect">
            <a:avLst/>
          </a:prstGeom>
          <a:ln>
            <a:noFill/>
          </a:ln>
        </p:spPr>
      </p:pic>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3291840" y="10226160"/>
            <a:ext cx="37307160" cy="7055640"/>
          </a:xfrm>
          <a:prstGeom prst="rect">
            <a:avLst/>
          </a:prstGeom>
        </p:spPr>
        <p:txBody>
          <a:bodyPr lIns="407520" rIns="407520" tIns="203760" bIns="203760" anchor="ctr"/>
          <a:p>
            <a:pPr algn="ctr">
              <a:lnSpc>
                <a:spcPct val="100000"/>
              </a:lnSpc>
            </a:pPr>
            <a:r>
              <a:rPr lang="en-US" sz="19600">
                <a:solidFill>
                  <a:srgbClr val="000000"/>
                </a:solidFill>
                <a:latin typeface="Calibri"/>
              </a:rPr>
              <a:t>Click to edit the title text formatClick to edit Master title style</a:t>
            </a:r>
            <a:endParaRPr/>
          </a:p>
        </p:txBody>
      </p:sp>
      <p:sp>
        <p:nvSpPr>
          <p:cNvPr id="1" name="PlaceHolder 2"/>
          <p:cNvSpPr>
            <a:spLocks noGrp="1"/>
          </p:cNvSpPr>
          <p:nvPr>
            <p:ph type="dt"/>
          </p:nvPr>
        </p:nvSpPr>
        <p:spPr>
          <a:xfrm>
            <a:off x="2194560" y="30510360"/>
            <a:ext cx="10240920" cy="1752120"/>
          </a:xfrm>
          <a:prstGeom prst="rect">
            <a:avLst/>
          </a:prstGeom>
        </p:spPr>
        <p:txBody>
          <a:bodyPr lIns="407520" rIns="407520" tIns="203760" bIns="203760" anchor="ctr"/>
          <a:p>
            <a:pPr>
              <a:lnSpc>
                <a:spcPct val="100000"/>
              </a:lnSpc>
            </a:pPr>
            <a:r>
              <a:rPr lang="en-US" sz="5300">
                <a:solidFill>
                  <a:srgbClr val="8b8b8b"/>
                </a:solidFill>
                <a:latin typeface="Calibri"/>
              </a:rPr>
              <a:t>4/14/15</a:t>
            </a:r>
            <a:endParaRPr/>
          </a:p>
        </p:txBody>
      </p:sp>
      <p:sp>
        <p:nvSpPr>
          <p:cNvPr id="2" name="PlaceHolder 3"/>
          <p:cNvSpPr>
            <a:spLocks noGrp="1"/>
          </p:cNvSpPr>
          <p:nvPr>
            <p:ph type="ftr"/>
          </p:nvPr>
        </p:nvSpPr>
        <p:spPr>
          <a:xfrm>
            <a:off x="14996160" y="30510360"/>
            <a:ext cx="13898520" cy="1752120"/>
          </a:xfrm>
          <a:prstGeom prst="rect">
            <a:avLst/>
          </a:prstGeom>
        </p:spPr>
        <p:txBody>
          <a:bodyPr lIns="407520" rIns="407520" tIns="203760" bIns="203760" anchor="ctr"/>
          <a:p>
            <a:endParaRPr/>
          </a:p>
        </p:txBody>
      </p:sp>
      <p:sp>
        <p:nvSpPr>
          <p:cNvPr id="3" name="PlaceHolder 4"/>
          <p:cNvSpPr>
            <a:spLocks noGrp="1"/>
          </p:cNvSpPr>
          <p:nvPr>
            <p:ph type="sldNum"/>
          </p:nvPr>
        </p:nvSpPr>
        <p:spPr>
          <a:xfrm>
            <a:off x="31455360" y="30510360"/>
            <a:ext cx="10240920" cy="1752120"/>
          </a:xfrm>
          <a:prstGeom prst="rect">
            <a:avLst/>
          </a:prstGeom>
        </p:spPr>
        <p:txBody>
          <a:bodyPr lIns="407520" rIns="407520" tIns="203760" bIns="203760" anchor="ctr"/>
          <a:p>
            <a:pPr algn="r">
              <a:lnSpc>
                <a:spcPct val="100000"/>
              </a:lnSpc>
            </a:pPr>
            <a:fld id="{74684E5D-9698-4AAC-AD21-7E4BD09F6718}" type="slidenum">
              <a:rPr lang="en-US" sz="5300">
                <a:solidFill>
                  <a:srgbClr val="8b8b8b"/>
                </a:solidFill>
                <a:latin typeface="Calibri"/>
              </a:rPr>
              <a:t>&lt;number&gt;</a:t>
            </a:fld>
            <a:endParaRPr/>
          </a:p>
        </p:txBody>
      </p:sp>
      <p:sp>
        <p:nvSpPr>
          <p:cNvPr id="4" name="PlaceHolder 5"/>
          <p:cNvSpPr>
            <a:spLocks noGrp="1"/>
          </p:cNvSpPr>
          <p:nvPr>
            <p:ph type="body"/>
          </p:nvPr>
        </p:nvSpPr>
        <p:spPr>
          <a:xfrm>
            <a:off x="2194560" y="7702560"/>
            <a:ext cx="39501720" cy="19092240"/>
          </a:xfrm>
          <a:prstGeom prst="rect">
            <a:avLst/>
          </a:prstGeom>
        </p:spPr>
        <p:txBody>
          <a:bodyPr lIns="0" rIns="0" tIns="0" bIns="0"/>
          <a:p>
            <a:pPr>
              <a:buSzPct val="45000"/>
              <a:buFont typeface="StarSymbol"/>
              <a:buChar char=""/>
            </a:pPr>
            <a:r>
              <a:rPr lang="en-US" sz="14300">
                <a:latin typeface="Calibri"/>
              </a:rPr>
              <a:t>Click to edit the outline text format</a:t>
            </a:r>
            <a:endParaRPr/>
          </a:p>
          <a:p>
            <a:pPr lvl="1">
              <a:buSzPct val="75000"/>
              <a:buFont typeface="StarSymbol"/>
              <a:buChar char=""/>
            </a:pPr>
            <a:r>
              <a:rPr lang="en-US" sz="10700">
                <a:latin typeface="Calibri"/>
              </a:rPr>
              <a:t>Second Outline Level</a:t>
            </a:r>
            <a:endParaRPr/>
          </a:p>
          <a:p>
            <a:pPr lvl="2">
              <a:buSzPct val="45000"/>
              <a:buFont typeface="StarSymbol"/>
              <a:buChar char=""/>
            </a:pPr>
            <a:r>
              <a:rPr lang="en-US" sz="8900">
                <a:latin typeface="Calibri"/>
              </a:rPr>
              <a:t>Third Outline Level</a:t>
            </a:r>
            <a:endParaRPr/>
          </a:p>
          <a:p>
            <a:pPr lvl="3">
              <a:buSzPct val="75000"/>
              <a:buFont typeface="StarSymbol"/>
              <a:buChar char=""/>
            </a:pPr>
            <a:r>
              <a:rPr lang="en-US" sz="8900">
                <a:latin typeface="Calibri"/>
              </a:rPr>
              <a:t>Fourth Outline Level</a:t>
            </a:r>
            <a:endParaRPr/>
          </a:p>
          <a:p>
            <a:pPr lvl="4">
              <a:buSzPct val="45000"/>
              <a:buFont typeface="StarSymbol"/>
              <a:buChar char=""/>
            </a:pPr>
            <a:r>
              <a:rPr lang="en-US" sz="2000">
                <a:latin typeface="Calibri"/>
              </a:rPr>
              <a:t>Fifth Outline Level</a:t>
            </a:r>
            <a:endParaRPr/>
          </a:p>
          <a:p>
            <a:pPr lvl="5">
              <a:buSzPct val="45000"/>
              <a:buFont typeface="StarSymbol"/>
              <a:buChar char=""/>
            </a:pPr>
            <a:r>
              <a:rPr lang="en-US" sz="2000">
                <a:latin typeface="Calibri"/>
              </a:rPr>
              <a:t>Sixth Outline Level</a:t>
            </a:r>
            <a:endParaRPr/>
          </a:p>
          <a:p>
            <a:pPr lvl="6">
              <a:buSzPct val="45000"/>
              <a:buFont typeface="StarSymbol"/>
              <a:buChar char=""/>
            </a:pPr>
            <a:r>
              <a:rPr lang="en-US" sz="2000">
                <a:latin typeface="Calibri"/>
              </a:rPr>
              <a:t>Seventh Outline Level</a:t>
            </a:r>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3.tiff"/><Relationship Id="rId2" Type="http://schemas.openxmlformats.org/officeDocument/2006/relationships/image" Target="../media/image4.tiff"/><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 Id="rId9" Type="http://schemas.openxmlformats.org/officeDocument/2006/relationships/image" Target="../media/image11.tiff"/><Relationship Id="rId10" Type="http://schemas.openxmlformats.org/officeDocument/2006/relationships/image" Target="../media/image12.png"/><Relationship Id="rId11" Type="http://schemas.openxmlformats.org/officeDocument/2006/relationships/image" Target="../media/image13.png"/><Relationship Id="rId12" Type="http://schemas.openxmlformats.org/officeDocument/2006/relationships/image" Target="../media/image14.png"/><Relationship Id="rId13" Type="http://schemas.openxmlformats.org/officeDocument/2006/relationships/image" Target="../media/image15.png"/><Relationship Id="rId14" Type="http://schemas.openxmlformats.org/officeDocument/2006/relationships/slideLayout" Target="../slideLayouts/slideLayout2.xml"/><Relationship Id="rId15" Type="http://schemas.openxmlformats.org/officeDocument/2006/relationships/notesSlide" Target="../notesSlides/notesSlide1.xml"/>
</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b0cfc8"/>
        </a:solidFill>
      </p:bgPr>
    </p:bg>
    <p:spTree>
      <p:nvGrpSpPr>
        <p:cNvPr id="1" name=""/>
        <p:cNvGrpSpPr/>
        <p:nvPr/>
      </p:nvGrpSpPr>
      <p:grpSpPr>
        <a:xfrm>
          <a:off x="0" y="0"/>
          <a:ext cx="0" cy="0"/>
          <a:chOff x="0" y="0"/>
          <a:chExt cx="0" cy="0"/>
        </a:xfrm>
      </p:grpSpPr>
      <p:sp>
        <p:nvSpPr>
          <p:cNvPr id="44" name="CustomShape 1"/>
          <p:cNvSpPr/>
          <p:nvPr/>
        </p:nvSpPr>
        <p:spPr>
          <a:xfrm>
            <a:off x="-3542040" y="207360"/>
            <a:ext cx="50419800" cy="4218120"/>
          </a:xfrm>
          <a:prstGeom prst="rect">
            <a:avLst/>
          </a:prstGeom>
          <a:noFill/>
          <a:ln>
            <a:noFill/>
          </a:ln>
        </p:spPr>
        <p:txBody>
          <a:bodyPr lIns="407520" rIns="407520" tIns="203760" bIns="203760"/>
          <a:p>
            <a:pPr algn="ctr">
              <a:lnSpc>
                <a:spcPct val="100000"/>
              </a:lnSpc>
            </a:pPr>
            <a:r>
              <a:rPr b="1" lang="en-US" sz="12500">
                <a:solidFill>
                  <a:srgbClr val="fbfcfd"/>
                </a:solidFill>
                <a:latin typeface="Times New Roman"/>
              </a:rPr>
              <a:t>The Effects of Spatial Frequency </a:t>
            </a:r>
            <a:endParaRPr/>
          </a:p>
          <a:p>
            <a:pPr algn="ctr">
              <a:lnSpc>
                <a:spcPct val="100000"/>
              </a:lnSpc>
            </a:pPr>
            <a:r>
              <a:rPr b="1" lang="en-US" sz="12500">
                <a:solidFill>
                  <a:srgbClr val="fbfcfd"/>
                </a:solidFill>
                <a:latin typeface="Times New Roman"/>
              </a:rPr>
              <a:t>on Local and Global Stereo Acuity</a:t>
            </a:r>
            <a:endParaRPr/>
          </a:p>
        </p:txBody>
      </p:sp>
      <p:pic>
        <p:nvPicPr>
          <p:cNvPr id="45" name="Picture 2" descr=""/>
          <p:cNvPicPr/>
          <p:nvPr/>
        </p:nvPicPr>
        <p:blipFill>
          <a:blip r:embed="rId1"/>
          <a:stretch>
            <a:fillRect/>
          </a:stretch>
        </p:blipFill>
        <p:spPr>
          <a:xfrm>
            <a:off x="160179840" y="3022200"/>
            <a:ext cx="21308400" cy="5558400"/>
          </a:xfrm>
          <a:prstGeom prst="rect">
            <a:avLst/>
          </a:prstGeom>
          <a:ln>
            <a:noFill/>
          </a:ln>
        </p:spPr>
      </p:pic>
      <p:pic>
        <p:nvPicPr>
          <p:cNvPr id="46" name="Picture 2" descr=""/>
          <p:cNvPicPr/>
          <p:nvPr/>
        </p:nvPicPr>
        <p:blipFill>
          <a:blip r:embed="rId2"/>
          <a:stretch>
            <a:fillRect/>
          </a:stretch>
        </p:blipFill>
        <p:spPr>
          <a:xfrm>
            <a:off x="160911360" y="3753720"/>
            <a:ext cx="21308400" cy="5558400"/>
          </a:xfrm>
          <a:prstGeom prst="rect">
            <a:avLst/>
          </a:prstGeom>
          <a:ln>
            <a:noFill/>
          </a:ln>
        </p:spPr>
      </p:pic>
      <p:sp>
        <p:nvSpPr>
          <p:cNvPr id="47" name="CustomShape 2"/>
          <p:cNvSpPr/>
          <p:nvPr/>
        </p:nvSpPr>
        <p:spPr>
          <a:xfrm>
            <a:off x="1278720" y="4466160"/>
            <a:ext cx="41609160" cy="1779480"/>
          </a:xfrm>
          <a:prstGeom prst="rect">
            <a:avLst/>
          </a:prstGeom>
          <a:noFill/>
          <a:ln>
            <a:noFill/>
          </a:ln>
        </p:spPr>
        <p:txBody>
          <a:bodyPr lIns="407520" rIns="407520" tIns="203760" bIns="203760"/>
          <a:p>
            <a:pPr algn="ctr">
              <a:lnSpc>
                <a:spcPct val="100000"/>
              </a:lnSpc>
            </a:pPr>
            <a:r>
              <a:rPr lang="en-US" sz="4500">
                <a:solidFill>
                  <a:srgbClr val="403152"/>
                </a:solidFill>
                <a:latin typeface="Times New Roman"/>
              </a:rPr>
              <a:t>Sarah E. DiIanni, Hanne K. Hansen, Patricia A. Levesque, Hayley D. Robertson, Ahlia K. Slone, Nicholas C. Duggan, Jaclyn H. Johnston, Amanda I. LeBel, Megan E. Lusignan, Andrew J. Kitt, and Wm Wren Stine</a:t>
            </a:r>
            <a:endParaRPr/>
          </a:p>
        </p:txBody>
      </p:sp>
      <p:sp>
        <p:nvSpPr>
          <p:cNvPr id="48" name="CustomShape 3"/>
          <p:cNvSpPr/>
          <p:nvPr/>
        </p:nvSpPr>
        <p:spPr>
          <a:xfrm>
            <a:off x="9049320" y="6217200"/>
            <a:ext cx="24043320" cy="1352520"/>
          </a:xfrm>
          <a:prstGeom prst="rect">
            <a:avLst/>
          </a:prstGeom>
          <a:noFill/>
          <a:ln>
            <a:noFill/>
          </a:ln>
        </p:spPr>
        <p:txBody>
          <a:bodyPr wrap="none" lIns="407520" rIns="407520" tIns="203760" bIns="203760"/>
          <a:p>
            <a:pPr>
              <a:lnSpc>
                <a:spcPct val="100000"/>
              </a:lnSpc>
            </a:pPr>
            <a:r>
              <a:rPr b="1" lang="en-US" sz="6200">
                <a:solidFill>
                  <a:srgbClr val="403152"/>
                </a:solidFill>
                <a:latin typeface="Times New Roman"/>
              </a:rPr>
              <a:t>University of New Hampshire, Psychology Department, Durham, NH</a:t>
            </a:r>
            <a:endParaRPr/>
          </a:p>
        </p:txBody>
      </p:sp>
      <p:sp>
        <p:nvSpPr>
          <p:cNvPr id="49" name="CustomShape 4"/>
          <p:cNvSpPr/>
          <p:nvPr/>
        </p:nvSpPr>
        <p:spPr>
          <a:xfrm>
            <a:off x="1200960" y="7751880"/>
            <a:ext cx="16531920" cy="6960600"/>
          </a:xfrm>
          <a:prstGeom prst="rect">
            <a:avLst/>
          </a:prstGeom>
          <a:noFill/>
          <a:ln>
            <a:noFill/>
          </a:ln>
        </p:spPr>
        <p:txBody>
          <a:bodyPr lIns="407520" rIns="407520" tIns="203760" bIns="203760"/>
          <a:p>
            <a:pPr>
              <a:lnSpc>
                <a:spcPct val="100000"/>
              </a:lnSpc>
            </a:pPr>
            <a:r>
              <a:rPr lang="en-US" sz="7000">
                <a:solidFill>
                  <a:srgbClr val="ffffff"/>
                </a:solidFill>
                <a:latin typeface="Times New Roman"/>
              </a:rPr>
              <a:t>Definitions</a:t>
            </a:r>
            <a:endParaRPr/>
          </a:p>
          <a:p>
            <a:pPr>
              <a:lnSpc>
                <a:spcPct val="100000"/>
              </a:lnSpc>
              <a:buFont typeface="Arial"/>
              <a:buChar char="•"/>
            </a:pPr>
            <a:r>
              <a:rPr b="1" lang="en-US" sz="3600">
                <a:solidFill>
                  <a:srgbClr val="403152"/>
                </a:solidFill>
                <a:latin typeface="Times New Roman"/>
              </a:rPr>
              <a:t>Stereopsis</a:t>
            </a:r>
            <a:r>
              <a:rPr lang="en-US" sz="3600">
                <a:solidFill>
                  <a:srgbClr val="403152"/>
                </a:solidFill>
                <a:latin typeface="Times New Roman"/>
              </a:rPr>
              <a:t>: Depth perception that arises from a disparity between the images presented to the two eyes. </a:t>
            </a:r>
            <a:endParaRPr/>
          </a:p>
          <a:p>
            <a:pPr>
              <a:lnSpc>
                <a:spcPct val="100000"/>
              </a:lnSpc>
              <a:buFont typeface="Arial"/>
              <a:buChar char="•"/>
            </a:pPr>
            <a:r>
              <a:rPr b="1" lang="en-US" sz="3600">
                <a:solidFill>
                  <a:srgbClr val="403152"/>
                </a:solidFill>
                <a:latin typeface="Times New Roman"/>
              </a:rPr>
              <a:t>Local stereopsis</a:t>
            </a:r>
            <a:r>
              <a:rPr lang="en-US" sz="3600">
                <a:solidFill>
                  <a:srgbClr val="403152"/>
                </a:solidFill>
                <a:latin typeface="Times New Roman"/>
              </a:rPr>
              <a:t>: Depth perception of targets that contain monocular shape cues.</a:t>
            </a:r>
            <a:endParaRPr/>
          </a:p>
          <a:p>
            <a:pPr>
              <a:lnSpc>
                <a:spcPct val="100000"/>
              </a:lnSpc>
              <a:buFont typeface="Arial"/>
              <a:buChar char="•"/>
            </a:pPr>
            <a:r>
              <a:rPr b="1" lang="en-US" sz="3600">
                <a:solidFill>
                  <a:srgbClr val="403152"/>
                </a:solidFill>
                <a:latin typeface="Times New Roman"/>
              </a:rPr>
              <a:t>Global stereopsis</a:t>
            </a:r>
            <a:r>
              <a:rPr lang="en-US" sz="3600">
                <a:solidFill>
                  <a:srgbClr val="403152"/>
                </a:solidFill>
                <a:latin typeface="Times New Roman"/>
              </a:rPr>
              <a:t>: Depth perception of targets that do not contain monocularly visible shape cues </a:t>
            </a:r>
            <a:r>
              <a:rPr lang="en-US" sz="2800">
                <a:solidFill>
                  <a:srgbClr val="403152"/>
                </a:solidFill>
                <a:latin typeface="Times New Roman"/>
              </a:rPr>
              <a:t>(Julesz, 1960).</a:t>
            </a:r>
            <a:endParaRPr/>
          </a:p>
          <a:p>
            <a:pPr>
              <a:lnSpc>
                <a:spcPct val="100000"/>
              </a:lnSpc>
              <a:buFont typeface="Arial"/>
              <a:buChar char="•"/>
            </a:pPr>
            <a:r>
              <a:rPr b="1" lang="en-US" sz="3600">
                <a:solidFill>
                  <a:srgbClr val="403152"/>
                </a:solidFill>
                <a:latin typeface="Times New Roman"/>
              </a:rPr>
              <a:t>Difference of Gaussians</a:t>
            </a:r>
            <a:r>
              <a:rPr lang="en-US" sz="3600">
                <a:solidFill>
                  <a:srgbClr val="403152"/>
                </a:solidFill>
                <a:latin typeface="Times New Roman"/>
              </a:rPr>
              <a:t>: Combining two different normal (Gaussian) distributions generates patterns of specific spatial frequencies </a:t>
            </a:r>
            <a:r>
              <a:rPr lang="en-US" sz="2800">
                <a:solidFill>
                  <a:srgbClr val="403152"/>
                </a:solidFill>
                <a:latin typeface="Times New Roman"/>
              </a:rPr>
              <a:t>(Schor and Wood, 1983).</a:t>
            </a:r>
            <a:endParaRPr/>
          </a:p>
          <a:p>
            <a:pPr>
              <a:lnSpc>
                <a:spcPct val="100000"/>
              </a:lnSpc>
              <a:buFont typeface="Arial"/>
              <a:buChar char="•"/>
            </a:pPr>
            <a:r>
              <a:rPr b="1" lang="en-US" sz="3600">
                <a:solidFill>
                  <a:srgbClr val="403152"/>
                </a:solidFill>
                <a:latin typeface="Times New Roman"/>
              </a:rPr>
              <a:t>Random dot stereogram</a:t>
            </a:r>
            <a:r>
              <a:rPr lang="en-US" sz="3600">
                <a:solidFill>
                  <a:srgbClr val="403152"/>
                </a:solidFill>
                <a:latin typeface="Times New Roman"/>
              </a:rPr>
              <a:t>: Pair of images composed of an array of random dots in which part of one is shifted relative to the other, resulting in the perception of depth in that area when the images are presented to the two eyes.</a:t>
            </a:r>
            <a:endParaRPr/>
          </a:p>
        </p:txBody>
      </p:sp>
      <p:sp>
        <p:nvSpPr>
          <p:cNvPr id="50" name="CustomShape 5"/>
          <p:cNvSpPr/>
          <p:nvPr/>
        </p:nvSpPr>
        <p:spPr>
          <a:xfrm>
            <a:off x="1278720" y="21510000"/>
            <a:ext cx="16454520" cy="4766040"/>
          </a:xfrm>
          <a:prstGeom prst="rect">
            <a:avLst/>
          </a:prstGeom>
          <a:noFill/>
          <a:ln>
            <a:noFill/>
          </a:ln>
        </p:spPr>
        <p:txBody>
          <a:bodyPr lIns="407520" rIns="407520" tIns="203760" bIns="203760"/>
          <a:p>
            <a:pPr>
              <a:lnSpc>
                <a:spcPct val="100000"/>
              </a:lnSpc>
            </a:pPr>
            <a:r>
              <a:rPr lang="en-US" sz="7000">
                <a:solidFill>
                  <a:srgbClr val="ffffff"/>
                </a:solidFill>
                <a:latin typeface="Times New Roman"/>
              </a:rPr>
              <a:t>Methods</a:t>
            </a:r>
            <a:endParaRPr/>
          </a:p>
          <a:p>
            <a:pPr>
              <a:lnSpc>
                <a:spcPct val="100000"/>
              </a:lnSpc>
              <a:buFont typeface="Arial"/>
              <a:buChar char="•"/>
            </a:pPr>
            <a:r>
              <a:rPr lang="en-US" sz="3600">
                <a:solidFill>
                  <a:srgbClr val="403152"/>
                </a:solidFill>
                <a:latin typeface="Times New Roman"/>
              </a:rPr>
              <a:t>Random dot stereograms were used to generate global thresholds across a range of spatial frequencies using the method of constant stimuli, which were compared to difference of Gaussian-based local thresholds. </a:t>
            </a:r>
            <a:endParaRPr/>
          </a:p>
          <a:p>
            <a:pPr>
              <a:lnSpc>
                <a:spcPct val="100000"/>
              </a:lnSpc>
              <a:buFont typeface="Arial"/>
              <a:buChar char="•"/>
            </a:pPr>
            <a:r>
              <a:rPr lang="en-US" sz="3600">
                <a:solidFill>
                  <a:srgbClr val="403152"/>
                </a:solidFill>
                <a:latin typeface="Times New Roman"/>
              </a:rPr>
              <a:t>Images were presented on an Apple Macintosh desktop computer through a Maxwellian view system. A three-way forced choice method was utilized, with choices near, far, and no difference.</a:t>
            </a:r>
            <a:endParaRPr/>
          </a:p>
        </p:txBody>
      </p:sp>
      <p:sp>
        <p:nvSpPr>
          <p:cNvPr id="51" name="CustomShape 6"/>
          <p:cNvSpPr/>
          <p:nvPr/>
        </p:nvSpPr>
        <p:spPr>
          <a:xfrm>
            <a:off x="1200960" y="15189120"/>
            <a:ext cx="16454520" cy="6259320"/>
          </a:xfrm>
          <a:prstGeom prst="rect">
            <a:avLst/>
          </a:prstGeom>
          <a:noFill/>
          <a:ln>
            <a:noFill/>
          </a:ln>
        </p:spPr>
        <p:txBody>
          <a:bodyPr lIns="407520" rIns="407520" tIns="203760" bIns="203760"/>
          <a:p>
            <a:pPr>
              <a:lnSpc>
                <a:spcPct val="100000"/>
              </a:lnSpc>
            </a:pPr>
            <a:r>
              <a:rPr lang="en-US" sz="7000">
                <a:solidFill>
                  <a:srgbClr val="ffffff"/>
                </a:solidFill>
                <a:latin typeface="Times New Roman"/>
              </a:rPr>
              <a:t>Introduction</a:t>
            </a:r>
            <a:endParaRPr/>
          </a:p>
          <a:p>
            <a:pPr>
              <a:lnSpc>
                <a:spcPct val="100000"/>
              </a:lnSpc>
            </a:pPr>
            <a:r>
              <a:rPr lang="en-US" sz="4900">
                <a:solidFill>
                  <a:srgbClr val="403152"/>
                </a:solidFill>
                <a:latin typeface="Times New Roman"/>
              </a:rPr>
              <a:t>	</a:t>
            </a:r>
            <a:r>
              <a:rPr lang="en-US" sz="4900">
                <a:solidFill>
                  <a:srgbClr val="403152"/>
                </a:solidFill>
                <a:latin typeface="Times New Roman"/>
              </a:rPr>
              <a:t>	</a:t>
            </a:r>
            <a:r>
              <a:rPr lang="en-US" sz="3600">
                <a:solidFill>
                  <a:srgbClr val="403152"/>
                </a:solidFill>
                <a:latin typeface="Times New Roman"/>
              </a:rPr>
              <a:t>There are several competing theories on the underlying mechanisms of local and global stereopsis. Although separating local and global stereopsis has proven to be difficult, if each operate through different channels, it’s reasonable to assume each would each have its own set of spatial frequency threshold curves. If the resulting curves are parallel, a one-mechanism theory is supported. If the curves are not parallel, local and global stereopsis operate through separate channels.</a:t>
            </a:r>
            <a:endParaRPr/>
          </a:p>
          <a:p>
            <a:pPr>
              <a:lnSpc>
                <a:spcPct val="100000"/>
              </a:lnSpc>
            </a:pPr>
            <a:endParaRPr/>
          </a:p>
        </p:txBody>
      </p:sp>
      <p:sp>
        <p:nvSpPr>
          <p:cNvPr id="52" name="CustomShape 7"/>
          <p:cNvSpPr/>
          <p:nvPr/>
        </p:nvSpPr>
        <p:spPr>
          <a:xfrm>
            <a:off x="20110320" y="14780880"/>
            <a:ext cx="3434400" cy="1474200"/>
          </a:xfrm>
          <a:prstGeom prst="rect">
            <a:avLst/>
          </a:prstGeom>
          <a:noFill/>
          <a:ln>
            <a:noFill/>
          </a:ln>
        </p:spPr>
        <p:txBody>
          <a:bodyPr wrap="none" lIns="407520" rIns="407520" tIns="203760" bIns="203760"/>
          <a:p>
            <a:pPr>
              <a:lnSpc>
                <a:spcPct val="100000"/>
              </a:lnSpc>
            </a:pPr>
            <a:r>
              <a:rPr lang="en-US" sz="7000">
                <a:solidFill>
                  <a:srgbClr val="ffffff"/>
                </a:solidFill>
                <a:latin typeface="Times New Roman"/>
              </a:rPr>
              <a:t>Results</a:t>
            </a:r>
            <a:endParaRPr/>
          </a:p>
        </p:txBody>
      </p:sp>
      <p:sp>
        <p:nvSpPr>
          <p:cNvPr id="53" name="CustomShape 8"/>
          <p:cNvSpPr/>
          <p:nvPr/>
        </p:nvSpPr>
        <p:spPr>
          <a:xfrm>
            <a:off x="2622960" y="30513960"/>
            <a:ext cx="5162040" cy="1505160"/>
          </a:xfrm>
          <a:prstGeom prst="rect">
            <a:avLst/>
          </a:prstGeom>
          <a:noFill/>
          <a:ln>
            <a:noFill/>
          </a:ln>
        </p:spPr>
        <p:txBody>
          <a:bodyPr lIns="407520" rIns="407520" tIns="203760" bIns="203760"/>
          <a:p>
            <a:pPr algn="ctr">
              <a:lnSpc>
                <a:spcPct val="100000"/>
              </a:lnSpc>
            </a:pPr>
            <a:r>
              <a:rPr lang="en-US" sz="3600">
                <a:solidFill>
                  <a:srgbClr val="403152"/>
                </a:solidFill>
                <a:latin typeface="Times New Roman"/>
              </a:rPr>
              <a:t>Dichoptic stimulus </a:t>
            </a:r>
            <a:endParaRPr/>
          </a:p>
          <a:p>
            <a:pPr algn="ctr">
              <a:lnSpc>
                <a:spcPct val="100000"/>
              </a:lnSpc>
            </a:pPr>
            <a:r>
              <a:rPr lang="en-US" sz="3600">
                <a:solidFill>
                  <a:srgbClr val="403152"/>
                </a:solidFill>
                <a:latin typeface="Times New Roman"/>
              </a:rPr>
              <a:t>for local stereopsis</a:t>
            </a:r>
            <a:endParaRPr/>
          </a:p>
        </p:txBody>
      </p:sp>
      <p:sp>
        <p:nvSpPr>
          <p:cNvPr id="54" name="CustomShape 9"/>
          <p:cNvSpPr/>
          <p:nvPr/>
        </p:nvSpPr>
        <p:spPr>
          <a:xfrm>
            <a:off x="17733240" y="28905840"/>
            <a:ext cx="17537040" cy="3668760"/>
          </a:xfrm>
          <a:prstGeom prst="rect">
            <a:avLst/>
          </a:prstGeom>
          <a:noFill/>
          <a:ln>
            <a:noFill/>
          </a:ln>
        </p:spPr>
        <p:txBody>
          <a:bodyPr lIns="407520" rIns="407520" tIns="203760" bIns="203760"/>
          <a:p>
            <a:pPr>
              <a:lnSpc>
                <a:spcPct val="100000"/>
              </a:lnSpc>
            </a:pPr>
            <a:r>
              <a:rPr lang="en-US" sz="7000">
                <a:solidFill>
                  <a:srgbClr val="ffffff"/>
                </a:solidFill>
                <a:latin typeface="Times New Roman"/>
              </a:rPr>
              <a:t>Discussion</a:t>
            </a:r>
            <a:endParaRPr/>
          </a:p>
          <a:p>
            <a:pPr>
              <a:lnSpc>
                <a:spcPct val="100000"/>
              </a:lnSpc>
            </a:pPr>
            <a:r>
              <a:rPr lang="en-US" sz="3600">
                <a:solidFill>
                  <a:srgbClr val="ffffff"/>
                </a:solidFill>
                <a:latin typeface="Times New Roman"/>
              </a:rPr>
              <a:t>             </a:t>
            </a:r>
            <a:r>
              <a:rPr lang="en-US" sz="3600">
                <a:solidFill>
                  <a:srgbClr val="403152"/>
                </a:solidFill>
                <a:latin typeface="Times New Roman"/>
              </a:rPr>
              <a:t>The results suggest some differences in the spatial frequency curves of local and global stereo acuity. Further research may lead to more concise findings between the two. Patterns and variability between the subjects, as well as differences in uncrossed and crossed disparities can also be explored with additional investigation.</a:t>
            </a:r>
            <a:endParaRPr/>
          </a:p>
        </p:txBody>
      </p:sp>
      <p:pic>
        <p:nvPicPr>
          <p:cNvPr id="55" name="Picture 12" descr=""/>
          <p:cNvPicPr/>
          <p:nvPr/>
        </p:nvPicPr>
        <p:blipFill>
          <a:blip r:embed="rId3"/>
          <a:stretch>
            <a:fillRect/>
          </a:stretch>
        </p:blipFill>
        <p:spPr>
          <a:xfrm>
            <a:off x="1977840" y="26976600"/>
            <a:ext cx="6962760" cy="3287880"/>
          </a:xfrm>
          <a:prstGeom prst="rect">
            <a:avLst/>
          </a:prstGeom>
          <a:ln>
            <a:noFill/>
          </a:ln>
        </p:spPr>
      </p:pic>
      <p:pic>
        <p:nvPicPr>
          <p:cNvPr id="56" name="Picture 14" descr=""/>
          <p:cNvPicPr/>
          <p:nvPr/>
        </p:nvPicPr>
        <p:blipFill>
          <a:blip r:embed="rId4"/>
          <a:stretch>
            <a:fillRect/>
          </a:stretch>
        </p:blipFill>
        <p:spPr>
          <a:xfrm>
            <a:off x="10545480" y="26976600"/>
            <a:ext cx="6418800" cy="3287880"/>
          </a:xfrm>
          <a:prstGeom prst="rect">
            <a:avLst/>
          </a:prstGeom>
          <a:ln>
            <a:noFill/>
          </a:ln>
        </p:spPr>
      </p:pic>
      <p:sp>
        <p:nvSpPr>
          <p:cNvPr id="57" name="CustomShape 10"/>
          <p:cNvSpPr/>
          <p:nvPr/>
        </p:nvSpPr>
        <p:spPr>
          <a:xfrm>
            <a:off x="11304000" y="30513960"/>
            <a:ext cx="5132160" cy="1187640"/>
          </a:xfrm>
          <a:prstGeom prst="rect">
            <a:avLst/>
          </a:prstGeom>
          <a:noFill/>
          <a:ln>
            <a:noFill/>
          </a:ln>
        </p:spPr>
        <p:txBody>
          <a:bodyPr lIns="90000" rIns="90000" tIns="45000" bIns="45000"/>
          <a:p>
            <a:pPr algn="ctr">
              <a:lnSpc>
                <a:spcPct val="100000"/>
              </a:lnSpc>
            </a:pPr>
            <a:r>
              <a:rPr lang="en-US" sz="3600">
                <a:solidFill>
                  <a:srgbClr val="403152"/>
                </a:solidFill>
                <a:latin typeface="Times New Roman"/>
              </a:rPr>
              <a:t>Dichoptic stimulus</a:t>
            </a:r>
            <a:endParaRPr/>
          </a:p>
          <a:p>
            <a:pPr algn="ctr">
              <a:lnSpc>
                <a:spcPct val="100000"/>
              </a:lnSpc>
            </a:pPr>
            <a:r>
              <a:rPr lang="en-US" sz="3600">
                <a:solidFill>
                  <a:srgbClr val="403152"/>
                </a:solidFill>
                <a:latin typeface="Times New Roman"/>
              </a:rPr>
              <a:t> </a:t>
            </a:r>
            <a:r>
              <a:rPr lang="en-US" sz="3600">
                <a:solidFill>
                  <a:srgbClr val="403152"/>
                </a:solidFill>
                <a:latin typeface="Times New Roman"/>
              </a:rPr>
              <a:t>for global stereopsis</a:t>
            </a:r>
            <a:endParaRPr/>
          </a:p>
        </p:txBody>
      </p:sp>
      <p:sp>
        <p:nvSpPr>
          <p:cNvPr id="58" name="CustomShape 11"/>
          <p:cNvSpPr/>
          <p:nvPr/>
        </p:nvSpPr>
        <p:spPr>
          <a:xfrm>
            <a:off x="20120040" y="7751880"/>
            <a:ext cx="4035240" cy="1156680"/>
          </a:xfrm>
          <a:prstGeom prst="rect">
            <a:avLst/>
          </a:prstGeom>
          <a:noFill/>
          <a:ln>
            <a:noFill/>
          </a:ln>
        </p:spPr>
        <p:txBody>
          <a:bodyPr wrap="none" lIns="90000" rIns="90000" tIns="45000" bIns="45000"/>
          <a:p>
            <a:pPr>
              <a:lnSpc>
                <a:spcPct val="100000"/>
              </a:lnSpc>
            </a:pPr>
            <a:r>
              <a:rPr lang="en-US" sz="7000">
                <a:solidFill>
                  <a:srgbClr val="ffffff"/>
                </a:solidFill>
                <a:latin typeface="Times New Roman"/>
              </a:rPr>
              <a:t>Anaglyphs</a:t>
            </a:r>
            <a:endParaRPr/>
          </a:p>
        </p:txBody>
      </p:sp>
      <p:pic>
        <p:nvPicPr>
          <p:cNvPr id="59" name="Picture 17" descr=""/>
          <p:cNvPicPr/>
          <p:nvPr/>
        </p:nvPicPr>
        <p:blipFill>
          <a:blip r:embed="rId5"/>
          <a:stretch>
            <a:fillRect/>
          </a:stretch>
        </p:blipFill>
        <p:spPr>
          <a:xfrm>
            <a:off x="31274280" y="9320400"/>
            <a:ext cx="5079600" cy="4809600"/>
          </a:xfrm>
          <a:prstGeom prst="rect">
            <a:avLst/>
          </a:prstGeom>
          <a:ln>
            <a:noFill/>
          </a:ln>
        </p:spPr>
      </p:pic>
      <p:pic>
        <p:nvPicPr>
          <p:cNvPr id="60" name="Picture 19" descr=""/>
          <p:cNvPicPr/>
          <p:nvPr/>
        </p:nvPicPr>
        <p:blipFill>
          <a:blip r:embed="rId6"/>
          <a:stretch>
            <a:fillRect/>
          </a:stretch>
        </p:blipFill>
        <p:spPr>
          <a:xfrm>
            <a:off x="36880920" y="9312480"/>
            <a:ext cx="5101200" cy="4809600"/>
          </a:xfrm>
          <a:prstGeom prst="rect">
            <a:avLst/>
          </a:prstGeom>
          <a:ln>
            <a:noFill/>
          </a:ln>
        </p:spPr>
      </p:pic>
      <p:pic>
        <p:nvPicPr>
          <p:cNvPr id="61" name="Picture 20" descr=""/>
          <p:cNvPicPr/>
          <p:nvPr/>
        </p:nvPicPr>
        <p:blipFill>
          <a:blip r:embed="rId7"/>
          <a:stretch>
            <a:fillRect/>
          </a:stretch>
        </p:blipFill>
        <p:spPr>
          <a:xfrm>
            <a:off x="20118960" y="9312480"/>
            <a:ext cx="5087160" cy="4817160"/>
          </a:xfrm>
          <a:prstGeom prst="rect">
            <a:avLst/>
          </a:prstGeom>
          <a:ln>
            <a:noFill/>
          </a:ln>
        </p:spPr>
      </p:pic>
      <p:pic>
        <p:nvPicPr>
          <p:cNvPr id="62" name="Picture 21" descr=""/>
          <p:cNvPicPr/>
          <p:nvPr/>
        </p:nvPicPr>
        <p:blipFill>
          <a:blip r:embed="rId8"/>
          <a:stretch>
            <a:fillRect/>
          </a:stretch>
        </p:blipFill>
        <p:spPr>
          <a:xfrm>
            <a:off x="25706160" y="9312480"/>
            <a:ext cx="5087160" cy="4817160"/>
          </a:xfrm>
          <a:prstGeom prst="rect">
            <a:avLst/>
          </a:prstGeom>
          <a:ln>
            <a:noFill/>
          </a:ln>
        </p:spPr>
      </p:pic>
      <p:pic>
        <p:nvPicPr>
          <p:cNvPr id="63" name="Picture 25" descr=""/>
          <p:cNvPicPr/>
          <p:nvPr/>
        </p:nvPicPr>
        <p:blipFill>
          <a:blip r:embed="rId9"/>
          <a:stretch>
            <a:fillRect/>
          </a:stretch>
        </p:blipFill>
        <p:spPr>
          <a:xfrm>
            <a:off x="36880920" y="844920"/>
            <a:ext cx="6006960" cy="1491480"/>
          </a:xfrm>
          <a:prstGeom prst="rect">
            <a:avLst/>
          </a:prstGeom>
          <a:ln>
            <a:noFill/>
          </a:ln>
        </p:spPr>
      </p:pic>
      <p:pic>
        <p:nvPicPr>
          <p:cNvPr id="64" name="Picture 37" descr=""/>
          <p:cNvPicPr/>
          <p:nvPr/>
        </p:nvPicPr>
        <p:blipFill>
          <a:blip r:embed="rId10"/>
          <a:stretch>
            <a:fillRect/>
          </a:stretch>
        </p:blipFill>
        <p:spPr>
          <a:xfrm>
            <a:off x="22058280" y="16269480"/>
            <a:ext cx="8735040" cy="5919840"/>
          </a:xfrm>
          <a:prstGeom prst="rect">
            <a:avLst/>
          </a:prstGeom>
          <a:ln>
            <a:noFill/>
          </a:ln>
        </p:spPr>
      </p:pic>
      <p:pic>
        <p:nvPicPr>
          <p:cNvPr id="65" name="Picture 38" descr=""/>
          <p:cNvPicPr/>
          <p:nvPr/>
        </p:nvPicPr>
        <p:blipFill>
          <a:blip r:embed="rId11"/>
          <a:stretch>
            <a:fillRect/>
          </a:stretch>
        </p:blipFill>
        <p:spPr>
          <a:xfrm>
            <a:off x="22058280" y="22189320"/>
            <a:ext cx="8735040" cy="5910120"/>
          </a:xfrm>
          <a:prstGeom prst="rect">
            <a:avLst/>
          </a:prstGeom>
          <a:ln>
            <a:noFill/>
          </a:ln>
        </p:spPr>
      </p:pic>
      <p:pic>
        <p:nvPicPr>
          <p:cNvPr id="66" name="Picture 39" descr=""/>
          <p:cNvPicPr/>
          <p:nvPr/>
        </p:nvPicPr>
        <p:blipFill>
          <a:blip r:embed="rId12"/>
          <a:stretch>
            <a:fillRect/>
          </a:stretch>
        </p:blipFill>
        <p:spPr>
          <a:xfrm>
            <a:off x="32545440" y="16309800"/>
            <a:ext cx="8670960" cy="5879160"/>
          </a:xfrm>
          <a:prstGeom prst="rect">
            <a:avLst/>
          </a:prstGeom>
          <a:ln>
            <a:noFill/>
          </a:ln>
        </p:spPr>
      </p:pic>
      <p:pic>
        <p:nvPicPr>
          <p:cNvPr id="67" name="Picture 40" descr=""/>
          <p:cNvPicPr/>
          <p:nvPr/>
        </p:nvPicPr>
        <p:blipFill>
          <a:blip r:embed="rId13"/>
          <a:stretch>
            <a:fillRect/>
          </a:stretch>
        </p:blipFill>
        <p:spPr>
          <a:xfrm>
            <a:off x="32545440" y="22149000"/>
            <a:ext cx="8670960" cy="5894640"/>
          </a:xfrm>
          <a:prstGeom prst="rect">
            <a:avLst/>
          </a:prstGeom>
          <a:ln>
            <a:noFill/>
          </a:ln>
        </p:spPr>
      </p:pic>
      <p:sp>
        <p:nvSpPr>
          <p:cNvPr id="68" name="CustomShape 12"/>
          <p:cNvSpPr/>
          <p:nvPr/>
        </p:nvSpPr>
        <p:spPr>
          <a:xfrm>
            <a:off x="22058280" y="28099800"/>
            <a:ext cx="5676120" cy="1065240"/>
          </a:xfrm>
          <a:prstGeom prst="rect">
            <a:avLst/>
          </a:prstGeom>
          <a:noFill/>
          <a:ln>
            <a:noFill/>
          </a:ln>
        </p:spPr>
        <p:txBody>
          <a:bodyPr lIns="90000" rIns="90000" tIns="45000" bIns="45000"/>
          <a:p>
            <a:pPr algn="ctr">
              <a:lnSpc>
                <a:spcPct val="100000"/>
              </a:lnSpc>
            </a:pPr>
            <a:r>
              <a:rPr lang="en-US" sz="3200">
                <a:solidFill>
                  <a:srgbClr val="403152"/>
                </a:solidFill>
                <a:latin typeface="Times New Roman"/>
              </a:rPr>
              <a:t>Fig 1 &amp; 2- Crossed stereo acuity for RDS and DOG (2 subjects)</a:t>
            </a:r>
            <a:endParaRPr/>
          </a:p>
        </p:txBody>
      </p:sp>
      <p:sp>
        <p:nvSpPr>
          <p:cNvPr id="69" name="CustomShape 13"/>
          <p:cNvSpPr/>
          <p:nvPr/>
        </p:nvSpPr>
        <p:spPr>
          <a:xfrm>
            <a:off x="32545440" y="28099800"/>
            <a:ext cx="6382080" cy="1065240"/>
          </a:xfrm>
          <a:prstGeom prst="rect">
            <a:avLst/>
          </a:prstGeom>
          <a:noFill/>
          <a:ln>
            <a:noFill/>
          </a:ln>
        </p:spPr>
        <p:txBody>
          <a:bodyPr lIns="90000" rIns="90000" tIns="45000" bIns="45000"/>
          <a:p>
            <a:pPr algn="ctr">
              <a:lnSpc>
                <a:spcPct val="100000"/>
              </a:lnSpc>
            </a:pPr>
            <a:r>
              <a:rPr lang="en-US" sz="3200">
                <a:solidFill>
                  <a:srgbClr val="403152"/>
                </a:solidFill>
                <a:latin typeface="Times New Roman"/>
              </a:rPr>
              <a:t>Fig 3 &amp; 4- Uncrossed stereo acuity for RDS and DOG (2 subjects)</a:t>
            </a:r>
            <a:endParaRPr/>
          </a:p>
        </p:txBody>
      </p:sp>
      <p:sp>
        <p:nvSpPr>
          <p:cNvPr id="70" name="CustomShape 14"/>
          <p:cNvSpPr/>
          <p:nvPr/>
        </p:nvSpPr>
        <p:spPr>
          <a:xfrm>
            <a:off x="29976840" y="16269480"/>
            <a:ext cx="816480" cy="577800"/>
          </a:xfrm>
          <a:prstGeom prst="rect">
            <a:avLst/>
          </a:prstGeom>
          <a:noFill/>
          <a:ln>
            <a:noFill/>
          </a:ln>
        </p:spPr>
        <p:txBody>
          <a:bodyPr lIns="90000" rIns="90000" tIns="45000" bIns="45000"/>
          <a:p>
            <a:pPr>
              <a:lnSpc>
                <a:spcPct val="100000"/>
              </a:lnSpc>
            </a:pPr>
            <a:r>
              <a:rPr lang="en-US" sz="3200">
                <a:solidFill>
                  <a:srgbClr val="000000"/>
                </a:solidFill>
                <a:latin typeface="Times New Roman"/>
              </a:rPr>
              <a:t>1</a:t>
            </a:r>
            <a:endParaRPr/>
          </a:p>
        </p:txBody>
      </p:sp>
      <p:sp>
        <p:nvSpPr>
          <p:cNvPr id="71" name="CustomShape 15"/>
          <p:cNvSpPr/>
          <p:nvPr/>
        </p:nvSpPr>
        <p:spPr>
          <a:xfrm>
            <a:off x="29976840" y="22204800"/>
            <a:ext cx="816480" cy="577800"/>
          </a:xfrm>
          <a:prstGeom prst="rect">
            <a:avLst/>
          </a:prstGeom>
          <a:noFill/>
          <a:ln>
            <a:noFill/>
          </a:ln>
        </p:spPr>
        <p:txBody>
          <a:bodyPr lIns="90000" rIns="90000" tIns="45000" bIns="45000"/>
          <a:p>
            <a:pPr>
              <a:lnSpc>
                <a:spcPct val="100000"/>
              </a:lnSpc>
            </a:pPr>
            <a:r>
              <a:rPr lang="en-US" sz="3200">
                <a:solidFill>
                  <a:srgbClr val="000000"/>
                </a:solidFill>
                <a:latin typeface="Times New Roman"/>
              </a:rPr>
              <a:t>2</a:t>
            </a:r>
            <a:endParaRPr/>
          </a:p>
        </p:txBody>
      </p:sp>
      <p:sp>
        <p:nvSpPr>
          <p:cNvPr id="72" name="CustomShape 16"/>
          <p:cNvSpPr/>
          <p:nvPr/>
        </p:nvSpPr>
        <p:spPr>
          <a:xfrm>
            <a:off x="40562280" y="16269480"/>
            <a:ext cx="384480" cy="577800"/>
          </a:xfrm>
          <a:prstGeom prst="rect">
            <a:avLst/>
          </a:prstGeom>
          <a:noFill/>
          <a:ln>
            <a:noFill/>
          </a:ln>
        </p:spPr>
        <p:txBody>
          <a:bodyPr lIns="90000" rIns="90000" tIns="45000" bIns="45000"/>
          <a:p>
            <a:pPr>
              <a:lnSpc>
                <a:spcPct val="100000"/>
              </a:lnSpc>
            </a:pPr>
            <a:r>
              <a:rPr lang="en-US" sz="3200">
                <a:solidFill>
                  <a:srgbClr val="000000"/>
                </a:solidFill>
                <a:latin typeface="Times New Roman"/>
              </a:rPr>
              <a:t>3</a:t>
            </a:r>
            <a:endParaRPr/>
          </a:p>
        </p:txBody>
      </p:sp>
      <p:sp>
        <p:nvSpPr>
          <p:cNvPr id="73" name="CustomShape 17"/>
          <p:cNvSpPr/>
          <p:nvPr/>
        </p:nvSpPr>
        <p:spPr>
          <a:xfrm>
            <a:off x="40562280" y="22204800"/>
            <a:ext cx="653760" cy="577800"/>
          </a:xfrm>
          <a:prstGeom prst="rect">
            <a:avLst/>
          </a:prstGeom>
          <a:noFill/>
          <a:ln>
            <a:noFill/>
          </a:ln>
        </p:spPr>
        <p:txBody>
          <a:bodyPr lIns="90000" rIns="90000" tIns="45000" bIns="45000"/>
          <a:p>
            <a:pPr>
              <a:lnSpc>
                <a:spcPct val="100000"/>
              </a:lnSpc>
            </a:pPr>
            <a:r>
              <a:rPr lang="en-US" sz="3200">
                <a:solidFill>
                  <a:srgbClr val="000000"/>
                </a:solidFill>
                <a:latin typeface="Times New Roman"/>
              </a:rPr>
              <a:t>4</a:t>
            </a:r>
            <a:endParaRPr/>
          </a:p>
        </p:txBody>
      </p:sp>
      <p:sp>
        <p:nvSpPr>
          <p:cNvPr id="74" name="CustomShape 18"/>
          <p:cNvSpPr/>
          <p:nvPr/>
        </p:nvSpPr>
        <p:spPr>
          <a:xfrm>
            <a:off x="35271000" y="30264840"/>
            <a:ext cx="8043120" cy="700200"/>
          </a:xfrm>
          <a:prstGeom prst="rect">
            <a:avLst/>
          </a:prstGeom>
          <a:noFill/>
          <a:ln>
            <a:noFill/>
          </a:ln>
        </p:spPr>
        <p:txBody>
          <a:bodyPr lIns="90000" rIns="90000" tIns="45000" bIns="45000"/>
          <a:p>
            <a:pPr>
              <a:lnSpc>
                <a:spcPct val="100000"/>
              </a:lnSpc>
            </a:pPr>
            <a:r>
              <a:rPr lang="en-US" sz="2000">
                <a:solidFill>
                  <a:srgbClr val="403152"/>
                </a:solidFill>
                <a:latin typeface="Times New Roman"/>
              </a:rPr>
              <a:t>Julesz, Bela. "Binocular Depth Perception of Computer-Generated Patterns.” Bell System Technical Journal 39.5 (1960): 1125-162.</a:t>
            </a:r>
            <a:endParaRPr/>
          </a:p>
        </p:txBody>
      </p:sp>
      <p:sp>
        <p:nvSpPr>
          <p:cNvPr id="75" name="CustomShape 19"/>
          <p:cNvSpPr/>
          <p:nvPr/>
        </p:nvSpPr>
        <p:spPr>
          <a:xfrm>
            <a:off x="35271000" y="31206600"/>
            <a:ext cx="8493120" cy="1005120"/>
          </a:xfrm>
          <a:prstGeom prst="rect">
            <a:avLst/>
          </a:prstGeom>
          <a:noFill/>
          <a:ln>
            <a:noFill/>
          </a:ln>
        </p:spPr>
        <p:txBody>
          <a:bodyPr lIns="90000" rIns="90000" tIns="45000" bIns="45000"/>
          <a:p>
            <a:pPr>
              <a:lnSpc>
                <a:spcPct val="100000"/>
              </a:lnSpc>
            </a:pPr>
            <a:r>
              <a:rPr lang="en-US" sz="2000">
                <a:solidFill>
                  <a:srgbClr val="403152"/>
                </a:solidFill>
                <a:latin typeface="Times New Roman"/>
              </a:rPr>
              <a:t>Schor, Clifton M., and Ivan Wood. "Disparity Range for Local Stereopsis as a Function of Luminance Spatial Frequency." Vision Research 23.12 (1983): 1649-654</a:t>
            </a:r>
            <a:endParaRPr/>
          </a:p>
        </p:txBody>
      </p:sp>
      <p:sp>
        <p:nvSpPr>
          <p:cNvPr id="76" name="CustomShape 20"/>
          <p:cNvSpPr/>
          <p:nvPr/>
        </p:nvSpPr>
        <p:spPr>
          <a:xfrm>
            <a:off x="37926720" y="29556720"/>
            <a:ext cx="2438280" cy="699840"/>
          </a:xfrm>
          <a:prstGeom prst="rect">
            <a:avLst/>
          </a:prstGeom>
          <a:noFill/>
          <a:ln>
            <a:noFill/>
          </a:ln>
        </p:spPr>
        <p:txBody>
          <a:bodyPr wrap="none" lIns="90000" rIns="90000" tIns="45000" bIns="45000"/>
          <a:p>
            <a:pPr>
              <a:lnSpc>
                <a:spcPct val="100000"/>
              </a:lnSpc>
            </a:pPr>
            <a:r>
              <a:rPr lang="en-US" sz="4000">
                <a:solidFill>
                  <a:srgbClr val="ffffff"/>
                </a:solidFill>
                <a:latin typeface="Times New Roman"/>
              </a:rPr>
              <a:t>References</a:t>
            </a:r>
            <a:endParaRPr/>
          </a:p>
        </p:txBody>
      </p:sp>
    </p:spTree>
  </p:cSld>
  <p:timing>
    <p:tnLst>
      <p:par>
        <p:cTn id="1" dur="indefinite" restart="never" nodeType="tmRoot">
          <p:childTnLst>
            <p:seq>
              <p:cTn id="2"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