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43891200" cy="32918400"/>
  <p:notesSz cx="6858000" cy="9144000"/>
  <p:defaultTextStyle>
    <a:defPPr>
      <a:defRPr lang="en-US"/>
    </a:defPPr>
    <a:lvl1pPr marL="0" algn="l" defTabSz="368638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197" algn="l" defTabSz="368638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389" algn="l" defTabSz="368638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29582" algn="l" defTabSz="368638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2778" algn="l" defTabSz="368638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5975" algn="l" defTabSz="368638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59167" algn="l" defTabSz="368638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2360" algn="l" defTabSz="368638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5556" algn="l" defTabSz="368638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FF44"/>
    <a:srgbClr val="FF00FF"/>
    <a:srgbClr val="FF9900"/>
    <a:srgbClr val="996633"/>
    <a:srgbClr val="15AB0D"/>
    <a:srgbClr val="5AA0B6"/>
    <a:srgbClr val="77B1C3"/>
    <a:srgbClr val="579FB5"/>
    <a:srgbClr val="519CB3"/>
    <a:srgbClr val="2AC5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509" autoAdjust="0"/>
  </p:normalViewPr>
  <p:slideViewPr>
    <p:cSldViewPr snapToGrid="0">
      <p:cViewPr>
        <p:scale>
          <a:sx n="30" d="100"/>
          <a:sy n="30" d="100"/>
        </p:scale>
        <p:origin x="-516" y="1020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9379-4D94-4F39-B30A-761C1CBC8D1C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2E79-1EB1-4EFE-9232-8FAF98A010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978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9379-4D94-4F39-B30A-761C1CBC8D1C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2E79-1EB1-4EFE-9232-8FAF98A010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439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9379-4D94-4F39-B30A-761C1CBC8D1C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2E79-1EB1-4EFE-9232-8FAF98A010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171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9379-4D94-4F39-B30A-761C1CBC8D1C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2E79-1EB1-4EFE-9232-8FAF98A010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882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9379-4D94-4F39-B30A-761C1CBC8D1C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2E79-1EB1-4EFE-9232-8FAF98A010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962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9379-4D94-4F39-B30A-761C1CBC8D1C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2E79-1EB1-4EFE-9232-8FAF98A010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511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9379-4D94-4F39-B30A-761C1CBC8D1C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2E79-1EB1-4EFE-9232-8FAF98A010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381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9379-4D94-4F39-B30A-761C1CBC8D1C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2E79-1EB1-4EFE-9232-8FAF98A010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334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9379-4D94-4F39-B30A-761C1CBC8D1C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2E79-1EB1-4EFE-9232-8FAF98A010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888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9379-4D94-4F39-B30A-761C1CBC8D1C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2E79-1EB1-4EFE-9232-8FAF98A010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683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9379-4D94-4F39-B30A-761C1CBC8D1C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32E79-1EB1-4EFE-9232-8FAF98A010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703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7B9379-4D94-4F39-B30A-761C1CBC8D1C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32E79-1EB1-4EFE-9232-8FAF98A010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02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microsoft.com/office/2007/relationships/hdphoto" Target="../media/hdphoto1.wdp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jpeg"/><Relationship Id="rId2" Type="http://schemas.openxmlformats.org/officeDocument/2006/relationships/image" Target="../media/image1.png"/><Relationship Id="rId16" Type="http://schemas.openxmlformats.org/officeDocument/2006/relationships/image" Target="../media/image14.jpe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jpe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11" descr="C:\Users\LocalUser\Pictures\Senior Project\20150331_2128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110000"/>
                    </a14:imgEffect>
                    <a14:imgEffect>
                      <a14:brightnessContrast brigh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5400000">
            <a:off x="5587740" y="-5393213"/>
            <a:ext cx="32756481" cy="43931958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" y="3571210"/>
            <a:ext cx="10782298" cy="29235417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Rectangle 109"/>
          <p:cNvSpPr/>
          <p:nvPr/>
        </p:nvSpPr>
        <p:spPr>
          <a:xfrm>
            <a:off x="32828866" y="3585997"/>
            <a:ext cx="11069660" cy="29220631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24065" y="4572562"/>
            <a:ext cx="10758233" cy="6391309"/>
          </a:xfrm>
          <a:prstGeom prst="rect">
            <a:avLst/>
          </a:prstGeom>
          <a:solidFill>
            <a:srgbClr val="FFFF00">
              <a:alpha val="4039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Rectangle 111"/>
          <p:cNvSpPr/>
          <p:nvPr/>
        </p:nvSpPr>
        <p:spPr>
          <a:xfrm>
            <a:off x="10980750" y="3571211"/>
            <a:ext cx="21594749" cy="11899324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1" name="Rectangle 30"/>
          <p:cNvSpPr/>
          <p:nvPr/>
        </p:nvSpPr>
        <p:spPr>
          <a:xfrm>
            <a:off x="33038218" y="12102165"/>
            <a:ext cx="10830679" cy="76490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6" name="Picture 14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356800" y="12395781"/>
            <a:ext cx="3943351" cy="723984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Rectangle 3"/>
          <p:cNvSpPr/>
          <p:nvPr/>
        </p:nvSpPr>
        <p:spPr>
          <a:xfrm>
            <a:off x="-40757" y="0"/>
            <a:ext cx="43931957" cy="33770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259"/>
          </a:p>
        </p:txBody>
      </p:sp>
      <p:sp>
        <p:nvSpPr>
          <p:cNvPr id="5" name="TextBox 4"/>
          <p:cNvSpPr txBox="1"/>
          <p:nvPr/>
        </p:nvSpPr>
        <p:spPr>
          <a:xfrm>
            <a:off x="14880636" y="50147"/>
            <a:ext cx="140192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Harbor Security System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1906" y="385083"/>
            <a:ext cx="2833535" cy="26068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84921" y="1784808"/>
            <a:ext cx="33313221" cy="1209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59" dirty="0">
                <a:solidFill>
                  <a:srgbClr val="FFFF00"/>
                </a:solidFill>
              </a:rPr>
              <a:t>Matthew Birkebak </a:t>
            </a:r>
            <a:r>
              <a:rPr lang="en-US" sz="4800" i="1" dirty="0" smtClean="0">
                <a:solidFill>
                  <a:srgbClr val="FFFF00"/>
                </a:solidFill>
              </a:rPr>
              <a:t>(mts54@wildcats.unh.edu)</a:t>
            </a:r>
            <a:r>
              <a:rPr lang="en-US" sz="7259" i="1" dirty="0" smtClean="0">
                <a:solidFill>
                  <a:srgbClr val="FFFF00"/>
                </a:solidFill>
              </a:rPr>
              <a:t> </a:t>
            </a:r>
            <a:r>
              <a:rPr lang="en-US" sz="7259" dirty="0" smtClean="0">
                <a:solidFill>
                  <a:srgbClr val="FFFF00"/>
                </a:solidFill>
              </a:rPr>
              <a:t>	 </a:t>
            </a:r>
            <a:r>
              <a:rPr lang="en-US" sz="7259" dirty="0">
                <a:solidFill>
                  <a:srgbClr val="FFFF00"/>
                </a:solidFill>
              </a:rPr>
              <a:t>Timothy </a:t>
            </a:r>
            <a:r>
              <a:rPr lang="en-US" sz="7259" dirty="0" smtClean="0">
                <a:solidFill>
                  <a:srgbClr val="FFFF00"/>
                </a:solidFill>
              </a:rPr>
              <a:t>Brown </a:t>
            </a:r>
            <a:r>
              <a:rPr lang="en-US" sz="4800" i="1" dirty="0" smtClean="0">
                <a:solidFill>
                  <a:srgbClr val="FFFF00"/>
                </a:solidFill>
              </a:rPr>
              <a:t>(tjz63@wildcats.unh.edu)</a:t>
            </a:r>
            <a:endParaRPr lang="en-US" sz="4800" i="1" dirty="0">
              <a:solidFill>
                <a:srgbClr val="FFFF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17229013"/>
            <a:ext cx="10782298" cy="144655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tint val="66000"/>
                  <a:satMod val="160000"/>
                </a:schemeClr>
              </a:gs>
              <a:gs pos="50000">
                <a:schemeClr val="bg2">
                  <a:lumMod val="50000"/>
                  <a:tint val="44500"/>
                  <a:satMod val="160000"/>
                </a:schemeClr>
              </a:gs>
              <a:gs pos="100000">
                <a:schemeClr val="bg2">
                  <a:lumMod val="5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Proposed location for laser security </a:t>
            </a:r>
            <a:r>
              <a:rPr lang="en-US" sz="4400" b="1" dirty="0"/>
              <a:t>gate </a:t>
            </a:r>
            <a:r>
              <a:rPr lang="en-US" sz="4400" b="1" dirty="0" smtClean="0"/>
              <a:t>in Portsmouth harbor , NH</a:t>
            </a:r>
            <a:endParaRPr lang="en-US" sz="4400" b="1" dirty="0"/>
          </a:p>
        </p:txBody>
      </p:sp>
      <p:sp>
        <p:nvSpPr>
          <p:cNvPr id="2056" name="Rectangle 93"/>
          <p:cNvSpPr>
            <a:spLocks noChangeArrowheads="1"/>
          </p:cNvSpPr>
          <p:nvPr/>
        </p:nvSpPr>
        <p:spPr bwMode="auto">
          <a:xfrm>
            <a:off x="-1524000" y="12636152"/>
            <a:ext cx="65" cy="1245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126960" rIns="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7259"/>
          </a:p>
        </p:txBody>
      </p:sp>
      <p:sp>
        <p:nvSpPr>
          <p:cNvPr id="2057" name="Rectangle 100"/>
          <p:cNvSpPr>
            <a:spLocks noChangeArrowheads="1"/>
          </p:cNvSpPr>
          <p:nvPr/>
        </p:nvSpPr>
        <p:spPr bwMode="auto">
          <a:xfrm>
            <a:off x="-1524000" y="12564669"/>
            <a:ext cx="65" cy="1845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12696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300" b="1"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300" b="1">
                <a:latin typeface="Cambria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en-US" sz="1300" b="1">
                <a:latin typeface="Cambria" pitchFamily="18" charset="0"/>
                <a:ea typeface="Times New Roman" pitchFamily="18" charset="0"/>
                <a:cs typeface="Times New Roman" pitchFamily="18" charset="0"/>
              </a:rPr>
            </a:br>
            <a:endParaRPr lang="en-US" sz="1300" b="1"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7259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054" name="Group 2053"/>
          <p:cNvGrpSpPr/>
          <p:nvPr/>
        </p:nvGrpSpPr>
        <p:grpSpPr>
          <a:xfrm>
            <a:off x="963867" y="19022382"/>
            <a:ext cx="8865933" cy="6588349"/>
            <a:chOff x="6466527" y="21012468"/>
            <a:chExt cx="8905810" cy="6691218"/>
          </a:xfrm>
        </p:grpSpPr>
        <p:grpSp>
          <p:nvGrpSpPr>
            <p:cNvPr id="2053" name="Group 2052"/>
            <p:cNvGrpSpPr/>
            <p:nvPr/>
          </p:nvGrpSpPr>
          <p:grpSpPr>
            <a:xfrm>
              <a:off x="6472739" y="21012468"/>
              <a:ext cx="8899598" cy="6671434"/>
              <a:chOff x="738689" y="22498368"/>
              <a:chExt cx="8899598" cy="6671434"/>
            </a:xfrm>
          </p:grpSpPr>
          <p:grpSp>
            <p:nvGrpSpPr>
              <p:cNvPr id="2052" name="Group 2051"/>
              <p:cNvGrpSpPr/>
              <p:nvPr/>
            </p:nvGrpSpPr>
            <p:grpSpPr>
              <a:xfrm>
                <a:off x="738689" y="22498368"/>
                <a:ext cx="8899598" cy="6671434"/>
                <a:chOff x="738689" y="22498368"/>
                <a:chExt cx="8899598" cy="6671434"/>
              </a:xfrm>
            </p:grpSpPr>
            <p:grpSp>
              <p:nvGrpSpPr>
                <p:cNvPr id="10" name="Group 9"/>
                <p:cNvGrpSpPr/>
                <p:nvPr/>
              </p:nvGrpSpPr>
              <p:grpSpPr>
                <a:xfrm>
                  <a:off x="738689" y="22498368"/>
                  <a:ext cx="8899598" cy="6671434"/>
                  <a:chOff x="540618" y="3910253"/>
                  <a:chExt cx="3088801" cy="2386638"/>
                </a:xfrm>
              </p:grpSpPr>
              <p:grpSp>
                <p:nvGrpSpPr>
                  <p:cNvPr id="79" name="Group 78"/>
                  <p:cNvGrpSpPr/>
                  <p:nvPr/>
                </p:nvGrpSpPr>
                <p:grpSpPr>
                  <a:xfrm>
                    <a:off x="540618" y="3910253"/>
                    <a:ext cx="3088801" cy="2386638"/>
                    <a:chOff x="0" y="0"/>
                    <a:chExt cx="5146893" cy="3276813"/>
                  </a:xfrm>
                </p:grpSpPr>
                <p:pic>
                  <p:nvPicPr>
                    <p:cNvPr id="80" name="Picture 79"/>
                    <p:cNvPicPr>
                      <a:picLocks noChangeAspect="1"/>
                    </p:cNvPicPr>
                    <p:nvPr/>
                  </p:nvPicPr>
                  <p:blipFill rotWithShape="1">
                    <a:blip r:embed="rId6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/>
                  </p:blipFill>
                  <p:spPr>
                    <a:xfrm>
                      <a:off x="0" y="0"/>
                      <a:ext cx="5146893" cy="3276813"/>
                    </a:xfrm>
                    <a:prstGeom prst="rect">
                      <a:avLst/>
                    </a:prstGeom>
                    <a:ln w="38100" cap="sq">
                      <a:solidFill>
                        <a:srgbClr val="000000"/>
                      </a:solidFill>
                      <a:prstDash val="solid"/>
                      <a:miter lim="800000"/>
                    </a:ln>
                    <a:effectLst>
                      <a:outerShdw blurRad="50800" dist="38100" dir="2700000" algn="tl" rotWithShape="0">
                        <a:srgbClr val="000000">
                          <a:alpha val="43000"/>
                        </a:srgbClr>
                      </a:outerShdw>
                    </a:effectLst>
                  </p:spPr>
                </p:pic>
                <p:sp>
                  <p:nvSpPr>
                    <p:cNvPr id="82" name="Oval 81"/>
                    <p:cNvSpPr/>
                    <p:nvPr/>
                  </p:nvSpPr>
                  <p:spPr>
                    <a:xfrm>
                      <a:off x="2414202" y="1410513"/>
                      <a:ext cx="864972" cy="630194"/>
                    </a:xfrm>
                    <a:prstGeom prst="ellipse">
                      <a:avLst/>
                    </a:prstGeom>
                    <a:noFill/>
                    <a:ln w="38100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100">
                          <a:ea typeface="Times New Roman"/>
                          <a:cs typeface="Times New Roman"/>
                        </a:rPr>
                        <a:t> </a:t>
                      </a:r>
                    </a:p>
                  </p:txBody>
                </p:sp>
                <p:cxnSp>
                  <p:nvCxnSpPr>
                    <p:cNvPr id="84" name="Straight Arrow Connector 83"/>
                    <p:cNvCxnSpPr>
                      <a:stCxn id="87" idx="1"/>
                    </p:cNvCxnSpPr>
                    <p:nvPr/>
                  </p:nvCxnSpPr>
                  <p:spPr>
                    <a:xfrm flipH="1">
                      <a:off x="3260124" y="1031195"/>
                      <a:ext cx="651786" cy="379319"/>
                    </a:xfrm>
                    <a:prstGeom prst="straightConnector1">
                      <a:avLst/>
                    </a:prstGeom>
                    <a:ln w="28575">
                      <a:solidFill>
                        <a:srgbClr val="FF0000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87" name="TextBox 18"/>
                    <p:cNvSpPr txBox="1"/>
                    <p:nvPr/>
                  </p:nvSpPr>
                  <p:spPr>
                    <a:xfrm>
                      <a:off x="3911910" y="827114"/>
                      <a:ext cx="916494" cy="408161"/>
                    </a:xfrm>
                    <a:prstGeom prst="rect">
                      <a:avLst/>
                    </a:prstGeom>
                    <a:solidFill>
                      <a:schemeClr val="tx1"/>
                    </a:solidFill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n-US" sz="2400" dirty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Naval Ship</a:t>
                      </a:r>
                      <a:endParaRPr lang="en-US" sz="2400" dirty="0">
                        <a:latin typeface="Times New Roman"/>
                        <a:ea typeface="Times New Roman"/>
                      </a:endParaRPr>
                    </a:p>
                    <a:p>
                      <a:r>
                        <a:rPr lang="en-US" sz="2400" dirty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Yard</a:t>
                      </a:r>
                      <a:endParaRPr lang="en-US" sz="2400" dirty="0">
                        <a:latin typeface="Times New Roman"/>
                        <a:ea typeface="Times New Roman"/>
                      </a:endParaRPr>
                    </a:p>
                  </p:txBody>
                </p:sp>
              </p:grpSp>
              <p:cxnSp>
                <p:nvCxnSpPr>
                  <p:cNvPr id="2060" name="Straight Connector 2059"/>
                  <p:cNvCxnSpPr/>
                  <p:nvPr/>
                </p:nvCxnSpPr>
                <p:spPr>
                  <a:xfrm flipV="1">
                    <a:off x="2580068" y="5187357"/>
                    <a:ext cx="18596" cy="127353"/>
                  </a:xfrm>
                  <a:prstGeom prst="line">
                    <a:avLst/>
                  </a:prstGeom>
                  <a:ln w="63500" cmpd="sng">
                    <a:solidFill>
                      <a:srgbClr val="01FF44"/>
                    </a:solidFill>
                  </a:ln>
                  <a:effectLst>
                    <a:outerShdw sx="126000" sy="126000" algn="ctr" rotWithShape="0">
                      <a:schemeClr val="bg1"/>
                    </a:outerShdw>
                  </a:effectLst>
                </p:spPr>
                <p:style>
                  <a:lnRef idx="3">
                    <a:schemeClr val="accent6"/>
                  </a:lnRef>
                  <a:fillRef idx="0">
                    <a:schemeClr val="accent6"/>
                  </a:fillRef>
                  <a:effectRef idx="2">
                    <a:schemeClr val="accent6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71" name="Straight Arrow Connector 2070"/>
                  <p:cNvCxnSpPr>
                    <a:stCxn id="2072" idx="0"/>
                  </p:cNvCxnSpPr>
                  <p:nvPr/>
                </p:nvCxnSpPr>
                <p:spPr>
                  <a:xfrm flipV="1">
                    <a:off x="1453318" y="5359402"/>
                    <a:ext cx="1076781" cy="508457"/>
                  </a:xfrm>
                  <a:prstGeom prst="straightConnector1">
                    <a:avLst/>
                  </a:prstGeom>
                  <a:ln w="28575">
                    <a:solidFill>
                      <a:srgbClr val="01FF44"/>
                    </a:solidFill>
                    <a:tailEnd type="arrow"/>
                  </a:ln>
                </p:spPr>
                <p:style>
                  <a:lnRef idx="3">
                    <a:schemeClr val="accent6"/>
                  </a:lnRef>
                  <a:fillRef idx="0">
                    <a:schemeClr val="accent6"/>
                  </a:fillRef>
                  <a:effectRef idx="2">
                    <a:schemeClr val="accent6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051" name="Group 2050"/>
                <p:cNvGrpSpPr/>
                <p:nvPr/>
              </p:nvGrpSpPr>
              <p:grpSpPr>
                <a:xfrm>
                  <a:off x="2051848" y="23330704"/>
                  <a:ext cx="2573105" cy="2039408"/>
                  <a:chOff x="16364614" y="17664828"/>
                  <a:chExt cx="940844" cy="682788"/>
                </a:xfrm>
              </p:grpSpPr>
              <p:sp>
                <p:nvSpPr>
                  <p:cNvPr id="32" name="Oval 31"/>
                  <p:cNvSpPr/>
                  <p:nvPr/>
                </p:nvSpPr>
                <p:spPr>
                  <a:xfrm rot="2553393">
                    <a:off x="16364614" y="17800623"/>
                    <a:ext cx="762413" cy="546993"/>
                  </a:xfrm>
                  <a:prstGeom prst="ellipse">
                    <a:avLst/>
                  </a:prstGeom>
                  <a:noFill/>
                  <a:ln w="38100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en-US" sz="1100">
                        <a:ea typeface="Times New Roman"/>
                        <a:cs typeface="Times New Roman"/>
                      </a:rPr>
                      <a:t> </a:t>
                    </a:r>
                  </a:p>
                </p:txBody>
              </p:sp>
              <p:cxnSp>
                <p:nvCxnSpPr>
                  <p:cNvPr id="36" name="Straight Arrow Connector 35"/>
                  <p:cNvCxnSpPr>
                    <a:stCxn id="33" idx="1"/>
                  </p:cNvCxnSpPr>
                  <p:nvPr/>
                </p:nvCxnSpPr>
                <p:spPr>
                  <a:xfrm flipH="1">
                    <a:off x="17036831" y="17664828"/>
                    <a:ext cx="268627" cy="210184"/>
                  </a:xfrm>
                  <a:prstGeom prst="straightConnector1">
                    <a:avLst/>
                  </a:prstGeom>
                  <a:ln w="28575">
                    <a:solidFill>
                      <a:srgbClr val="FF0000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33" name="TextBox 18"/>
              <p:cNvSpPr txBox="1"/>
              <p:nvPr/>
            </p:nvSpPr>
            <p:spPr>
              <a:xfrm>
                <a:off x="4624957" y="22915203"/>
                <a:ext cx="2071995" cy="830997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solidFill>
                      <a:srgbClr val="FFFFFF"/>
                    </a:solidFill>
                    <a:latin typeface="Calibri"/>
                    <a:ea typeface="Times New Roman"/>
                    <a:cs typeface="Times New Roman"/>
                  </a:rPr>
                  <a:t>Commercial Ports</a:t>
                </a:r>
                <a:endParaRPr lang="en-US" sz="2400" dirty="0">
                  <a:latin typeface="Times New Roman"/>
                  <a:ea typeface="Times New Roman"/>
                </a:endParaRPr>
              </a:p>
            </p:txBody>
          </p:sp>
        </p:grpSp>
        <p:sp>
          <p:nvSpPr>
            <p:cNvPr id="2072" name="TextBox 2071"/>
            <p:cNvSpPr txBox="1"/>
            <p:nvPr/>
          </p:nvSpPr>
          <p:spPr>
            <a:xfrm>
              <a:off x="6466527" y="26484615"/>
              <a:ext cx="5271852" cy="1219071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</a:rPr>
                <a:t>Proposed Location of </a:t>
              </a:r>
              <a:r>
                <a:rPr lang="en-US" sz="2400" dirty="0" smtClean="0">
                  <a:solidFill>
                    <a:schemeClr val="bg1"/>
                  </a:solidFill>
                </a:rPr>
                <a:t>security system: Between Salamander Point, New Castle, NH and Kittery Point, Kittery, ME</a:t>
              </a:r>
              <a:endParaRPr lang="en-US" sz="2400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32828866" y="31330508"/>
            <a:ext cx="11069660" cy="1508105"/>
          </a:xfrm>
          <a:prstGeom prst="rect">
            <a:avLst/>
          </a:prstGeom>
          <a:solidFill>
            <a:srgbClr val="FFFF00">
              <a:alpha val="34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Acknowledgements</a:t>
            </a:r>
            <a:endParaRPr lang="en-US" sz="3600" b="1" dirty="0"/>
          </a:p>
          <a:p>
            <a:pPr algn="r"/>
            <a:r>
              <a:rPr lang="en-US" sz="2800" b="1" dirty="0" err="1"/>
              <a:t>Shachak</a:t>
            </a:r>
            <a:r>
              <a:rPr lang="en-US" sz="2800" b="1" dirty="0"/>
              <a:t> </a:t>
            </a:r>
            <a:r>
              <a:rPr lang="en-US" sz="2800" b="1" dirty="0" err="1"/>
              <a:t>Pe’eri</a:t>
            </a:r>
            <a:r>
              <a:rPr lang="en-US" sz="2800" b="1" dirty="0"/>
              <a:t>, May-Win </a:t>
            </a:r>
            <a:r>
              <a:rPr lang="en-US" sz="2800" b="1" dirty="0" err="1"/>
              <a:t>Thein</a:t>
            </a:r>
            <a:r>
              <a:rPr lang="en-US" sz="2800" b="1" dirty="0"/>
              <a:t>, </a:t>
            </a:r>
            <a:r>
              <a:rPr lang="en-US" sz="2800" b="1" dirty="0" err="1"/>
              <a:t>Firat</a:t>
            </a:r>
            <a:r>
              <a:rPr lang="en-US" sz="2800" b="1" dirty="0"/>
              <a:t> </a:t>
            </a:r>
            <a:r>
              <a:rPr lang="en-US" sz="2800" b="1" dirty="0" err="1"/>
              <a:t>Eren</a:t>
            </a:r>
            <a:r>
              <a:rPr lang="en-US" sz="2800" b="1" dirty="0"/>
              <a:t>, Paul Lavoie, Martin </a:t>
            </a:r>
            <a:r>
              <a:rPr lang="en-US" sz="2800" b="1" dirty="0" err="1"/>
              <a:t>Renken</a:t>
            </a:r>
            <a:r>
              <a:rPr lang="en-US" sz="2800" b="1" dirty="0"/>
              <a:t>  </a:t>
            </a:r>
            <a:endParaRPr lang="en-US" sz="2800" dirty="0"/>
          </a:p>
          <a:p>
            <a:endParaRPr lang="en-US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11106174" y="5402040"/>
            <a:ext cx="4543425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Components</a:t>
            </a:r>
            <a:endParaRPr lang="en-US" sz="3200" b="1" dirty="0"/>
          </a:p>
          <a:p>
            <a:pPr marL="457200" indent="-457200">
              <a:buFont typeface="+mj-lt"/>
              <a:buAutoNum type="arabicPeriod"/>
            </a:pPr>
            <a:endParaRPr lang="en-US" sz="2400" dirty="0" smtClean="0"/>
          </a:p>
          <a:p>
            <a:r>
              <a:rPr lang="en-US" sz="2800" dirty="0" smtClean="0"/>
              <a:t>Underwater  </a:t>
            </a:r>
            <a:r>
              <a:rPr lang="en-US" sz="2800" dirty="0"/>
              <a:t>532nm laser- light </a:t>
            </a:r>
            <a:r>
              <a:rPr lang="en-US" sz="2800" dirty="0" smtClean="0"/>
              <a:t>source (Figure 3)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Laser Line Generator or Powell Lens (Figure </a:t>
            </a:r>
            <a:r>
              <a:rPr lang="en-US" sz="2800" dirty="0"/>
              <a:t>4</a:t>
            </a:r>
            <a:r>
              <a:rPr lang="en-US" sz="2800" dirty="0" smtClean="0"/>
              <a:t>)- alters laser beam into a fan shape of nearly uniform light with 80% power of single beam.</a:t>
            </a:r>
          </a:p>
          <a:p>
            <a:endParaRPr lang="en-US" sz="2800" b="1" dirty="0" smtClean="0"/>
          </a:p>
          <a:p>
            <a:endParaRPr lang="en-US" sz="2800" b="1" dirty="0" smtClean="0"/>
          </a:p>
          <a:p>
            <a:endParaRPr lang="en-US" sz="2800" b="1" dirty="0" smtClean="0"/>
          </a:p>
          <a:p>
            <a:r>
              <a:rPr lang="en-US" sz="2800" dirty="0" smtClean="0"/>
              <a:t>Laser Line Generator Housing (Figure 5) – Composed of 3-D printed housing made of PTFE with optically clear acrylic lens fixed to front of housing</a:t>
            </a:r>
            <a:endParaRPr lang="en-US" sz="2800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439" y="864177"/>
            <a:ext cx="5754246" cy="1525348"/>
          </a:xfrm>
          <a:prstGeom prst="rect">
            <a:avLst/>
          </a:prstGeom>
        </p:spPr>
      </p:pic>
      <p:sp>
        <p:nvSpPr>
          <p:cNvPr id="2059" name="TextBox 2058"/>
          <p:cNvSpPr txBox="1"/>
          <p:nvPr/>
        </p:nvSpPr>
        <p:spPr>
          <a:xfrm>
            <a:off x="156753" y="4693857"/>
            <a:ext cx="1050026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smtClean="0"/>
              <a:t>Harbors </a:t>
            </a:r>
            <a:r>
              <a:rPr lang="en-US" sz="2800" b="1" dirty="0"/>
              <a:t>and ports provide the infrastructure for commercial trade and </a:t>
            </a:r>
            <a:r>
              <a:rPr lang="en-US" sz="2800" b="1" dirty="0" smtClean="0"/>
              <a:t>naval </a:t>
            </a:r>
            <a:r>
              <a:rPr lang="en-US" sz="2800" b="1" dirty="0"/>
              <a:t>facilities. It is vital to ensure the safety of these locations. The </a:t>
            </a:r>
            <a:r>
              <a:rPr lang="en-US" sz="2800" b="1" dirty="0"/>
              <a:t>H</a:t>
            </a:r>
            <a:r>
              <a:rPr lang="en-US" sz="2800" b="1" dirty="0" smtClean="0"/>
              <a:t>arbor Security System </a:t>
            </a:r>
            <a:r>
              <a:rPr lang="en-US" sz="2800" b="1" dirty="0"/>
              <a:t>provides an optical ‘gate’ using underwater lasers and photodetectors. This system allows </a:t>
            </a:r>
            <a:r>
              <a:rPr lang="en-US" sz="2800" b="1" dirty="0" smtClean="0"/>
              <a:t>monitoring of both </a:t>
            </a:r>
            <a:r>
              <a:rPr lang="en-US" sz="2800" b="1" dirty="0" smtClean="0"/>
              <a:t>surface and submarine vessels traveling </a:t>
            </a:r>
            <a:r>
              <a:rPr lang="en-US" sz="2800" b="1" dirty="0"/>
              <a:t>into and out of the </a:t>
            </a:r>
            <a:r>
              <a:rPr lang="en-US" sz="2800" b="1" dirty="0" smtClean="0"/>
              <a:t>harbor. Also, </a:t>
            </a:r>
            <a:r>
              <a:rPr lang="en-US" sz="2800" b="1" dirty="0" smtClean="0"/>
              <a:t>the system provides real time alerts </a:t>
            </a:r>
            <a:r>
              <a:rPr lang="en-US" sz="2800" b="1" dirty="0"/>
              <a:t>when unauthorized vessels enter the harbor. This </a:t>
            </a:r>
            <a:r>
              <a:rPr lang="en-US" sz="2800" b="1" dirty="0" smtClean="0"/>
              <a:t>project </a:t>
            </a:r>
            <a:r>
              <a:rPr lang="en-US" sz="2800" b="1" dirty="0"/>
              <a:t>provides a </a:t>
            </a:r>
            <a:r>
              <a:rPr lang="en-US" sz="2800" b="1" dirty="0" smtClean="0"/>
              <a:t>proof of concept for </a:t>
            </a:r>
            <a:r>
              <a:rPr lang="en-US" sz="2800" b="1" dirty="0"/>
              <a:t>a Harbor Security System to be implemented in Portsmouth Harbor. A scaled model of the detection system was constructed and tested. This detection system </a:t>
            </a:r>
            <a:r>
              <a:rPr lang="en-US" sz="2800" b="1" dirty="0" smtClean="0"/>
              <a:t>is </a:t>
            </a:r>
            <a:r>
              <a:rPr lang="en-US" sz="2800" b="1" dirty="0"/>
              <a:t>capable of detecting </a:t>
            </a:r>
            <a:r>
              <a:rPr lang="en-US" sz="2800" b="1" dirty="0" smtClean="0"/>
              <a:t>surface </a:t>
            </a:r>
            <a:r>
              <a:rPr lang="en-US" sz="2800" b="1" dirty="0"/>
              <a:t>and submarine </a:t>
            </a:r>
            <a:r>
              <a:rPr lang="en-US" sz="2800" b="1" dirty="0" smtClean="0"/>
              <a:t>vessels along with their velocity and length. Results of the </a:t>
            </a:r>
            <a:r>
              <a:rPr lang="en-US" sz="2800" b="1" dirty="0" smtClean="0"/>
              <a:t>study showed </a:t>
            </a:r>
            <a:r>
              <a:rPr lang="en-US" sz="2800" b="1" dirty="0"/>
              <a:t>that the </a:t>
            </a:r>
            <a:r>
              <a:rPr lang="en-US" sz="2800" b="1" dirty="0" smtClean="0"/>
              <a:t>average error of the size estimate was 15%  and the average error of the </a:t>
            </a:r>
            <a:r>
              <a:rPr lang="en-US" sz="2800" b="1" dirty="0" smtClean="0"/>
              <a:t>velocity </a:t>
            </a:r>
            <a:r>
              <a:rPr lang="en-US" sz="2800" b="1" dirty="0" smtClean="0"/>
              <a:t>estimation </a:t>
            </a:r>
            <a:r>
              <a:rPr lang="en-US" sz="2800" b="1" dirty="0" smtClean="0"/>
              <a:t>ratio(slope) was 9%. </a:t>
            </a:r>
            <a:endParaRPr lang="en-US" sz="2800" b="1" dirty="0"/>
          </a:p>
        </p:txBody>
      </p:sp>
      <p:sp>
        <p:nvSpPr>
          <p:cNvPr id="2062" name="TextBox 2061"/>
          <p:cNvSpPr txBox="1"/>
          <p:nvPr/>
        </p:nvSpPr>
        <p:spPr>
          <a:xfrm>
            <a:off x="945042" y="26910301"/>
            <a:ext cx="9281604" cy="4068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063" name="TextBox 2062"/>
          <p:cNvSpPr txBox="1"/>
          <p:nvPr/>
        </p:nvSpPr>
        <p:spPr>
          <a:xfrm>
            <a:off x="5379689" y="26549593"/>
            <a:ext cx="54026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en-US" sz="3200" b="1" dirty="0" smtClean="0"/>
              <a:t>Reasons for Choosing </a:t>
            </a:r>
            <a:r>
              <a:rPr lang="en-US" sz="3200" b="1" dirty="0"/>
              <a:t>L</a:t>
            </a:r>
            <a:r>
              <a:rPr lang="en-US" sz="3200" b="1" dirty="0" smtClean="0"/>
              <a:t>ocation of Security </a:t>
            </a:r>
            <a:r>
              <a:rPr lang="en-US" sz="3200" b="1" dirty="0"/>
              <a:t>S</a:t>
            </a:r>
            <a:r>
              <a:rPr lang="en-US" sz="3200" b="1" dirty="0" smtClean="0"/>
              <a:t>ystem</a:t>
            </a:r>
            <a:endParaRPr lang="en-US" sz="3200" b="1" dirty="0"/>
          </a:p>
        </p:txBody>
      </p:sp>
      <p:sp>
        <p:nvSpPr>
          <p:cNvPr id="46" name="TextBox 45"/>
          <p:cNvSpPr txBox="1"/>
          <p:nvPr/>
        </p:nvSpPr>
        <p:spPr>
          <a:xfrm>
            <a:off x="32929658" y="7922647"/>
            <a:ext cx="5446568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Detector Hardware: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/>
              <a:t>Photo Detector Assembly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err="1" smtClean="0"/>
              <a:t>Arduino</a:t>
            </a:r>
            <a:endParaRPr lang="en-US" sz="28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/>
              <a:t>Breadboard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800" dirty="0" smtClean="0"/>
              <a:t>Capacitors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800" dirty="0" smtClean="0"/>
              <a:t>Resistors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8379276" y="7945589"/>
            <a:ext cx="551192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Detector Software</a:t>
            </a:r>
            <a:r>
              <a:rPr lang="en-US" sz="3200" dirty="0" smtClean="0"/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/>
              <a:t>MATLAB R2014a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800" dirty="0"/>
              <a:t> Arduino</a:t>
            </a:r>
            <a:r>
              <a:rPr lang="en-US" sz="2800" baseline="30000" dirty="0" smtClean="0"/>
              <a:t>® </a:t>
            </a:r>
            <a:r>
              <a:rPr lang="en-US" sz="2800" dirty="0" smtClean="0"/>
              <a:t>Support Package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/>
              <a:t>Arduino Coding Program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800" dirty="0" smtClean="0"/>
          </a:p>
          <a:p>
            <a:r>
              <a:rPr lang="en-US" sz="2800" dirty="0" smtClean="0"/>
              <a:t>* Linux command module can be used in place of MATLAB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980750" y="3571211"/>
            <a:ext cx="21594750" cy="1015663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Design and Construction</a:t>
            </a:r>
            <a:endParaRPr lang="en-US" sz="6000" b="1" dirty="0"/>
          </a:p>
        </p:txBody>
      </p:sp>
      <p:pic>
        <p:nvPicPr>
          <p:cNvPr id="51" name="Picture 50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0600" y="7889166"/>
            <a:ext cx="3219449" cy="228592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TextBox 14"/>
          <p:cNvSpPr txBox="1"/>
          <p:nvPr/>
        </p:nvSpPr>
        <p:spPr>
          <a:xfrm>
            <a:off x="15517008" y="10343072"/>
            <a:ext cx="58175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Figure 4 : Powell lens (laser line optics) </a:t>
            </a:r>
            <a:endParaRPr lang="en-US" sz="2400" b="1" dirty="0"/>
          </a:p>
        </p:txBody>
      </p:sp>
      <p:sp>
        <p:nvSpPr>
          <p:cNvPr id="54" name="TextBox 53"/>
          <p:cNvSpPr txBox="1"/>
          <p:nvPr/>
        </p:nvSpPr>
        <p:spPr>
          <a:xfrm>
            <a:off x="945042" y="25721103"/>
            <a:ext cx="6419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Figure 2 : Security System in Portsmouth Harbor</a:t>
            </a:r>
            <a:endParaRPr lang="en-US" sz="2400" b="1" dirty="0"/>
          </a:p>
        </p:txBody>
      </p:sp>
      <p:pic>
        <p:nvPicPr>
          <p:cNvPr id="59" name="Picture 58" descr="C:\Users\Matt Birlebak\Dropbox\Senior Poject\Harbor Security Project\Photos\IMG_3572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89300" y="11266034"/>
            <a:ext cx="3922260" cy="36828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0" name="Group 59"/>
          <p:cNvGrpSpPr/>
          <p:nvPr/>
        </p:nvGrpSpPr>
        <p:grpSpPr>
          <a:xfrm>
            <a:off x="23704572" y="11662356"/>
            <a:ext cx="2029419" cy="2353977"/>
            <a:chOff x="-330469" y="0"/>
            <a:chExt cx="2029419" cy="2353977"/>
          </a:xfrm>
        </p:grpSpPr>
        <p:cxnSp>
          <p:nvCxnSpPr>
            <p:cNvPr id="61" name="Straight Arrow Connector 60"/>
            <p:cNvCxnSpPr/>
            <p:nvPr/>
          </p:nvCxnSpPr>
          <p:spPr>
            <a:xfrm flipH="1">
              <a:off x="47625" y="390525"/>
              <a:ext cx="561974" cy="68580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Arrow Connector 61"/>
            <p:cNvCxnSpPr>
              <a:stCxn id="64" idx="0"/>
            </p:cNvCxnSpPr>
            <p:nvPr/>
          </p:nvCxnSpPr>
          <p:spPr>
            <a:xfrm flipH="1" flipV="1">
              <a:off x="-190500" y="1266825"/>
              <a:ext cx="1013966" cy="55245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63" name="Text Box 4104"/>
            <p:cNvSpPr txBox="1"/>
            <p:nvPr/>
          </p:nvSpPr>
          <p:spPr>
            <a:xfrm>
              <a:off x="-330469" y="0"/>
              <a:ext cx="1318161" cy="433387"/>
            </a:xfrm>
            <a:prstGeom prst="rect">
              <a:avLst/>
            </a:prstGeom>
            <a:solidFill>
              <a:schemeClr val="lt1"/>
            </a:solidFill>
            <a:ln w="6350">
              <a:solidFill>
                <a:prstClr val="black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400" dirty="0">
                  <a:effectLst/>
                  <a:ea typeface="Calibri"/>
                  <a:cs typeface="Times New Roman"/>
                </a:rPr>
                <a:t>Housing</a:t>
              </a:r>
            </a:p>
          </p:txBody>
        </p:sp>
        <p:sp>
          <p:nvSpPr>
            <p:cNvPr id="64" name="Text Box 4103"/>
            <p:cNvSpPr txBox="1"/>
            <p:nvPr/>
          </p:nvSpPr>
          <p:spPr>
            <a:xfrm>
              <a:off x="-52019" y="1819275"/>
              <a:ext cx="1750969" cy="534702"/>
            </a:xfrm>
            <a:prstGeom prst="rect">
              <a:avLst/>
            </a:prstGeom>
            <a:solidFill>
              <a:schemeClr val="lt1"/>
            </a:solidFill>
            <a:ln w="6350">
              <a:solidFill>
                <a:prstClr val="black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400" dirty="0">
                  <a:effectLst/>
                  <a:ea typeface="Calibri"/>
                  <a:cs typeface="Times New Roman"/>
                </a:rPr>
                <a:t>Photodiode</a:t>
              </a: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26527564" y="10435181"/>
            <a:ext cx="59312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Figure 7: Waterproof Housing </a:t>
            </a:r>
            <a:r>
              <a:rPr lang="en-US" sz="2400" b="1" dirty="0" smtClean="0"/>
              <a:t>(Paul </a:t>
            </a:r>
            <a:r>
              <a:rPr lang="en-US" sz="2400" b="1" dirty="0" smtClean="0"/>
              <a:t>Lavoie)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6341849" y="11426285"/>
            <a:ext cx="621029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800" dirty="0" smtClean="0"/>
              <a:t>A 1/60</a:t>
            </a:r>
            <a:r>
              <a:rPr lang="en-US" sz="2800" baseline="30000" dirty="0" smtClean="0"/>
              <a:t>th</a:t>
            </a:r>
            <a:r>
              <a:rPr lang="en-US" sz="2800" dirty="0" smtClean="0"/>
              <a:t> scale model of the Harbor Security system was used for experimentation.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8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800" dirty="0" smtClean="0"/>
              <a:t>Using a 2-D array of 5 photo detectors information of size and relative velocity of the object passing through can be determined.</a:t>
            </a:r>
            <a:endParaRPr lang="en-US" sz="2800" dirty="0"/>
          </a:p>
        </p:txBody>
      </p:sp>
      <p:sp>
        <p:nvSpPr>
          <p:cNvPr id="67" name="TextBox 66"/>
          <p:cNvSpPr txBox="1"/>
          <p:nvPr/>
        </p:nvSpPr>
        <p:spPr>
          <a:xfrm>
            <a:off x="10972800" y="4572563"/>
            <a:ext cx="108813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Transmitter Unit</a:t>
            </a:r>
            <a:endParaRPr lang="en-US" sz="4400" b="1" dirty="0"/>
          </a:p>
        </p:txBody>
      </p:sp>
      <p:sp>
        <p:nvSpPr>
          <p:cNvPr id="69" name="TextBox 68"/>
          <p:cNvSpPr txBox="1"/>
          <p:nvPr/>
        </p:nvSpPr>
        <p:spPr>
          <a:xfrm>
            <a:off x="21945600" y="4572562"/>
            <a:ext cx="10972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Detector Unit</a:t>
            </a:r>
            <a:endParaRPr lang="en-US" sz="4400" b="1" dirty="0"/>
          </a:p>
        </p:txBody>
      </p:sp>
      <p:sp>
        <p:nvSpPr>
          <p:cNvPr id="70" name="TextBox 69"/>
          <p:cNvSpPr txBox="1"/>
          <p:nvPr/>
        </p:nvSpPr>
        <p:spPr>
          <a:xfrm>
            <a:off x="32843153" y="3556899"/>
            <a:ext cx="11041380" cy="1015663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Detection Algorithm</a:t>
            </a:r>
            <a:endParaRPr lang="en-US" sz="6000" b="1" dirty="0"/>
          </a:p>
        </p:txBody>
      </p:sp>
      <p:sp>
        <p:nvSpPr>
          <p:cNvPr id="71" name="TextBox 70"/>
          <p:cNvSpPr txBox="1"/>
          <p:nvPr/>
        </p:nvSpPr>
        <p:spPr>
          <a:xfrm>
            <a:off x="0" y="3572707"/>
            <a:ext cx="10782298" cy="1015663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Abstract</a:t>
            </a:r>
            <a:endParaRPr lang="en-US" sz="6000" b="1" dirty="0"/>
          </a:p>
        </p:txBody>
      </p:sp>
      <p:sp>
        <p:nvSpPr>
          <p:cNvPr id="73" name="TextBox 72"/>
          <p:cNvSpPr txBox="1"/>
          <p:nvPr/>
        </p:nvSpPr>
        <p:spPr>
          <a:xfrm>
            <a:off x="24065" y="10963871"/>
            <a:ext cx="10758234" cy="1015663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tint val="66000"/>
                  <a:satMod val="160000"/>
                </a:schemeClr>
              </a:gs>
              <a:gs pos="50000">
                <a:schemeClr val="bg2">
                  <a:lumMod val="50000"/>
                  <a:tint val="44500"/>
                  <a:satMod val="160000"/>
                </a:schemeClr>
              </a:gs>
              <a:gs pos="100000">
                <a:schemeClr val="bg2">
                  <a:lumMod val="5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Implementation</a:t>
            </a:r>
            <a:endParaRPr lang="en-US" sz="6000" b="1" dirty="0"/>
          </a:p>
        </p:txBody>
      </p:sp>
      <p:sp>
        <p:nvSpPr>
          <p:cNvPr id="74" name="TextBox 73"/>
          <p:cNvSpPr txBox="1"/>
          <p:nvPr/>
        </p:nvSpPr>
        <p:spPr>
          <a:xfrm>
            <a:off x="3429000" y="14036040"/>
            <a:ext cx="3840480" cy="1234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5" name="TextBox 74"/>
          <p:cNvSpPr txBox="1"/>
          <p:nvPr/>
        </p:nvSpPr>
        <p:spPr>
          <a:xfrm>
            <a:off x="5634991" y="11991103"/>
            <a:ext cx="524636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800" dirty="0" smtClean="0"/>
              <a:t>The design will mimic an elevator door detector.</a:t>
            </a:r>
          </a:p>
          <a:p>
            <a:r>
              <a:rPr lang="en-US" sz="2800" dirty="0" smtClean="0"/>
              <a:t>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800" dirty="0" smtClean="0"/>
              <a:t>Lasers will be aimed directly at photo detectors, if the connection is broken it indicates an object is passing.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8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800" dirty="0" smtClean="0"/>
              <a:t>Significant acoustic noise in harbors makes a sonar security gate difficult to conceive. </a:t>
            </a:r>
            <a:endParaRPr lang="en-US" sz="2800" b="1" dirty="0"/>
          </a:p>
        </p:txBody>
      </p:sp>
      <p:pic>
        <p:nvPicPr>
          <p:cNvPr id="78" name="Picture 2" descr="http://www.telcosensors.com/medialib/pub/applications/large_01-sg06-elevator_100611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615" y="12102164"/>
            <a:ext cx="4429926" cy="370986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/>
        </p:spPr>
      </p:pic>
      <p:sp>
        <p:nvSpPr>
          <p:cNvPr id="81" name="TextBox 80"/>
          <p:cNvSpPr txBox="1"/>
          <p:nvPr/>
        </p:nvSpPr>
        <p:spPr>
          <a:xfrm>
            <a:off x="156753" y="16073643"/>
            <a:ext cx="55972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Figure 1 : Elevator Door Detector  (Telcosensors.com)</a:t>
            </a:r>
            <a:endParaRPr lang="en-US" sz="2400" b="1" dirty="0"/>
          </a:p>
        </p:txBody>
      </p:sp>
      <p:sp>
        <p:nvSpPr>
          <p:cNvPr id="88" name="TextBox 87"/>
          <p:cNvSpPr txBox="1"/>
          <p:nvPr/>
        </p:nvSpPr>
        <p:spPr>
          <a:xfrm>
            <a:off x="5429250" y="27626811"/>
            <a:ext cx="54864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/>
              <a:t>All commercial and submarine traffic entering harbor must pass this location.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/>
              <a:t>There is less turbidity near the mouth of the harbor.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/>
              <a:t>The gap size is small enough that a  20 </a:t>
            </a:r>
            <a:r>
              <a:rPr lang="en-US" sz="2800" dirty="0" err="1" smtClean="0"/>
              <a:t>mW</a:t>
            </a:r>
            <a:r>
              <a:rPr lang="en-US" sz="2800" dirty="0" smtClean="0"/>
              <a:t> pulsed ND-YAG laser is eye safe under National Environmental Protection Act (NEPA)  regulations</a:t>
            </a:r>
            <a:r>
              <a:rPr lang="en-US" sz="2400" dirty="0" smtClean="0"/>
              <a:t>.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0" y="26549593"/>
            <a:ext cx="50509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en-US" sz="3200" b="1" dirty="0" smtClean="0"/>
              <a:t>Environmental Factors Considered</a:t>
            </a:r>
            <a:endParaRPr lang="en-US" sz="2400" b="1" dirty="0"/>
          </a:p>
        </p:txBody>
      </p:sp>
      <p:sp>
        <p:nvSpPr>
          <p:cNvPr id="104" name="TextBox 103"/>
          <p:cNvSpPr txBox="1"/>
          <p:nvPr/>
        </p:nvSpPr>
        <p:spPr>
          <a:xfrm>
            <a:off x="0" y="27626811"/>
            <a:ext cx="54864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/>
              <a:t>Mean high Tide at </a:t>
            </a:r>
            <a:r>
              <a:rPr lang="en-US" sz="2800" dirty="0" err="1" smtClean="0"/>
              <a:t>Seavey</a:t>
            </a:r>
            <a:r>
              <a:rPr lang="en-US" sz="2800" dirty="0" smtClean="0"/>
              <a:t> Island in Portsmouth </a:t>
            </a:r>
            <a:r>
              <a:rPr lang="en-US" sz="2800" dirty="0"/>
              <a:t>H</a:t>
            </a:r>
            <a:r>
              <a:rPr lang="en-US" sz="2800" dirty="0" smtClean="0"/>
              <a:t>arbor (3.7 m</a:t>
            </a:r>
            <a:r>
              <a:rPr lang="en-US" sz="2800" dirty="0" smtClean="0"/>
              <a:t>) (datum: MLLW) </a:t>
            </a:r>
            <a:endParaRPr lang="en-US" sz="28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/>
              <a:t>Turbidity based on season and type of tide (ebb tide vs. flood tide)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/>
              <a:t>Physical distance the laser must cross(610m)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/>
              <a:t>Physical location in reference to the inlet of the ocean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22006560" y="5419566"/>
            <a:ext cx="4480246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Components</a:t>
            </a:r>
          </a:p>
          <a:p>
            <a:endParaRPr lang="en-US" sz="2400" b="1" dirty="0"/>
          </a:p>
          <a:p>
            <a:r>
              <a:rPr lang="en-US" sz="2800" dirty="0" smtClean="0"/>
              <a:t>SM05PD1A Thor Labs Photo detector – measures incident light and outputs voltage. Are the most responsive in visible wavelengths.</a:t>
            </a:r>
          </a:p>
          <a:p>
            <a:endParaRPr lang="en-US" sz="2800" dirty="0" smtClean="0"/>
          </a:p>
          <a:p>
            <a:r>
              <a:rPr lang="en-US" sz="2800" dirty="0" smtClean="0"/>
              <a:t>Waterproof housing – acrylic optically clear cylinder machined out and mounted with a stainless steel cord grip</a:t>
            </a:r>
          </a:p>
          <a:p>
            <a:endParaRPr lang="en-US" sz="1600" b="1" dirty="0"/>
          </a:p>
        </p:txBody>
      </p:sp>
      <p:pic>
        <p:nvPicPr>
          <p:cNvPr id="111" name="Picture 110" descr="C:\Users\LocalUser\Documents\Senior Project\Transmitter Unit\Final Images\Powell Lens rig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3190" y="11187467"/>
            <a:ext cx="5523760" cy="31024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3" name="TextBox 112"/>
          <p:cNvSpPr txBox="1"/>
          <p:nvPr/>
        </p:nvSpPr>
        <p:spPr>
          <a:xfrm>
            <a:off x="15555107" y="14429915"/>
            <a:ext cx="67363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Figure 5 : Solidworks photorealistic rendering of Underwater laser and housing for Powell Lens</a:t>
            </a:r>
            <a:endParaRPr lang="en-US" sz="24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66621" y="5260195"/>
            <a:ext cx="3550179" cy="19528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4" name="TextBox 113"/>
          <p:cNvSpPr txBox="1"/>
          <p:nvPr/>
        </p:nvSpPr>
        <p:spPr>
          <a:xfrm>
            <a:off x="15491012" y="7308796"/>
            <a:ext cx="64930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Figure 3 : Z-Bolt Underwater Dive Laser (Z-Bolt)</a:t>
            </a:r>
            <a:endParaRPr lang="en-US" sz="2400" b="1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2846" y="8422495"/>
            <a:ext cx="1748403" cy="13573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17688" y="5688994"/>
            <a:ext cx="1343025" cy="19621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2746" y="5326908"/>
            <a:ext cx="3242253" cy="23404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1" name="Picture 7" descr="C:\Users\mbirkebak\Downloads\20150407_115454.jpg"/>
          <p:cNvPicPr>
            <a:picLocks noChangeAspect="1" noChangeArrowheads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79956" y="8422495"/>
            <a:ext cx="3028950" cy="18411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12549353" y="15696621"/>
            <a:ext cx="18688338" cy="3550945"/>
            <a:chOff x="1005" y="7413"/>
            <a:chExt cx="4592" cy="3157"/>
          </a:xfrm>
        </p:grpSpPr>
        <p:sp>
          <p:nvSpPr>
            <p:cNvPr id="1033" name="Rectangle 1"/>
            <p:cNvSpPr>
              <a:spLocks noChangeArrowheads="1"/>
            </p:cNvSpPr>
            <p:nvPr/>
          </p:nvSpPr>
          <p:spPr bwMode="auto">
            <a:xfrm>
              <a:off x="1005" y="7607"/>
              <a:ext cx="4442" cy="2851"/>
            </a:xfrm>
            <a:prstGeom prst="rect">
              <a:avLst/>
            </a:prstGeom>
            <a:solidFill>
              <a:srgbClr val="5998DD"/>
            </a:solidFill>
            <a:ln w="25400">
              <a:solidFill>
                <a:srgbClr val="243F6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4" name="Isosceles Triangle 4"/>
            <p:cNvSpPr>
              <a:spLocks noChangeArrowheads="1"/>
            </p:cNvSpPr>
            <p:nvPr/>
          </p:nvSpPr>
          <p:spPr bwMode="auto">
            <a:xfrm rot="5400000">
              <a:off x="2017" y="6881"/>
              <a:ext cx="2128" cy="4152"/>
            </a:xfrm>
            <a:prstGeom prst="triangle">
              <a:avLst>
                <a:gd name="adj" fmla="val 50000"/>
              </a:avLst>
            </a:prstGeom>
            <a:solidFill>
              <a:srgbClr val="06FA06">
                <a:alpha val="44000"/>
              </a:srgbClr>
            </a:solidFill>
            <a:ln w="25400">
              <a:solidFill>
                <a:srgbClr val="24BE4C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5" name="Rounded Rectangle 2"/>
            <p:cNvSpPr>
              <a:spLocks noChangeArrowheads="1"/>
            </p:cNvSpPr>
            <p:nvPr/>
          </p:nvSpPr>
          <p:spPr bwMode="auto">
            <a:xfrm>
              <a:off x="5179" y="8912"/>
              <a:ext cx="242" cy="127"/>
            </a:xfrm>
            <a:prstGeom prst="roundRect">
              <a:avLst>
                <a:gd name="adj" fmla="val 16667"/>
              </a:avLst>
            </a:prstGeom>
            <a:solidFill>
              <a:srgbClr val="000000"/>
            </a:solidFill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6" name="Rectangle 5"/>
            <p:cNvSpPr>
              <a:spLocks noChangeArrowheads="1"/>
            </p:cNvSpPr>
            <p:nvPr/>
          </p:nvSpPr>
          <p:spPr bwMode="auto">
            <a:xfrm>
              <a:off x="1275" y="8058"/>
              <a:ext cx="72" cy="1963"/>
            </a:xfrm>
            <a:prstGeom prst="rect">
              <a:avLst/>
            </a:prstGeom>
            <a:gradFill rotWithShape="1">
              <a:gsLst>
                <a:gs pos="0">
                  <a:srgbClr val="BCBCBC"/>
                </a:gs>
                <a:gs pos="35001">
                  <a:srgbClr val="D0D0D0"/>
                </a:gs>
                <a:gs pos="100000">
                  <a:srgbClr val="EDEDED"/>
                </a:gs>
              </a:gsLst>
              <a:lin ang="16200000" scaled="1"/>
            </a:gra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20000" dir="5400000" rotWithShape="0">
                <a:srgbClr val="000000">
                  <a:alpha val="37999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7" name="Rectangle 6"/>
            <p:cNvSpPr>
              <a:spLocks noChangeArrowheads="1"/>
            </p:cNvSpPr>
            <p:nvPr/>
          </p:nvSpPr>
          <p:spPr bwMode="auto">
            <a:xfrm>
              <a:off x="1275" y="8050"/>
              <a:ext cx="107" cy="145"/>
            </a:xfrm>
            <a:prstGeom prst="rect">
              <a:avLst/>
            </a:prstGeom>
            <a:solidFill>
              <a:srgbClr val="000000"/>
            </a:solidFill>
            <a:ln w="2540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8" name="Rectangle 7"/>
            <p:cNvSpPr>
              <a:spLocks noChangeArrowheads="1"/>
            </p:cNvSpPr>
            <p:nvPr/>
          </p:nvSpPr>
          <p:spPr bwMode="auto">
            <a:xfrm>
              <a:off x="1276" y="8487"/>
              <a:ext cx="106" cy="126"/>
            </a:xfrm>
            <a:prstGeom prst="rect">
              <a:avLst/>
            </a:prstGeom>
            <a:solidFill>
              <a:srgbClr val="000000"/>
            </a:solidFill>
            <a:ln w="2540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9" name="Rectangle 8"/>
            <p:cNvSpPr>
              <a:spLocks noChangeArrowheads="1"/>
            </p:cNvSpPr>
            <p:nvPr/>
          </p:nvSpPr>
          <p:spPr bwMode="auto">
            <a:xfrm>
              <a:off x="1276" y="9396"/>
              <a:ext cx="107" cy="126"/>
            </a:xfrm>
            <a:prstGeom prst="rect">
              <a:avLst/>
            </a:prstGeom>
            <a:solidFill>
              <a:srgbClr val="000000"/>
            </a:solidFill>
            <a:ln w="2540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0" name="Rectangle 6"/>
            <p:cNvSpPr>
              <a:spLocks noChangeArrowheads="1"/>
            </p:cNvSpPr>
            <p:nvPr/>
          </p:nvSpPr>
          <p:spPr bwMode="auto">
            <a:xfrm>
              <a:off x="1275" y="8962"/>
              <a:ext cx="107" cy="126"/>
            </a:xfrm>
            <a:prstGeom prst="rect">
              <a:avLst/>
            </a:prstGeom>
            <a:solidFill>
              <a:srgbClr val="000000"/>
            </a:solidFill>
            <a:ln w="2540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1" name="Rectangle 6"/>
            <p:cNvSpPr>
              <a:spLocks noChangeArrowheads="1"/>
            </p:cNvSpPr>
            <p:nvPr/>
          </p:nvSpPr>
          <p:spPr bwMode="auto">
            <a:xfrm>
              <a:off x="1275" y="9884"/>
              <a:ext cx="107" cy="126"/>
            </a:xfrm>
            <a:prstGeom prst="rect">
              <a:avLst/>
            </a:prstGeom>
            <a:solidFill>
              <a:srgbClr val="000000"/>
            </a:solidFill>
            <a:ln w="2540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2" name="Rectangle 5"/>
            <p:cNvSpPr>
              <a:spLocks noChangeArrowheads="1"/>
            </p:cNvSpPr>
            <p:nvPr/>
          </p:nvSpPr>
          <p:spPr bwMode="auto">
            <a:xfrm>
              <a:off x="1176" y="8795"/>
              <a:ext cx="100" cy="333"/>
            </a:xfrm>
            <a:prstGeom prst="rect">
              <a:avLst/>
            </a:prstGeom>
            <a:gradFill rotWithShape="1">
              <a:gsLst>
                <a:gs pos="0">
                  <a:srgbClr val="BCBCBC"/>
                </a:gs>
                <a:gs pos="35001">
                  <a:srgbClr val="D0D0D0"/>
                </a:gs>
                <a:gs pos="100000">
                  <a:srgbClr val="EDEDED"/>
                </a:gs>
              </a:gsLst>
              <a:lin ang="16200000" scaled="1"/>
            </a:gra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20000" dir="5400000" rotWithShape="0">
                <a:srgbClr val="000000">
                  <a:alpha val="37999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3" name="Rectangle 5"/>
            <p:cNvSpPr>
              <a:spLocks noChangeArrowheads="1"/>
            </p:cNvSpPr>
            <p:nvPr/>
          </p:nvSpPr>
          <p:spPr bwMode="auto">
            <a:xfrm>
              <a:off x="1005" y="7413"/>
              <a:ext cx="171" cy="3157"/>
            </a:xfrm>
            <a:prstGeom prst="rect">
              <a:avLst/>
            </a:prstGeom>
            <a:gradFill rotWithShape="1">
              <a:gsLst>
                <a:gs pos="0">
                  <a:srgbClr val="BCBCBC"/>
                </a:gs>
                <a:gs pos="35001">
                  <a:srgbClr val="D0D0D0"/>
                </a:gs>
                <a:gs pos="100000">
                  <a:srgbClr val="EDEDED"/>
                </a:gs>
              </a:gsLst>
              <a:lin ang="16200000" scaled="1"/>
            </a:gra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20000" dir="5400000" rotWithShape="0">
                <a:srgbClr val="000000">
                  <a:alpha val="37999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4" name="Rectangle 5"/>
            <p:cNvSpPr>
              <a:spLocks noChangeArrowheads="1"/>
            </p:cNvSpPr>
            <p:nvPr/>
          </p:nvSpPr>
          <p:spPr bwMode="auto">
            <a:xfrm>
              <a:off x="5419" y="7413"/>
              <a:ext cx="178" cy="3072"/>
            </a:xfrm>
            <a:prstGeom prst="rect">
              <a:avLst/>
            </a:prstGeom>
            <a:gradFill rotWithShape="1">
              <a:gsLst>
                <a:gs pos="0">
                  <a:srgbClr val="BCBCBC"/>
                </a:gs>
                <a:gs pos="35001">
                  <a:srgbClr val="D0D0D0"/>
                </a:gs>
                <a:gs pos="100000">
                  <a:srgbClr val="EDEDED"/>
                </a:gs>
              </a:gsLst>
              <a:lin ang="16200000" scaled="1"/>
            </a:gra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20000" dir="5400000" rotWithShape="0">
                <a:srgbClr val="000000">
                  <a:alpha val="37999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5" name="Rectangle 21"/>
            <p:cNvSpPr>
              <a:spLocks noChangeArrowheads="1"/>
            </p:cNvSpPr>
            <p:nvPr/>
          </p:nvSpPr>
          <p:spPr bwMode="auto">
            <a:xfrm>
              <a:off x="2768" y="9666"/>
              <a:ext cx="90" cy="687"/>
            </a:xfrm>
            <a:prstGeom prst="rect">
              <a:avLst/>
            </a:prstGeom>
            <a:solidFill>
              <a:srgbClr val="9966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cxnSp>
          <p:nvCxnSpPr>
            <p:cNvPr id="1046" name="AutoShape 22"/>
            <p:cNvCxnSpPr>
              <a:cxnSpLocks noChangeShapeType="1"/>
            </p:cNvCxnSpPr>
            <p:nvPr/>
          </p:nvCxnSpPr>
          <p:spPr bwMode="auto">
            <a:xfrm>
              <a:off x="2931" y="9777"/>
              <a:ext cx="0" cy="486"/>
            </a:xfrm>
            <a:prstGeom prst="straightConnector1">
              <a:avLst/>
            </a:prstGeom>
            <a:ln>
              <a:headEnd type="triangle" w="med" len="med"/>
              <a:tailEnd type="triangl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31" name="TextBox 130"/>
          <p:cNvSpPr txBox="1"/>
          <p:nvPr/>
        </p:nvSpPr>
        <p:spPr>
          <a:xfrm>
            <a:off x="10915650" y="15985574"/>
            <a:ext cx="219455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Experimental Setup</a:t>
            </a:r>
            <a:endParaRPr lang="en-US" sz="4400" b="1" dirty="0"/>
          </a:p>
        </p:txBody>
      </p:sp>
      <p:pic>
        <p:nvPicPr>
          <p:cNvPr id="1048" name="Picture 24" descr="C:\Users\mbirkebak\Downloads\20150323_153647.jpg"/>
          <p:cNvPicPr>
            <a:picLocks noChangeAspect="1" noChangeArrowheads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038218" y="5448141"/>
            <a:ext cx="10536581" cy="17649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5" name="Picture 144"/>
          <p:cNvPicPr/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28"/>
          <a:stretch>
            <a:fillRect/>
          </a:stretch>
        </p:blipFill>
        <p:spPr>
          <a:xfrm>
            <a:off x="33218652" y="12395782"/>
            <a:ext cx="2119098" cy="6152013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8" name="TextBox 147"/>
          <p:cNvSpPr txBox="1"/>
          <p:nvPr/>
        </p:nvSpPr>
        <p:spPr>
          <a:xfrm>
            <a:off x="32889825" y="11144529"/>
            <a:ext cx="110013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Detection Algorithm Flow Chart</a:t>
            </a:r>
            <a:endParaRPr lang="en-US" sz="4400" b="1" dirty="0"/>
          </a:p>
        </p:txBody>
      </p:sp>
      <p:sp>
        <p:nvSpPr>
          <p:cNvPr id="149" name="TextBox 148"/>
          <p:cNvSpPr txBox="1"/>
          <p:nvPr/>
        </p:nvSpPr>
        <p:spPr>
          <a:xfrm>
            <a:off x="32842201" y="25013647"/>
            <a:ext cx="11036166" cy="1015663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tint val="66000"/>
                  <a:satMod val="160000"/>
                </a:schemeClr>
              </a:gs>
              <a:gs pos="50000">
                <a:schemeClr val="bg2">
                  <a:lumMod val="50000"/>
                  <a:tint val="44500"/>
                  <a:satMod val="160000"/>
                </a:schemeClr>
              </a:gs>
              <a:gs pos="100000">
                <a:schemeClr val="bg2">
                  <a:lumMod val="5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Future Endeavors</a:t>
            </a:r>
            <a:endParaRPr lang="en-US" sz="6000" b="1" dirty="0"/>
          </a:p>
        </p:txBody>
      </p:sp>
      <p:pic>
        <p:nvPicPr>
          <p:cNvPr id="147" name="Picture 146"/>
          <p:cNvPicPr/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151534" y="12395782"/>
            <a:ext cx="4739665" cy="723864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0" name="TextBox 149"/>
          <p:cNvSpPr txBox="1"/>
          <p:nvPr/>
        </p:nvSpPr>
        <p:spPr>
          <a:xfrm>
            <a:off x="32842199" y="20403969"/>
            <a:ext cx="11049001" cy="1015663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tint val="66000"/>
                  <a:satMod val="160000"/>
                </a:schemeClr>
              </a:gs>
              <a:gs pos="50000">
                <a:schemeClr val="bg2">
                  <a:lumMod val="50000"/>
                  <a:tint val="44500"/>
                  <a:satMod val="160000"/>
                </a:schemeClr>
              </a:gs>
              <a:gs pos="100000">
                <a:schemeClr val="bg2">
                  <a:lumMod val="5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Discussion</a:t>
            </a:r>
            <a:r>
              <a:rPr lang="en-US" sz="4400" b="1" dirty="0" smtClean="0"/>
              <a:t> </a:t>
            </a:r>
            <a:endParaRPr lang="en-US" sz="4400" b="1" dirty="0"/>
          </a:p>
        </p:txBody>
      </p:sp>
      <p:sp>
        <p:nvSpPr>
          <p:cNvPr id="151" name="TextBox 150"/>
          <p:cNvSpPr txBox="1"/>
          <p:nvPr/>
        </p:nvSpPr>
        <p:spPr>
          <a:xfrm>
            <a:off x="33088449" y="21442232"/>
            <a:ext cx="1078991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800" dirty="0"/>
              <a:t>The Harbor Security System implemented in this project can </a:t>
            </a:r>
            <a:r>
              <a:rPr lang="en-US" sz="2800" dirty="0" smtClean="0"/>
              <a:t>detect </a:t>
            </a:r>
            <a:r>
              <a:rPr lang="en-US" sz="2800" dirty="0"/>
              <a:t>a passing vessel and extract velocity and size </a:t>
            </a:r>
            <a:r>
              <a:rPr lang="en-US" sz="2800" dirty="0" smtClean="0"/>
              <a:t> information. </a:t>
            </a:r>
            <a:r>
              <a:rPr lang="en-US" sz="2800" dirty="0"/>
              <a:t>The results showed that the average error of the size estimate was 15%  and the average error of the velocity estimation ratio(slope) was 9%. 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8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800" dirty="0" smtClean="0"/>
              <a:t>The </a:t>
            </a:r>
            <a:r>
              <a:rPr lang="en-US" sz="2800" dirty="0" smtClean="0"/>
              <a:t>shortest width of </a:t>
            </a:r>
            <a:r>
              <a:rPr lang="en-US" sz="2800" dirty="0"/>
              <a:t> </a:t>
            </a:r>
            <a:r>
              <a:rPr lang="en-US" sz="2800" dirty="0" smtClean="0"/>
              <a:t>a</a:t>
            </a:r>
            <a:r>
              <a:rPr lang="en-US" sz="2800" dirty="0" smtClean="0"/>
              <a:t> full scale </a:t>
            </a:r>
            <a:r>
              <a:rPr lang="en-US" sz="2800" dirty="0" smtClean="0"/>
              <a:t>detector </a:t>
            </a:r>
            <a:r>
              <a:rPr lang="en-US" sz="2800" dirty="0" smtClean="0"/>
              <a:t>unit</a:t>
            </a:r>
            <a:r>
              <a:rPr lang="en-US" sz="2800" dirty="0" smtClean="0"/>
              <a:t> </a:t>
            </a:r>
            <a:r>
              <a:rPr lang="en-US" sz="2800" dirty="0" smtClean="0"/>
              <a:t>in Portsmouth harbor </a:t>
            </a:r>
            <a:r>
              <a:rPr lang="en-US" sz="2800" dirty="0" smtClean="0"/>
              <a:t>can be</a:t>
            </a:r>
            <a:r>
              <a:rPr lang="en-US" sz="2800" dirty="0" smtClean="0"/>
              <a:t> </a:t>
            </a:r>
            <a:r>
              <a:rPr lang="en-US" sz="2800" b="1" dirty="0" smtClean="0"/>
              <a:t>1.9 m</a:t>
            </a:r>
            <a:r>
              <a:rPr lang="en-US" sz="2800" dirty="0" smtClean="0"/>
              <a:t> (6.3 </a:t>
            </a:r>
            <a:r>
              <a:rPr lang="en-US" sz="2800" dirty="0" err="1" smtClean="0"/>
              <a:t>ft</a:t>
            </a:r>
            <a:r>
              <a:rPr lang="en-US" sz="2800" dirty="0" smtClean="0"/>
              <a:t>), based </a:t>
            </a:r>
            <a:r>
              <a:rPr lang="en-US" sz="2800" dirty="0" smtClean="0"/>
              <a:t>on </a:t>
            </a:r>
            <a:r>
              <a:rPr lang="en-US" sz="2800" dirty="0" smtClean="0"/>
              <a:t>the systems  speed of response for </a:t>
            </a:r>
            <a:r>
              <a:rPr lang="en-US" sz="2800" dirty="0" smtClean="0"/>
              <a:t>a vessel traveling </a:t>
            </a:r>
            <a:r>
              <a:rPr lang="en-US" sz="2800" dirty="0" smtClean="0"/>
              <a:t>a scaled velocity of 25kts. (max velocity of a cargo ship)</a:t>
            </a:r>
            <a:endParaRPr lang="en-US" sz="2800" dirty="0" smtClean="0"/>
          </a:p>
          <a:p>
            <a:pPr marL="342900" indent="-342900">
              <a:buFont typeface="Arial" pitchFamily="34" charset="0"/>
              <a:buChar char="•"/>
            </a:pPr>
            <a:endParaRPr lang="en-US" sz="2800" dirty="0" smtClean="0"/>
          </a:p>
        </p:txBody>
      </p:sp>
      <p:sp>
        <p:nvSpPr>
          <p:cNvPr id="120" name="TextBox 119"/>
          <p:cNvSpPr txBox="1"/>
          <p:nvPr/>
        </p:nvSpPr>
        <p:spPr>
          <a:xfrm>
            <a:off x="33254665" y="26098087"/>
            <a:ext cx="1041324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indent="290513">
              <a:buFont typeface="+mj-lt"/>
              <a:buAutoNum type="arabicPeriod"/>
            </a:pPr>
            <a:r>
              <a:rPr lang="en-US" sz="2800" dirty="0" smtClean="0"/>
              <a:t>Develop </a:t>
            </a:r>
            <a:r>
              <a:rPr lang="en-US" sz="2800" dirty="0"/>
              <a:t>detection </a:t>
            </a:r>
            <a:r>
              <a:rPr lang="en-US" sz="2800" dirty="0" smtClean="0"/>
              <a:t>system that uses motorized lasers (larger scanning range, fewer lasers).</a:t>
            </a:r>
          </a:p>
          <a:p>
            <a:pPr marL="0" lvl="1" indent="290513">
              <a:buFont typeface="+mj-lt"/>
              <a:buAutoNum type="arabicPeriod"/>
            </a:pPr>
            <a:r>
              <a:rPr lang="en-US" sz="2800" dirty="0" smtClean="0"/>
              <a:t>Evaluate Harbor Security System in terms of security threats</a:t>
            </a:r>
          </a:p>
          <a:p>
            <a:pPr marL="2300392" lvl="2" indent="-457200">
              <a:buFont typeface="Arial" panose="020B0604020202020204" pitchFamily="34" charset="0"/>
              <a:buChar char="•"/>
            </a:pPr>
            <a:r>
              <a:rPr lang="en-US" sz="2800" dirty="0"/>
              <a:t>Explore possible regulations to be imposed around laser (no loitering in laser detection area</a:t>
            </a:r>
            <a:r>
              <a:rPr lang="en-US" sz="2800" dirty="0" smtClean="0"/>
              <a:t>).</a:t>
            </a:r>
            <a:endParaRPr lang="en-US" sz="2800" dirty="0"/>
          </a:p>
          <a:p>
            <a:pPr marL="2300392" lvl="2" indent="-457200">
              <a:buFont typeface="Arial" panose="020B0604020202020204" pitchFamily="34" charset="0"/>
              <a:buChar char="•"/>
            </a:pPr>
            <a:r>
              <a:rPr lang="en-US" sz="2800" dirty="0"/>
              <a:t>Sound alarm if boat is stopped in detection </a:t>
            </a:r>
            <a:r>
              <a:rPr lang="en-US" sz="2800" dirty="0" smtClean="0"/>
              <a:t>zone.</a:t>
            </a:r>
            <a:endParaRPr lang="en-US" sz="2800" dirty="0"/>
          </a:p>
          <a:p>
            <a:pPr marL="2300392" lvl="2" indent="-457200">
              <a:buFont typeface="Arial" panose="020B0604020202020204" pitchFamily="34" charset="0"/>
              <a:buChar char="•"/>
            </a:pPr>
            <a:r>
              <a:rPr lang="en-US" sz="2800" dirty="0"/>
              <a:t>Add </a:t>
            </a:r>
            <a:r>
              <a:rPr lang="en-US" sz="2800" dirty="0" smtClean="0"/>
              <a:t>Light Detection and Ranging (LIDAR) </a:t>
            </a:r>
            <a:r>
              <a:rPr lang="en-US" sz="2800" dirty="0"/>
              <a:t>system to detect distance of ship from detection </a:t>
            </a:r>
            <a:r>
              <a:rPr lang="en-US" sz="2800" dirty="0" smtClean="0"/>
              <a:t>system.</a:t>
            </a:r>
          </a:p>
          <a:p>
            <a:pPr marL="0" lvl="1" indent="290513">
              <a:buFont typeface="+mj-lt"/>
              <a:buAutoNum type="arabicPeriod"/>
            </a:pPr>
            <a:r>
              <a:rPr lang="en-US" sz="2800" dirty="0" smtClean="0"/>
              <a:t>Continue full scale implementation in Portsmouth Harbor.</a:t>
            </a:r>
          </a:p>
          <a:p>
            <a:pPr marL="0" lvl="1" indent="290513">
              <a:buFont typeface="+mj-lt"/>
              <a:buAutoNum type="arabicPeriod"/>
            </a:pPr>
            <a:r>
              <a:rPr lang="en-US" sz="2800" dirty="0" smtClean="0"/>
              <a:t>Develop intertidal detection system, possibly </a:t>
            </a:r>
            <a:r>
              <a:rPr lang="en-US" sz="2800" dirty="0" smtClean="0"/>
              <a:t>using </a:t>
            </a:r>
            <a:r>
              <a:rPr lang="en-US" sz="2800" dirty="0" smtClean="0"/>
              <a:t>different wavelength lasers and motorized </a:t>
            </a:r>
            <a:r>
              <a:rPr lang="en-US" sz="2800" dirty="0" smtClean="0"/>
              <a:t>assemblies to </a:t>
            </a:r>
            <a:r>
              <a:rPr lang="en-US" sz="2800" dirty="0" smtClean="0"/>
              <a:t>work </a:t>
            </a:r>
            <a:r>
              <a:rPr lang="en-US" sz="2800" dirty="0" smtClean="0"/>
              <a:t>with</a:t>
            </a:r>
            <a:r>
              <a:rPr lang="en-US" sz="2800" dirty="0" smtClean="0"/>
              <a:t> </a:t>
            </a:r>
            <a:r>
              <a:rPr lang="en-US" sz="2800" dirty="0" smtClean="0"/>
              <a:t>the tides. 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22189300" y="15005111"/>
            <a:ext cx="5919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Figure 7: Detector Array Setup</a:t>
            </a:r>
            <a:endParaRPr lang="en-US" sz="2400" b="1" dirty="0"/>
          </a:p>
        </p:txBody>
      </p:sp>
      <p:sp>
        <p:nvSpPr>
          <p:cNvPr id="3" name="TextBox 2"/>
          <p:cNvSpPr txBox="1"/>
          <p:nvPr/>
        </p:nvSpPr>
        <p:spPr>
          <a:xfrm rot="16200000">
            <a:off x="9477888" y="29502791"/>
            <a:ext cx="4621030" cy="400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Figure 9b: Results from Flume Tank Test </a:t>
            </a:r>
            <a:endParaRPr lang="en-US" sz="2000" b="1" dirty="0"/>
          </a:p>
        </p:txBody>
      </p:sp>
      <p:sp>
        <p:nvSpPr>
          <p:cNvPr id="121" name="TextBox 120"/>
          <p:cNvSpPr txBox="1"/>
          <p:nvPr/>
        </p:nvSpPr>
        <p:spPr>
          <a:xfrm>
            <a:off x="23306303" y="18721480"/>
            <a:ext cx="6578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Figure 8  : Experimental Diagram </a:t>
            </a:r>
          </a:p>
        </p:txBody>
      </p:sp>
      <p:sp>
        <p:nvSpPr>
          <p:cNvPr id="124" name="TextBox 123"/>
          <p:cNvSpPr txBox="1"/>
          <p:nvPr/>
        </p:nvSpPr>
        <p:spPr>
          <a:xfrm rot="16200000">
            <a:off x="29637790" y="29510119"/>
            <a:ext cx="46356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Figure 10b: Results from Tow Tank Test </a:t>
            </a:r>
            <a:endParaRPr lang="en-US" sz="2000" b="1" dirty="0"/>
          </a:p>
        </p:txBody>
      </p:sp>
      <p:sp>
        <p:nvSpPr>
          <p:cNvPr id="125" name="TextBox 124"/>
          <p:cNvSpPr txBox="1"/>
          <p:nvPr/>
        </p:nvSpPr>
        <p:spPr>
          <a:xfrm>
            <a:off x="32843153" y="19878645"/>
            <a:ext cx="11048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Figure 11: Algorithm Block Diagram</a:t>
            </a:r>
            <a:endParaRPr lang="en-US" sz="2400" b="1" dirty="0"/>
          </a:p>
        </p:txBody>
      </p:sp>
      <p:sp>
        <p:nvSpPr>
          <p:cNvPr id="122" name="TextBox 121"/>
          <p:cNvSpPr txBox="1"/>
          <p:nvPr/>
        </p:nvSpPr>
        <p:spPr>
          <a:xfrm rot="16200000">
            <a:off x="20214130" y="23059096"/>
            <a:ext cx="43391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Figure 10a: Results from Tow Tank Test </a:t>
            </a:r>
            <a:endParaRPr lang="en-US" sz="2000" b="1" dirty="0"/>
          </a:p>
        </p:txBody>
      </p:sp>
      <p:sp>
        <p:nvSpPr>
          <p:cNvPr id="123" name="TextBox 122"/>
          <p:cNvSpPr txBox="1"/>
          <p:nvPr/>
        </p:nvSpPr>
        <p:spPr>
          <a:xfrm rot="16200000">
            <a:off x="19178297" y="23111485"/>
            <a:ext cx="44198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Figure 9a: Results from Flume Tank Test </a:t>
            </a:r>
            <a:endParaRPr 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8586268" y="16383174"/>
            <a:ext cx="16914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.5m depth</a:t>
            </a:r>
            <a:endParaRPr lang="en-US" sz="2800" dirty="0"/>
          </a:p>
        </p:txBody>
      </p:sp>
      <p:sp>
        <p:nvSpPr>
          <p:cNvPr id="115" name="TextBox 114"/>
          <p:cNvSpPr txBox="1"/>
          <p:nvPr/>
        </p:nvSpPr>
        <p:spPr>
          <a:xfrm>
            <a:off x="26565503" y="7788866"/>
            <a:ext cx="59312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Figure 6: Photodetector and Responsivity (Thor Labs) </a:t>
            </a:r>
          </a:p>
        </p:txBody>
      </p:sp>
      <p:cxnSp>
        <p:nvCxnSpPr>
          <p:cNvPr id="27" name="Straight Connector 26"/>
          <p:cNvCxnSpPr/>
          <p:nvPr/>
        </p:nvCxnSpPr>
        <p:spPr>
          <a:xfrm>
            <a:off x="21778125" y="4586874"/>
            <a:ext cx="1" cy="10883661"/>
          </a:xfrm>
          <a:prstGeom prst="line">
            <a:avLst/>
          </a:prstGeom>
          <a:ln w="762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21776271" y="11138063"/>
            <a:ext cx="10720530" cy="0"/>
          </a:xfrm>
          <a:prstGeom prst="line">
            <a:avLst/>
          </a:prstGeom>
          <a:ln w="762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9205" y="19527246"/>
            <a:ext cx="9182299" cy="68867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6" name="TextBox 125"/>
          <p:cNvSpPr txBox="1"/>
          <p:nvPr/>
        </p:nvSpPr>
        <p:spPr>
          <a:xfrm>
            <a:off x="33331605" y="7311150"/>
            <a:ext cx="59312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Figure 10: Detector Array</a:t>
            </a:r>
          </a:p>
        </p:txBody>
      </p:sp>
      <p:sp>
        <p:nvSpPr>
          <p:cNvPr id="127" name="TextBox 126"/>
          <p:cNvSpPr txBox="1"/>
          <p:nvPr/>
        </p:nvSpPr>
        <p:spPr>
          <a:xfrm>
            <a:off x="24345140" y="21241186"/>
            <a:ext cx="2376174" cy="13849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R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=.95</a:t>
            </a:r>
          </a:p>
          <a:p>
            <a:pPr algn="ctr"/>
            <a:endParaRPr lang="en-US" sz="2800" dirty="0" smtClean="0"/>
          </a:p>
          <a:p>
            <a:pPr algn="ctr"/>
            <a:r>
              <a:rPr lang="en-US" sz="2800" dirty="0" smtClean="0"/>
              <a:t>y=.84X</a:t>
            </a:r>
            <a:endParaRPr lang="en-US" sz="2800" dirty="0"/>
          </a:p>
        </p:txBody>
      </p:sp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8593" y="19563616"/>
            <a:ext cx="9209774" cy="69073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6943" y="26407819"/>
            <a:ext cx="8531742" cy="63988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13241553" y="21145382"/>
            <a:ext cx="2551637" cy="13849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R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=.98</a:t>
            </a:r>
          </a:p>
          <a:p>
            <a:pPr algn="ctr"/>
            <a:endParaRPr lang="en-US" sz="2800" dirty="0" smtClean="0"/>
          </a:p>
          <a:p>
            <a:pPr algn="ctr"/>
            <a:r>
              <a:rPr lang="en-US" sz="2800" dirty="0" smtClean="0"/>
              <a:t>y=.96X</a:t>
            </a:r>
            <a:endParaRPr lang="en-US" sz="2800" dirty="0"/>
          </a:p>
        </p:txBody>
      </p:sp>
      <p:pic>
        <p:nvPicPr>
          <p:cNvPr id="2048" name="Picture 8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5155" y="26407818"/>
            <a:ext cx="8531743" cy="63988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73925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879</TotalTime>
  <Words>871</Words>
  <Application>Microsoft Office PowerPoint</Application>
  <PresentationFormat>Custom</PresentationFormat>
  <Paragraphs>102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Birkebak</dc:creator>
  <cp:lastModifiedBy>Timothy Brown</cp:lastModifiedBy>
  <cp:revision>101</cp:revision>
  <dcterms:created xsi:type="dcterms:W3CDTF">2015-04-06T13:47:41Z</dcterms:created>
  <dcterms:modified xsi:type="dcterms:W3CDTF">2015-04-20T22:27:09Z</dcterms:modified>
</cp:coreProperties>
</file>