
<file path=[Content_Types].xml><?xml version="1.0" encoding="utf-8"?>
<Types xmlns="http://schemas.openxmlformats.org/package/2006/content-types">
  <Default Extension="png" ContentType="image/png"/>
  <Default Extension="emf" ContentType="image/x-emf"/>
  <Default Extension="jpeg" ContentType="image/jpeg"/>
  <Default Extension="xls" ContentType="application/vnd.ms-excel"/>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Lst>
  <p:sldSz cx="32918400" cy="43891200"/>
  <p:notesSz cx="6858000" cy="9144000"/>
  <p:defaultText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F9F9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24" d="100"/>
          <a:sy n="24" d="100"/>
        </p:scale>
        <p:origin x="-2070" y="1674"/>
      </p:cViewPr>
      <p:guideLst>
        <p:guide orient="horz" pos="13824"/>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Book2"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1568405791955577"/>
          <c:y val="4.8333294269943004E-2"/>
          <c:w val="0.85069484845167953"/>
          <c:h val="0.77610077447560144"/>
        </c:manualLayout>
      </c:layout>
      <c:lineChart>
        <c:grouping val="standard"/>
        <c:varyColors val="0"/>
        <c:ser>
          <c:idx val="0"/>
          <c:order val="0"/>
          <c:tx>
            <c:strRef>
              <c:f>Sheet3!$B$1</c:f>
              <c:strCache>
                <c:ptCount val="1"/>
                <c:pt idx="0">
                  <c:v>Ducke</c:v>
                </c:pt>
              </c:strCache>
            </c:strRef>
          </c:tx>
          <c:spPr>
            <a:ln w="57150"/>
          </c:spPr>
          <c:marker>
            <c:spPr>
              <a:ln w="57150"/>
            </c:spPr>
          </c:marker>
          <c:cat>
            <c:numRef>
              <c:f>Sheet3!$A$2:$A$49</c:f>
              <c:numCache>
                <c:formatCode>General</c:formatCode>
                <c:ptCount val="48"/>
                <c:pt idx="0">
                  <c:v>5</c:v>
                </c:pt>
                <c:pt idx="1">
                  <c:v>6</c:v>
                </c:pt>
                <c:pt idx="2">
                  <c:v>7</c:v>
                </c:pt>
                <c:pt idx="3">
                  <c:v>8</c:v>
                </c:pt>
                <c:pt idx="4">
                  <c:v>9</c:v>
                </c:pt>
                <c:pt idx="5">
                  <c:v>10</c:v>
                </c:pt>
                <c:pt idx="6">
                  <c:v>11</c:v>
                </c:pt>
                <c:pt idx="7">
                  <c:v>12</c:v>
                </c:pt>
                <c:pt idx="8">
                  <c:v>13</c:v>
                </c:pt>
                <c:pt idx="9">
                  <c:v>14</c:v>
                </c:pt>
                <c:pt idx="10">
                  <c:v>15</c:v>
                </c:pt>
                <c:pt idx="11">
                  <c:v>16</c:v>
                </c:pt>
                <c:pt idx="12">
                  <c:v>17</c:v>
                </c:pt>
                <c:pt idx="13">
                  <c:v>18</c:v>
                </c:pt>
                <c:pt idx="14">
                  <c:v>19</c:v>
                </c:pt>
                <c:pt idx="15">
                  <c:v>20</c:v>
                </c:pt>
                <c:pt idx="16">
                  <c:v>21</c:v>
                </c:pt>
                <c:pt idx="17">
                  <c:v>22</c:v>
                </c:pt>
                <c:pt idx="18">
                  <c:v>23</c:v>
                </c:pt>
                <c:pt idx="19">
                  <c:v>24</c:v>
                </c:pt>
                <c:pt idx="20">
                  <c:v>25</c:v>
                </c:pt>
                <c:pt idx="21">
                  <c:v>26</c:v>
                </c:pt>
                <c:pt idx="22">
                  <c:v>27</c:v>
                </c:pt>
                <c:pt idx="23">
                  <c:v>28</c:v>
                </c:pt>
                <c:pt idx="24">
                  <c:v>29</c:v>
                </c:pt>
                <c:pt idx="25">
                  <c:v>30</c:v>
                </c:pt>
                <c:pt idx="26">
                  <c:v>31</c:v>
                </c:pt>
                <c:pt idx="27">
                  <c:v>32</c:v>
                </c:pt>
                <c:pt idx="28">
                  <c:v>33</c:v>
                </c:pt>
                <c:pt idx="29">
                  <c:v>34</c:v>
                </c:pt>
                <c:pt idx="30">
                  <c:v>35</c:v>
                </c:pt>
                <c:pt idx="31">
                  <c:v>36</c:v>
                </c:pt>
                <c:pt idx="32">
                  <c:v>37</c:v>
                </c:pt>
                <c:pt idx="33">
                  <c:v>38</c:v>
                </c:pt>
                <c:pt idx="34">
                  <c:v>39</c:v>
                </c:pt>
                <c:pt idx="35">
                  <c:v>40</c:v>
                </c:pt>
                <c:pt idx="36">
                  <c:v>41</c:v>
                </c:pt>
                <c:pt idx="37">
                  <c:v>42</c:v>
                </c:pt>
                <c:pt idx="38">
                  <c:v>43</c:v>
                </c:pt>
                <c:pt idx="39">
                  <c:v>44</c:v>
                </c:pt>
                <c:pt idx="40">
                  <c:v>45</c:v>
                </c:pt>
                <c:pt idx="41">
                  <c:v>46</c:v>
                </c:pt>
                <c:pt idx="42">
                  <c:v>47</c:v>
                </c:pt>
                <c:pt idx="43">
                  <c:v>48</c:v>
                </c:pt>
                <c:pt idx="44">
                  <c:v>49</c:v>
                </c:pt>
                <c:pt idx="45">
                  <c:v>50</c:v>
                </c:pt>
                <c:pt idx="46">
                  <c:v>51</c:v>
                </c:pt>
                <c:pt idx="47">
                  <c:v>52</c:v>
                </c:pt>
              </c:numCache>
            </c:numRef>
          </c:cat>
          <c:val>
            <c:numRef>
              <c:f>Sheet3!$B$2:$B$31</c:f>
              <c:numCache>
                <c:formatCode>General</c:formatCode>
                <c:ptCount val="30"/>
                <c:pt idx="0">
                  <c:v>5.7825349171126486E-2</c:v>
                </c:pt>
                <c:pt idx="1">
                  <c:v>5.8303963799329943E-2</c:v>
                </c:pt>
                <c:pt idx="2">
                  <c:v>6.3612235130313707E-2</c:v>
                </c:pt>
                <c:pt idx="3">
                  <c:v>7.5055475786450859E-2</c:v>
                </c:pt>
                <c:pt idx="4">
                  <c:v>8.5933080972893011E-2</c:v>
                </c:pt>
                <c:pt idx="5">
                  <c:v>8.9936039681503724E-2</c:v>
                </c:pt>
                <c:pt idx="6">
                  <c:v>8.5802549710655707E-2</c:v>
                </c:pt>
                <c:pt idx="7">
                  <c:v>8.7542966540486447E-2</c:v>
                </c:pt>
                <c:pt idx="8">
                  <c:v>8.4192664143062257E-2</c:v>
                </c:pt>
                <c:pt idx="9">
                  <c:v>7.422877779228125E-2</c:v>
                </c:pt>
                <c:pt idx="10">
                  <c:v>6.2959578819127185E-2</c:v>
                </c:pt>
                <c:pt idx="11">
                  <c:v>4.942783796719314E-2</c:v>
                </c:pt>
                <c:pt idx="12">
                  <c:v>3.7114388896140625E-2</c:v>
                </c:pt>
                <c:pt idx="13">
                  <c:v>2.9674106948614193E-2</c:v>
                </c:pt>
                <c:pt idx="14">
                  <c:v>2.0623939433494321E-2</c:v>
                </c:pt>
                <c:pt idx="15">
                  <c:v>1.3575251272679808E-2</c:v>
                </c:pt>
                <c:pt idx="16">
                  <c:v>8.6150633076621849E-3</c:v>
                </c:pt>
                <c:pt idx="17">
                  <c:v>6.0914589044076053E-3</c:v>
                </c:pt>
                <c:pt idx="18">
                  <c:v>3.7418961841361007E-3</c:v>
                </c:pt>
                <c:pt idx="19">
                  <c:v>2.0449897750511249E-3</c:v>
                </c:pt>
                <c:pt idx="20">
                  <c:v>1.3053126223730584E-3</c:v>
                </c:pt>
                <c:pt idx="21">
                  <c:v>1.0007396771526782E-3</c:v>
                </c:pt>
                <c:pt idx="22">
                  <c:v>5.6563546969499198E-4</c:v>
                </c:pt>
                <c:pt idx="23">
                  <c:v>4.3510420745768613E-4</c:v>
                </c:pt>
                <c:pt idx="24">
                  <c:v>1.3053126223730585E-4</c:v>
                </c:pt>
                <c:pt idx="25">
                  <c:v>4.3510420745768611E-5</c:v>
                </c:pt>
                <c:pt idx="26">
                  <c:v>1.7404168298307444E-4</c:v>
                </c:pt>
                <c:pt idx="27">
                  <c:v>0</c:v>
                </c:pt>
                <c:pt idx="28">
                  <c:v>0</c:v>
                </c:pt>
                <c:pt idx="29">
                  <c:v>4.3510420745768611E-5</c:v>
                </c:pt>
              </c:numCache>
            </c:numRef>
          </c:val>
          <c:smooth val="0"/>
        </c:ser>
        <c:ser>
          <c:idx val="1"/>
          <c:order val="1"/>
          <c:tx>
            <c:strRef>
              <c:f>Sheet3!$C$1</c:f>
              <c:strCache>
                <c:ptCount val="1"/>
                <c:pt idx="0">
                  <c:v>Tapajos</c:v>
                </c:pt>
              </c:strCache>
            </c:strRef>
          </c:tx>
          <c:spPr>
            <a:ln w="57150"/>
          </c:spPr>
          <c:marker>
            <c:spPr>
              <a:ln w="57150"/>
            </c:spPr>
          </c:marker>
          <c:cat>
            <c:numRef>
              <c:f>Sheet3!$A$2:$A$49</c:f>
              <c:numCache>
                <c:formatCode>General</c:formatCode>
                <c:ptCount val="48"/>
                <c:pt idx="0">
                  <c:v>5</c:v>
                </c:pt>
                <c:pt idx="1">
                  <c:v>6</c:v>
                </c:pt>
                <c:pt idx="2">
                  <c:v>7</c:v>
                </c:pt>
                <c:pt idx="3">
                  <c:v>8</c:v>
                </c:pt>
                <c:pt idx="4">
                  <c:v>9</c:v>
                </c:pt>
                <c:pt idx="5">
                  <c:v>10</c:v>
                </c:pt>
                <c:pt idx="6">
                  <c:v>11</c:v>
                </c:pt>
                <c:pt idx="7">
                  <c:v>12</c:v>
                </c:pt>
                <c:pt idx="8">
                  <c:v>13</c:v>
                </c:pt>
                <c:pt idx="9">
                  <c:v>14</c:v>
                </c:pt>
                <c:pt idx="10">
                  <c:v>15</c:v>
                </c:pt>
                <c:pt idx="11">
                  <c:v>16</c:v>
                </c:pt>
                <c:pt idx="12">
                  <c:v>17</c:v>
                </c:pt>
                <c:pt idx="13">
                  <c:v>18</c:v>
                </c:pt>
                <c:pt idx="14">
                  <c:v>19</c:v>
                </c:pt>
                <c:pt idx="15">
                  <c:v>20</c:v>
                </c:pt>
                <c:pt idx="16">
                  <c:v>21</c:v>
                </c:pt>
                <c:pt idx="17">
                  <c:v>22</c:v>
                </c:pt>
                <c:pt idx="18">
                  <c:v>23</c:v>
                </c:pt>
                <c:pt idx="19">
                  <c:v>24</c:v>
                </c:pt>
                <c:pt idx="20">
                  <c:v>25</c:v>
                </c:pt>
                <c:pt idx="21">
                  <c:v>26</c:v>
                </c:pt>
                <c:pt idx="22">
                  <c:v>27</c:v>
                </c:pt>
                <c:pt idx="23">
                  <c:v>28</c:v>
                </c:pt>
                <c:pt idx="24">
                  <c:v>29</c:v>
                </c:pt>
                <c:pt idx="25">
                  <c:v>30</c:v>
                </c:pt>
                <c:pt idx="26">
                  <c:v>31</c:v>
                </c:pt>
                <c:pt idx="27">
                  <c:v>32</c:v>
                </c:pt>
                <c:pt idx="28">
                  <c:v>33</c:v>
                </c:pt>
                <c:pt idx="29">
                  <c:v>34</c:v>
                </c:pt>
                <c:pt idx="30">
                  <c:v>35</c:v>
                </c:pt>
                <c:pt idx="31">
                  <c:v>36</c:v>
                </c:pt>
                <c:pt idx="32">
                  <c:v>37</c:v>
                </c:pt>
                <c:pt idx="33">
                  <c:v>38</c:v>
                </c:pt>
                <c:pt idx="34">
                  <c:v>39</c:v>
                </c:pt>
                <c:pt idx="35">
                  <c:v>40</c:v>
                </c:pt>
                <c:pt idx="36">
                  <c:v>41</c:v>
                </c:pt>
                <c:pt idx="37">
                  <c:v>42</c:v>
                </c:pt>
                <c:pt idx="38">
                  <c:v>43</c:v>
                </c:pt>
                <c:pt idx="39">
                  <c:v>44</c:v>
                </c:pt>
                <c:pt idx="40">
                  <c:v>45</c:v>
                </c:pt>
                <c:pt idx="41">
                  <c:v>46</c:v>
                </c:pt>
                <c:pt idx="42">
                  <c:v>47</c:v>
                </c:pt>
                <c:pt idx="43">
                  <c:v>48</c:v>
                </c:pt>
                <c:pt idx="44">
                  <c:v>49</c:v>
                </c:pt>
                <c:pt idx="45">
                  <c:v>50</c:v>
                </c:pt>
                <c:pt idx="46">
                  <c:v>51</c:v>
                </c:pt>
                <c:pt idx="47">
                  <c:v>52</c:v>
                </c:pt>
              </c:numCache>
            </c:numRef>
          </c:cat>
          <c:val>
            <c:numRef>
              <c:f>Sheet3!$C$2:$C$31</c:f>
              <c:numCache>
                <c:formatCode>General</c:formatCode>
                <c:ptCount val="30"/>
                <c:pt idx="0">
                  <c:v>0.10013806757496027</c:v>
                </c:pt>
                <c:pt idx="1">
                  <c:v>9.9486805428921243E-2</c:v>
                </c:pt>
                <c:pt idx="2">
                  <c:v>0.10039857243337588</c:v>
                </c:pt>
                <c:pt idx="3">
                  <c:v>9.2322921822491993E-2</c:v>
                </c:pt>
                <c:pt idx="4">
                  <c:v>8.9222914007346235E-2</c:v>
                </c:pt>
                <c:pt idx="5">
                  <c:v>8.2345585745174144E-2</c:v>
                </c:pt>
                <c:pt idx="6">
                  <c:v>7.6171620600724202E-2</c:v>
                </c:pt>
                <c:pt idx="7">
                  <c:v>6.8408575819939046E-2</c:v>
                </c:pt>
                <c:pt idx="8">
                  <c:v>6.0879985411727927E-2</c:v>
                </c:pt>
                <c:pt idx="9">
                  <c:v>5.0537942532628236E-2</c:v>
                </c:pt>
                <c:pt idx="10">
                  <c:v>4.2332039492536534E-2</c:v>
                </c:pt>
                <c:pt idx="11">
                  <c:v>3.4178237424127962E-2</c:v>
                </c:pt>
                <c:pt idx="12">
                  <c:v>2.6597546044233724E-2</c:v>
                </c:pt>
                <c:pt idx="13">
                  <c:v>1.9642066324536953E-2</c:v>
                </c:pt>
                <c:pt idx="14">
                  <c:v>1.4770625472165056E-2</c:v>
                </c:pt>
                <c:pt idx="15">
                  <c:v>1.1045405996821842E-2</c:v>
                </c:pt>
                <c:pt idx="16">
                  <c:v>8.0235496392007718E-3</c:v>
                </c:pt>
                <c:pt idx="17">
                  <c:v>5.9916117435590173E-3</c:v>
                </c:pt>
                <c:pt idx="18">
                  <c:v>3.6731185036600932E-3</c:v>
                </c:pt>
                <c:pt idx="19">
                  <c:v>3.3344621877198009E-3</c:v>
                </c:pt>
                <c:pt idx="20">
                  <c:v>2.6571495558392164E-3</c:v>
                </c:pt>
                <c:pt idx="21">
                  <c:v>1.8495844947508271E-3</c:v>
                </c:pt>
                <c:pt idx="22">
                  <c:v>1.1722718628702426E-3</c:v>
                </c:pt>
                <c:pt idx="23">
                  <c:v>8.5966603277151123E-4</c:v>
                </c:pt>
                <c:pt idx="24">
                  <c:v>6.7731263188058454E-4</c:v>
                </c:pt>
                <c:pt idx="25">
                  <c:v>5.9916117435590175E-4</c:v>
                </c:pt>
                <c:pt idx="26">
                  <c:v>3.6470680178185322E-4</c:v>
                </c:pt>
                <c:pt idx="27">
                  <c:v>2.8655534425717037E-4</c:v>
                </c:pt>
                <c:pt idx="28">
                  <c:v>2.3445437257404851E-4</c:v>
                </c:pt>
                <c:pt idx="29">
                  <c:v>2.0840388673248756E-4</c:v>
                </c:pt>
              </c:numCache>
            </c:numRef>
          </c:val>
          <c:smooth val="0"/>
        </c:ser>
        <c:ser>
          <c:idx val="2"/>
          <c:order val="2"/>
          <c:tx>
            <c:strRef>
              <c:f>Sheet3!$D$1</c:f>
              <c:strCache>
                <c:ptCount val="1"/>
                <c:pt idx="0">
                  <c:v>Xingu</c:v>
                </c:pt>
              </c:strCache>
            </c:strRef>
          </c:tx>
          <c:spPr>
            <a:ln w="57150"/>
          </c:spPr>
          <c:marker>
            <c:spPr>
              <a:ln w="57150"/>
            </c:spPr>
          </c:marker>
          <c:cat>
            <c:numRef>
              <c:f>Sheet3!$A$2:$A$49</c:f>
              <c:numCache>
                <c:formatCode>General</c:formatCode>
                <c:ptCount val="48"/>
                <c:pt idx="0">
                  <c:v>5</c:v>
                </c:pt>
                <c:pt idx="1">
                  <c:v>6</c:v>
                </c:pt>
                <c:pt idx="2">
                  <c:v>7</c:v>
                </c:pt>
                <c:pt idx="3">
                  <c:v>8</c:v>
                </c:pt>
                <c:pt idx="4">
                  <c:v>9</c:v>
                </c:pt>
                <c:pt idx="5">
                  <c:v>10</c:v>
                </c:pt>
                <c:pt idx="6">
                  <c:v>11</c:v>
                </c:pt>
                <c:pt idx="7">
                  <c:v>12</c:v>
                </c:pt>
                <c:pt idx="8">
                  <c:v>13</c:v>
                </c:pt>
                <c:pt idx="9">
                  <c:v>14</c:v>
                </c:pt>
                <c:pt idx="10">
                  <c:v>15</c:v>
                </c:pt>
                <c:pt idx="11">
                  <c:v>16</c:v>
                </c:pt>
                <c:pt idx="12">
                  <c:v>17</c:v>
                </c:pt>
                <c:pt idx="13">
                  <c:v>18</c:v>
                </c:pt>
                <c:pt idx="14">
                  <c:v>19</c:v>
                </c:pt>
                <c:pt idx="15">
                  <c:v>20</c:v>
                </c:pt>
                <c:pt idx="16">
                  <c:v>21</c:v>
                </c:pt>
                <c:pt idx="17">
                  <c:v>22</c:v>
                </c:pt>
                <c:pt idx="18">
                  <c:v>23</c:v>
                </c:pt>
                <c:pt idx="19">
                  <c:v>24</c:v>
                </c:pt>
                <c:pt idx="20">
                  <c:v>25</c:v>
                </c:pt>
                <c:pt idx="21">
                  <c:v>26</c:v>
                </c:pt>
                <c:pt idx="22">
                  <c:v>27</c:v>
                </c:pt>
                <c:pt idx="23">
                  <c:v>28</c:v>
                </c:pt>
                <c:pt idx="24">
                  <c:v>29</c:v>
                </c:pt>
                <c:pt idx="25">
                  <c:v>30</c:v>
                </c:pt>
                <c:pt idx="26">
                  <c:v>31</c:v>
                </c:pt>
                <c:pt idx="27">
                  <c:v>32</c:v>
                </c:pt>
                <c:pt idx="28">
                  <c:v>33</c:v>
                </c:pt>
                <c:pt idx="29">
                  <c:v>34</c:v>
                </c:pt>
                <c:pt idx="30">
                  <c:v>35</c:v>
                </c:pt>
                <c:pt idx="31">
                  <c:v>36</c:v>
                </c:pt>
                <c:pt idx="32">
                  <c:v>37</c:v>
                </c:pt>
                <c:pt idx="33">
                  <c:v>38</c:v>
                </c:pt>
                <c:pt idx="34">
                  <c:v>39</c:v>
                </c:pt>
                <c:pt idx="35">
                  <c:v>40</c:v>
                </c:pt>
                <c:pt idx="36">
                  <c:v>41</c:v>
                </c:pt>
                <c:pt idx="37">
                  <c:v>42</c:v>
                </c:pt>
                <c:pt idx="38">
                  <c:v>43</c:v>
                </c:pt>
                <c:pt idx="39">
                  <c:v>44</c:v>
                </c:pt>
                <c:pt idx="40">
                  <c:v>45</c:v>
                </c:pt>
                <c:pt idx="41">
                  <c:v>46</c:v>
                </c:pt>
                <c:pt idx="42">
                  <c:v>47</c:v>
                </c:pt>
                <c:pt idx="43">
                  <c:v>48</c:v>
                </c:pt>
                <c:pt idx="44">
                  <c:v>49</c:v>
                </c:pt>
                <c:pt idx="45">
                  <c:v>50</c:v>
                </c:pt>
                <c:pt idx="46">
                  <c:v>51</c:v>
                </c:pt>
                <c:pt idx="47">
                  <c:v>52</c:v>
                </c:pt>
              </c:numCache>
            </c:numRef>
          </c:cat>
          <c:val>
            <c:numRef>
              <c:f>Sheet3!$D$2:$D$31</c:f>
              <c:numCache>
                <c:formatCode>General</c:formatCode>
                <c:ptCount val="30"/>
                <c:pt idx="0">
                  <c:v>0.17605785658599699</c:v>
                </c:pt>
                <c:pt idx="1">
                  <c:v>0.16461260304875014</c:v>
                </c:pt>
                <c:pt idx="2">
                  <c:v>0.14447559175278252</c:v>
                </c:pt>
                <c:pt idx="3">
                  <c:v>0.12375802411796905</c:v>
                </c:pt>
                <c:pt idx="4">
                  <c:v>0.10174664521372767</c:v>
                </c:pt>
                <c:pt idx="5">
                  <c:v>8.0481695888002386E-2</c:v>
                </c:pt>
                <c:pt idx="6">
                  <c:v>6.0892066282946571E-2</c:v>
                </c:pt>
                <c:pt idx="7">
                  <c:v>4.5482442317580904E-2</c:v>
                </c:pt>
                <c:pt idx="8">
                  <c:v>3.3921077512564901E-2</c:v>
                </c:pt>
                <c:pt idx="9">
                  <c:v>2.3139316933999038E-2</c:v>
                </c:pt>
                <c:pt idx="10">
                  <c:v>1.560867185296996E-2</c:v>
                </c:pt>
                <c:pt idx="11">
                  <c:v>1.0798347902532885E-2</c:v>
                </c:pt>
                <c:pt idx="12">
                  <c:v>6.6183422628427356E-3</c:v>
                </c:pt>
                <c:pt idx="13">
                  <c:v>4.0638943719209777E-3</c:v>
                </c:pt>
                <c:pt idx="14">
                  <c:v>2.9193690181962945E-3</c:v>
                </c:pt>
                <c:pt idx="15">
                  <c:v>1.9904788760429278E-3</c:v>
                </c:pt>
                <c:pt idx="16">
                  <c:v>1.3767478892630252E-3</c:v>
                </c:pt>
                <c:pt idx="17">
                  <c:v>6.4690563471395156E-4</c:v>
                </c:pt>
                <c:pt idx="18">
                  <c:v>4.4785774710965883E-4</c:v>
                </c:pt>
                <c:pt idx="19">
                  <c:v>4.1468309917561E-4</c:v>
                </c:pt>
                <c:pt idx="20">
                  <c:v>2.4880985950536598E-4</c:v>
                </c:pt>
                <c:pt idx="21">
                  <c:v>8.2936619835121997E-5</c:v>
                </c:pt>
                <c:pt idx="22">
                  <c:v>4.9761971901073198E-5</c:v>
                </c:pt>
                <c:pt idx="23">
                  <c:v>6.6349295868097598E-5</c:v>
                </c:pt>
                <c:pt idx="24">
                  <c:v>0</c:v>
                </c:pt>
                <c:pt idx="25">
                  <c:v>0</c:v>
                </c:pt>
                <c:pt idx="26">
                  <c:v>1.6587323967024399E-5</c:v>
                </c:pt>
                <c:pt idx="27">
                  <c:v>3.3174647934048799E-5</c:v>
                </c:pt>
                <c:pt idx="28">
                  <c:v>1.6587323967024399E-5</c:v>
                </c:pt>
                <c:pt idx="29">
                  <c:v>0</c:v>
                </c:pt>
              </c:numCache>
            </c:numRef>
          </c:val>
          <c:smooth val="0"/>
        </c:ser>
        <c:ser>
          <c:idx val="3"/>
          <c:order val="3"/>
          <c:tx>
            <c:strRef>
              <c:f>Sheet3!$E$1</c:f>
              <c:strCache>
                <c:ptCount val="1"/>
                <c:pt idx="0">
                  <c:v>Tanguro</c:v>
                </c:pt>
              </c:strCache>
            </c:strRef>
          </c:tx>
          <c:spPr>
            <a:ln w="57150"/>
          </c:spPr>
          <c:marker>
            <c:spPr>
              <a:ln w="57150"/>
            </c:spPr>
          </c:marker>
          <c:cat>
            <c:numRef>
              <c:f>Sheet3!$A$2:$A$49</c:f>
              <c:numCache>
                <c:formatCode>General</c:formatCode>
                <c:ptCount val="48"/>
                <c:pt idx="0">
                  <c:v>5</c:v>
                </c:pt>
                <c:pt idx="1">
                  <c:v>6</c:v>
                </c:pt>
                <c:pt idx="2">
                  <c:v>7</c:v>
                </c:pt>
                <c:pt idx="3">
                  <c:v>8</c:v>
                </c:pt>
                <c:pt idx="4">
                  <c:v>9</c:v>
                </c:pt>
                <c:pt idx="5">
                  <c:v>10</c:v>
                </c:pt>
                <c:pt idx="6">
                  <c:v>11</c:v>
                </c:pt>
                <c:pt idx="7">
                  <c:v>12</c:v>
                </c:pt>
                <c:pt idx="8">
                  <c:v>13</c:v>
                </c:pt>
                <c:pt idx="9">
                  <c:v>14</c:v>
                </c:pt>
                <c:pt idx="10">
                  <c:v>15</c:v>
                </c:pt>
                <c:pt idx="11">
                  <c:v>16</c:v>
                </c:pt>
                <c:pt idx="12">
                  <c:v>17</c:v>
                </c:pt>
                <c:pt idx="13">
                  <c:v>18</c:v>
                </c:pt>
                <c:pt idx="14">
                  <c:v>19</c:v>
                </c:pt>
                <c:pt idx="15">
                  <c:v>20</c:v>
                </c:pt>
                <c:pt idx="16">
                  <c:v>21</c:v>
                </c:pt>
                <c:pt idx="17">
                  <c:v>22</c:v>
                </c:pt>
                <c:pt idx="18">
                  <c:v>23</c:v>
                </c:pt>
                <c:pt idx="19">
                  <c:v>24</c:v>
                </c:pt>
                <c:pt idx="20">
                  <c:v>25</c:v>
                </c:pt>
                <c:pt idx="21">
                  <c:v>26</c:v>
                </c:pt>
                <c:pt idx="22">
                  <c:v>27</c:v>
                </c:pt>
                <c:pt idx="23">
                  <c:v>28</c:v>
                </c:pt>
                <c:pt idx="24">
                  <c:v>29</c:v>
                </c:pt>
                <c:pt idx="25">
                  <c:v>30</c:v>
                </c:pt>
                <c:pt idx="26">
                  <c:v>31</c:v>
                </c:pt>
                <c:pt idx="27">
                  <c:v>32</c:v>
                </c:pt>
                <c:pt idx="28">
                  <c:v>33</c:v>
                </c:pt>
                <c:pt idx="29">
                  <c:v>34</c:v>
                </c:pt>
                <c:pt idx="30">
                  <c:v>35</c:v>
                </c:pt>
                <c:pt idx="31">
                  <c:v>36</c:v>
                </c:pt>
                <c:pt idx="32">
                  <c:v>37</c:v>
                </c:pt>
                <c:pt idx="33">
                  <c:v>38</c:v>
                </c:pt>
                <c:pt idx="34">
                  <c:v>39</c:v>
                </c:pt>
                <c:pt idx="35">
                  <c:v>40</c:v>
                </c:pt>
                <c:pt idx="36">
                  <c:v>41</c:v>
                </c:pt>
                <c:pt idx="37">
                  <c:v>42</c:v>
                </c:pt>
                <c:pt idx="38">
                  <c:v>43</c:v>
                </c:pt>
                <c:pt idx="39">
                  <c:v>44</c:v>
                </c:pt>
                <c:pt idx="40">
                  <c:v>45</c:v>
                </c:pt>
                <c:pt idx="41">
                  <c:v>46</c:v>
                </c:pt>
                <c:pt idx="42">
                  <c:v>47</c:v>
                </c:pt>
                <c:pt idx="43">
                  <c:v>48</c:v>
                </c:pt>
                <c:pt idx="44">
                  <c:v>49</c:v>
                </c:pt>
                <c:pt idx="45">
                  <c:v>50</c:v>
                </c:pt>
                <c:pt idx="46">
                  <c:v>51</c:v>
                </c:pt>
                <c:pt idx="47">
                  <c:v>52</c:v>
                </c:pt>
              </c:numCache>
            </c:numRef>
          </c:cat>
          <c:val>
            <c:numRef>
              <c:f>Sheet3!$E$2:$E$31</c:f>
              <c:numCache>
                <c:formatCode>General</c:formatCode>
                <c:ptCount val="30"/>
                <c:pt idx="0">
                  <c:v>8.6790075596045749E-2</c:v>
                </c:pt>
                <c:pt idx="1">
                  <c:v>8.790463268075209E-2</c:v>
                </c:pt>
                <c:pt idx="2">
                  <c:v>8.9261484783872844E-2</c:v>
                </c:pt>
                <c:pt idx="3">
                  <c:v>9.6094204303159528E-2</c:v>
                </c:pt>
                <c:pt idx="4">
                  <c:v>9.4155844155844159E-2</c:v>
                </c:pt>
                <c:pt idx="5">
                  <c:v>9.2798992052723392E-2</c:v>
                </c:pt>
                <c:pt idx="6">
                  <c:v>9.0472959875944947E-2</c:v>
                </c:pt>
                <c:pt idx="7">
                  <c:v>7.9424307036247338E-2</c:v>
                </c:pt>
                <c:pt idx="8">
                  <c:v>6.6146540027137046E-2</c:v>
                </c:pt>
                <c:pt idx="9">
                  <c:v>5.5291723202170961E-2</c:v>
                </c:pt>
                <c:pt idx="10">
                  <c:v>4.322543128513278E-2</c:v>
                </c:pt>
                <c:pt idx="11">
                  <c:v>2.9656910253925178E-2</c:v>
                </c:pt>
                <c:pt idx="12">
                  <c:v>2.5392517929831361E-2</c:v>
                </c:pt>
                <c:pt idx="13">
                  <c:v>1.7396782322155458E-2</c:v>
                </c:pt>
                <c:pt idx="14">
                  <c:v>1.1581701880209343E-2</c:v>
                </c:pt>
                <c:pt idx="15">
                  <c:v>8.9164566776507078E-3</c:v>
                </c:pt>
                <c:pt idx="16">
                  <c:v>6.4935064935064939E-3</c:v>
                </c:pt>
                <c:pt idx="17">
                  <c:v>3.779802287264974E-3</c:v>
                </c:pt>
                <c:pt idx="18">
                  <c:v>3.779802287264974E-3</c:v>
                </c:pt>
                <c:pt idx="19">
                  <c:v>2.6652452025586353E-3</c:v>
                </c:pt>
                <c:pt idx="20">
                  <c:v>2.0352781546811396E-3</c:v>
                </c:pt>
                <c:pt idx="21">
                  <c:v>9.6918007365768557E-4</c:v>
                </c:pt>
                <c:pt idx="22">
                  <c:v>9.2072106997480134E-4</c:v>
                </c:pt>
                <c:pt idx="23">
                  <c:v>1.2599340957549913E-3</c:v>
                </c:pt>
                <c:pt idx="24">
                  <c:v>6.2996704787749564E-4</c:v>
                </c:pt>
                <c:pt idx="25">
                  <c:v>6.2996704787749564E-4</c:v>
                </c:pt>
                <c:pt idx="26">
                  <c:v>4.361310331459585E-4</c:v>
                </c:pt>
                <c:pt idx="27">
                  <c:v>4.361310331459585E-4</c:v>
                </c:pt>
                <c:pt idx="28">
                  <c:v>3.3921302578018993E-4</c:v>
                </c:pt>
                <c:pt idx="29">
                  <c:v>1.9383601473153711E-4</c:v>
                </c:pt>
              </c:numCache>
            </c:numRef>
          </c:val>
          <c:smooth val="0"/>
        </c:ser>
        <c:ser>
          <c:idx val="4"/>
          <c:order val="4"/>
          <c:tx>
            <c:strRef>
              <c:f>Sheet3!$F$1</c:f>
              <c:strCache>
                <c:ptCount val="1"/>
                <c:pt idx="0">
                  <c:v>Cauaxi</c:v>
                </c:pt>
              </c:strCache>
            </c:strRef>
          </c:tx>
          <c:spPr>
            <a:ln w="57150"/>
          </c:spPr>
          <c:marker>
            <c:spPr>
              <a:ln w="57150"/>
            </c:spPr>
          </c:marker>
          <c:cat>
            <c:numRef>
              <c:f>Sheet3!$A$2:$A$49</c:f>
              <c:numCache>
                <c:formatCode>General</c:formatCode>
                <c:ptCount val="48"/>
                <c:pt idx="0">
                  <c:v>5</c:v>
                </c:pt>
                <c:pt idx="1">
                  <c:v>6</c:v>
                </c:pt>
                <c:pt idx="2">
                  <c:v>7</c:v>
                </c:pt>
                <c:pt idx="3">
                  <c:v>8</c:v>
                </c:pt>
                <c:pt idx="4">
                  <c:v>9</c:v>
                </c:pt>
                <c:pt idx="5">
                  <c:v>10</c:v>
                </c:pt>
                <c:pt idx="6">
                  <c:v>11</c:v>
                </c:pt>
                <c:pt idx="7">
                  <c:v>12</c:v>
                </c:pt>
                <c:pt idx="8">
                  <c:v>13</c:v>
                </c:pt>
                <c:pt idx="9">
                  <c:v>14</c:v>
                </c:pt>
                <c:pt idx="10">
                  <c:v>15</c:v>
                </c:pt>
                <c:pt idx="11">
                  <c:v>16</c:v>
                </c:pt>
                <c:pt idx="12">
                  <c:v>17</c:v>
                </c:pt>
                <c:pt idx="13">
                  <c:v>18</c:v>
                </c:pt>
                <c:pt idx="14">
                  <c:v>19</c:v>
                </c:pt>
                <c:pt idx="15">
                  <c:v>20</c:v>
                </c:pt>
                <c:pt idx="16">
                  <c:v>21</c:v>
                </c:pt>
                <c:pt idx="17">
                  <c:v>22</c:v>
                </c:pt>
                <c:pt idx="18">
                  <c:v>23</c:v>
                </c:pt>
                <c:pt idx="19">
                  <c:v>24</c:v>
                </c:pt>
                <c:pt idx="20">
                  <c:v>25</c:v>
                </c:pt>
                <c:pt idx="21">
                  <c:v>26</c:v>
                </c:pt>
                <c:pt idx="22">
                  <c:v>27</c:v>
                </c:pt>
                <c:pt idx="23">
                  <c:v>28</c:v>
                </c:pt>
                <c:pt idx="24">
                  <c:v>29</c:v>
                </c:pt>
                <c:pt idx="25">
                  <c:v>30</c:v>
                </c:pt>
                <c:pt idx="26">
                  <c:v>31</c:v>
                </c:pt>
                <c:pt idx="27">
                  <c:v>32</c:v>
                </c:pt>
                <c:pt idx="28">
                  <c:v>33</c:v>
                </c:pt>
                <c:pt idx="29">
                  <c:v>34</c:v>
                </c:pt>
                <c:pt idx="30">
                  <c:v>35</c:v>
                </c:pt>
                <c:pt idx="31">
                  <c:v>36</c:v>
                </c:pt>
                <c:pt idx="32">
                  <c:v>37</c:v>
                </c:pt>
                <c:pt idx="33">
                  <c:v>38</c:v>
                </c:pt>
                <c:pt idx="34">
                  <c:v>39</c:v>
                </c:pt>
                <c:pt idx="35">
                  <c:v>40</c:v>
                </c:pt>
                <c:pt idx="36">
                  <c:v>41</c:v>
                </c:pt>
                <c:pt idx="37">
                  <c:v>42</c:v>
                </c:pt>
                <c:pt idx="38">
                  <c:v>43</c:v>
                </c:pt>
                <c:pt idx="39">
                  <c:v>44</c:v>
                </c:pt>
                <c:pt idx="40">
                  <c:v>45</c:v>
                </c:pt>
                <c:pt idx="41">
                  <c:v>46</c:v>
                </c:pt>
                <c:pt idx="42">
                  <c:v>47</c:v>
                </c:pt>
                <c:pt idx="43">
                  <c:v>48</c:v>
                </c:pt>
                <c:pt idx="44">
                  <c:v>49</c:v>
                </c:pt>
                <c:pt idx="45">
                  <c:v>50</c:v>
                </c:pt>
                <c:pt idx="46">
                  <c:v>51</c:v>
                </c:pt>
                <c:pt idx="47">
                  <c:v>52</c:v>
                </c:pt>
              </c:numCache>
            </c:numRef>
          </c:cat>
          <c:val>
            <c:numRef>
              <c:f>Sheet3!$F$2:$F$31</c:f>
              <c:numCache>
                <c:formatCode>General</c:formatCode>
                <c:ptCount val="30"/>
                <c:pt idx="0">
                  <c:v>9.5938514543165709E-2</c:v>
                </c:pt>
                <c:pt idx="1">
                  <c:v>9.875438945206387E-2</c:v>
                </c:pt>
                <c:pt idx="2">
                  <c:v>0.10667196713708342</c:v>
                </c:pt>
                <c:pt idx="3">
                  <c:v>0.11508646392367322</c:v>
                </c:pt>
                <c:pt idx="4">
                  <c:v>0.10938845822566753</c:v>
                </c:pt>
                <c:pt idx="5">
                  <c:v>0.10352481282713841</c:v>
                </c:pt>
                <c:pt idx="6">
                  <c:v>9.1366858808719267E-2</c:v>
                </c:pt>
                <c:pt idx="7">
                  <c:v>7.6094878420459811E-2</c:v>
                </c:pt>
                <c:pt idx="8">
                  <c:v>6.0822898032200361E-2</c:v>
                </c:pt>
                <c:pt idx="9">
                  <c:v>4.6080964685615851E-2</c:v>
                </c:pt>
                <c:pt idx="10">
                  <c:v>3.2597893063009344E-2</c:v>
                </c:pt>
                <c:pt idx="11">
                  <c:v>2.3156430133174321E-2</c:v>
                </c:pt>
                <c:pt idx="12">
                  <c:v>1.5570131849201616E-2</c:v>
                </c:pt>
                <c:pt idx="13">
                  <c:v>9.5739746902537594E-3</c:v>
                </c:pt>
                <c:pt idx="14">
                  <c:v>5.9961571589478568E-3</c:v>
                </c:pt>
                <c:pt idx="15">
                  <c:v>3.9422248724574303E-3</c:v>
                </c:pt>
                <c:pt idx="16">
                  <c:v>1.6895249453388989E-3</c:v>
                </c:pt>
                <c:pt idx="17">
                  <c:v>1.5901411250248459E-3</c:v>
                </c:pt>
                <c:pt idx="18">
                  <c:v>9.6071026303584444E-4</c:v>
                </c:pt>
                <c:pt idx="19">
                  <c:v>4.6379116146558007E-4</c:v>
                </c:pt>
                <c:pt idx="20">
                  <c:v>3.3127940104684289E-4</c:v>
                </c:pt>
                <c:pt idx="21">
                  <c:v>1.9876764062810574E-4</c:v>
                </c:pt>
                <c:pt idx="22">
                  <c:v>9.9383820314052871E-5</c:v>
                </c:pt>
                <c:pt idx="23">
                  <c:v>3.3127940104684288E-5</c:v>
                </c:pt>
                <c:pt idx="24">
                  <c:v>6.6255880209368576E-5</c:v>
                </c:pt>
                <c:pt idx="25">
                  <c:v>0</c:v>
                </c:pt>
                <c:pt idx="26">
                  <c:v>0</c:v>
                </c:pt>
                <c:pt idx="27">
                  <c:v>0</c:v>
                </c:pt>
                <c:pt idx="28">
                  <c:v>0</c:v>
                </c:pt>
                <c:pt idx="29">
                  <c:v>0</c:v>
                </c:pt>
              </c:numCache>
            </c:numRef>
          </c:val>
          <c:smooth val="0"/>
        </c:ser>
        <c:dLbls>
          <c:showLegendKey val="0"/>
          <c:showVal val="0"/>
          <c:showCatName val="0"/>
          <c:showSerName val="0"/>
          <c:showPercent val="0"/>
          <c:showBubbleSize val="0"/>
        </c:dLbls>
        <c:marker val="1"/>
        <c:smooth val="0"/>
        <c:axId val="124393728"/>
        <c:axId val="124404864"/>
      </c:lineChart>
      <c:catAx>
        <c:axId val="124393728"/>
        <c:scaling>
          <c:orientation val="minMax"/>
        </c:scaling>
        <c:delete val="0"/>
        <c:axPos val="b"/>
        <c:title>
          <c:tx>
            <c:rich>
              <a:bodyPr/>
              <a:lstStyle/>
              <a:p>
                <a:pPr>
                  <a:defRPr sz="2400"/>
                </a:pPr>
                <a:r>
                  <a:rPr lang="en-US" sz="2400" dirty="0"/>
                  <a:t>Crown Radius (m)</a:t>
                </a:r>
              </a:p>
            </c:rich>
          </c:tx>
          <c:layout>
            <c:manualLayout>
              <c:xMode val="edge"/>
              <c:yMode val="edge"/>
              <c:x val="0.39853690365751193"/>
              <c:y val="0.90566290021956219"/>
            </c:manualLayout>
          </c:layout>
          <c:overlay val="0"/>
        </c:title>
        <c:numFmt formatCode="General" sourceLinked="1"/>
        <c:majorTickMark val="out"/>
        <c:minorTickMark val="none"/>
        <c:tickLblPos val="nextTo"/>
        <c:txPr>
          <a:bodyPr anchor="t"/>
          <a:lstStyle/>
          <a:p>
            <a:pPr>
              <a:defRPr sz="2400"/>
            </a:pPr>
            <a:endParaRPr lang="en-US"/>
          </a:p>
        </c:txPr>
        <c:crossAx val="124404864"/>
        <c:crosses val="autoZero"/>
        <c:auto val="0"/>
        <c:lblAlgn val="ctr"/>
        <c:lblOffset val="100"/>
        <c:tickLblSkip val="5"/>
        <c:tickMarkSkip val="5"/>
        <c:noMultiLvlLbl val="0"/>
      </c:catAx>
      <c:valAx>
        <c:axId val="124404864"/>
        <c:scaling>
          <c:orientation val="minMax"/>
        </c:scaling>
        <c:delete val="0"/>
        <c:axPos val="l"/>
        <c:title>
          <c:tx>
            <c:rich>
              <a:bodyPr rot="-5400000" vert="horz"/>
              <a:lstStyle/>
              <a:p>
                <a:pPr>
                  <a:defRPr sz="2400"/>
                </a:pPr>
                <a:r>
                  <a:rPr lang="en-US" sz="2400"/>
                  <a:t>Relative Frequency</a:t>
                </a:r>
              </a:p>
            </c:rich>
          </c:tx>
          <c:layout/>
          <c:overlay val="0"/>
        </c:title>
        <c:numFmt formatCode="General" sourceLinked="1"/>
        <c:majorTickMark val="out"/>
        <c:minorTickMark val="none"/>
        <c:tickLblPos val="nextTo"/>
        <c:txPr>
          <a:bodyPr/>
          <a:lstStyle/>
          <a:p>
            <a:pPr>
              <a:defRPr sz="2400"/>
            </a:pPr>
            <a:endParaRPr lang="en-US"/>
          </a:p>
        </c:txPr>
        <c:crossAx val="124393728"/>
        <c:crossesAt val="1"/>
        <c:crossBetween val="between"/>
        <c:majorUnit val="5.000000000000001E-2"/>
      </c:valAx>
    </c:plotArea>
    <c:legend>
      <c:legendPos val="r"/>
      <c:layout>
        <c:manualLayout>
          <c:xMode val="edge"/>
          <c:yMode val="edge"/>
          <c:x val="0.62884554397705406"/>
          <c:y val="0.14032641627227171"/>
          <c:w val="0.20400880886231978"/>
          <c:h val="0.34788338086476273"/>
        </c:manualLayout>
      </c:layout>
      <c:overlay val="0"/>
      <c:txPr>
        <a:bodyPr/>
        <a:lstStyle/>
        <a:p>
          <a:pPr>
            <a:defRPr sz="2400"/>
          </a:pPr>
          <a:endParaRPr lang="en-US"/>
        </a:p>
      </c:txPr>
    </c:legend>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13634723"/>
            <a:ext cx="27980640" cy="940816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24871680"/>
            <a:ext cx="23042880" cy="11216640"/>
          </a:xfrm>
        </p:spPr>
        <p:txBody>
          <a:bodyPr/>
          <a:lstStyle>
            <a:lvl1pPr marL="0" indent="0" algn="ctr">
              <a:buNone/>
              <a:defRPr>
                <a:solidFill>
                  <a:schemeClr val="tx1">
                    <a:tint val="75000"/>
                  </a:schemeClr>
                </a:solidFill>
              </a:defRPr>
            </a:lvl1pPr>
            <a:lvl2pPr marL="2194210" indent="0" algn="ctr">
              <a:buNone/>
              <a:defRPr>
                <a:solidFill>
                  <a:schemeClr val="tx1">
                    <a:tint val="75000"/>
                  </a:schemeClr>
                </a:solidFill>
              </a:defRPr>
            </a:lvl2pPr>
            <a:lvl3pPr marL="4388419" indent="0" algn="ctr">
              <a:buNone/>
              <a:defRPr>
                <a:solidFill>
                  <a:schemeClr val="tx1">
                    <a:tint val="75000"/>
                  </a:schemeClr>
                </a:solidFill>
              </a:defRPr>
            </a:lvl3pPr>
            <a:lvl4pPr marL="6582629" indent="0" algn="ctr">
              <a:buNone/>
              <a:defRPr>
                <a:solidFill>
                  <a:schemeClr val="tx1">
                    <a:tint val="75000"/>
                  </a:schemeClr>
                </a:solidFill>
              </a:defRPr>
            </a:lvl4pPr>
            <a:lvl5pPr marL="8776834" indent="0" algn="ctr">
              <a:buNone/>
              <a:defRPr>
                <a:solidFill>
                  <a:schemeClr val="tx1">
                    <a:tint val="75000"/>
                  </a:schemeClr>
                </a:solidFill>
              </a:defRPr>
            </a:lvl5pPr>
            <a:lvl6pPr marL="10971043" indent="0" algn="ctr">
              <a:buNone/>
              <a:defRPr>
                <a:solidFill>
                  <a:schemeClr val="tx1">
                    <a:tint val="75000"/>
                  </a:schemeClr>
                </a:solidFill>
              </a:defRPr>
            </a:lvl6pPr>
            <a:lvl7pPr marL="13165253" indent="0" algn="ctr">
              <a:buNone/>
              <a:defRPr>
                <a:solidFill>
                  <a:schemeClr val="tx1">
                    <a:tint val="75000"/>
                  </a:schemeClr>
                </a:solidFill>
              </a:defRPr>
            </a:lvl7pPr>
            <a:lvl8pPr marL="15359462" indent="0" algn="ctr">
              <a:buNone/>
              <a:defRPr>
                <a:solidFill>
                  <a:schemeClr val="tx1">
                    <a:tint val="75000"/>
                  </a:schemeClr>
                </a:solidFill>
              </a:defRPr>
            </a:lvl8pPr>
            <a:lvl9pPr marL="1755367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F9AEBF4-2E79-44EA-BFD4-B977CD09710A}" type="datetimeFigureOut">
              <a:rPr lang="en-US" smtClean="0"/>
              <a:t>4/14/2015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1618251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9AEBF4-2E79-44EA-BFD4-B977CD09710A}" type="datetimeFigureOut">
              <a:rPr lang="en-US" smtClean="0"/>
              <a:t>4/14/2015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838064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8204163"/>
            <a:ext cx="27980640" cy="871728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18602973"/>
            <a:ext cx="27980640" cy="9601197"/>
          </a:xfrm>
        </p:spPr>
        <p:txBody>
          <a:bodyPr anchor="b"/>
          <a:lstStyle>
            <a:lvl1pPr marL="0" indent="0">
              <a:buNone/>
              <a:defRPr sz="9600">
                <a:solidFill>
                  <a:schemeClr val="tx1">
                    <a:tint val="75000"/>
                  </a:schemeClr>
                </a:solidFill>
              </a:defRPr>
            </a:lvl1pPr>
            <a:lvl2pPr marL="2194210" indent="0">
              <a:buNone/>
              <a:defRPr sz="8600">
                <a:solidFill>
                  <a:schemeClr val="tx1">
                    <a:tint val="75000"/>
                  </a:schemeClr>
                </a:solidFill>
              </a:defRPr>
            </a:lvl2pPr>
            <a:lvl3pPr marL="4388419" indent="0">
              <a:buNone/>
              <a:defRPr sz="7700">
                <a:solidFill>
                  <a:schemeClr val="tx1">
                    <a:tint val="75000"/>
                  </a:schemeClr>
                </a:solidFill>
              </a:defRPr>
            </a:lvl3pPr>
            <a:lvl4pPr marL="6582629" indent="0">
              <a:buNone/>
              <a:defRPr sz="6700">
                <a:solidFill>
                  <a:schemeClr val="tx1">
                    <a:tint val="75000"/>
                  </a:schemeClr>
                </a:solidFill>
              </a:defRPr>
            </a:lvl4pPr>
            <a:lvl5pPr marL="8776834" indent="0">
              <a:buNone/>
              <a:defRPr sz="6700">
                <a:solidFill>
                  <a:schemeClr val="tx1">
                    <a:tint val="75000"/>
                  </a:schemeClr>
                </a:solidFill>
              </a:defRPr>
            </a:lvl5pPr>
            <a:lvl6pPr marL="10971043" indent="0">
              <a:buNone/>
              <a:defRPr sz="6700">
                <a:solidFill>
                  <a:schemeClr val="tx1">
                    <a:tint val="75000"/>
                  </a:schemeClr>
                </a:solidFill>
              </a:defRPr>
            </a:lvl6pPr>
            <a:lvl7pPr marL="13165253" indent="0">
              <a:buNone/>
              <a:defRPr sz="6700">
                <a:solidFill>
                  <a:schemeClr val="tx1">
                    <a:tint val="75000"/>
                  </a:schemeClr>
                </a:solidFill>
              </a:defRPr>
            </a:lvl7pPr>
            <a:lvl8pPr marL="15359462" indent="0">
              <a:buNone/>
              <a:defRPr sz="6700">
                <a:solidFill>
                  <a:schemeClr val="tx1">
                    <a:tint val="75000"/>
                  </a:schemeClr>
                </a:solidFill>
              </a:defRPr>
            </a:lvl8pPr>
            <a:lvl9pPr marL="17553672"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9AEBF4-2E79-44EA-BFD4-B977CD09710A}" type="datetimeFigureOut">
              <a:rPr lang="en-US" smtClean="0"/>
              <a:t>4/14/2015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13474733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10241290"/>
            <a:ext cx="14538960" cy="28966163"/>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10241290"/>
            <a:ext cx="14538960" cy="28966163"/>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F9AEBF4-2E79-44EA-BFD4-B977CD09710A}" type="datetimeFigureOut">
              <a:rPr lang="en-US" smtClean="0"/>
              <a:t>4/14/2015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2798132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9824723"/>
            <a:ext cx="14544677" cy="4094477"/>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1645920" y="13919200"/>
            <a:ext cx="14544677" cy="2528824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5" y="9824723"/>
            <a:ext cx="14550390" cy="4094477"/>
          </a:xfrm>
        </p:spPr>
        <p:txBody>
          <a:bodyPr anchor="b"/>
          <a:lstStyle>
            <a:lvl1pPr marL="0" indent="0">
              <a:buNone/>
              <a:defRPr sz="11500" b="1"/>
            </a:lvl1pPr>
            <a:lvl2pPr marL="2194210" indent="0">
              <a:buNone/>
              <a:defRPr sz="9600" b="1"/>
            </a:lvl2pPr>
            <a:lvl3pPr marL="4388419" indent="0">
              <a:buNone/>
              <a:defRPr sz="8600" b="1"/>
            </a:lvl3pPr>
            <a:lvl4pPr marL="6582629" indent="0">
              <a:buNone/>
              <a:defRPr sz="7700" b="1"/>
            </a:lvl4pPr>
            <a:lvl5pPr marL="8776834" indent="0">
              <a:buNone/>
              <a:defRPr sz="7700" b="1"/>
            </a:lvl5pPr>
            <a:lvl6pPr marL="10971043" indent="0">
              <a:buNone/>
              <a:defRPr sz="7700" b="1"/>
            </a:lvl6pPr>
            <a:lvl7pPr marL="13165253" indent="0">
              <a:buNone/>
              <a:defRPr sz="7700" b="1"/>
            </a:lvl7pPr>
            <a:lvl8pPr marL="15359462" indent="0">
              <a:buNone/>
              <a:defRPr sz="7700" b="1"/>
            </a:lvl8pPr>
            <a:lvl9pPr marL="17553672"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16722095" y="13919200"/>
            <a:ext cx="14550390" cy="25288243"/>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F9AEBF4-2E79-44EA-BFD4-B977CD09710A}" type="datetimeFigureOut">
              <a:rPr lang="en-US" smtClean="0"/>
              <a:t>4/14/2015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2072463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F9AEBF4-2E79-44EA-BFD4-B977CD09710A}" type="datetimeFigureOut">
              <a:rPr lang="en-US" smtClean="0"/>
              <a:t>4/14/2015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2169343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9AEBF4-2E79-44EA-BFD4-B977CD09710A}" type="datetimeFigureOut">
              <a:rPr lang="en-US" smtClean="0"/>
              <a:t>4/14/2015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32641565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5" y="1747520"/>
            <a:ext cx="10829927" cy="743712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2870180" y="1747530"/>
            <a:ext cx="18402300" cy="37459923"/>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5" y="9184650"/>
            <a:ext cx="10829927" cy="30022803"/>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9AEBF4-2E79-44EA-BFD4-B977CD09710A}" type="datetimeFigureOut">
              <a:rPr lang="en-US" smtClean="0"/>
              <a:t>4/14/2015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3983481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30723840"/>
            <a:ext cx="19751040" cy="3627123"/>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6452237" y="3921760"/>
            <a:ext cx="19751040" cy="26334720"/>
          </a:xfrm>
        </p:spPr>
        <p:txBody>
          <a:bodyPr/>
          <a:lstStyle>
            <a:lvl1pPr marL="0" indent="0">
              <a:buNone/>
              <a:defRPr sz="15400"/>
            </a:lvl1pPr>
            <a:lvl2pPr marL="2194210" indent="0">
              <a:buNone/>
              <a:defRPr sz="13400"/>
            </a:lvl2pPr>
            <a:lvl3pPr marL="4388419" indent="0">
              <a:buNone/>
              <a:defRPr sz="11500"/>
            </a:lvl3pPr>
            <a:lvl4pPr marL="6582629" indent="0">
              <a:buNone/>
              <a:defRPr sz="9600"/>
            </a:lvl4pPr>
            <a:lvl5pPr marL="8776834" indent="0">
              <a:buNone/>
              <a:defRPr sz="9600"/>
            </a:lvl5pPr>
            <a:lvl6pPr marL="10971043" indent="0">
              <a:buNone/>
              <a:defRPr sz="9600"/>
            </a:lvl6pPr>
            <a:lvl7pPr marL="13165253" indent="0">
              <a:buNone/>
              <a:defRPr sz="9600"/>
            </a:lvl7pPr>
            <a:lvl8pPr marL="15359462" indent="0">
              <a:buNone/>
              <a:defRPr sz="9600"/>
            </a:lvl8pPr>
            <a:lvl9pPr marL="17553672" indent="0">
              <a:buNone/>
              <a:defRPr sz="9600"/>
            </a:lvl9pPr>
          </a:lstStyle>
          <a:p>
            <a:endParaRPr lang="en-US"/>
          </a:p>
        </p:txBody>
      </p:sp>
      <p:sp>
        <p:nvSpPr>
          <p:cNvPr id="4" name="Text Placeholder 3"/>
          <p:cNvSpPr>
            <a:spLocks noGrp="1"/>
          </p:cNvSpPr>
          <p:nvPr>
            <p:ph type="body" sz="half" idx="2"/>
          </p:nvPr>
        </p:nvSpPr>
        <p:spPr>
          <a:xfrm>
            <a:off x="6452237" y="34350963"/>
            <a:ext cx="19751040" cy="5151117"/>
          </a:xfrm>
        </p:spPr>
        <p:txBody>
          <a:bodyPr/>
          <a:lstStyle>
            <a:lvl1pPr marL="0" indent="0">
              <a:buNone/>
              <a:defRPr sz="6700"/>
            </a:lvl1pPr>
            <a:lvl2pPr marL="2194210" indent="0">
              <a:buNone/>
              <a:defRPr sz="5800"/>
            </a:lvl2pPr>
            <a:lvl3pPr marL="4388419" indent="0">
              <a:buNone/>
              <a:defRPr sz="4800"/>
            </a:lvl3pPr>
            <a:lvl4pPr marL="6582629" indent="0">
              <a:buNone/>
              <a:defRPr sz="4300"/>
            </a:lvl4pPr>
            <a:lvl5pPr marL="8776834" indent="0">
              <a:buNone/>
              <a:defRPr sz="4300"/>
            </a:lvl5pPr>
            <a:lvl6pPr marL="10971043" indent="0">
              <a:buNone/>
              <a:defRPr sz="4300"/>
            </a:lvl6pPr>
            <a:lvl7pPr marL="13165253" indent="0">
              <a:buNone/>
              <a:defRPr sz="4300"/>
            </a:lvl7pPr>
            <a:lvl8pPr marL="15359462" indent="0">
              <a:buNone/>
              <a:defRPr sz="4300"/>
            </a:lvl8pPr>
            <a:lvl9pPr marL="17553672"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9AEBF4-2E79-44EA-BFD4-B977CD09710A}" type="datetimeFigureOut">
              <a:rPr lang="en-US" smtClean="0"/>
              <a:t>4/14/2015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15238602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9AEBF4-2E79-44EA-BFD4-B977CD09710A}" type="datetimeFigureOut">
              <a:rPr lang="en-US" smtClean="0"/>
              <a:t>4/14/2015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23638955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1757686"/>
            <a:ext cx="7406640" cy="3744976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1757686"/>
            <a:ext cx="21671280" cy="3744976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9AEBF4-2E79-44EA-BFD4-B977CD09710A}" type="datetimeFigureOut">
              <a:rPr lang="en-US" smtClean="0"/>
              <a:t>4/14/2015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9380CAC-013F-495D-BD38-FFE0170C5915}" type="slidenum">
              <a:rPr lang="en-US" smtClean="0"/>
              <a:t>‹#›</a:t>
            </a:fld>
            <a:endParaRPr lang="en-US"/>
          </a:p>
        </p:txBody>
      </p:sp>
    </p:spTree>
    <p:extLst>
      <p:ext uri="{BB962C8B-B14F-4D97-AF65-F5344CB8AC3E}">
        <p14:creationId xmlns:p14="http://schemas.microsoft.com/office/powerpoint/2010/main" val="3509839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1757683"/>
            <a:ext cx="29626560" cy="7315200"/>
          </a:xfrm>
          <a:prstGeom prst="rect">
            <a:avLst/>
          </a:prstGeom>
        </p:spPr>
        <p:txBody>
          <a:bodyPr vert="horz" lIns="438840" tIns="219422" rIns="438840" bIns="2194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10241290"/>
            <a:ext cx="29626560" cy="28966163"/>
          </a:xfrm>
          <a:prstGeom prst="rect">
            <a:avLst/>
          </a:prstGeom>
        </p:spPr>
        <p:txBody>
          <a:bodyPr vert="horz" lIns="438840" tIns="219422" rIns="438840" bIns="2194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40680643"/>
            <a:ext cx="7680960" cy="2336800"/>
          </a:xfrm>
          <a:prstGeom prst="rect">
            <a:avLst/>
          </a:prstGeom>
        </p:spPr>
        <p:txBody>
          <a:bodyPr vert="horz" lIns="438840" tIns="219422" rIns="438840" bIns="219422" rtlCol="0" anchor="ctr"/>
          <a:lstStyle>
            <a:lvl1pPr algn="l">
              <a:defRPr sz="5800">
                <a:solidFill>
                  <a:schemeClr val="tx1">
                    <a:tint val="75000"/>
                  </a:schemeClr>
                </a:solidFill>
              </a:defRPr>
            </a:lvl1pPr>
          </a:lstStyle>
          <a:p>
            <a:fld id="{DF9AEBF4-2E79-44EA-BFD4-B977CD09710A}" type="datetimeFigureOut">
              <a:rPr lang="en-US" smtClean="0"/>
              <a:t>4/14/2015</a:t>
            </a:fld>
            <a:endParaRPr lang="en-US"/>
          </a:p>
        </p:txBody>
      </p:sp>
      <p:sp>
        <p:nvSpPr>
          <p:cNvPr id="5" name="Footer Placeholder 4"/>
          <p:cNvSpPr>
            <a:spLocks noGrp="1"/>
          </p:cNvSpPr>
          <p:nvPr>
            <p:ph type="ftr" sz="quarter" idx="3"/>
          </p:nvPr>
        </p:nvSpPr>
        <p:spPr>
          <a:xfrm>
            <a:off x="11247120" y="40680643"/>
            <a:ext cx="10424160" cy="2336800"/>
          </a:xfrm>
          <a:prstGeom prst="rect">
            <a:avLst/>
          </a:prstGeom>
        </p:spPr>
        <p:txBody>
          <a:bodyPr vert="horz" lIns="438840" tIns="219422" rIns="438840" bIns="219422"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40680643"/>
            <a:ext cx="7680960" cy="2336800"/>
          </a:xfrm>
          <a:prstGeom prst="rect">
            <a:avLst/>
          </a:prstGeom>
        </p:spPr>
        <p:txBody>
          <a:bodyPr vert="horz" lIns="438840" tIns="219422" rIns="438840" bIns="219422" rtlCol="0" anchor="ctr"/>
          <a:lstStyle>
            <a:lvl1pPr algn="r">
              <a:defRPr sz="5800">
                <a:solidFill>
                  <a:schemeClr val="tx1">
                    <a:tint val="75000"/>
                  </a:schemeClr>
                </a:solidFill>
              </a:defRPr>
            </a:lvl1pPr>
          </a:lstStyle>
          <a:p>
            <a:fld id="{29380CAC-013F-495D-BD38-FFE0170C5915}" type="slidenum">
              <a:rPr lang="en-US" smtClean="0"/>
              <a:t>‹#›</a:t>
            </a:fld>
            <a:endParaRPr lang="en-US"/>
          </a:p>
        </p:txBody>
      </p:sp>
    </p:spTree>
    <p:extLst>
      <p:ext uri="{BB962C8B-B14F-4D97-AF65-F5344CB8AC3E}">
        <p14:creationId xmlns:p14="http://schemas.microsoft.com/office/powerpoint/2010/main" val="2885239073"/>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4388419" rtl="0" eaLnBrk="1" latinLnBrk="0" hangingPunct="1">
        <a:spcBef>
          <a:spcPct val="0"/>
        </a:spcBef>
        <a:buNone/>
        <a:defRPr sz="21100" kern="1200">
          <a:solidFill>
            <a:schemeClr val="tx1"/>
          </a:solidFill>
          <a:latin typeface="+mj-lt"/>
          <a:ea typeface="+mj-ea"/>
          <a:cs typeface="+mj-cs"/>
        </a:defRPr>
      </a:lvl1pPr>
    </p:titleStyle>
    <p:bodyStyle>
      <a:lvl1pPr marL="1645656" indent="-1645656" algn="l" defTabSz="4388419"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5589" indent="-1371379" algn="l" defTabSz="4388419"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5522" indent="-1097102" algn="l" defTabSz="4388419"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79731"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3941"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68150"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2360"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6565"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0774" indent="-1097102" algn="l" defTabSz="4388419"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8419" rtl="0" eaLnBrk="1" latinLnBrk="0" hangingPunct="1">
        <a:defRPr sz="8600" kern="1200">
          <a:solidFill>
            <a:schemeClr val="tx1"/>
          </a:solidFill>
          <a:latin typeface="+mn-lt"/>
          <a:ea typeface="+mn-ea"/>
          <a:cs typeface="+mn-cs"/>
        </a:defRPr>
      </a:lvl1pPr>
      <a:lvl2pPr marL="2194210" algn="l" defTabSz="4388419" rtl="0" eaLnBrk="1" latinLnBrk="0" hangingPunct="1">
        <a:defRPr sz="8600" kern="1200">
          <a:solidFill>
            <a:schemeClr val="tx1"/>
          </a:solidFill>
          <a:latin typeface="+mn-lt"/>
          <a:ea typeface="+mn-ea"/>
          <a:cs typeface="+mn-cs"/>
        </a:defRPr>
      </a:lvl2pPr>
      <a:lvl3pPr marL="4388419" algn="l" defTabSz="4388419" rtl="0" eaLnBrk="1" latinLnBrk="0" hangingPunct="1">
        <a:defRPr sz="8600" kern="1200">
          <a:solidFill>
            <a:schemeClr val="tx1"/>
          </a:solidFill>
          <a:latin typeface="+mn-lt"/>
          <a:ea typeface="+mn-ea"/>
          <a:cs typeface="+mn-cs"/>
        </a:defRPr>
      </a:lvl3pPr>
      <a:lvl4pPr marL="6582629" algn="l" defTabSz="4388419" rtl="0" eaLnBrk="1" latinLnBrk="0" hangingPunct="1">
        <a:defRPr sz="8600" kern="1200">
          <a:solidFill>
            <a:schemeClr val="tx1"/>
          </a:solidFill>
          <a:latin typeface="+mn-lt"/>
          <a:ea typeface="+mn-ea"/>
          <a:cs typeface="+mn-cs"/>
        </a:defRPr>
      </a:lvl4pPr>
      <a:lvl5pPr marL="8776834" algn="l" defTabSz="4388419" rtl="0" eaLnBrk="1" latinLnBrk="0" hangingPunct="1">
        <a:defRPr sz="8600" kern="1200">
          <a:solidFill>
            <a:schemeClr val="tx1"/>
          </a:solidFill>
          <a:latin typeface="+mn-lt"/>
          <a:ea typeface="+mn-ea"/>
          <a:cs typeface="+mn-cs"/>
        </a:defRPr>
      </a:lvl5pPr>
      <a:lvl6pPr marL="10971043" algn="l" defTabSz="4388419" rtl="0" eaLnBrk="1" latinLnBrk="0" hangingPunct="1">
        <a:defRPr sz="8600" kern="1200">
          <a:solidFill>
            <a:schemeClr val="tx1"/>
          </a:solidFill>
          <a:latin typeface="+mn-lt"/>
          <a:ea typeface="+mn-ea"/>
          <a:cs typeface="+mn-cs"/>
        </a:defRPr>
      </a:lvl6pPr>
      <a:lvl7pPr marL="13165253" algn="l" defTabSz="4388419" rtl="0" eaLnBrk="1" latinLnBrk="0" hangingPunct="1">
        <a:defRPr sz="8600" kern="1200">
          <a:solidFill>
            <a:schemeClr val="tx1"/>
          </a:solidFill>
          <a:latin typeface="+mn-lt"/>
          <a:ea typeface="+mn-ea"/>
          <a:cs typeface="+mn-cs"/>
        </a:defRPr>
      </a:lvl7pPr>
      <a:lvl8pPr marL="15359462" algn="l" defTabSz="4388419" rtl="0" eaLnBrk="1" latinLnBrk="0" hangingPunct="1">
        <a:defRPr sz="8600" kern="1200">
          <a:solidFill>
            <a:schemeClr val="tx1"/>
          </a:solidFill>
          <a:latin typeface="+mn-lt"/>
          <a:ea typeface="+mn-ea"/>
          <a:cs typeface="+mn-cs"/>
        </a:defRPr>
      </a:lvl8pPr>
      <a:lvl9pPr marL="17553672" algn="l" defTabSz="4388419"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1.png"/><Relationship Id="rId18" Type="http://schemas.microsoft.com/office/2007/relationships/hdphoto" Target="../media/hdphoto3.wdp"/><Relationship Id="rId3" Type="http://schemas.openxmlformats.org/officeDocument/2006/relationships/image" Target="../media/image2.png"/><Relationship Id="rId7" Type="http://schemas.openxmlformats.org/officeDocument/2006/relationships/image" Target="../media/image6.jpeg"/><Relationship Id="rId12" Type="http://schemas.openxmlformats.org/officeDocument/2006/relationships/image" Target="../media/image10.png"/><Relationship Id="rId17" Type="http://schemas.openxmlformats.org/officeDocument/2006/relationships/image" Target="../media/image12.png"/><Relationship Id="rId2" Type="http://schemas.openxmlformats.org/officeDocument/2006/relationships/slideLayout" Target="../slideLayouts/slideLayout1.xml"/><Relationship Id="rId16" Type="http://schemas.openxmlformats.org/officeDocument/2006/relationships/image" Target="../media/image1.emf"/><Relationship Id="rId1" Type="http://schemas.openxmlformats.org/officeDocument/2006/relationships/vmlDrawing" Target="../drawings/vmlDrawing1.vml"/><Relationship Id="rId6" Type="http://schemas.openxmlformats.org/officeDocument/2006/relationships/image" Target="../media/image5.png"/><Relationship Id="rId11" Type="http://schemas.openxmlformats.org/officeDocument/2006/relationships/image" Target="../media/image9.png"/><Relationship Id="rId5" Type="http://schemas.openxmlformats.org/officeDocument/2006/relationships/image" Target="../media/image4.png"/><Relationship Id="rId15" Type="http://schemas.openxmlformats.org/officeDocument/2006/relationships/oleObject" Target="../embeddings/Microsoft_Excel_97-2003_Worksheet1.xls"/><Relationship Id="rId10" Type="http://schemas.openxmlformats.org/officeDocument/2006/relationships/image" Target="../media/image8.png"/><Relationship Id="rId19" Type="http://schemas.openxmlformats.org/officeDocument/2006/relationships/chart" Target="../charts/chart1.xml"/><Relationship Id="rId4" Type="http://schemas.openxmlformats.org/officeDocument/2006/relationships/image" Target="../media/image3.png"/><Relationship Id="rId9" Type="http://schemas.microsoft.com/office/2007/relationships/hdphoto" Target="../media/hdphoto1.wdp"/><Relationship Id="rId14"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6" name="Picture 13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92200" y="34052470"/>
            <a:ext cx="6688263" cy="94577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114" name="Group 1113"/>
          <p:cNvGrpSpPr/>
          <p:nvPr/>
        </p:nvGrpSpPr>
        <p:grpSpPr>
          <a:xfrm>
            <a:off x="17907002" y="24648511"/>
            <a:ext cx="13258797" cy="7812689"/>
            <a:chOff x="17590584" y="24992352"/>
            <a:chExt cx="13968445" cy="8230847"/>
          </a:xfrm>
        </p:grpSpPr>
        <p:pic>
          <p:nvPicPr>
            <p:cNvPr id="1127" name="Picture 103"/>
            <p:cNvPicPr>
              <a:picLocks noChangeAspect="1" noChangeArrowheads="1"/>
            </p:cNvPicPr>
            <p:nvPr/>
          </p:nvPicPr>
          <p:blipFill rotWithShape="1">
            <a:blip r:embed="rId4">
              <a:extLst>
                <a:ext uri="{28A0092B-C50C-407E-A947-70E740481C1C}">
                  <a14:useLocalDpi xmlns:a14="http://schemas.microsoft.com/office/drawing/2010/main" val="0"/>
                </a:ext>
              </a:extLst>
            </a:blip>
            <a:srcRect l="28421" t="17037" r="18137" b="11018"/>
            <a:stretch/>
          </p:blipFill>
          <p:spPr bwMode="auto">
            <a:xfrm rot="5400000">
              <a:off x="24223189" y="25887359"/>
              <a:ext cx="8230847" cy="64408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8" name="Picture 104"/>
            <p:cNvPicPr>
              <a:picLocks noChangeAspect="1" noChangeArrowheads="1"/>
            </p:cNvPicPr>
            <p:nvPr/>
          </p:nvPicPr>
          <p:blipFill rotWithShape="1">
            <a:blip r:embed="rId5">
              <a:extLst>
                <a:ext uri="{28A0092B-C50C-407E-A947-70E740481C1C}">
                  <a14:useLocalDpi xmlns:a14="http://schemas.microsoft.com/office/drawing/2010/main" val="0"/>
                </a:ext>
              </a:extLst>
            </a:blip>
            <a:srcRect l="28687" t="16797" r="18680" b="10000"/>
            <a:stretch/>
          </p:blipFill>
          <p:spPr bwMode="auto">
            <a:xfrm rot="5400000">
              <a:off x="16817505" y="25845408"/>
              <a:ext cx="8070894" cy="6524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grpSp>
        <p:nvGrpSpPr>
          <p:cNvPr id="22" name="Group 21"/>
          <p:cNvGrpSpPr/>
          <p:nvPr/>
        </p:nvGrpSpPr>
        <p:grpSpPr>
          <a:xfrm>
            <a:off x="1128442" y="24866600"/>
            <a:ext cx="7939358" cy="6584960"/>
            <a:chOff x="1128442" y="24866600"/>
            <a:chExt cx="7939358" cy="6584960"/>
          </a:xfrm>
        </p:grpSpPr>
        <p:sp>
          <p:nvSpPr>
            <p:cNvPr id="10" name="AutoShape 6"/>
            <p:cNvSpPr>
              <a:spLocks noChangeAspect="1" noChangeArrowheads="1" noTextEdit="1"/>
            </p:cNvSpPr>
            <p:nvPr/>
          </p:nvSpPr>
          <p:spPr bwMode="auto">
            <a:xfrm>
              <a:off x="2128830" y="25117721"/>
              <a:ext cx="6938970" cy="5692084"/>
            </a:xfrm>
            <a:prstGeom prst="rect">
              <a:avLst/>
            </a:prstGeom>
            <a:noFill/>
            <a:ln w="9525" cap="flat" cmpd="sng" algn="ctr">
              <a:solidFill>
                <a:srgbClr val="EEECE1"/>
              </a:solidFill>
              <a:prstDash val="solid"/>
              <a:miter lim="800000"/>
              <a:headEnd type="none" w="med" len="med"/>
              <a:tailEnd type="none"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Rectangle 8"/>
            <p:cNvSpPr>
              <a:spLocks noChangeArrowheads="1"/>
            </p:cNvSpPr>
            <p:nvPr/>
          </p:nvSpPr>
          <p:spPr bwMode="auto">
            <a:xfrm>
              <a:off x="1366746" y="24866600"/>
              <a:ext cx="7701054" cy="658496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Rectangle 9"/>
            <p:cNvSpPr>
              <a:spLocks noChangeArrowheads="1"/>
            </p:cNvSpPr>
            <p:nvPr/>
          </p:nvSpPr>
          <p:spPr bwMode="auto">
            <a:xfrm>
              <a:off x="2277061" y="25292111"/>
              <a:ext cx="6419289" cy="2298458"/>
            </a:xfrm>
            <a:prstGeom prst="rect">
              <a:avLst/>
            </a:prstGeom>
            <a:solidFill>
              <a:srgbClr val="FFFFFF"/>
            </a:solidFill>
            <a:ln w="1588">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8" name="Line 11"/>
            <p:cNvSpPr>
              <a:spLocks noChangeShapeType="1"/>
            </p:cNvSpPr>
            <p:nvPr/>
          </p:nvSpPr>
          <p:spPr bwMode="auto">
            <a:xfrm>
              <a:off x="2277061" y="27590569"/>
              <a:ext cx="6419289"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3" name="Line 12"/>
            <p:cNvSpPr>
              <a:spLocks noChangeShapeType="1"/>
            </p:cNvSpPr>
            <p:nvPr/>
          </p:nvSpPr>
          <p:spPr bwMode="auto">
            <a:xfrm flipV="1">
              <a:off x="2859523"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6" name="Line 13"/>
            <p:cNvSpPr>
              <a:spLocks noChangeShapeType="1"/>
            </p:cNvSpPr>
            <p:nvPr/>
          </p:nvSpPr>
          <p:spPr bwMode="auto">
            <a:xfrm flipV="1">
              <a:off x="3508253"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7" name="Line 14"/>
            <p:cNvSpPr>
              <a:spLocks noChangeShapeType="1"/>
            </p:cNvSpPr>
            <p:nvPr/>
          </p:nvSpPr>
          <p:spPr bwMode="auto">
            <a:xfrm flipV="1">
              <a:off x="4156983"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8" name="Line 15"/>
            <p:cNvSpPr>
              <a:spLocks noChangeShapeType="1"/>
            </p:cNvSpPr>
            <p:nvPr/>
          </p:nvSpPr>
          <p:spPr bwMode="auto">
            <a:xfrm flipV="1">
              <a:off x="4803970"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29" name="Line 16"/>
            <p:cNvSpPr>
              <a:spLocks noChangeShapeType="1"/>
            </p:cNvSpPr>
            <p:nvPr/>
          </p:nvSpPr>
          <p:spPr bwMode="auto">
            <a:xfrm flipV="1">
              <a:off x="5452700"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0" name="Line 17"/>
            <p:cNvSpPr>
              <a:spLocks noChangeShapeType="1"/>
            </p:cNvSpPr>
            <p:nvPr/>
          </p:nvSpPr>
          <p:spPr bwMode="auto">
            <a:xfrm flipV="1">
              <a:off x="6101430"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31" name="Line 18"/>
            <p:cNvSpPr>
              <a:spLocks noChangeShapeType="1"/>
            </p:cNvSpPr>
            <p:nvPr/>
          </p:nvSpPr>
          <p:spPr bwMode="auto">
            <a:xfrm flipV="1">
              <a:off x="6750160"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4" name="Line 19"/>
            <p:cNvSpPr>
              <a:spLocks noChangeShapeType="1"/>
            </p:cNvSpPr>
            <p:nvPr/>
          </p:nvSpPr>
          <p:spPr bwMode="auto">
            <a:xfrm flipV="1">
              <a:off x="7397146"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5" name="Line 20"/>
            <p:cNvSpPr>
              <a:spLocks noChangeShapeType="1"/>
            </p:cNvSpPr>
            <p:nvPr/>
          </p:nvSpPr>
          <p:spPr bwMode="auto">
            <a:xfrm flipV="1">
              <a:off x="8045876"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27" name="Line 21"/>
            <p:cNvSpPr>
              <a:spLocks noChangeShapeType="1"/>
            </p:cNvSpPr>
            <p:nvPr/>
          </p:nvSpPr>
          <p:spPr bwMode="auto">
            <a:xfrm flipV="1">
              <a:off x="8696350" y="27590569"/>
              <a:ext cx="0" cy="64525"/>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4" name="Line 32"/>
            <p:cNvSpPr>
              <a:spLocks noChangeShapeType="1"/>
            </p:cNvSpPr>
            <p:nvPr/>
          </p:nvSpPr>
          <p:spPr bwMode="auto">
            <a:xfrm>
              <a:off x="2277061" y="25292111"/>
              <a:ext cx="6419289"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5" name="Rectangle 33"/>
            <p:cNvSpPr>
              <a:spLocks noChangeArrowheads="1"/>
            </p:cNvSpPr>
            <p:nvPr/>
          </p:nvSpPr>
          <p:spPr bwMode="auto">
            <a:xfrm rot="5400000" flipH="1" flipV="1">
              <a:off x="874401" y="26041420"/>
              <a:ext cx="913801" cy="405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000000"/>
                  </a:solidFill>
                  <a:effectLst/>
                  <a:latin typeface="Arial" pitchFamily="34" charset="0"/>
                  <a:cs typeface="Arial" pitchFamily="34" charset="0"/>
                </a:rPr>
                <a:t>DN</a:t>
              </a:r>
              <a:endParaRPr kumimoji="0" lang="en-US" alt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46" name="Line 34"/>
            <p:cNvSpPr>
              <a:spLocks noChangeShapeType="1"/>
            </p:cNvSpPr>
            <p:nvPr/>
          </p:nvSpPr>
          <p:spPr bwMode="auto">
            <a:xfrm flipV="1">
              <a:off x="2277061" y="25292111"/>
              <a:ext cx="0" cy="2298458"/>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7" name="Line 35"/>
            <p:cNvSpPr>
              <a:spLocks noChangeShapeType="1"/>
            </p:cNvSpPr>
            <p:nvPr/>
          </p:nvSpPr>
          <p:spPr bwMode="auto">
            <a:xfrm>
              <a:off x="2212537" y="27590569"/>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8" name="Line 36"/>
            <p:cNvSpPr>
              <a:spLocks noChangeShapeType="1"/>
            </p:cNvSpPr>
            <p:nvPr/>
          </p:nvSpPr>
          <p:spPr bwMode="auto">
            <a:xfrm>
              <a:off x="2212537" y="27206912"/>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49" name="Line 37"/>
            <p:cNvSpPr>
              <a:spLocks noChangeShapeType="1"/>
            </p:cNvSpPr>
            <p:nvPr/>
          </p:nvSpPr>
          <p:spPr bwMode="auto">
            <a:xfrm>
              <a:off x="2212537" y="26823254"/>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0" name="Line 38"/>
            <p:cNvSpPr>
              <a:spLocks noChangeShapeType="1"/>
            </p:cNvSpPr>
            <p:nvPr/>
          </p:nvSpPr>
          <p:spPr bwMode="auto">
            <a:xfrm>
              <a:off x="2212537" y="26441341"/>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1" name="Line 39"/>
            <p:cNvSpPr>
              <a:spLocks noChangeShapeType="1"/>
            </p:cNvSpPr>
            <p:nvPr/>
          </p:nvSpPr>
          <p:spPr bwMode="auto">
            <a:xfrm>
              <a:off x="2212537" y="26057683"/>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2" name="Line 40"/>
            <p:cNvSpPr>
              <a:spLocks noChangeShapeType="1"/>
            </p:cNvSpPr>
            <p:nvPr/>
          </p:nvSpPr>
          <p:spPr bwMode="auto">
            <a:xfrm>
              <a:off x="2212537" y="25674025"/>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3" name="Line 41"/>
            <p:cNvSpPr>
              <a:spLocks noChangeShapeType="1"/>
            </p:cNvSpPr>
            <p:nvPr/>
          </p:nvSpPr>
          <p:spPr bwMode="auto">
            <a:xfrm>
              <a:off x="2212537" y="25292111"/>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54" name="Rectangle 42"/>
            <p:cNvSpPr>
              <a:spLocks noChangeArrowheads="1"/>
            </p:cNvSpPr>
            <p:nvPr/>
          </p:nvSpPr>
          <p:spPr bwMode="auto">
            <a:xfrm>
              <a:off x="1651001" y="27491167"/>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rgbClr val="000000"/>
                  </a:solidFill>
                  <a:effectLst/>
                  <a:latin typeface="Arial" pitchFamily="34" charset="0"/>
                  <a:cs typeface="Arial" pitchFamily="34" charset="0"/>
                </a:rPr>
                <a:t>200</a:t>
              </a:r>
              <a:endParaRPr kumimoji="0" lang="en-US" alt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055" name="Rectangle 43"/>
            <p:cNvSpPr>
              <a:spLocks noChangeArrowheads="1"/>
            </p:cNvSpPr>
            <p:nvPr/>
          </p:nvSpPr>
          <p:spPr bwMode="auto">
            <a:xfrm>
              <a:off x="1651001" y="27107510"/>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rgbClr val="000000"/>
                  </a:solidFill>
                  <a:effectLst/>
                  <a:latin typeface="Arial" pitchFamily="34" charset="0"/>
                  <a:cs typeface="Arial" pitchFamily="34" charset="0"/>
                </a:rPr>
                <a:t>300</a:t>
              </a:r>
              <a:endParaRPr kumimoji="0" lang="en-US" alt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056" name="Rectangle 44"/>
            <p:cNvSpPr>
              <a:spLocks noChangeArrowheads="1"/>
            </p:cNvSpPr>
            <p:nvPr/>
          </p:nvSpPr>
          <p:spPr bwMode="auto">
            <a:xfrm>
              <a:off x="1651001" y="26723852"/>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400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57" name="Rectangle 45"/>
            <p:cNvSpPr>
              <a:spLocks noChangeArrowheads="1"/>
            </p:cNvSpPr>
            <p:nvPr/>
          </p:nvSpPr>
          <p:spPr bwMode="auto">
            <a:xfrm>
              <a:off x="1651001" y="26341938"/>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500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58" name="Rectangle 46"/>
            <p:cNvSpPr>
              <a:spLocks noChangeArrowheads="1"/>
            </p:cNvSpPr>
            <p:nvPr/>
          </p:nvSpPr>
          <p:spPr bwMode="auto">
            <a:xfrm>
              <a:off x="1651001" y="25958280"/>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600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59" name="Rectangle 47"/>
            <p:cNvSpPr>
              <a:spLocks noChangeArrowheads="1"/>
            </p:cNvSpPr>
            <p:nvPr/>
          </p:nvSpPr>
          <p:spPr bwMode="auto">
            <a:xfrm>
              <a:off x="1651001" y="25574623"/>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rgbClr val="000000"/>
                  </a:solidFill>
                  <a:effectLst/>
                  <a:latin typeface="Arial" pitchFamily="34" charset="0"/>
                  <a:cs typeface="Arial" pitchFamily="34" charset="0"/>
                </a:rPr>
                <a:t>700</a:t>
              </a:r>
              <a:endParaRPr kumimoji="0" lang="en-US" alt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060" name="Rectangle 48"/>
            <p:cNvSpPr>
              <a:spLocks noChangeArrowheads="1"/>
            </p:cNvSpPr>
            <p:nvPr/>
          </p:nvSpPr>
          <p:spPr bwMode="auto">
            <a:xfrm>
              <a:off x="1651001" y="25190965"/>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dirty="0" smtClean="0">
                  <a:ln>
                    <a:noFill/>
                  </a:ln>
                  <a:solidFill>
                    <a:srgbClr val="000000"/>
                  </a:solidFill>
                  <a:effectLst/>
                  <a:latin typeface="Arial" pitchFamily="34" charset="0"/>
                  <a:cs typeface="Arial" pitchFamily="34" charset="0"/>
                </a:rPr>
                <a:t>800</a:t>
              </a:r>
              <a:endParaRPr kumimoji="0" lang="en-US" altLang="en-US"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061" name="Line 49"/>
            <p:cNvSpPr>
              <a:spLocks noChangeShapeType="1"/>
            </p:cNvSpPr>
            <p:nvPr/>
          </p:nvSpPr>
          <p:spPr bwMode="auto">
            <a:xfrm flipV="1">
              <a:off x="8696350" y="25292111"/>
              <a:ext cx="0" cy="2298458"/>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2" name="Freeform 50"/>
            <p:cNvSpPr>
              <a:spLocks/>
            </p:cNvSpPr>
            <p:nvPr/>
          </p:nvSpPr>
          <p:spPr bwMode="auto">
            <a:xfrm flipV="1">
              <a:off x="2988571" y="25743781"/>
              <a:ext cx="5057305" cy="1349777"/>
            </a:xfrm>
            <a:custGeom>
              <a:avLst/>
              <a:gdLst>
                <a:gd name="T0" fmla="*/ 0 w 3939"/>
                <a:gd name="T1" fmla="*/ 1052 h 1052"/>
                <a:gd name="T2" fmla="*/ 101 w 3939"/>
                <a:gd name="T3" fmla="*/ 1048 h 1052"/>
                <a:gd name="T4" fmla="*/ 202 w 3939"/>
                <a:gd name="T5" fmla="*/ 970 h 1052"/>
                <a:gd name="T6" fmla="*/ 303 w 3939"/>
                <a:gd name="T7" fmla="*/ 916 h 1052"/>
                <a:gd name="T8" fmla="*/ 404 w 3939"/>
                <a:gd name="T9" fmla="*/ 670 h 1052"/>
                <a:gd name="T10" fmla="*/ 505 w 3939"/>
                <a:gd name="T11" fmla="*/ 365 h 1052"/>
                <a:gd name="T12" fmla="*/ 606 w 3939"/>
                <a:gd name="T13" fmla="*/ 218 h 1052"/>
                <a:gd name="T14" fmla="*/ 707 w 3939"/>
                <a:gd name="T15" fmla="*/ 212 h 1052"/>
                <a:gd name="T16" fmla="*/ 808 w 3939"/>
                <a:gd name="T17" fmla="*/ 321 h 1052"/>
                <a:gd name="T18" fmla="*/ 909 w 3939"/>
                <a:gd name="T19" fmla="*/ 317 h 1052"/>
                <a:gd name="T20" fmla="*/ 1010 w 3939"/>
                <a:gd name="T21" fmla="*/ 457 h 1052"/>
                <a:gd name="T22" fmla="*/ 1111 w 3939"/>
                <a:gd name="T23" fmla="*/ 560 h 1052"/>
                <a:gd name="T24" fmla="*/ 1212 w 3939"/>
                <a:gd name="T25" fmla="*/ 524 h 1052"/>
                <a:gd name="T26" fmla="*/ 1313 w 3939"/>
                <a:gd name="T27" fmla="*/ 474 h 1052"/>
                <a:gd name="T28" fmla="*/ 1414 w 3939"/>
                <a:gd name="T29" fmla="*/ 475 h 1052"/>
                <a:gd name="T30" fmla="*/ 1515 w 3939"/>
                <a:gd name="T31" fmla="*/ 429 h 1052"/>
                <a:gd name="T32" fmla="*/ 1616 w 3939"/>
                <a:gd name="T33" fmla="*/ 303 h 1052"/>
                <a:gd name="T34" fmla="*/ 1717 w 3939"/>
                <a:gd name="T35" fmla="*/ 252 h 1052"/>
                <a:gd name="T36" fmla="*/ 1818 w 3939"/>
                <a:gd name="T37" fmla="*/ 395 h 1052"/>
                <a:gd name="T38" fmla="*/ 1919 w 3939"/>
                <a:gd name="T39" fmla="*/ 443 h 1052"/>
                <a:gd name="T40" fmla="*/ 2020 w 3939"/>
                <a:gd name="T41" fmla="*/ 505 h 1052"/>
                <a:gd name="T42" fmla="*/ 2121 w 3939"/>
                <a:gd name="T43" fmla="*/ 526 h 1052"/>
                <a:gd name="T44" fmla="*/ 2222 w 3939"/>
                <a:gd name="T45" fmla="*/ 476 h 1052"/>
                <a:gd name="T46" fmla="*/ 2323 w 3939"/>
                <a:gd name="T47" fmla="*/ 336 h 1052"/>
                <a:gd name="T48" fmla="*/ 2424 w 3939"/>
                <a:gd name="T49" fmla="*/ 313 h 1052"/>
                <a:gd name="T50" fmla="*/ 2525 w 3939"/>
                <a:gd name="T51" fmla="*/ 354 h 1052"/>
                <a:gd name="T52" fmla="*/ 2626 w 3939"/>
                <a:gd name="T53" fmla="*/ 364 h 1052"/>
                <a:gd name="T54" fmla="*/ 2727 w 3939"/>
                <a:gd name="T55" fmla="*/ 322 h 1052"/>
                <a:gd name="T56" fmla="*/ 2828 w 3939"/>
                <a:gd name="T57" fmla="*/ 265 h 1052"/>
                <a:gd name="T58" fmla="*/ 2929 w 3939"/>
                <a:gd name="T59" fmla="*/ 207 h 1052"/>
                <a:gd name="T60" fmla="*/ 3030 w 3939"/>
                <a:gd name="T61" fmla="*/ 237 h 1052"/>
                <a:gd name="T62" fmla="*/ 3131 w 3939"/>
                <a:gd name="T63" fmla="*/ 384 h 1052"/>
                <a:gd name="T64" fmla="*/ 3232 w 3939"/>
                <a:gd name="T65" fmla="*/ 526 h 1052"/>
                <a:gd name="T66" fmla="*/ 3333 w 3939"/>
                <a:gd name="T67" fmla="*/ 612 h 1052"/>
                <a:gd name="T68" fmla="*/ 3434 w 3939"/>
                <a:gd name="T69" fmla="*/ 548 h 1052"/>
                <a:gd name="T70" fmla="*/ 3535 w 3939"/>
                <a:gd name="T71" fmla="*/ 220 h 1052"/>
                <a:gd name="T72" fmla="*/ 3636 w 3939"/>
                <a:gd name="T73" fmla="*/ 24 h 1052"/>
                <a:gd name="T74" fmla="*/ 3737 w 3939"/>
                <a:gd name="T75" fmla="*/ 0 h 1052"/>
                <a:gd name="T76" fmla="*/ 3838 w 3939"/>
                <a:gd name="T77" fmla="*/ 102 h 1052"/>
                <a:gd name="T78" fmla="*/ 3939 w 3939"/>
                <a:gd name="T79" fmla="*/ 204 h 10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939" h="1052">
                  <a:moveTo>
                    <a:pt x="0" y="1052"/>
                  </a:moveTo>
                  <a:lnTo>
                    <a:pt x="101" y="1048"/>
                  </a:lnTo>
                  <a:lnTo>
                    <a:pt x="202" y="970"/>
                  </a:lnTo>
                  <a:lnTo>
                    <a:pt x="303" y="916"/>
                  </a:lnTo>
                  <a:lnTo>
                    <a:pt x="404" y="670"/>
                  </a:lnTo>
                  <a:lnTo>
                    <a:pt x="505" y="365"/>
                  </a:lnTo>
                  <a:lnTo>
                    <a:pt x="606" y="218"/>
                  </a:lnTo>
                  <a:lnTo>
                    <a:pt x="707" y="212"/>
                  </a:lnTo>
                  <a:lnTo>
                    <a:pt x="808" y="321"/>
                  </a:lnTo>
                  <a:lnTo>
                    <a:pt x="909" y="317"/>
                  </a:lnTo>
                  <a:lnTo>
                    <a:pt x="1010" y="457"/>
                  </a:lnTo>
                  <a:lnTo>
                    <a:pt x="1111" y="560"/>
                  </a:lnTo>
                  <a:lnTo>
                    <a:pt x="1212" y="524"/>
                  </a:lnTo>
                  <a:lnTo>
                    <a:pt x="1313" y="474"/>
                  </a:lnTo>
                  <a:lnTo>
                    <a:pt x="1414" y="475"/>
                  </a:lnTo>
                  <a:lnTo>
                    <a:pt x="1515" y="429"/>
                  </a:lnTo>
                  <a:lnTo>
                    <a:pt x="1616" y="303"/>
                  </a:lnTo>
                  <a:lnTo>
                    <a:pt x="1717" y="252"/>
                  </a:lnTo>
                  <a:lnTo>
                    <a:pt x="1818" y="395"/>
                  </a:lnTo>
                  <a:lnTo>
                    <a:pt x="1919" y="443"/>
                  </a:lnTo>
                  <a:lnTo>
                    <a:pt x="2020" y="505"/>
                  </a:lnTo>
                  <a:lnTo>
                    <a:pt x="2121" y="526"/>
                  </a:lnTo>
                  <a:lnTo>
                    <a:pt x="2222" y="476"/>
                  </a:lnTo>
                  <a:lnTo>
                    <a:pt x="2323" y="336"/>
                  </a:lnTo>
                  <a:lnTo>
                    <a:pt x="2424" y="313"/>
                  </a:lnTo>
                  <a:lnTo>
                    <a:pt x="2525" y="354"/>
                  </a:lnTo>
                  <a:lnTo>
                    <a:pt x="2626" y="364"/>
                  </a:lnTo>
                  <a:lnTo>
                    <a:pt x="2727" y="322"/>
                  </a:lnTo>
                  <a:lnTo>
                    <a:pt x="2828" y="265"/>
                  </a:lnTo>
                  <a:lnTo>
                    <a:pt x="2929" y="207"/>
                  </a:lnTo>
                  <a:lnTo>
                    <a:pt x="3030" y="237"/>
                  </a:lnTo>
                  <a:lnTo>
                    <a:pt x="3131" y="384"/>
                  </a:lnTo>
                  <a:lnTo>
                    <a:pt x="3232" y="526"/>
                  </a:lnTo>
                  <a:lnTo>
                    <a:pt x="3333" y="612"/>
                  </a:lnTo>
                  <a:lnTo>
                    <a:pt x="3434" y="548"/>
                  </a:lnTo>
                  <a:lnTo>
                    <a:pt x="3535" y="220"/>
                  </a:lnTo>
                  <a:lnTo>
                    <a:pt x="3636" y="24"/>
                  </a:lnTo>
                  <a:lnTo>
                    <a:pt x="3737" y="0"/>
                  </a:lnTo>
                  <a:lnTo>
                    <a:pt x="3838" y="102"/>
                  </a:lnTo>
                  <a:lnTo>
                    <a:pt x="3939" y="204"/>
                  </a:lnTo>
                </a:path>
              </a:pathLst>
            </a:custGeom>
            <a:noFill/>
            <a:ln w="3810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3" name="Rectangle 51"/>
            <p:cNvSpPr>
              <a:spLocks noChangeArrowheads="1"/>
            </p:cNvSpPr>
            <p:nvPr/>
          </p:nvSpPr>
          <p:spPr bwMode="auto">
            <a:xfrm>
              <a:off x="2303220" y="27981202"/>
              <a:ext cx="6417545" cy="2300202"/>
            </a:xfrm>
            <a:prstGeom prst="rect">
              <a:avLst/>
            </a:prstGeom>
            <a:solidFill>
              <a:srgbClr val="FFFFFF"/>
            </a:solidFill>
            <a:ln w="1588">
              <a:solidFill>
                <a:srgbClr val="FFFFFF"/>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1064" name="Rectangle 52"/>
            <p:cNvSpPr>
              <a:spLocks noChangeArrowheads="1"/>
            </p:cNvSpPr>
            <p:nvPr/>
          </p:nvSpPr>
          <p:spPr bwMode="auto">
            <a:xfrm>
              <a:off x="4212788" y="30822623"/>
              <a:ext cx="2426559" cy="405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000000"/>
                  </a:solidFill>
                  <a:effectLst/>
                  <a:latin typeface="Arial" pitchFamily="34" charset="0"/>
                  <a:cs typeface="Arial" pitchFamily="34" charset="0"/>
                </a:rPr>
                <a:t>Ordinate Length</a:t>
              </a:r>
              <a:endParaRPr kumimoji="0" lang="en-US" alt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65" name="Line 53"/>
            <p:cNvSpPr>
              <a:spLocks noChangeShapeType="1"/>
            </p:cNvSpPr>
            <p:nvPr/>
          </p:nvSpPr>
          <p:spPr bwMode="auto">
            <a:xfrm>
              <a:off x="2303220" y="30281404"/>
              <a:ext cx="6417545"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6" name="Line 54"/>
            <p:cNvSpPr>
              <a:spLocks noChangeShapeType="1"/>
            </p:cNvSpPr>
            <p:nvPr/>
          </p:nvSpPr>
          <p:spPr bwMode="auto">
            <a:xfrm flipV="1">
              <a:off x="2303220" y="30281404"/>
              <a:ext cx="0" cy="6278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7" name="Line 55"/>
            <p:cNvSpPr>
              <a:spLocks noChangeShapeType="1"/>
            </p:cNvSpPr>
            <p:nvPr/>
          </p:nvSpPr>
          <p:spPr bwMode="auto">
            <a:xfrm flipV="1">
              <a:off x="3727984" y="30281404"/>
              <a:ext cx="0" cy="6278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8" name="Line 56"/>
            <p:cNvSpPr>
              <a:spLocks noChangeShapeType="1"/>
            </p:cNvSpPr>
            <p:nvPr/>
          </p:nvSpPr>
          <p:spPr bwMode="auto">
            <a:xfrm flipV="1">
              <a:off x="5154493" y="30281404"/>
              <a:ext cx="0" cy="6278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69" name="Line 57"/>
            <p:cNvSpPr>
              <a:spLocks noChangeShapeType="1"/>
            </p:cNvSpPr>
            <p:nvPr/>
          </p:nvSpPr>
          <p:spPr bwMode="auto">
            <a:xfrm flipV="1">
              <a:off x="6581001" y="30281404"/>
              <a:ext cx="0" cy="6278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0" name="Line 58"/>
            <p:cNvSpPr>
              <a:spLocks noChangeShapeType="1"/>
            </p:cNvSpPr>
            <p:nvPr/>
          </p:nvSpPr>
          <p:spPr bwMode="auto">
            <a:xfrm flipV="1">
              <a:off x="8007510" y="30281404"/>
              <a:ext cx="0" cy="6278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1" name="Rectangle 59"/>
            <p:cNvSpPr>
              <a:spLocks noChangeArrowheads="1"/>
            </p:cNvSpPr>
            <p:nvPr/>
          </p:nvSpPr>
          <p:spPr bwMode="auto">
            <a:xfrm>
              <a:off x="2254391" y="30433123"/>
              <a:ext cx="156723"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72" name="Rectangle 60"/>
            <p:cNvSpPr>
              <a:spLocks noChangeArrowheads="1"/>
            </p:cNvSpPr>
            <p:nvPr/>
          </p:nvSpPr>
          <p:spPr bwMode="auto">
            <a:xfrm>
              <a:off x="3630326" y="30433123"/>
              <a:ext cx="313446"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10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73" name="Rectangle 61"/>
            <p:cNvSpPr>
              <a:spLocks noChangeArrowheads="1"/>
            </p:cNvSpPr>
            <p:nvPr/>
          </p:nvSpPr>
          <p:spPr bwMode="auto">
            <a:xfrm>
              <a:off x="5056834" y="30433123"/>
              <a:ext cx="313446"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20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74" name="Rectangle 62"/>
            <p:cNvSpPr>
              <a:spLocks noChangeArrowheads="1"/>
            </p:cNvSpPr>
            <p:nvPr/>
          </p:nvSpPr>
          <p:spPr bwMode="auto">
            <a:xfrm>
              <a:off x="6481600" y="30433123"/>
              <a:ext cx="313446"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30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75" name="Rectangle 63"/>
            <p:cNvSpPr>
              <a:spLocks noChangeArrowheads="1"/>
            </p:cNvSpPr>
            <p:nvPr/>
          </p:nvSpPr>
          <p:spPr bwMode="auto">
            <a:xfrm>
              <a:off x="7908108" y="30433123"/>
              <a:ext cx="313446"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40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76" name="Line 64"/>
            <p:cNvSpPr>
              <a:spLocks noChangeShapeType="1"/>
            </p:cNvSpPr>
            <p:nvPr/>
          </p:nvSpPr>
          <p:spPr bwMode="auto">
            <a:xfrm>
              <a:off x="2303220" y="27981202"/>
              <a:ext cx="6417545"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7" name="Rectangle 65"/>
            <p:cNvSpPr>
              <a:spLocks noChangeArrowheads="1"/>
            </p:cNvSpPr>
            <p:nvPr/>
          </p:nvSpPr>
          <p:spPr bwMode="auto">
            <a:xfrm rot="16200000">
              <a:off x="-360353" y="28334574"/>
              <a:ext cx="3383308" cy="4057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400" b="0" i="0" u="none" strike="noStrike" cap="none" normalizeH="0" baseline="0" dirty="0" smtClean="0">
                  <a:ln>
                    <a:noFill/>
                  </a:ln>
                  <a:solidFill>
                    <a:srgbClr val="000000"/>
                  </a:solidFill>
                  <a:effectLst/>
                  <a:latin typeface="Arial" pitchFamily="34" charset="0"/>
                  <a:cs typeface="Arial" pitchFamily="34" charset="0"/>
                </a:rPr>
                <a:t>DN Difference</a:t>
              </a:r>
              <a:endParaRPr kumimoji="0" lang="en-US" alt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078" name="Line 66"/>
            <p:cNvSpPr>
              <a:spLocks noChangeShapeType="1"/>
            </p:cNvSpPr>
            <p:nvPr/>
          </p:nvSpPr>
          <p:spPr bwMode="auto">
            <a:xfrm flipV="1">
              <a:off x="2303220" y="27981202"/>
              <a:ext cx="0" cy="2300202"/>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79" name="Line 67"/>
            <p:cNvSpPr>
              <a:spLocks noChangeShapeType="1"/>
            </p:cNvSpPr>
            <p:nvPr/>
          </p:nvSpPr>
          <p:spPr bwMode="auto">
            <a:xfrm>
              <a:off x="2238695" y="30281404"/>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0" name="Line 68"/>
            <p:cNvSpPr>
              <a:spLocks noChangeShapeType="1"/>
            </p:cNvSpPr>
            <p:nvPr/>
          </p:nvSpPr>
          <p:spPr bwMode="auto">
            <a:xfrm>
              <a:off x="2238695" y="29897746"/>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1" name="Line 69"/>
            <p:cNvSpPr>
              <a:spLocks noChangeShapeType="1"/>
            </p:cNvSpPr>
            <p:nvPr/>
          </p:nvSpPr>
          <p:spPr bwMode="auto">
            <a:xfrm>
              <a:off x="2238695" y="29514088"/>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2" name="Line 70"/>
            <p:cNvSpPr>
              <a:spLocks noChangeShapeType="1"/>
            </p:cNvSpPr>
            <p:nvPr/>
          </p:nvSpPr>
          <p:spPr bwMode="auto">
            <a:xfrm>
              <a:off x="2238695" y="29130431"/>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3" name="Line 71"/>
            <p:cNvSpPr>
              <a:spLocks noChangeShapeType="1"/>
            </p:cNvSpPr>
            <p:nvPr/>
          </p:nvSpPr>
          <p:spPr bwMode="auto">
            <a:xfrm>
              <a:off x="2238695" y="28746773"/>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4" name="Line 72"/>
            <p:cNvSpPr>
              <a:spLocks noChangeShapeType="1"/>
            </p:cNvSpPr>
            <p:nvPr/>
          </p:nvSpPr>
          <p:spPr bwMode="auto">
            <a:xfrm>
              <a:off x="2238695" y="28363116"/>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5" name="Line 73"/>
            <p:cNvSpPr>
              <a:spLocks noChangeShapeType="1"/>
            </p:cNvSpPr>
            <p:nvPr/>
          </p:nvSpPr>
          <p:spPr bwMode="auto">
            <a:xfrm>
              <a:off x="2238695" y="27981202"/>
              <a:ext cx="64524"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86" name="Rectangle 74"/>
            <p:cNvSpPr>
              <a:spLocks noChangeArrowheads="1"/>
            </p:cNvSpPr>
            <p:nvPr/>
          </p:nvSpPr>
          <p:spPr bwMode="auto">
            <a:xfrm>
              <a:off x="1617867" y="30180258"/>
              <a:ext cx="563497"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-150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87" name="Rectangle 75"/>
            <p:cNvSpPr>
              <a:spLocks noChangeArrowheads="1"/>
            </p:cNvSpPr>
            <p:nvPr/>
          </p:nvSpPr>
          <p:spPr bwMode="auto">
            <a:xfrm>
              <a:off x="1617867" y="29796600"/>
              <a:ext cx="563497"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-100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88" name="Rectangle 76"/>
            <p:cNvSpPr>
              <a:spLocks noChangeArrowheads="1"/>
            </p:cNvSpPr>
            <p:nvPr/>
          </p:nvSpPr>
          <p:spPr bwMode="auto">
            <a:xfrm>
              <a:off x="1717269" y="29412942"/>
              <a:ext cx="406775"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-50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89" name="Rectangle 77"/>
            <p:cNvSpPr>
              <a:spLocks noChangeArrowheads="1"/>
            </p:cNvSpPr>
            <p:nvPr/>
          </p:nvSpPr>
          <p:spPr bwMode="auto">
            <a:xfrm>
              <a:off x="1874220" y="29031029"/>
              <a:ext cx="156723"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90" name="Rectangle 78"/>
            <p:cNvSpPr>
              <a:spLocks noChangeArrowheads="1"/>
            </p:cNvSpPr>
            <p:nvPr/>
          </p:nvSpPr>
          <p:spPr bwMode="auto">
            <a:xfrm>
              <a:off x="1776561" y="28647372"/>
              <a:ext cx="313446"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50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91" name="Rectangle 79"/>
            <p:cNvSpPr>
              <a:spLocks noChangeArrowheads="1"/>
            </p:cNvSpPr>
            <p:nvPr/>
          </p:nvSpPr>
          <p:spPr bwMode="auto">
            <a:xfrm>
              <a:off x="1677160" y="28263714"/>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100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92" name="Rectangle 80"/>
            <p:cNvSpPr>
              <a:spLocks noChangeArrowheads="1"/>
            </p:cNvSpPr>
            <p:nvPr/>
          </p:nvSpPr>
          <p:spPr bwMode="auto">
            <a:xfrm>
              <a:off x="1677160" y="27881800"/>
              <a:ext cx="470168" cy="338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2000" b="0" i="0" u="none" strike="noStrike" cap="none" normalizeH="0" baseline="0" smtClean="0">
                  <a:ln>
                    <a:noFill/>
                  </a:ln>
                  <a:solidFill>
                    <a:srgbClr val="000000"/>
                  </a:solidFill>
                  <a:effectLst/>
                  <a:latin typeface="Arial" pitchFamily="34" charset="0"/>
                  <a:cs typeface="Arial" pitchFamily="34" charset="0"/>
                </a:rPr>
                <a:t>150</a:t>
              </a:r>
              <a:endParaRPr kumimoji="0" lang="en-US" altLang="en-US" sz="2000" b="0" i="0" u="none" strike="noStrike" cap="none" normalizeH="0" baseline="0" smtClean="0">
                <a:ln>
                  <a:noFill/>
                </a:ln>
                <a:solidFill>
                  <a:schemeClr val="tx1"/>
                </a:solidFill>
                <a:effectLst/>
                <a:latin typeface="Arial" pitchFamily="34" charset="0"/>
                <a:cs typeface="Arial" pitchFamily="34" charset="0"/>
              </a:endParaRPr>
            </a:p>
          </p:txBody>
        </p:sp>
        <p:sp>
          <p:nvSpPr>
            <p:cNvPr id="1093" name="Line 81"/>
            <p:cNvSpPr>
              <a:spLocks noChangeShapeType="1"/>
            </p:cNvSpPr>
            <p:nvPr/>
          </p:nvSpPr>
          <p:spPr bwMode="auto">
            <a:xfrm flipV="1">
              <a:off x="8720765" y="27981202"/>
              <a:ext cx="0" cy="2300202"/>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4" name="Freeform 82"/>
            <p:cNvSpPr>
              <a:spLocks/>
            </p:cNvSpPr>
            <p:nvPr/>
          </p:nvSpPr>
          <p:spPr bwMode="auto">
            <a:xfrm flipV="1">
              <a:off x="2587475" y="28753749"/>
              <a:ext cx="5420035" cy="1217241"/>
            </a:xfrm>
            <a:custGeom>
              <a:avLst/>
              <a:gdLst>
                <a:gd name="T0" fmla="*/ 0 w 4222"/>
                <a:gd name="T1" fmla="*/ 646 h 948"/>
                <a:gd name="T2" fmla="*/ 111 w 4222"/>
                <a:gd name="T3" fmla="*/ 497 h 948"/>
                <a:gd name="T4" fmla="*/ 222 w 4222"/>
                <a:gd name="T5" fmla="*/ 547 h 948"/>
                <a:gd name="T6" fmla="*/ 333 w 4222"/>
                <a:gd name="T7" fmla="*/ 164 h 948"/>
                <a:gd name="T8" fmla="*/ 444 w 4222"/>
                <a:gd name="T9" fmla="*/ 44 h 948"/>
                <a:gd name="T10" fmla="*/ 555 w 4222"/>
                <a:gd name="T11" fmla="*/ 361 h 948"/>
                <a:gd name="T12" fmla="*/ 666 w 4222"/>
                <a:gd name="T13" fmla="*/ 641 h 948"/>
                <a:gd name="T14" fmla="*/ 778 w 4222"/>
                <a:gd name="T15" fmla="*/ 873 h 948"/>
                <a:gd name="T16" fmla="*/ 889 w 4222"/>
                <a:gd name="T17" fmla="*/ 648 h 948"/>
                <a:gd name="T18" fmla="*/ 1000 w 4222"/>
                <a:gd name="T19" fmla="*/ 933 h 948"/>
                <a:gd name="T20" fmla="*/ 1111 w 4222"/>
                <a:gd name="T21" fmla="*/ 862 h 948"/>
                <a:gd name="T22" fmla="*/ 1222 w 4222"/>
                <a:gd name="T23" fmla="*/ 582 h 948"/>
                <a:gd name="T24" fmla="*/ 1333 w 4222"/>
                <a:gd name="T25" fmla="*/ 555 h 948"/>
                <a:gd name="T26" fmla="*/ 1444 w 4222"/>
                <a:gd name="T27" fmla="*/ 657 h 948"/>
                <a:gd name="T28" fmla="*/ 1555 w 4222"/>
                <a:gd name="T29" fmla="*/ 562 h 948"/>
                <a:gd name="T30" fmla="*/ 1666 w 4222"/>
                <a:gd name="T31" fmla="*/ 402 h 948"/>
                <a:gd name="T32" fmla="*/ 1778 w 4222"/>
                <a:gd name="T33" fmla="*/ 553 h 948"/>
                <a:gd name="T34" fmla="*/ 1889 w 4222"/>
                <a:gd name="T35" fmla="*/ 939 h 948"/>
                <a:gd name="T36" fmla="*/ 2000 w 4222"/>
                <a:gd name="T37" fmla="*/ 751 h 948"/>
                <a:gd name="T38" fmla="*/ 2111 w 4222"/>
                <a:gd name="T39" fmla="*/ 778 h 948"/>
                <a:gd name="T40" fmla="*/ 2222 w 4222"/>
                <a:gd name="T41" fmla="*/ 697 h 948"/>
                <a:gd name="T42" fmla="*/ 2333 w 4222"/>
                <a:gd name="T43" fmla="*/ 555 h 948"/>
                <a:gd name="T44" fmla="*/ 2444 w 4222"/>
                <a:gd name="T45" fmla="*/ 375 h 948"/>
                <a:gd name="T46" fmla="*/ 2555 w 4222"/>
                <a:gd name="T47" fmla="*/ 608 h 948"/>
                <a:gd name="T48" fmla="*/ 2666 w 4222"/>
                <a:gd name="T49" fmla="*/ 737 h 948"/>
                <a:gd name="T50" fmla="*/ 2778 w 4222"/>
                <a:gd name="T51" fmla="*/ 673 h 948"/>
                <a:gd name="T52" fmla="*/ 2889 w 4222"/>
                <a:gd name="T53" fmla="*/ 571 h 948"/>
                <a:gd name="T54" fmla="*/ 3000 w 4222"/>
                <a:gd name="T55" fmla="*/ 540 h 948"/>
                <a:gd name="T56" fmla="*/ 3111 w 4222"/>
                <a:gd name="T57" fmla="*/ 539 h 948"/>
                <a:gd name="T58" fmla="*/ 3222 w 4222"/>
                <a:gd name="T59" fmla="*/ 715 h 948"/>
                <a:gd name="T60" fmla="*/ 3333 w 4222"/>
                <a:gd name="T61" fmla="*/ 948 h 948"/>
                <a:gd name="T62" fmla="*/ 3444 w 4222"/>
                <a:gd name="T63" fmla="*/ 939 h 948"/>
                <a:gd name="T64" fmla="*/ 3555 w 4222"/>
                <a:gd name="T65" fmla="*/ 826 h 948"/>
                <a:gd name="T66" fmla="*/ 3666 w 4222"/>
                <a:gd name="T67" fmla="*/ 526 h 948"/>
                <a:gd name="T68" fmla="*/ 3778 w 4222"/>
                <a:gd name="T69" fmla="*/ 0 h 948"/>
                <a:gd name="T70" fmla="*/ 3889 w 4222"/>
                <a:gd name="T71" fmla="*/ 262 h 948"/>
                <a:gd name="T72" fmla="*/ 4000 w 4222"/>
                <a:gd name="T73" fmla="*/ 606 h 948"/>
                <a:gd name="T74" fmla="*/ 4111 w 4222"/>
                <a:gd name="T75" fmla="*/ 859 h 948"/>
                <a:gd name="T76" fmla="*/ 4222 w 4222"/>
                <a:gd name="T77" fmla="*/ 859 h 9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222" h="948">
                  <a:moveTo>
                    <a:pt x="0" y="646"/>
                  </a:moveTo>
                  <a:lnTo>
                    <a:pt x="111" y="497"/>
                  </a:lnTo>
                  <a:lnTo>
                    <a:pt x="222" y="547"/>
                  </a:lnTo>
                  <a:lnTo>
                    <a:pt x="333" y="164"/>
                  </a:lnTo>
                  <a:lnTo>
                    <a:pt x="444" y="44"/>
                  </a:lnTo>
                  <a:lnTo>
                    <a:pt x="555" y="361"/>
                  </a:lnTo>
                  <a:lnTo>
                    <a:pt x="666" y="641"/>
                  </a:lnTo>
                  <a:lnTo>
                    <a:pt x="778" y="873"/>
                  </a:lnTo>
                  <a:lnTo>
                    <a:pt x="889" y="648"/>
                  </a:lnTo>
                  <a:lnTo>
                    <a:pt x="1000" y="933"/>
                  </a:lnTo>
                  <a:lnTo>
                    <a:pt x="1111" y="862"/>
                  </a:lnTo>
                  <a:lnTo>
                    <a:pt x="1222" y="582"/>
                  </a:lnTo>
                  <a:lnTo>
                    <a:pt x="1333" y="555"/>
                  </a:lnTo>
                  <a:lnTo>
                    <a:pt x="1444" y="657"/>
                  </a:lnTo>
                  <a:lnTo>
                    <a:pt x="1555" y="562"/>
                  </a:lnTo>
                  <a:lnTo>
                    <a:pt x="1666" y="402"/>
                  </a:lnTo>
                  <a:lnTo>
                    <a:pt x="1778" y="553"/>
                  </a:lnTo>
                  <a:lnTo>
                    <a:pt x="1889" y="939"/>
                  </a:lnTo>
                  <a:lnTo>
                    <a:pt x="2000" y="751"/>
                  </a:lnTo>
                  <a:lnTo>
                    <a:pt x="2111" y="778"/>
                  </a:lnTo>
                  <a:lnTo>
                    <a:pt x="2222" y="697"/>
                  </a:lnTo>
                  <a:lnTo>
                    <a:pt x="2333" y="555"/>
                  </a:lnTo>
                  <a:lnTo>
                    <a:pt x="2444" y="375"/>
                  </a:lnTo>
                  <a:lnTo>
                    <a:pt x="2555" y="608"/>
                  </a:lnTo>
                  <a:lnTo>
                    <a:pt x="2666" y="737"/>
                  </a:lnTo>
                  <a:lnTo>
                    <a:pt x="2778" y="673"/>
                  </a:lnTo>
                  <a:lnTo>
                    <a:pt x="2889" y="571"/>
                  </a:lnTo>
                  <a:lnTo>
                    <a:pt x="3000" y="540"/>
                  </a:lnTo>
                  <a:lnTo>
                    <a:pt x="3111" y="539"/>
                  </a:lnTo>
                  <a:lnTo>
                    <a:pt x="3222" y="715"/>
                  </a:lnTo>
                  <a:lnTo>
                    <a:pt x="3333" y="948"/>
                  </a:lnTo>
                  <a:lnTo>
                    <a:pt x="3444" y="939"/>
                  </a:lnTo>
                  <a:lnTo>
                    <a:pt x="3555" y="826"/>
                  </a:lnTo>
                  <a:lnTo>
                    <a:pt x="3666" y="526"/>
                  </a:lnTo>
                  <a:lnTo>
                    <a:pt x="3778" y="0"/>
                  </a:lnTo>
                  <a:lnTo>
                    <a:pt x="3889" y="262"/>
                  </a:lnTo>
                  <a:lnTo>
                    <a:pt x="4000" y="606"/>
                  </a:lnTo>
                  <a:lnTo>
                    <a:pt x="4111" y="859"/>
                  </a:lnTo>
                  <a:lnTo>
                    <a:pt x="4222" y="859"/>
                  </a:lnTo>
                </a:path>
              </a:pathLst>
            </a:custGeom>
            <a:noFill/>
            <a:ln w="3810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5" name="Freeform 83"/>
            <p:cNvSpPr>
              <a:spLocks/>
            </p:cNvSpPr>
            <p:nvPr/>
          </p:nvSpPr>
          <p:spPr bwMode="auto">
            <a:xfrm>
              <a:off x="2444475" y="29144382"/>
              <a:ext cx="231938" cy="0"/>
            </a:xfrm>
            <a:custGeom>
              <a:avLst/>
              <a:gdLst>
                <a:gd name="T0" fmla="*/ 0 w 180"/>
                <a:gd name="T1" fmla="*/ 111 w 180"/>
                <a:gd name="T2" fmla="*/ 180 w 180"/>
              </a:gdLst>
              <a:ahLst/>
              <a:cxnLst>
                <a:cxn ang="0">
                  <a:pos x="T0" y="0"/>
                </a:cxn>
                <a:cxn ang="0">
                  <a:pos x="T1" y="0"/>
                </a:cxn>
                <a:cxn ang="0">
                  <a:pos x="T2" y="0"/>
                </a:cxn>
              </a:cxnLst>
              <a:rect l="0" t="0" r="r" b="b"/>
              <a:pathLst>
                <a:path w="180">
                  <a:moveTo>
                    <a:pt x="0" y="0"/>
                  </a:moveTo>
                  <a:lnTo>
                    <a:pt x="111"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6" name="Freeform 84"/>
            <p:cNvSpPr>
              <a:spLocks/>
            </p:cNvSpPr>
            <p:nvPr/>
          </p:nvSpPr>
          <p:spPr bwMode="auto">
            <a:xfrm>
              <a:off x="2765352" y="29144382"/>
              <a:ext cx="231938" cy="0"/>
            </a:xfrm>
            <a:custGeom>
              <a:avLst/>
              <a:gdLst>
                <a:gd name="T0" fmla="*/ 0 w 180"/>
                <a:gd name="T1" fmla="*/ 83 w 180"/>
                <a:gd name="T2" fmla="*/ 180 w 180"/>
              </a:gdLst>
              <a:ahLst/>
              <a:cxnLst>
                <a:cxn ang="0">
                  <a:pos x="T0" y="0"/>
                </a:cxn>
                <a:cxn ang="0">
                  <a:pos x="T1" y="0"/>
                </a:cxn>
                <a:cxn ang="0">
                  <a:pos x="T2" y="0"/>
                </a:cxn>
              </a:cxnLst>
              <a:rect l="0" t="0" r="r" b="b"/>
              <a:pathLst>
                <a:path w="180">
                  <a:moveTo>
                    <a:pt x="0" y="0"/>
                  </a:moveTo>
                  <a:lnTo>
                    <a:pt x="83"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7" name="Freeform 85"/>
            <p:cNvSpPr>
              <a:spLocks/>
            </p:cNvSpPr>
            <p:nvPr/>
          </p:nvSpPr>
          <p:spPr bwMode="auto">
            <a:xfrm>
              <a:off x="3086229" y="29144382"/>
              <a:ext cx="231938" cy="0"/>
            </a:xfrm>
            <a:custGeom>
              <a:avLst/>
              <a:gdLst>
                <a:gd name="T0" fmla="*/ 0 w 180"/>
                <a:gd name="T1" fmla="*/ 55 w 180"/>
                <a:gd name="T2" fmla="*/ 166 w 180"/>
                <a:gd name="T3" fmla="*/ 180 w 180"/>
              </a:gdLst>
              <a:ahLst/>
              <a:cxnLst>
                <a:cxn ang="0">
                  <a:pos x="T0" y="0"/>
                </a:cxn>
                <a:cxn ang="0">
                  <a:pos x="T1" y="0"/>
                </a:cxn>
                <a:cxn ang="0">
                  <a:pos x="T2" y="0"/>
                </a:cxn>
                <a:cxn ang="0">
                  <a:pos x="T3" y="0"/>
                </a:cxn>
              </a:cxnLst>
              <a:rect l="0" t="0" r="r" b="b"/>
              <a:pathLst>
                <a:path w="180">
                  <a:moveTo>
                    <a:pt x="0" y="0"/>
                  </a:moveTo>
                  <a:lnTo>
                    <a:pt x="55" y="0"/>
                  </a:lnTo>
                  <a:lnTo>
                    <a:pt x="166"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8" name="Freeform 86"/>
            <p:cNvSpPr>
              <a:spLocks/>
            </p:cNvSpPr>
            <p:nvPr/>
          </p:nvSpPr>
          <p:spPr bwMode="auto">
            <a:xfrm>
              <a:off x="3407107" y="29144382"/>
              <a:ext cx="231938" cy="0"/>
            </a:xfrm>
            <a:custGeom>
              <a:avLst/>
              <a:gdLst>
                <a:gd name="T0" fmla="*/ 0 w 180"/>
                <a:gd name="T1" fmla="*/ 27 w 180"/>
                <a:gd name="T2" fmla="*/ 139 w 180"/>
                <a:gd name="T3" fmla="*/ 180 w 180"/>
              </a:gdLst>
              <a:ahLst/>
              <a:cxnLst>
                <a:cxn ang="0">
                  <a:pos x="T0" y="0"/>
                </a:cxn>
                <a:cxn ang="0">
                  <a:pos x="T1" y="0"/>
                </a:cxn>
                <a:cxn ang="0">
                  <a:pos x="T2" y="0"/>
                </a:cxn>
                <a:cxn ang="0">
                  <a:pos x="T3" y="0"/>
                </a:cxn>
              </a:cxnLst>
              <a:rect l="0" t="0" r="r" b="b"/>
              <a:pathLst>
                <a:path w="180">
                  <a:moveTo>
                    <a:pt x="0" y="0"/>
                  </a:moveTo>
                  <a:lnTo>
                    <a:pt x="27" y="0"/>
                  </a:lnTo>
                  <a:lnTo>
                    <a:pt x="139"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99" name="Freeform 87"/>
            <p:cNvSpPr>
              <a:spLocks/>
            </p:cNvSpPr>
            <p:nvPr/>
          </p:nvSpPr>
          <p:spPr bwMode="auto">
            <a:xfrm>
              <a:off x="3727984" y="29144382"/>
              <a:ext cx="231938" cy="0"/>
            </a:xfrm>
            <a:custGeom>
              <a:avLst/>
              <a:gdLst>
                <a:gd name="T0" fmla="*/ 0 w 180"/>
                <a:gd name="T1" fmla="*/ 111 w 180"/>
                <a:gd name="T2" fmla="*/ 180 w 180"/>
              </a:gdLst>
              <a:ahLst/>
              <a:cxnLst>
                <a:cxn ang="0">
                  <a:pos x="T0" y="0"/>
                </a:cxn>
                <a:cxn ang="0">
                  <a:pos x="T1" y="0"/>
                </a:cxn>
                <a:cxn ang="0">
                  <a:pos x="T2" y="0"/>
                </a:cxn>
              </a:cxnLst>
              <a:rect l="0" t="0" r="r" b="b"/>
              <a:pathLst>
                <a:path w="180">
                  <a:moveTo>
                    <a:pt x="0" y="0"/>
                  </a:moveTo>
                  <a:lnTo>
                    <a:pt x="111"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0" name="Freeform 88"/>
            <p:cNvSpPr>
              <a:spLocks/>
            </p:cNvSpPr>
            <p:nvPr/>
          </p:nvSpPr>
          <p:spPr bwMode="auto">
            <a:xfrm>
              <a:off x="4048861" y="29144382"/>
              <a:ext cx="231938" cy="0"/>
            </a:xfrm>
            <a:custGeom>
              <a:avLst/>
              <a:gdLst>
                <a:gd name="T0" fmla="*/ 0 w 180"/>
                <a:gd name="T1" fmla="*/ 83 w 180"/>
                <a:gd name="T2" fmla="*/ 180 w 180"/>
              </a:gdLst>
              <a:ahLst/>
              <a:cxnLst>
                <a:cxn ang="0">
                  <a:pos x="T0" y="0"/>
                </a:cxn>
                <a:cxn ang="0">
                  <a:pos x="T1" y="0"/>
                </a:cxn>
                <a:cxn ang="0">
                  <a:pos x="T2" y="0"/>
                </a:cxn>
              </a:cxnLst>
              <a:rect l="0" t="0" r="r" b="b"/>
              <a:pathLst>
                <a:path w="180">
                  <a:moveTo>
                    <a:pt x="0" y="0"/>
                  </a:moveTo>
                  <a:lnTo>
                    <a:pt x="83"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1" name="Freeform 89"/>
            <p:cNvSpPr>
              <a:spLocks/>
            </p:cNvSpPr>
            <p:nvPr/>
          </p:nvSpPr>
          <p:spPr bwMode="auto">
            <a:xfrm>
              <a:off x="4371483" y="29144382"/>
              <a:ext cx="230195" cy="0"/>
            </a:xfrm>
            <a:custGeom>
              <a:avLst/>
              <a:gdLst>
                <a:gd name="T0" fmla="*/ 0 w 180"/>
                <a:gd name="T1" fmla="*/ 55 w 180"/>
                <a:gd name="T2" fmla="*/ 166 w 180"/>
                <a:gd name="T3" fmla="*/ 180 w 180"/>
              </a:gdLst>
              <a:ahLst/>
              <a:cxnLst>
                <a:cxn ang="0">
                  <a:pos x="T0" y="0"/>
                </a:cxn>
                <a:cxn ang="0">
                  <a:pos x="T1" y="0"/>
                </a:cxn>
                <a:cxn ang="0">
                  <a:pos x="T2" y="0"/>
                </a:cxn>
                <a:cxn ang="0">
                  <a:pos x="T3" y="0"/>
                </a:cxn>
              </a:cxnLst>
              <a:rect l="0" t="0" r="r" b="b"/>
              <a:pathLst>
                <a:path w="180">
                  <a:moveTo>
                    <a:pt x="0" y="0"/>
                  </a:moveTo>
                  <a:lnTo>
                    <a:pt x="55" y="0"/>
                  </a:lnTo>
                  <a:lnTo>
                    <a:pt x="166"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2" name="Freeform 90"/>
            <p:cNvSpPr>
              <a:spLocks/>
            </p:cNvSpPr>
            <p:nvPr/>
          </p:nvSpPr>
          <p:spPr bwMode="auto">
            <a:xfrm>
              <a:off x="4692360" y="29144382"/>
              <a:ext cx="230195" cy="0"/>
            </a:xfrm>
            <a:custGeom>
              <a:avLst/>
              <a:gdLst>
                <a:gd name="T0" fmla="*/ 0 w 180"/>
                <a:gd name="T1" fmla="*/ 27 w 180"/>
                <a:gd name="T2" fmla="*/ 139 w 180"/>
                <a:gd name="T3" fmla="*/ 180 w 180"/>
              </a:gdLst>
              <a:ahLst/>
              <a:cxnLst>
                <a:cxn ang="0">
                  <a:pos x="T0" y="0"/>
                </a:cxn>
                <a:cxn ang="0">
                  <a:pos x="T1" y="0"/>
                </a:cxn>
                <a:cxn ang="0">
                  <a:pos x="T2" y="0"/>
                </a:cxn>
                <a:cxn ang="0">
                  <a:pos x="T3" y="0"/>
                </a:cxn>
              </a:cxnLst>
              <a:rect l="0" t="0" r="r" b="b"/>
              <a:pathLst>
                <a:path w="180">
                  <a:moveTo>
                    <a:pt x="0" y="0"/>
                  </a:moveTo>
                  <a:lnTo>
                    <a:pt x="27" y="0"/>
                  </a:lnTo>
                  <a:lnTo>
                    <a:pt x="139"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3" name="Freeform 91"/>
            <p:cNvSpPr>
              <a:spLocks/>
            </p:cNvSpPr>
            <p:nvPr/>
          </p:nvSpPr>
          <p:spPr bwMode="auto">
            <a:xfrm>
              <a:off x="5013237" y="29144382"/>
              <a:ext cx="230195" cy="0"/>
            </a:xfrm>
            <a:custGeom>
              <a:avLst/>
              <a:gdLst>
                <a:gd name="T0" fmla="*/ 0 w 180"/>
                <a:gd name="T1" fmla="*/ 111 w 180"/>
                <a:gd name="T2" fmla="*/ 180 w 180"/>
              </a:gdLst>
              <a:ahLst/>
              <a:cxnLst>
                <a:cxn ang="0">
                  <a:pos x="T0" y="0"/>
                </a:cxn>
                <a:cxn ang="0">
                  <a:pos x="T1" y="0"/>
                </a:cxn>
                <a:cxn ang="0">
                  <a:pos x="T2" y="0"/>
                </a:cxn>
              </a:cxnLst>
              <a:rect l="0" t="0" r="r" b="b"/>
              <a:pathLst>
                <a:path w="180">
                  <a:moveTo>
                    <a:pt x="0" y="0"/>
                  </a:moveTo>
                  <a:lnTo>
                    <a:pt x="111"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4" name="Freeform 92"/>
            <p:cNvSpPr>
              <a:spLocks/>
            </p:cNvSpPr>
            <p:nvPr/>
          </p:nvSpPr>
          <p:spPr bwMode="auto">
            <a:xfrm>
              <a:off x="5334115" y="29144382"/>
              <a:ext cx="230195" cy="0"/>
            </a:xfrm>
            <a:custGeom>
              <a:avLst/>
              <a:gdLst>
                <a:gd name="T0" fmla="*/ 0 w 180"/>
                <a:gd name="T1" fmla="*/ 83 w 180"/>
                <a:gd name="T2" fmla="*/ 180 w 180"/>
              </a:gdLst>
              <a:ahLst/>
              <a:cxnLst>
                <a:cxn ang="0">
                  <a:pos x="T0" y="0"/>
                </a:cxn>
                <a:cxn ang="0">
                  <a:pos x="T1" y="0"/>
                </a:cxn>
                <a:cxn ang="0">
                  <a:pos x="T2" y="0"/>
                </a:cxn>
              </a:cxnLst>
              <a:rect l="0" t="0" r="r" b="b"/>
              <a:pathLst>
                <a:path w="180">
                  <a:moveTo>
                    <a:pt x="0" y="0"/>
                  </a:moveTo>
                  <a:lnTo>
                    <a:pt x="83"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5" name="Freeform 93"/>
            <p:cNvSpPr>
              <a:spLocks/>
            </p:cNvSpPr>
            <p:nvPr/>
          </p:nvSpPr>
          <p:spPr bwMode="auto">
            <a:xfrm>
              <a:off x="5654992" y="29144382"/>
              <a:ext cx="230195" cy="0"/>
            </a:xfrm>
            <a:custGeom>
              <a:avLst/>
              <a:gdLst>
                <a:gd name="T0" fmla="*/ 0 w 180"/>
                <a:gd name="T1" fmla="*/ 55 w 180"/>
                <a:gd name="T2" fmla="*/ 166 w 180"/>
                <a:gd name="T3" fmla="*/ 180 w 180"/>
              </a:gdLst>
              <a:ahLst/>
              <a:cxnLst>
                <a:cxn ang="0">
                  <a:pos x="T0" y="0"/>
                </a:cxn>
                <a:cxn ang="0">
                  <a:pos x="T1" y="0"/>
                </a:cxn>
                <a:cxn ang="0">
                  <a:pos x="T2" y="0"/>
                </a:cxn>
                <a:cxn ang="0">
                  <a:pos x="T3" y="0"/>
                </a:cxn>
              </a:cxnLst>
              <a:rect l="0" t="0" r="r" b="b"/>
              <a:pathLst>
                <a:path w="180">
                  <a:moveTo>
                    <a:pt x="0" y="0"/>
                  </a:moveTo>
                  <a:lnTo>
                    <a:pt x="55" y="0"/>
                  </a:lnTo>
                  <a:lnTo>
                    <a:pt x="166"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6" name="Freeform 94"/>
            <p:cNvSpPr>
              <a:spLocks/>
            </p:cNvSpPr>
            <p:nvPr/>
          </p:nvSpPr>
          <p:spPr bwMode="auto">
            <a:xfrm>
              <a:off x="5975869" y="29144382"/>
              <a:ext cx="230195" cy="0"/>
            </a:xfrm>
            <a:custGeom>
              <a:avLst/>
              <a:gdLst>
                <a:gd name="T0" fmla="*/ 0 w 180"/>
                <a:gd name="T1" fmla="*/ 27 w 180"/>
                <a:gd name="T2" fmla="*/ 139 w 180"/>
                <a:gd name="T3" fmla="*/ 180 w 180"/>
              </a:gdLst>
              <a:ahLst/>
              <a:cxnLst>
                <a:cxn ang="0">
                  <a:pos x="T0" y="0"/>
                </a:cxn>
                <a:cxn ang="0">
                  <a:pos x="T1" y="0"/>
                </a:cxn>
                <a:cxn ang="0">
                  <a:pos x="T2" y="0"/>
                </a:cxn>
                <a:cxn ang="0">
                  <a:pos x="T3" y="0"/>
                </a:cxn>
              </a:cxnLst>
              <a:rect l="0" t="0" r="r" b="b"/>
              <a:pathLst>
                <a:path w="180">
                  <a:moveTo>
                    <a:pt x="0" y="0"/>
                  </a:moveTo>
                  <a:lnTo>
                    <a:pt x="27" y="0"/>
                  </a:lnTo>
                  <a:lnTo>
                    <a:pt x="139"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7" name="Freeform 95"/>
            <p:cNvSpPr>
              <a:spLocks/>
            </p:cNvSpPr>
            <p:nvPr/>
          </p:nvSpPr>
          <p:spPr bwMode="auto">
            <a:xfrm>
              <a:off x="6296746" y="29144382"/>
              <a:ext cx="230195" cy="0"/>
            </a:xfrm>
            <a:custGeom>
              <a:avLst/>
              <a:gdLst>
                <a:gd name="T0" fmla="*/ 0 w 180"/>
                <a:gd name="T1" fmla="*/ 111 w 180"/>
                <a:gd name="T2" fmla="*/ 180 w 180"/>
              </a:gdLst>
              <a:ahLst/>
              <a:cxnLst>
                <a:cxn ang="0">
                  <a:pos x="T0" y="0"/>
                </a:cxn>
                <a:cxn ang="0">
                  <a:pos x="T1" y="0"/>
                </a:cxn>
                <a:cxn ang="0">
                  <a:pos x="T2" y="0"/>
                </a:cxn>
              </a:cxnLst>
              <a:rect l="0" t="0" r="r" b="b"/>
              <a:pathLst>
                <a:path w="180">
                  <a:moveTo>
                    <a:pt x="0" y="0"/>
                  </a:moveTo>
                  <a:lnTo>
                    <a:pt x="111"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8" name="Freeform 96"/>
            <p:cNvSpPr>
              <a:spLocks/>
            </p:cNvSpPr>
            <p:nvPr/>
          </p:nvSpPr>
          <p:spPr bwMode="auto">
            <a:xfrm>
              <a:off x="6617624" y="29144382"/>
              <a:ext cx="230195" cy="0"/>
            </a:xfrm>
            <a:custGeom>
              <a:avLst/>
              <a:gdLst>
                <a:gd name="T0" fmla="*/ 0 w 180"/>
                <a:gd name="T1" fmla="*/ 83 w 180"/>
                <a:gd name="T2" fmla="*/ 180 w 180"/>
              </a:gdLst>
              <a:ahLst/>
              <a:cxnLst>
                <a:cxn ang="0">
                  <a:pos x="T0" y="0"/>
                </a:cxn>
                <a:cxn ang="0">
                  <a:pos x="T1" y="0"/>
                </a:cxn>
                <a:cxn ang="0">
                  <a:pos x="T2" y="0"/>
                </a:cxn>
              </a:cxnLst>
              <a:rect l="0" t="0" r="r" b="b"/>
              <a:pathLst>
                <a:path w="180">
                  <a:moveTo>
                    <a:pt x="0" y="0"/>
                  </a:moveTo>
                  <a:lnTo>
                    <a:pt x="83"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09" name="Freeform 97"/>
            <p:cNvSpPr>
              <a:spLocks/>
            </p:cNvSpPr>
            <p:nvPr/>
          </p:nvSpPr>
          <p:spPr bwMode="auto">
            <a:xfrm>
              <a:off x="6938501" y="29144382"/>
              <a:ext cx="230195" cy="0"/>
            </a:xfrm>
            <a:custGeom>
              <a:avLst/>
              <a:gdLst>
                <a:gd name="T0" fmla="*/ 0 w 180"/>
                <a:gd name="T1" fmla="*/ 55 w 180"/>
                <a:gd name="T2" fmla="*/ 166 w 180"/>
                <a:gd name="T3" fmla="*/ 180 w 180"/>
              </a:gdLst>
              <a:ahLst/>
              <a:cxnLst>
                <a:cxn ang="0">
                  <a:pos x="T0" y="0"/>
                </a:cxn>
                <a:cxn ang="0">
                  <a:pos x="T1" y="0"/>
                </a:cxn>
                <a:cxn ang="0">
                  <a:pos x="T2" y="0"/>
                </a:cxn>
                <a:cxn ang="0">
                  <a:pos x="T3" y="0"/>
                </a:cxn>
              </a:cxnLst>
              <a:rect l="0" t="0" r="r" b="b"/>
              <a:pathLst>
                <a:path w="180">
                  <a:moveTo>
                    <a:pt x="0" y="0"/>
                  </a:moveTo>
                  <a:lnTo>
                    <a:pt x="55" y="0"/>
                  </a:lnTo>
                  <a:lnTo>
                    <a:pt x="166"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0" name="Freeform 98"/>
            <p:cNvSpPr>
              <a:spLocks/>
            </p:cNvSpPr>
            <p:nvPr/>
          </p:nvSpPr>
          <p:spPr bwMode="auto">
            <a:xfrm>
              <a:off x="7259378" y="29144382"/>
              <a:ext cx="230195" cy="0"/>
            </a:xfrm>
            <a:custGeom>
              <a:avLst/>
              <a:gdLst>
                <a:gd name="T0" fmla="*/ 0 w 180"/>
                <a:gd name="T1" fmla="*/ 27 w 180"/>
                <a:gd name="T2" fmla="*/ 139 w 180"/>
                <a:gd name="T3" fmla="*/ 180 w 180"/>
              </a:gdLst>
              <a:ahLst/>
              <a:cxnLst>
                <a:cxn ang="0">
                  <a:pos x="T0" y="0"/>
                </a:cxn>
                <a:cxn ang="0">
                  <a:pos x="T1" y="0"/>
                </a:cxn>
                <a:cxn ang="0">
                  <a:pos x="T2" y="0"/>
                </a:cxn>
                <a:cxn ang="0">
                  <a:pos x="T3" y="0"/>
                </a:cxn>
              </a:cxnLst>
              <a:rect l="0" t="0" r="r" b="b"/>
              <a:pathLst>
                <a:path w="180">
                  <a:moveTo>
                    <a:pt x="0" y="0"/>
                  </a:moveTo>
                  <a:lnTo>
                    <a:pt x="27" y="0"/>
                  </a:lnTo>
                  <a:lnTo>
                    <a:pt x="139"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1" name="Freeform 99"/>
            <p:cNvSpPr>
              <a:spLocks/>
            </p:cNvSpPr>
            <p:nvPr/>
          </p:nvSpPr>
          <p:spPr bwMode="auto">
            <a:xfrm>
              <a:off x="7580255" y="29144382"/>
              <a:ext cx="230195" cy="0"/>
            </a:xfrm>
            <a:custGeom>
              <a:avLst/>
              <a:gdLst>
                <a:gd name="T0" fmla="*/ 0 w 180"/>
                <a:gd name="T1" fmla="*/ 111 w 180"/>
                <a:gd name="T2" fmla="*/ 180 w 180"/>
              </a:gdLst>
              <a:ahLst/>
              <a:cxnLst>
                <a:cxn ang="0">
                  <a:pos x="T0" y="0"/>
                </a:cxn>
                <a:cxn ang="0">
                  <a:pos x="T1" y="0"/>
                </a:cxn>
                <a:cxn ang="0">
                  <a:pos x="T2" y="0"/>
                </a:cxn>
              </a:cxnLst>
              <a:rect l="0" t="0" r="r" b="b"/>
              <a:pathLst>
                <a:path w="180">
                  <a:moveTo>
                    <a:pt x="0" y="0"/>
                  </a:moveTo>
                  <a:lnTo>
                    <a:pt x="111" y="0"/>
                  </a:lnTo>
                  <a:lnTo>
                    <a:pt x="180" y="0"/>
                  </a:lnTo>
                </a:path>
              </a:pathLst>
            </a:custGeom>
            <a:noFill/>
            <a:ln w="11113">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12" name="Line 100"/>
            <p:cNvSpPr>
              <a:spLocks noChangeShapeType="1"/>
            </p:cNvSpPr>
            <p:nvPr/>
          </p:nvSpPr>
          <p:spPr bwMode="auto">
            <a:xfrm>
              <a:off x="7901133" y="29144382"/>
              <a:ext cx="106377" cy="0"/>
            </a:xfrm>
            <a:prstGeom prst="line">
              <a:avLst/>
            </a:prstGeom>
            <a:noFill/>
            <a:ln w="11113">
              <a:solidFill>
                <a:srgbClr val="000000"/>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US"/>
            </a:p>
          </p:txBody>
        </p:sp>
      </p:grpSp>
      <p:pic>
        <p:nvPicPr>
          <p:cNvPr id="1028" name="Picture 4" descr="http://1.bp.blogspot.com/-DXPeMHGyPKQ/UbSZxhh5FAI/AAAAAAAAAkA/UfzPi70lE_0/s1600/UNewHampshire_log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4074" y="533400"/>
            <a:ext cx="7153526" cy="152773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8305800" y="457200"/>
            <a:ext cx="23774400" cy="2308324"/>
          </a:xfrm>
          <a:prstGeom prst="rect">
            <a:avLst/>
          </a:prstGeom>
          <a:noFill/>
        </p:spPr>
        <p:txBody>
          <a:bodyPr wrap="square" rtlCol="0">
            <a:spAutoFit/>
          </a:bodyPr>
          <a:lstStyle/>
          <a:p>
            <a:r>
              <a:rPr lang="en-US" sz="7200" dirty="0" smtClean="0">
                <a:latin typeface="Arial Black" panose="020B0A04020102020204" pitchFamily="34" charset="0"/>
              </a:rPr>
              <a:t>Estimating forest structure in tropical forested sites using </a:t>
            </a:r>
            <a:r>
              <a:rPr lang="en-US" sz="7200" dirty="0" err="1" smtClean="0">
                <a:latin typeface="Arial Black" panose="020B0A04020102020204" pitchFamily="34" charset="0"/>
              </a:rPr>
              <a:t>lidar</a:t>
            </a:r>
            <a:r>
              <a:rPr lang="en-US" sz="7200" dirty="0" smtClean="0">
                <a:latin typeface="Arial Black" panose="020B0A04020102020204" pitchFamily="34" charset="0"/>
              </a:rPr>
              <a:t> point cloud data</a:t>
            </a:r>
            <a:endParaRPr lang="en-US" sz="7200" dirty="0">
              <a:latin typeface="Arial Black" panose="020B0A04020102020204" pitchFamily="34" charset="0"/>
            </a:endParaRPr>
          </a:p>
        </p:txBody>
      </p:sp>
      <p:pic>
        <p:nvPicPr>
          <p:cNvPr id="1030" name="Picture 6" descr="http://www.cnpmf.embrapa.br/nova_news/img/layout/Marca_Embrapa.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5800" y="2286000"/>
            <a:ext cx="5638800" cy="196910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8305800" y="3048000"/>
            <a:ext cx="23774400" cy="1569660"/>
          </a:xfrm>
          <a:prstGeom prst="rect">
            <a:avLst/>
          </a:prstGeom>
        </p:spPr>
        <p:txBody>
          <a:bodyPr wrap="square">
            <a:spAutoFit/>
          </a:bodyPr>
          <a:lstStyle/>
          <a:p>
            <a:r>
              <a:rPr lang="en-US" sz="4800" dirty="0" smtClean="0">
                <a:solidFill>
                  <a:schemeClr val="tx1"/>
                </a:solidFill>
                <a:latin typeface="Arial" panose="020B0604020202020204" pitchFamily="34" charset="0"/>
                <a:cs typeface="Arial" panose="020B0604020202020204" pitchFamily="34" charset="0"/>
              </a:rPr>
              <a:t>Franklin Sullivan</a:t>
            </a:r>
            <a:r>
              <a:rPr lang="en-US" sz="4800" baseline="30000" dirty="0" smtClean="0">
                <a:solidFill>
                  <a:schemeClr val="tx1"/>
                </a:solidFill>
                <a:latin typeface="Arial" panose="020B0604020202020204" pitchFamily="34" charset="0"/>
                <a:cs typeface="Arial" panose="020B0604020202020204" pitchFamily="34" charset="0"/>
              </a:rPr>
              <a:t>1</a:t>
            </a:r>
            <a:r>
              <a:rPr lang="en-US" sz="4800" dirty="0" smtClean="0">
                <a:solidFill>
                  <a:schemeClr val="tx1"/>
                </a:solidFill>
                <a:latin typeface="Arial" panose="020B0604020202020204" pitchFamily="34" charset="0"/>
                <a:cs typeface="Arial" panose="020B0604020202020204" pitchFamily="34" charset="0"/>
              </a:rPr>
              <a:t>, Michael Palace</a:t>
            </a:r>
            <a:r>
              <a:rPr lang="en-US" sz="4800" baseline="30000" dirty="0" smtClean="0">
                <a:solidFill>
                  <a:schemeClr val="tx1"/>
                </a:solidFill>
                <a:latin typeface="Arial" panose="020B0604020202020204" pitchFamily="34" charset="0"/>
                <a:cs typeface="Arial" panose="020B0604020202020204" pitchFamily="34" charset="0"/>
              </a:rPr>
              <a:t>1</a:t>
            </a:r>
            <a:r>
              <a:rPr lang="en-US" sz="4800" dirty="0" smtClean="0">
                <a:solidFill>
                  <a:schemeClr val="tx1"/>
                </a:solidFill>
                <a:latin typeface="Arial" panose="020B0604020202020204" pitchFamily="34" charset="0"/>
                <a:cs typeface="Arial" panose="020B0604020202020204" pitchFamily="34" charset="0"/>
              </a:rPr>
              <a:t>, Michael Keller</a:t>
            </a:r>
            <a:r>
              <a:rPr lang="en-US" sz="4800" baseline="30000" dirty="0" smtClean="0">
                <a:solidFill>
                  <a:schemeClr val="tx1"/>
                </a:solidFill>
                <a:latin typeface="Arial" panose="020B0604020202020204" pitchFamily="34" charset="0"/>
                <a:cs typeface="Arial" panose="020B0604020202020204" pitchFamily="34" charset="0"/>
              </a:rPr>
              <a:t>2,3</a:t>
            </a:r>
            <a:r>
              <a:rPr lang="en-US" sz="4800" dirty="0" smtClean="0">
                <a:solidFill>
                  <a:schemeClr val="tx1"/>
                </a:solidFill>
                <a:latin typeface="Arial" panose="020B0604020202020204" pitchFamily="34" charset="0"/>
                <a:cs typeface="Arial" panose="020B0604020202020204" pitchFamily="34" charset="0"/>
              </a:rPr>
              <a:t>, </a:t>
            </a:r>
          </a:p>
          <a:p>
            <a:r>
              <a:rPr lang="en-US" sz="4800" dirty="0" err="1" smtClean="0">
                <a:solidFill>
                  <a:schemeClr val="tx1"/>
                </a:solidFill>
                <a:latin typeface="Arial" panose="020B0604020202020204" pitchFamily="34" charset="0"/>
                <a:cs typeface="Arial" panose="020B0604020202020204" pitchFamily="34" charset="0"/>
              </a:rPr>
              <a:t>Ekena</a:t>
            </a:r>
            <a:r>
              <a:rPr lang="en-US" sz="4800" dirty="0" smtClean="0">
                <a:solidFill>
                  <a:schemeClr val="tx1"/>
                </a:solidFill>
                <a:latin typeface="Arial" panose="020B0604020202020204" pitchFamily="34" charset="0"/>
                <a:cs typeface="Arial" panose="020B0604020202020204" pitchFamily="34" charset="0"/>
              </a:rPr>
              <a:t> Rangel Pinage</a:t>
            </a:r>
            <a:r>
              <a:rPr lang="en-US" sz="4800" baseline="30000" dirty="0" smtClean="0">
                <a:solidFill>
                  <a:schemeClr val="tx1"/>
                </a:solidFill>
                <a:latin typeface="Arial" panose="020B0604020202020204" pitchFamily="34" charset="0"/>
                <a:cs typeface="Arial" panose="020B0604020202020204" pitchFamily="34" charset="0"/>
              </a:rPr>
              <a:t>2</a:t>
            </a:r>
            <a:r>
              <a:rPr lang="en-US" sz="4800" dirty="0" smtClean="0">
                <a:solidFill>
                  <a:schemeClr val="tx1"/>
                </a:solidFill>
                <a:latin typeface="Arial" panose="020B0604020202020204" pitchFamily="34" charset="0"/>
                <a:cs typeface="Arial" panose="020B0604020202020204" pitchFamily="34" charset="0"/>
              </a:rPr>
              <a:t>, </a:t>
            </a:r>
            <a:r>
              <a:rPr lang="en-US" sz="4800" dirty="0" err="1" smtClean="0">
                <a:solidFill>
                  <a:schemeClr val="tx1"/>
                </a:solidFill>
                <a:latin typeface="Arial" panose="020B0604020202020204" pitchFamily="34" charset="0"/>
                <a:cs typeface="Arial" panose="020B0604020202020204" pitchFamily="34" charset="0"/>
              </a:rPr>
              <a:t>Maiza</a:t>
            </a:r>
            <a:r>
              <a:rPr lang="en-US" sz="4800" dirty="0" smtClean="0">
                <a:solidFill>
                  <a:schemeClr val="tx1"/>
                </a:solidFill>
                <a:latin typeface="Arial" panose="020B0604020202020204" pitchFamily="34" charset="0"/>
                <a:cs typeface="Arial" panose="020B0604020202020204" pitchFamily="34" charset="0"/>
              </a:rPr>
              <a:t> Nara dos Santos</a:t>
            </a:r>
            <a:r>
              <a:rPr lang="en-US" sz="4800" baseline="30000" dirty="0" smtClean="0">
                <a:solidFill>
                  <a:schemeClr val="tx1"/>
                </a:solidFill>
                <a:latin typeface="Arial" panose="020B0604020202020204" pitchFamily="34" charset="0"/>
                <a:cs typeface="Arial" panose="020B0604020202020204" pitchFamily="34" charset="0"/>
              </a:rPr>
              <a:t>2</a:t>
            </a:r>
          </a:p>
        </p:txBody>
      </p:sp>
      <p:sp>
        <p:nvSpPr>
          <p:cNvPr id="8" name="Rectangle 7"/>
          <p:cNvSpPr/>
          <p:nvPr/>
        </p:nvSpPr>
        <p:spPr>
          <a:xfrm>
            <a:off x="8305800" y="5029200"/>
            <a:ext cx="23774400" cy="1938992"/>
          </a:xfrm>
          <a:prstGeom prst="rect">
            <a:avLst/>
          </a:prstGeom>
        </p:spPr>
        <p:txBody>
          <a:bodyPr wrap="square">
            <a:spAutoFit/>
          </a:bodyPr>
          <a:lstStyle/>
          <a:p>
            <a:pPr marL="914400" indent="-914400">
              <a:buAutoNum type="arabicPeriod"/>
            </a:pPr>
            <a:r>
              <a:rPr lang="en-US" sz="4000" dirty="0" smtClean="0">
                <a:solidFill>
                  <a:schemeClr val="tx1"/>
                </a:solidFill>
              </a:rPr>
              <a:t>Earth Systems Research Center, EOS, University of New Hampshire</a:t>
            </a:r>
          </a:p>
          <a:p>
            <a:pPr marL="914400" indent="-914400">
              <a:buAutoNum type="arabicPeriod"/>
            </a:pPr>
            <a:r>
              <a:rPr lang="en-US" sz="4000" dirty="0" smtClean="0">
                <a:solidFill>
                  <a:schemeClr val="tx1"/>
                </a:solidFill>
              </a:rPr>
              <a:t>EMBRAPA Satellite Monitoring, Campinas, SP, Brazil</a:t>
            </a:r>
          </a:p>
          <a:p>
            <a:pPr marL="914400" indent="-914400">
              <a:buAutoNum type="arabicPeriod"/>
            </a:pPr>
            <a:r>
              <a:rPr lang="en-US" sz="4000" dirty="0" smtClean="0">
                <a:solidFill>
                  <a:schemeClr val="tx1"/>
                </a:solidFill>
              </a:rPr>
              <a:t>USDA Forest Service, International Institute of Tropical Forestry &amp; International Programs</a:t>
            </a:r>
            <a:endParaRPr lang="en-US" sz="4000" dirty="0">
              <a:solidFill>
                <a:schemeClr val="tx1"/>
              </a:solidFill>
            </a:endParaRPr>
          </a:p>
        </p:txBody>
      </p:sp>
      <p:pic>
        <p:nvPicPr>
          <p:cNvPr id="1031" name="Picture 7"/>
          <p:cNvPicPr>
            <a:picLocks noChangeAspect="1" noChangeArrowheads="1"/>
          </p:cNvPicPr>
          <p:nvPr/>
        </p:nvPicPr>
        <p:blipFill rotWithShape="1">
          <a:blip r:embed="rId8">
            <a:extLst>
              <a:ext uri="{BEBA8EAE-BF5A-486C-A8C5-ECC9F3942E4B}">
                <a14:imgProps xmlns:a14="http://schemas.microsoft.com/office/drawing/2010/main">
                  <a14:imgLayer r:embed="rId9">
                    <a14:imgEffect>
                      <a14:backgroundRemoval t="42214" b="93579" l="7453" r="67076">
                        <a14:foregroundMark x1="16188" y1="91667" x2="16188" y2="91667"/>
                        <a14:foregroundMark x1="16188" y1="90000" x2="16188" y2="90000"/>
                        <a14:foregroundMark x1="9750" y1="91111" x2="9750" y2="91111"/>
                        <a14:foregroundMark x1="9063" y1="87444" x2="9063" y2="87444"/>
                        <a14:foregroundMark x1="8813" y1="92667" x2="8813" y2="92667"/>
                        <a14:foregroundMark x1="10375" y1="92667" x2="10375" y2="92667"/>
                        <a14:foregroundMark x1="13000" y1="93000" x2="13000" y2="93000"/>
                        <a14:foregroundMark x1="14750" y1="92556" x2="14750" y2="92556"/>
                        <a14:foregroundMark x1="17500" y1="92667" x2="17500" y2="92667"/>
                        <a14:foregroundMark x1="24875" y1="92222" x2="24875" y2="92222"/>
                        <a14:foregroundMark x1="27375" y1="92111" x2="27375" y2="92111"/>
                        <a14:foregroundMark x1="28875" y1="91778" x2="28875" y2="91778"/>
                        <a14:foregroundMark x1="32000" y1="92111" x2="32000" y2="92111"/>
                        <a14:foregroundMark x1="33688" y1="92000" x2="33688" y2="92000"/>
                        <a14:foregroundMark x1="34688" y1="90667" x2="34688" y2="90667"/>
                        <a14:foregroundMark x1="36125" y1="92111" x2="36125" y2="92111"/>
                        <a14:foregroundMark x1="41063" y1="92556" x2="41063" y2="92556"/>
                        <a14:foregroundMark x1="43250" y1="92667" x2="43250" y2="92667"/>
                        <a14:foregroundMark x1="45563" y1="92889" x2="45563" y2="92889"/>
                        <a14:foregroundMark x1="51563" y1="91556" x2="51563" y2="91556"/>
                        <a14:foregroundMark x1="52000" y1="89889" x2="52000" y2="89889"/>
                        <a14:foregroundMark x1="54188" y1="92889" x2="54188" y2="92889"/>
                        <a14:foregroundMark x1="59625" y1="92667" x2="59625" y2="92667"/>
                        <a14:foregroundMark x1="63688" y1="91556" x2="63688" y2="91556"/>
                        <a14:foregroundMark x1="65563" y1="91556" x2="65563" y2="91556"/>
                        <a14:foregroundMark x1="66063" y1="92000" x2="66063" y2="92000"/>
                        <a14:foregroundMark x1="62687" y1="92222" x2="62687" y2="92222"/>
                        <a14:foregroundMark x1="61375" y1="93000" x2="61375" y2="93000"/>
                        <a14:foregroundMark x1="57813" y1="92556" x2="57813" y2="92556"/>
                        <a14:foregroundMark x1="50500" y1="92889" x2="50500" y2="92889"/>
                        <a14:foregroundMark x1="49438" y1="93000" x2="49438" y2="93000"/>
                        <a14:foregroundMark x1="39188" y1="92889" x2="39188" y2="92889"/>
                        <a14:foregroundMark x1="30250" y1="92556" x2="30250" y2="92556"/>
                        <a14:foregroundMark x1="21500" y1="92556" x2="21500" y2="92556"/>
                        <a14:foregroundMark x1="19625" y1="92889" x2="19625" y2="92889"/>
                        <a14:foregroundMark x1="18875" y1="91778" x2="18875" y2="91778"/>
                        <a14:foregroundMark x1="18438" y1="92889" x2="18438" y2="92889"/>
                      </a14:backgroundRemoval>
                    </a14:imgEffect>
                  </a14:imgLayer>
                </a14:imgProps>
              </a:ext>
              <a:ext uri="{28A0092B-C50C-407E-A947-70E740481C1C}">
                <a14:useLocalDpi xmlns:a14="http://schemas.microsoft.com/office/drawing/2010/main" val="0"/>
              </a:ext>
            </a:extLst>
          </a:blip>
          <a:srcRect t="35793" r="25471"/>
          <a:stretch/>
        </p:blipFill>
        <p:spPr bwMode="auto">
          <a:xfrm>
            <a:off x="978606" y="16230600"/>
            <a:ext cx="12051594" cy="58401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116" name="Group 1115"/>
          <p:cNvGrpSpPr/>
          <p:nvPr/>
        </p:nvGrpSpPr>
        <p:grpSpPr>
          <a:xfrm>
            <a:off x="13410199" y="16306800"/>
            <a:ext cx="9754601" cy="5679325"/>
            <a:chOff x="13486399" y="16700845"/>
            <a:chExt cx="8535401" cy="4969482"/>
          </a:xfrm>
        </p:grpSpPr>
        <p:pic>
          <p:nvPicPr>
            <p:cNvPr id="1033" name="Picture 9"/>
            <p:cNvPicPr>
              <a:picLocks noChangeAspect="1" noChangeArrowheads="1"/>
            </p:cNvPicPr>
            <p:nvPr/>
          </p:nvPicPr>
          <p:blipFill rotWithShape="1">
            <a:blip r:embed="rId10">
              <a:extLst>
                <a:ext uri="{28A0092B-C50C-407E-A947-70E740481C1C}">
                  <a14:useLocalDpi xmlns:a14="http://schemas.microsoft.com/office/drawing/2010/main" val="0"/>
                </a:ext>
              </a:extLst>
            </a:blip>
            <a:srcRect l="29250" t="35402" r="17687" b="21618"/>
            <a:stretch/>
          </p:blipFill>
          <p:spPr bwMode="auto">
            <a:xfrm>
              <a:off x="13704924" y="17754600"/>
              <a:ext cx="8316876" cy="39157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p:cNvPicPr>
              <a:picLocks noChangeAspect="1" noChangeArrowheads="1"/>
            </p:cNvPicPr>
            <p:nvPr/>
          </p:nvPicPr>
          <p:blipFill rotWithShape="1">
            <a:blip r:embed="rId11">
              <a:extLst>
                <a:ext uri="{28A0092B-C50C-407E-A947-70E740481C1C}">
                  <a14:useLocalDpi xmlns:a14="http://schemas.microsoft.com/office/drawing/2010/main" val="0"/>
                </a:ext>
              </a:extLst>
            </a:blip>
            <a:srcRect l="19414" t="40168" r="6841" b="19663"/>
            <a:stretch/>
          </p:blipFill>
          <p:spPr bwMode="auto">
            <a:xfrm>
              <a:off x="13486399" y="16700845"/>
              <a:ext cx="8458200" cy="267798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sp>
        <p:nvSpPr>
          <p:cNvPr id="12" name="TextBox 11"/>
          <p:cNvSpPr txBox="1"/>
          <p:nvPr/>
        </p:nvSpPr>
        <p:spPr>
          <a:xfrm>
            <a:off x="914400" y="22237005"/>
            <a:ext cx="31165800" cy="1384995"/>
          </a:xfrm>
          <a:prstGeom prst="rect">
            <a:avLst/>
          </a:prstGeom>
          <a:noFill/>
        </p:spPr>
        <p:txBody>
          <a:bodyPr wrap="square" rtlCol="0">
            <a:spAutoFit/>
          </a:bodyPr>
          <a:lstStyle/>
          <a:p>
            <a:r>
              <a:rPr lang="en-US" sz="2800" b="1" dirty="0" smtClean="0"/>
              <a:t>Figure</a:t>
            </a:r>
            <a:r>
              <a:rPr lang="en-US" sz="2800" dirty="0" smtClean="0"/>
              <a:t> </a:t>
            </a:r>
            <a:r>
              <a:rPr lang="en-US" sz="2800" b="1" dirty="0" smtClean="0"/>
              <a:t>2</a:t>
            </a:r>
            <a:r>
              <a:rPr lang="en-US" sz="2800" dirty="0" smtClean="0"/>
              <a:t> A perspective view of a point cloud (left) is processed to generate a series of products including digital terrain models (middle, bottom), digital surface models ( middle, top), and canopy height models (see next figures). Combined with additional plot level metrics derived from point return density distributions (right), such as height percentiles, entropy, local maximum count, and height of highest local maximum, statistical modeling is used to estimate characteristics of forest structure including basal area, stem density, and biomass (e.g. Palace et al. 2015).</a:t>
            </a:r>
            <a:endParaRPr lang="en-US" sz="2800" dirty="0"/>
          </a:p>
        </p:txBody>
      </p:sp>
      <p:cxnSp>
        <p:nvCxnSpPr>
          <p:cNvPr id="14" name="Straight Connector 13"/>
          <p:cNvCxnSpPr/>
          <p:nvPr/>
        </p:nvCxnSpPr>
        <p:spPr>
          <a:xfrm>
            <a:off x="914400" y="7162800"/>
            <a:ext cx="31165800"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pic>
        <p:nvPicPr>
          <p:cNvPr id="1037" name="Picture 13" descr="http://mapas.cnpm.embrapa.br/paisagenssustentaveis/theme/app/img/logo.png"/>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20568" y="4419600"/>
            <a:ext cx="4949522" cy="2618795"/>
          </a:xfrm>
          <a:prstGeom prst="rect">
            <a:avLst/>
          </a:prstGeom>
          <a:noFill/>
          <a:extLst>
            <a:ext uri="{909E8E84-426E-40DD-AFC4-6F175D3DCCD1}">
              <a14:hiddenFill xmlns:a14="http://schemas.microsoft.com/office/drawing/2010/main">
                <a:solidFill>
                  <a:srgbClr val="FFFFFF"/>
                </a:solidFill>
              </a14:hiddenFill>
            </a:ext>
          </a:extLst>
        </p:spPr>
      </p:pic>
      <p:grpSp>
        <p:nvGrpSpPr>
          <p:cNvPr id="17" name="Group 16"/>
          <p:cNvGrpSpPr/>
          <p:nvPr/>
        </p:nvGrpSpPr>
        <p:grpSpPr>
          <a:xfrm>
            <a:off x="24803099" y="15392400"/>
            <a:ext cx="5829301" cy="6849418"/>
            <a:chOff x="24803099" y="15392400"/>
            <a:chExt cx="5829301" cy="6849418"/>
          </a:xfrm>
        </p:grpSpPr>
        <p:pic>
          <p:nvPicPr>
            <p:cNvPr id="1026" name="Picture 2" descr="H:\Brazil Lidar\treuhaft_stands\vegetation_profiles\stand28_vegelev_groundincl.png"/>
            <p:cNvPicPr>
              <a:picLocks noChangeAspect="1" noChangeArrowheads="1"/>
            </p:cNvPicPr>
            <p:nvPr/>
          </p:nvPicPr>
          <p:blipFill rotWithShape="1">
            <a:blip r:embed="rId13">
              <a:extLst>
                <a:ext uri="{BEBA8EAE-BF5A-486C-A8C5-ECC9F3942E4B}">
                  <a14:imgProps xmlns:a14="http://schemas.microsoft.com/office/drawing/2010/main">
                    <a14:imgLayer r:embed="rId14">
                      <a14:imgEffect>
                        <a14:artisticPaintStrokes/>
                      </a14:imgEffect>
                    </a14:imgLayer>
                  </a14:imgProps>
                </a:ext>
                <a:ext uri="{28A0092B-C50C-407E-A947-70E740481C1C}">
                  <a14:useLocalDpi xmlns:a14="http://schemas.microsoft.com/office/drawing/2010/main" val="0"/>
                </a:ext>
              </a:extLst>
            </a:blip>
            <a:srcRect l="9374" t="13219" b="13972"/>
            <a:stretch/>
          </p:blipFill>
          <p:spPr bwMode="auto">
            <a:xfrm rot="16200000" flipV="1">
              <a:off x="24995836" y="15958919"/>
              <a:ext cx="6203084" cy="507004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6149382" y="21595487"/>
              <a:ext cx="3689411" cy="646331"/>
            </a:xfrm>
            <a:prstGeom prst="rect">
              <a:avLst/>
            </a:prstGeom>
            <a:noFill/>
          </p:spPr>
          <p:txBody>
            <a:bodyPr wrap="square" rtlCol="0">
              <a:spAutoFit/>
            </a:bodyPr>
            <a:lstStyle/>
            <a:p>
              <a:pPr algn="ctr"/>
              <a:r>
                <a:rPr lang="en-US" sz="3600" dirty="0" smtClean="0"/>
                <a:t>Return Density</a:t>
              </a:r>
              <a:endParaRPr lang="en-US" sz="3600" dirty="0"/>
            </a:p>
          </p:txBody>
        </p:sp>
        <p:sp>
          <p:nvSpPr>
            <p:cNvPr id="15" name="TextBox 14"/>
            <p:cNvSpPr txBox="1"/>
            <p:nvPr/>
          </p:nvSpPr>
          <p:spPr>
            <a:xfrm rot="16200000">
              <a:off x="23032512" y="18506682"/>
              <a:ext cx="4214316" cy="673141"/>
            </a:xfrm>
            <a:prstGeom prst="rect">
              <a:avLst/>
            </a:prstGeom>
            <a:noFill/>
          </p:spPr>
          <p:txBody>
            <a:bodyPr wrap="square" rtlCol="0">
              <a:spAutoFit/>
            </a:bodyPr>
            <a:lstStyle/>
            <a:p>
              <a:pPr algn="ctr"/>
              <a:r>
                <a:rPr lang="en-US" sz="3600" dirty="0" smtClean="0"/>
                <a:t>Vegetation elevation</a:t>
              </a:r>
              <a:endParaRPr lang="en-US" sz="3600" dirty="0"/>
            </a:p>
          </p:txBody>
        </p:sp>
      </p:grpSp>
      <p:sp>
        <p:nvSpPr>
          <p:cNvPr id="16" name="TextBox 15"/>
          <p:cNvSpPr txBox="1"/>
          <p:nvPr/>
        </p:nvSpPr>
        <p:spPr>
          <a:xfrm>
            <a:off x="914400" y="7467600"/>
            <a:ext cx="20650200" cy="7478970"/>
          </a:xfrm>
          <a:prstGeom prst="rect">
            <a:avLst/>
          </a:prstGeom>
          <a:noFill/>
        </p:spPr>
        <p:txBody>
          <a:bodyPr wrap="square" rtlCol="0">
            <a:spAutoFit/>
          </a:bodyPr>
          <a:lstStyle/>
          <a:p>
            <a:r>
              <a:rPr lang="en-US" sz="3200" dirty="0" smtClean="0"/>
              <a:t>Tropical forests are fundamental components in the global carbon cycle and are threatened by deforestation and climate change. Because of their importance in carbon dynamics, understanding the structural architecture of these forests is vital. Airborne </a:t>
            </a:r>
            <a:r>
              <a:rPr lang="en-US" sz="3200" dirty="0" err="1" smtClean="0"/>
              <a:t>lidar</a:t>
            </a:r>
            <a:r>
              <a:rPr lang="en-US" sz="3200" dirty="0" smtClean="0"/>
              <a:t> data provides a unique opportunity to examine not only the height of these forests, which is often used to estimate biomass, but also the crown geometry and vertical profile of the canopy. These structural attributes inform temporal and spatial aspects of carbon dynamics providing insight into the past disturbances and growth of forests.</a:t>
            </a:r>
          </a:p>
          <a:p>
            <a:endParaRPr lang="en-US" sz="3200" dirty="0"/>
          </a:p>
          <a:p>
            <a:r>
              <a:rPr lang="en-US" sz="3200" dirty="0" smtClean="0"/>
              <a:t>We examined airborne </a:t>
            </a:r>
            <a:r>
              <a:rPr lang="en-US" sz="3200" dirty="0" err="1" smtClean="0"/>
              <a:t>lidar</a:t>
            </a:r>
            <a:r>
              <a:rPr lang="en-US" sz="3200" dirty="0" smtClean="0"/>
              <a:t> point cloud data from five sites in the Brazilian Amazon collected during the years 2012 to 2014. We generated digital elevation maps, canopy height models (CHM), and vertical vegetation profiles (VVP) in our analysis. We analyzed the CHM using crown delineation with an iterative maximum finding routine to find the tops of canopies, local maxima to determine edges of crowns, and two parameters that control termination of crown edges. We also ran textural analysis methods on the CHM and VVP. Using multiple linear regression models and boosted regression trees we estimated forest structural parameters including biomass, stem density, basal area, width and depth of crowns and stem size distribution. Structural attributes estimated from </a:t>
            </a:r>
            <a:r>
              <a:rPr lang="en-US" sz="3200" dirty="0" err="1" smtClean="0"/>
              <a:t>lidar</a:t>
            </a:r>
            <a:r>
              <a:rPr lang="en-US" sz="3200" dirty="0" smtClean="0"/>
              <a:t> point cloud data can improve our understanding of the carbon dynamics of tropical forests on a landscape level and regional level. In addition, these methods for studying canopy structure can be applied to practical questions such as the extent and intensity of tropical forest degradation by logging.</a:t>
            </a:r>
            <a:endParaRPr lang="en-US" sz="3200" dirty="0"/>
          </a:p>
        </p:txBody>
      </p:sp>
      <p:sp>
        <p:nvSpPr>
          <p:cNvPr id="3" name="Rectangle 2"/>
          <p:cNvSpPr/>
          <p:nvPr/>
        </p:nvSpPr>
        <p:spPr>
          <a:xfrm>
            <a:off x="914400" y="15150882"/>
            <a:ext cx="31165800" cy="847111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p:cNvSpPr txBox="1"/>
          <p:nvPr/>
        </p:nvSpPr>
        <p:spPr>
          <a:xfrm>
            <a:off x="1295400" y="15240000"/>
            <a:ext cx="10058400" cy="769441"/>
          </a:xfrm>
          <a:prstGeom prst="rect">
            <a:avLst/>
          </a:prstGeom>
          <a:noFill/>
        </p:spPr>
        <p:txBody>
          <a:bodyPr wrap="square" rtlCol="0">
            <a:spAutoFit/>
          </a:bodyPr>
          <a:lstStyle/>
          <a:p>
            <a:r>
              <a:rPr lang="en-US" sz="4400" b="1" dirty="0" smtClean="0">
                <a:latin typeface="Arial Black" panose="020B0A04020102020204" pitchFamily="34" charset="0"/>
              </a:rPr>
              <a:t>Point cloud </a:t>
            </a:r>
            <a:r>
              <a:rPr lang="en-US" sz="4400" b="1" dirty="0">
                <a:latin typeface="Arial Black" panose="020B0A04020102020204" pitchFamily="34" charset="0"/>
              </a:rPr>
              <a:t>p</a:t>
            </a:r>
            <a:r>
              <a:rPr lang="en-US" sz="4400" b="1" dirty="0" smtClean="0">
                <a:latin typeface="Arial Black" panose="020B0A04020102020204" pitchFamily="34" charset="0"/>
              </a:rPr>
              <a:t>rocessing</a:t>
            </a:r>
            <a:endParaRPr lang="en-US" sz="4400" b="1" dirty="0">
              <a:latin typeface="Arial Black" panose="020B0A04020102020204" pitchFamily="34" charset="0"/>
            </a:endParaRPr>
          </a:p>
        </p:txBody>
      </p:sp>
      <p:sp>
        <p:nvSpPr>
          <p:cNvPr id="19" name="Rectangle 18"/>
          <p:cNvSpPr/>
          <p:nvPr/>
        </p:nvSpPr>
        <p:spPr>
          <a:xfrm>
            <a:off x="914400" y="23926800"/>
            <a:ext cx="15316200" cy="9730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p:cNvSpPr txBox="1"/>
          <p:nvPr/>
        </p:nvSpPr>
        <p:spPr>
          <a:xfrm>
            <a:off x="1295400" y="23994070"/>
            <a:ext cx="10058400" cy="769441"/>
          </a:xfrm>
          <a:prstGeom prst="rect">
            <a:avLst/>
          </a:prstGeom>
          <a:noFill/>
        </p:spPr>
        <p:txBody>
          <a:bodyPr wrap="square" rtlCol="0">
            <a:spAutoFit/>
          </a:bodyPr>
          <a:lstStyle/>
          <a:p>
            <a:r>
              <a:rPr lang="en-US" sz="4400" b="1" dirty="0" smtClean="0">
                <a:latin typeface="Arial Black" panose="020B0A04020102020204" pitchFamily="34" charset="0"/>
              </a:rPr>
              <a:t>Crown delineation</a:t>
            </a:r>
            <a:endParaRPr lang="en-US" sz="4400" b="1" dirty="0">
              <a:latin typeface="Arial Black" panose="020B0A04020102020204" pitchFamily="34" charset="0"/>
            </a:endParaRPr>
          </a:p>
        </p:txBody>
      </p:sp>
      <p:sp>
        <p:nvSpPr>
          <p:cNvPr id="21" name="TextBox 20"/>
          <p:cNvSpPr txBox="1"/>
          <p:nvPr/>
        </p:nvSpPr>
        <p:spPr>
          <a:xfrm>
            <a:off x="990600" y="31318200"/>
            <a:ext cx="15240000" cy="2246769"/>
          </a:xfrm>
          <a:prstGeom prst="rect">
            <a:avLst/>
          </a:prstGeom>
          <a:noFill/>
        </p:spPr>
        <p:txBody>
          <a:bodyPr wrap="square" rtlCol="0">
            <a:spAutoFit/>
          </a:bodyPr>
          <a:lstStyle/>
          <a:p>
            <a:r>
              <a:rPr lang="en-US" sz="2800" b="1" dirty="0" smtClean="0"/>
              <a:t>Figure</a:t>
            </a:r>
            <a:r>
              <a:rPr lang="en-US" sz="2800" dirty="0" smtClean="0"/>
              <a:t> </a:t>
            </a:r>
            <a:r>
              <a:rPr lang="en-US" sz="2800" b="1" dirty="0" smtClean="0"/>
              <a:t>3</a:t>
            </a:r>
            <a:r>
              <a:rPr lang="en-US" sz="2800" dirty="0" smtClean="0"/>
              <a:t> Our crown delineation algorithm combines image maximum searching with directional traverse and derivative </a:t>
            </a:r>
            <a:r>
              <a:rPr lang="en-US" sz="2800" dirty="0" err="1" smtClean="0"/>
              <a:t>thresholding</a:t>
            </a:r>
            <a:r>
              <a:rPr lang="en-US" sz="2800" dirty="0" smtClean="0"/>
              <a:t> to end transects(left) on an iterative basis using a masking approach to remove identified crowns from further searches (Palace et al. 2008). Crowns are assumed to be circular in the current version (right), with individual crown centers reassessed after all directional transects are calculated and adjusted to the centroid of the end point of 360 transects prior to crown masking.</a:t>
            </a:r>
            <a:endParaRPr lang="en-US" sz="2800" dirty="0"/>
          </a:p>
        </p:txBody>
      </p:sp>
      <p:graphicFrame>
        <p:nvGraphicFramePr>
          <p:cNvPr id="6" name="Object 5"/>
          <p:cNvGraphicFramePr>
            <a:graphicFrameLocks noChangeAspect="1"/>
          </p:cNvGraphicFramePr>
          <p:nvPr>
            <p:extLst>
              <p:ext uri="{D42A27DB-BD31-4B8C-83A1-F6EECF244321}">
                <p14:modId xmlns:p14="http://schemas.microsoft.com/office/powerpoint/2010/main" val="3440434129"/>
              </p:ext>
            </p:extLst>
          </p:nvPr>
        </p:nvGraphicFramePr>
        <p:xfrm>
          <a:off x="9220200" y="25150742"/>
          <a:ext cx="6248400" cy="6015058"/>
        </p:xfrm>
        <a:graphic>
          <a:graphicData uri="http://schemas.openxmlformats.org/presentationml/2006/ole">
            <mc:AlternateContent xmlns:mc="http://schemas.openxmlformats.org/markup-compatibility/2006">
              <mc:Choice xmlns:v="urn:schemas-microsoft-com:vml" Requires="v">
                <p:oleObj spid="_x0000_s1159" name="Chart" r:id="rId15" imgW="2809800" imgH="2711880" progId="Excel.Chart.8">
                  <p:embed/>
                </p:oleObj>
              </mc:Choice>
              <mc:Fallback>
                <p:oleObj name="Chart" r:id="rId15" imgW="2809800" imgH="2711880" progId="Excel.Chart.8">
                  <p:embed/>
                  <p:pic>
                    <p:nvPicPr>
                      <p:cNvPr id="0" name="Object 6"/>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9220200" y="25150742"/>
                        <a:ext cx="6248400" cy="6015058"/>
                      </a:xfrm>
                      <a:prstGeom prst="rect">
                        <a:avLst/>
                      </a:prstGeom>
                      <a:noFill/>
                      <a:ln>
                        <a:noFill/>
                      </a:ln>
                      <a:effectLst/>
                    </p:spPr>
                  </p:pic>
                </p:oleObj>
              </mc:Fallback>
            </mc:AlternateContent>
          </a:graphicData>
        </a:graphic>
      </p:graphicFrame>
      <p:sp>
        <p:nvSpPr>
          <p:cNvPr id="121" name="Rectangle 120"/>
          <p:cNvSpPr/>
          <p:nvPr/>
        </p:nvSpPr>
        <p:spPr>
          <a:xfrm>
            <a:off x="16764000" y="23926800"/>
            <a:ext cx="15316200" cy="97308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 name="TextBox 122"/>
          <p:cNvSpPr txBox="1"/>
          <p:nvPr/>
        </p:nvSpPr>
        <p:spPr>
          <a:xfrm>
            <a:off x="17068800" y="24003000"/>
            <a:ext cx="10058400" cy="769441"/>
          </a:xfrm>
          <a:prstGeom prst="rect">
            <a:avLst/>
          </a:prstGeom>
          <a:noFill/>
        </p:spPr>
        <p:txBody>
          <a:bodyPr wrap="square" rtlCol="0">
            <a:spAutoFit/>
          </a:bodyPr>
          <a:lstStyle/>
          <a:p>
            <a:r>
              <a:rPr lang="en-US" sz="4400" b="1" dirty="0" smtClean="0">
                <a:latin typeface="Arial Black" panose="020B0A04020102020204" pitchFamily="34" charset="0"/>
              </a:rPr>
              <a:t>Lidar crowns</a:t>
            </a:r>
            <a:endParaRPr lang="en-US" sz="4400" b="1" dirty="0">
              <a:latin typeface="Arial Black" panose="020B0A04020102020204" pitchFamily="34" charset="0"/>
            </a:endParaRPr>
          </a:p>
        </p:txBody>
      </p:sp>
      <p:sp>
        <p:nvSpPr>
          <p:cNvPr id="126" name="TextBox 125"/>
          <p:cNvSpPr txBox="1"/>
          <p:nvPr/>
        </p:nvSpPr>
        <p:spPr>
          <a:xfrm>
            <a:off x="16764000" y="32308800"/>
            <a:ext cx="15240000" cy="1384995"/>
          </a:xfrm>
          <a:prstGeom prst="rect">
            <a:avLst/>
          </a:prstGeom>
          <a:noFill/>
        </p:spPr>
        <p:txBody>
          <a:bodyPr wrap="square" rtlCol="0">
            <a:spAutoFit/>
          </a:bodyPr>
          <a:lstStyle/>
          <a:p>
            <a:r>
              <a:rPr lang="en-US" sz="2800" b="1" dirty="0" smtClean="0"/>
              <a:t>Figure</a:t>
            </a:r>
            <a:r>
              <a:rPr lang="en-US" sz="2800" dirty="0" smtClean="0"/>
              <a:t> </a:t>
            </a:r>
            <a:r>
              <a:rPr lang="en-US" sz="2800" b="1" dirty="0" smtClean="0"/>
              <a:t>4</a:t>
            </a:r>
            <a:r>
              <a:rPr lang="en-US" sz="2800" dirty="0" smtClean="0"/>
              <a:t> Canopy height models were calculated by subtracting digital terrain models from digital surface models. The described crown delineation algorithm has been modified for canopy height models. We applied the algorithm at sites flown for the Sustainable Landscapes program between 2012 and 2014.</a:t>
            </a:r>
            <a:endParaRPr lang="en-US" sz="2800" dirty="0"/>
          </a:p>
        </p:txBody>
      </p:sp>
      <p:sp>
        <p:nvSpPr>
          <p:cNvPr id="128" name="Rectangle 127"/>
          <p:cNvSpPr/>
          <p:nvPr/>
        </p:nvSpPr>
        <p:spPr>
          <a:xfrm>
            <a:off x="914400" y="34008000"/>
            <a:ext cx="23507700" cy="950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9" name="TextBox 128"/>
          <p:cNvSpPr txBox="1"/>
          <p:nvPr/>
        </p:nvSpPr>
        <p:spPr>
          <a:xfrm>
            <a:off x="1295400" y="34052470"/>
            <a:ext cx="10058400" cy="769441"/>
          </a:xfrm>
          <a:prstGeom prst="rect">
            <a:avLst/>
          </a:prstGeom>
          <a:noFill/>
        </p:spPr>
        <p:txBody>
          <a:bodyPr wrap="square" rtlCol="0">
            <a:spAutoFit/>
          </a:bodyPr>
          <a:lstStyle/>
          <a:p>
            <a:r>
              <a:rPr lang="en-US" sz="4400" b="1" dirty="0" smtClean="0">
                <a:latin typeface="Arial Black" panose="020B0A04020102020204" pitchFamily="34" charset="0"/>
              </a:rPr>
              <a:t>Evaluating site structure</a:t>
            </a:r>
            <a:endParaRPr lang="en-US" sz="4400" b="1" dirty="0">
              <a:latin typeface="Arial Black" panose="020B0A04020102020204" pitchFamily="34" charset="0"/>
            </a:endParaRPr>
          </a:p>
        </p:txBody>
      </p:sp>
      <p:pic>
        <p:nvPicPr>
          <p:cNvPr id="1132" name="Picture 108"/>
          <p:cNvPicPr>
            <a:picLocks noChangeAspect="1" noChangeArrowheads="1"/>
          </p:cNvPicPr>
          <p:nvPr/>
        </p:nvPicPr>
        <p:blipFill rotWithShape="1">
          <a:blip r:embed="rId17">
            <a:extLst>
              <a:ext uri="{BEBA8EAE-BF5A-486C-A8C5-ECC9F3942E4B}">
                <a14:imgProps xmlns:a14="http://schemas.microsoft.com/office/drawing/2010/main">
                  <a14:imgLayer r:embed="rId18">
                    <a14:imgEffect>
                      <a14:brightnessContrast contrast="-31000"/>
                    </a14:imgEffect>
                  </a14:imgLayer>
                </a14:imgProps>
              </a:ext>
              <a:ext uri="{28A0092B-C50C-407E-A947-70E740481C1C}">
                <a14:useLocalDpi xmlns:a14="http://schemas.microsoft.com/office/drawing/2010/main" val="0"/>
              </a:ext>
            </a:extLst>
          </a:blip>
          <a:srcRect b="3748"/>
          <a:stretch/>
        </p:blipFill>
        <p:spPr bwMode="auto">
          <a:xfrm>
            <a:off x="23469399" y="7467600"/>
            <a:ext cx="7391601" cy="638089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 name="TextBox 132"/>
          <p:cNvSpPr txBox="1"/>
          <p:nvPr/>
        </p:nvSpPr>
        <p:spPr>
          <a:xfrm>
            <a:off x="22555200" y="13792200"/>
            <a:ext cx="9829800" cy="1384995"/>
          </a:xfrm>
          <a:prstGeom prst="rect">
            <a:avLst/>
          </a:prstGeom>
          <a:noFill/>
        </p:spPr>
        <p:txBody>
          <a:bodyPr wrap="square" rtlCol="0">
            <a:spAutoFit/>
          </a:bodyPr>
          <a:lstStyle/>
          <a:p>
            <a:r>
              <a:rPr lang="en-US" sz="2800" b="1" dirty="0" smtClean="0"/>
              <a:t>Figure</a:t>
            </a:r>
            <a:r>
              <a:rPr lang="en-US" sz="2800" dirty="0" smtClean="0"/>
              <a:t> </a:t>
            </a:r>
            <a:r>
              <a:rPr lang="en-US" sz="2800" b="1" dirty="0" smtClean="0"/>
              <a:t>1</a:t>
            </a:r>
            <a:r>
              <a:rPr lang="en-US" sz="2800" dirty="0" smtClean="0"/>
              <a:t> Sustainable Landscapes contracted </a:t>
            </a:r>
            <a:r>
              <a:rPr lang="en-US" sz="2800" dirty="0" err="1" smtClean="0"/>
              <a:t>lidar</a:t>
            </a:r>
            <a:r>
              <a:rPr lang="en-US" sz="2800" dirty="0" smtClean="0"/>
              <a:t> flights at sites throughout Brazil including the five sites </a:t>
            </a:r>
            <a:r>
              <a:rPr lang="en-US" sz="2800" dirty="0" smtClean="0"/>
              <a:t>in this study. Crown delineation of CHMs was performed for these locations.</a:t>
            </a:r>
            <a:endParaRPr lang="en-US" sz="2800" dirty="0"/>
          </a:p>
        </p:txBody>
      </p:sp>
      <p:graphicFrame>
        <p:nvGraphicFramePr>
          <p:cNvPr id="135" name="Chart 134"/>
          <p:cNvGraphicFramePr>
            <a:graphicFrameLocks/>
          </p:cNvGraphicFramePr>
          <p:nvPr>
            <p:extLst>
              <p:ext uri="{D42A27DB-BD31-4B8C-83A1-F6EECF244321}">
                <p14:modId xmlns:p14="http://schemas.microsoft.com/office/powerpoint/2010/main" val="1851904233"/>
              </p:ext>
            </p:extLst>
          </p:nvPr>
        </p:nvGraphicFramePr>
        <p:xfrm>
          <a:off x="1128441" y="34680525"/>
          <a:ext cx="12531497" cy="6626303"/>
        </p:xfrm>
        <a:graphic>
          <a:graphicData uri="http://schemas.openxmlformats.org/drawingml/2006/chart">
            <c:chart xmlns:c="http://schemas.openxmlformats.org/drawingml/2006/chart" xmlns:r="http://schemas.openxmlformats.org/officeDocument/2006/relationships" r:id="rId19"/>
          </a:graphicData>
        </a:graphic>
      </p:graphicFrame>
      <p:sp>
        <p:nvSpPr>
          <p:cNvPr id="136" name="TextBox 135"/>
          <p:cNvSpPr txBox="1"/>
          <p:nvPr/>
        </p:nvSpPr>
        <p:spPr>
          <a:xfrm>
            <a:off x="990600" y="41618118"/>
            <a:ext cx="12250097" cy="1815882"/>
          </a:xfrm>
          <a:prstGeom prst="rect">
            <a:avLst/>
          </a:prstGeom>
          <a:noFill/>
        </p:spPr>
        <p:txBody>
          <a:bodyPr wrap="square" rtlCol="0">
            <a:spAutoFit/>
          </a:bodyPr>
          <a:lstStyle/>
          <a:p>
            <a:r>
              <a:rPr lang="en-US" sz="2800" b="1" dirty="0" smtClean="0"/>
              <a:t>Figure</a:t>
            </a:r>
            <a:r>
              <a:rPr lang="en-US" sz="2800" dirty="0" smtClean="0"/>
              <a:t> </a:t>
            </a:r>
            <a:r>
              <a:rPr lang="en-US" sz="2800" b="1" dirty="0" smtClean="0"/>
              <a:t>5</a:t>
            </a:r>
            <a:r>
              <a:rPr lang="en-US" sz="2800" dirty="0" smtClean="0"/>
              <a:t> Crown radius distribution can be informative of both site history and forest structure. Crown geometry represents the integrated life history of individual trees, and when considered at the landscape level informs on stand age distribution and disturbance. </a:t>
            </a:r>
            <a:endParaRPr lang="en-US" sz="2800" dirty="0"/>
          </a:p>
        </p:txBody>
      </p:sp>
      <p:sp>
        <p:nvSpPr>
          <p:cNvPr id="138" name="TextBox 137"/>
          <p:cNvSpPr txBox="1"/>
          <p:nvPr/>
        </p:nvSpPr>
        <p:spPr>
          <a:xfrm>
            <a:off x="20592104" y="34290000"/>
            <a:ext cx="3725182" cy="9140964"/>
          </a:xfrm>
          <a:prstGeom prst="rect">
            <a:avLst/>
          </a:prstGeom>
          <a:noFill/>
        </p:spPr>
        <p:txBody>
          <a:bodyPr wrap="square" rtlCol="0">
            <a:spAutoFit/>
          </a:bodyPr>
          <a:lstStyle/>
          <a:p>
            <a:r>
              <a:rPr lang="en-US" sz="2800" b="1" dirty="0" smtClean="0"/>
              <a:t>Figure</a:t>
            </a:r>
            <a:r>
              <a:rPr lang="en-US" sz="2800" dirty="0" smtClean="0"/>
              <a:t> </a:t>
            </a:r>
            <a:r>
              <a:rPr lang="en-US" sz="2800" b="1" dirty="0" smtClean="0"/>
              <a:t>6</a:t>
            </a:r>
            <a:r>
              <a:rPr lang="en-US" sz="2800" dirty="0" smtClean="0"/>
              <a:t> Within individual sites such as </a:t>
            </a:r>
            <a:r>
              <a:rPr lang="en-US" sz="2800" dirty="0" err="1" smtClean="0"/>
              <a:t>Cauaxi</a:t>
            </a:r>
            <a:r>
              <a:rPr lang="en-US" sz="2800" dirty="0" smtClean="0"/>
              <a:t>, crown delineation of canopy height models can be used to evaluate site condition variability stemming from, e.g. regional logging practices and time since activity in logging concessions. This figure demonstrates clear differences in crown radius distribution which vary according to logging activity within each of the delineated concessions. From unpublished work by E.R. </a:t>
            </a:r>
            <a:r>
              <a:rPr lang="en-US" sz="2800" dirty="0" err="1" smtClean="0"/>
              <a:t>Pinage</a:t>
            </a:r>
            <a:r>
              <a:rPr lang="en-US" sz="2800" dirty="0" smtClean="0"/>
              <a:t> et al.</a:t>
            </a:r>
            <a:endParaRPr lang="en-US" sz="2800" dirty="0"/>
          </a:p>
        </p:txBody>
      </p:sp>
      <p:sp>
        <p:nvSpPr>
          <p:cNvPr id="139" name="Rectangle 138"/>
          <p:cNvSpPr/>
          <p:nvPr/>
        </p:nvSpPr>
        <p:spPr>
          <a:xfrm>
            <a:off x="24917399" y="34008000"/>
            <a:ext cx="7200899" cy="95022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0" name="TextBox 139"/>
          <p:cNvSpPr txBox="1"/>
          <p:nvPr/>
        </p:nvSpPr>
        <p:spPr>
          <a:xfrm>
            <a:off x="25146000" y="34224754"/>
            <a:ext cx="10058400" cy="769441"/>
          </a:xfrm>
          <a:prstGeom prst="rect">
            <a:avLst/>
          </a:prstGeom>
          <a:noFill/>
        </p:spPr>
        <p:txBody>
          <a:bodyPr wrap="square" rtlCol="0">
            <a:spAutoFit/>
          </a:bodyPr>
          <a:lstStyle/>
          <a:p>
            <a:r>
              <a:rPr lang="en-US" sz="4400" b="1" dirty="0" smtClean="0">
                <a:latin typeface="Arial Black" panose="020B0A04020102020204" pitchFamily="34" charset="0"/>
              </a:rPr>
              <a:t>Acknowledgements</a:t>
            </a:r>
            <a:endParaRPr lang="en-US" sz="4400" b="1" dirty="0">
              <a:latin typeface="Arial Black" panose="020B0A04020102020204" pitchFamily="34" charset="0"/>
            </a:endParaRPr>
          </a:p>
        </p:txBody>
      </p:sp>
      <p:sp>
        <p:nvSpPr>
          <p:cNvPr id="141" name="TextBox 140"/>
          <p:cNvSpPr txBox="1"/>
          <p:nvPr/>
        </p:nvSpPr>
        <p:spPr>
          <a:xfrm>
            <a:off x="25139670" y="34976098"/>
            <a:ext cx="6864330" cy="7848302"/>
          </a:xfrm>
          <a:prstGeom prst="rect">
            <a:avLst/>
          </a:prstGeom>
          <a:noFill/>
        </p:spPr>
        <p:txBody>
          <a:bodyPr wrap="square" rtlCol="0">
            <a:spAutoFit/>
          </a:bodyPr>
          <a:lstStyle/>
          <a:p>
            <a:r>
              <a:rPr lang="en-US" sz="2400" dirty="0"/>
              <a:t>This research was supported by NASA Terrestrial Ecology (NNX08AL29G), NASA New Investigators in Earth Science (NNX10AQ82G), NASA Carbon Science (NNX08AI24G), NASA IDS (NNX10AP11G and NNX14AD31G), and USAID (12DG11132762416</a:t>
            </a:r>
            <a:r>
              <a:rPr lang="en-US" sz="2400" dirty="0" smtClean="0"/>
              <a:t>). Lidar data were collected for USFS Sustainable Landscapes program in Brazil and EMBRAPA. </a:t>
            </a:r>
            <a:endParaRPr lang="en-US" sz="2400" dirty="0"/>
          </a:p>
          <a:p>
            <a:endParaRPr lang="en-US" sz="2400" dirty="0" smtClean="0"/>
          </a:p>
          <a:p>
            <a:endParaRPr lang="en-US" sz="2400" dirty="0" smtClean="0"/>
          </a:p>
          <a:p>
            <a:endParaRPr lang="en-US" sz="2400" dirty="0"/>
          </a:p>
          <a:p>
            <a:endParaRPr lang="en-US" sz="2400" dirty="0"/>
          </a:p>
          <a:p>
            <a:r>
              <a:rPr lang="en-US" sz="2400" dirty="0" smtClean="0"/>
              <a:t>Palace, M., M. Keller, G.P. Asner, S. Hagen, B. Braswell, (2008). Amazon forest structure from IKONOS satellite data and the automated characterization of forest canopy properties. </a:t>
            </a:r>
            <a:r>
              <a:rPr lang="en-US" sz="2400" dirty="0" err="1" smtClean="0"/>
              <a:t>Biotropica</a:t>
            </a:r>
            <a:r>
              <a:rPr lang="en-US" sz="2400" dirty="0" smtClean="0"/>
              <a:t>, 40(20): 141-150.</a:t>
            </a:r>
          </a:p>
          <a:p>
            <a:endParaRPr lang="en-US" sz="2400" dirty="0"/>
          </a:p>
          <a:p>
            <a:r>
              <a:rPr lang="en-US" sz="2400" dirty="0" smtClean="0"/>
              <a:t>Palace, M., F.B. Sullivan, M.J. </a:t>
            </a:r>
            <a:r>
              <a:rPr lang="en-US" sz="2400" dirty="0" err="1" smtClean="0"/>
              <a:t>Ducey</a:t>
            </a:r>
            <a:r>
              <a:rPr lang="en-US" sz="2400" dirty="0" smtClean="0"/>
              <a:t>, R.N. </a:t>
            </a:r>
            <a:r>
              <a:rPr lang="en-US" sz="2400" dirty="0" err="1" smtClean="0"/>
              <a:t>Treuhaft</a:t>
            </a:r>
            <a:r>
              <a:rPr lang="en-US" sz="2400" dirty="0" smtClean="0"/>
              <a:t>, C. Herrick, J.Z. </a:t>
            </a:r>
            <a:r>
              <a:rPr lang="en-US" sz="2400" dirty="0" err="1" smtClean="0"/>
              <a:t>Shimbo</a:t>
            </a:r>
            <a:r>
              <a:rPr lang="en-US" sz="2400" dirty="0" smtClean="0"/>
              <a:t>, J. Mote-E-Silva, (2015). Estimating forest structure in a tropical forest using field measurements, a synthetic model and discrete return </a:t>
            </a:r>
            <a:r>
              <a:rPr lang="en-US" sz="2400" dirty="0" err="1" smtClean="0"/>
              <a:t>lidar</a:t>
            </a:r>
            <a:r>
              <a:rPr lang="en-US" sz="2400" dirty="0" smtClean="0"/>
              <a:t> data. Remote Sens Environ, 161; 1-11.</a:t>
            </a:r>
            <a:endParaRPr lang="en-US" sz="2400" dirty="0"/>
          </a:p>
        </p:txBody>
      </p:sp>
      <p:sp>
        <p:nvSpPr>
          <p:cNvPr id="144" name="TextBox 143"/>
          <p:cNvSpPr txBox="1"/>
          <p:nvPr/>
        </p:nvSpPr>
        <p:spPr>
          <a:xfrm>
            <a:off x="25146000" y="38255913"/>
            <a:ext cx="10058400" cy="769441"/>
          </a:xfrm>
          <a:prstGeom prst="rect">
            <a:avLst/>
          </a:prstGeom>
          <a:noFill/>
        </p:spPr>
        <p:txBody>
          <a:bodyPr wrap="square" rtlCol="0">
            <a:spAutoFit/>
          </a:bodyPr>
          <a:lstStyle/>
          <a:p>
            <a:r>
              <a:rPr lang="en-US" sz="4400" b="1" dirty="0" smtClean="0">
                <a:latin typeface="Arial Black" panose="020B0A04020102020204" pitchFamily="34" charset="0"/>
              </a:rPr>
              <a:t>Citations</a:t>
            </a:r>
            <a:endParaRPr lang="en-US" sz="4400" b="1" dirty="0">
              <a:latin typeface="Arial Black" panose="020B0A04020102020204" pitchFamily="34" charset="0"/>
            </a:endParaRPr>
          </a:p>
        </p:txBody>
      </p:sp>
      <p:sp>
        <p:nvSpPr>
          <p:cNvPr id="24" name="AutoShape 131" descr="Displaying crowns10_x_gaps_2014data.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3087205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1038</TotalTime>
  <Words>925</Words>
  <Application>Microsoft Office PowerPoint</Application>
  <PresentationFormat>Custom</PresentationFormat>
  <Paragraphs>55</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Office Theme</vt:lpstr>
      <vt:lpstr>Chart</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Franklin Sullivan</dc:creator>
  <cp:lastModifiedBy>Franklin Sullivan</cp:lastModifiedBy>
  <cp:revision>40</cp:revision>
  <dcterms:created xsi:type="dcterms:W3CDTF">2015-04-10T15:03:04Z</dcterms:created>
  <dcterms:modified xsi:type="dcterms:W3CDTF">2015-04-14T19:33:08Z</dcterms:modified>
</cp:coreProperties>
</file>