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7" r:id="rId2"/>
  </p:sldIdLst>
  <p:sldSz cx="43891200" cy="32918400"/>
  <p:notesSz cx="7315200" cy="9601200"/>
  <p:defaultTextStyle>
    <a:defPPr>
      <a:defRPr lang="en-US"/>
    </a:defPPr>
    <a:lvl1pPr algn="l" rtl="0" fontAlgn="base">
      <a:spcBef>
        <a:spcPct val="0"/>
      </a:spcBef>
      <a:spcAft>
        <a:spcPct val="0"/>
      </a:spcAft>
      <a:defRPr sz="2400" kern="1200">
        <a:solidFill>
          <a:schemeClr val="tx1"/>
        </a:solidFill>
        <a:latin typeface="Calibri" pitchFamily="34" charset="0"/>
        <a:ea typeface="+mn-ea"/>
        <a:cs typeface="Arial" charset="0"/>
      </a:defRPr>
    </a:lvl1pPr>
    <a:lvl2pPr marL="457200" algn="l" rtl="0" fontAlgn="base">
      <a:spcBef>
        <a:spcPct val="0"/>
      </a:spcBef>
      <a:spcAft>
        <a:spcPct val="0"/>
      </a:spcAft>
      <a:defRPr sz="2400" kern="1200">
        <a:solidFill>
          <a:schemeClr val="tx1"/>
        </a:solidFill>
        <a:latin typeface="Calibri" pitchFamily="34" charset="0"/>
        <a:ea typeface="+mn-ea"/>
        <a:cs typeface="Arial" charset="0"/>
      </a:defRPr>
    </a:lvl2pPr>
    <a:lvl3pPr marL="914400" algn="l" rtl="0" fontAlgn="base">
      <a:spcBef>
        <a:spcPct val="0"/>
      </a:spcBef>
      <a:spcAft>
        <a:spcPct val="0"/>
      </a:spcAft>
      <a:defRPr sz="2400" kern="1200">
        <a:solidFill>
          <a:schemeClr val="tx1"/>
        </a:solidFill>
        <a:latin typeface="Calibri" pitchFamily="34" charset="0"/>
        <a:ea typeface="+mn-ea"/>
        <a:cs typeface="Arial" charset="0"/>
      </a:defRPr>
    </a:lvl3pPr>
    <a:lvl4pPr marL="1371600" algn="l" rtl="0" fontAlgn="base">
      <a:spcBef>
        <a:spcPct val="0"/>
      </a:spcBef>
      <a:spcAft>
        <a:spcPct val="0"/>
      </a:spcAft>
      <a:defRPr sz="2400" kern="1200">
        <a:solidFill>
          <a:schemeClr val="tx1"/>
        </a:solidFill>
        <a:latin typeface="Calibri" pitchFamily="34" charset="0"/>
        <a:ea typeface="+mn-ea"/>
        <a:cs typeface="Arial" charset="0"/>
      </a:defRPr>
    </a:lvl4pPr>
    <a:lvl5pPr marL="1828800" algn="l" rtl="0" fontAlgn="base">
      <a:spcBef>
        <a:spcPct val="0"/>
      </a:spcBef>
      <a:spcAft>
        <a:spcPct val="0"/>
      </a:spcAft>
      <a:defRPr sz="2400" kern="1200">
        <a:solidFill>
          <a:schemeClr val="tx1"/>
        </a:solidFill>
        <a:latin typeface="Calibri" pitchFamily="34" charset="0"/>
        <a:ea typeface="+mn-ea"/>
        <a:cs typeface="Arial" charset="0"/>
      </a:defRPr>
    </a:lvl5pPr>
    <a:lvl6pPr marL="2286000" algn="l" defTabSz="914400" rtl="0" eaLnBrk="1" latinLnBrk="0" hangingPunct="1">
      <a:defRPr sz="2400" kern="1200">
        <a:solidFill>
          <a:schemeClr val="tx1"/>
        </a:solidFill>
        <a:latin typeface="Calibri" pitchFamily="34" charset="0"/>
        <a:ea typeface="+mn-ea"/>
        <a:cs typeface="Arial" charset="0"/>
      </a:defRPr>
    </a:lvl6pPr>
    <a:lvl7pPr marL="2743200" algn="l" defTabSz="914400" rtl="0" eaLnBrk="1" latinLnBrk="0" hangingPunct="1">
      <a:defRPr sz="2400" kern="1200">
        <a:solidFill>
          <a:schemeClr val="tx1"/>
        </a:solidFill>
        <a:latin typeface="Calibri" pitchFamily="34" charset="0"/>
        <a:ea typeface="+mn-ea"/>
        <a:cs typeface="Arial" charset="0"/>
      </a:defRPr>
    </a:lvl7pPr>
    <a:lvl8pPr marL="3200400" algn="l" defTabSz="914400" rtl="0" eaLnBrk="1" latinLnBrk="0" hangingPunct="1">
      <a:defRPr sz="2400" kern="1200">
        <a:solidFill>
          <a:schemeClr val="tx1"/>
        </a:solidFill>
        <a:latin typeface="Calibri" pitchFamily="34" charset="0"/>
        <a:ea typeface="+mn-ea"/>
        <a:cs typeface="Arial" charset="0"/>
      </a:defRPr>
    </a:lvl8pPr>
    <a:lvl9pPr marL="3657600" algn="l" defTabSz="914400" rtl="0" eaLnBrk="1" latinLnBrk="0" hangingPunct="1">
      <a:defRPr sz="2400"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660066"/>
    <a:srgbClr val="F77A05"/>
    <a:srgbClr val="003594"/>
    <a:srgbClr val="0000FF"/>
    <a:srgbClr val="FF0000"/>
    <a:srgbClr val="BECBB7"/>
    <a:srgbClr val="BECB53"/>
    <a:srgbClr val="A5002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autoAdjust="0"/>
    <p:restoredTop sz="96334" autoAdjust="0"/>
  </p:normalViewPr>
  <p:slideViewPr>
    <p:cSldViewPr>
      <p:cViewPr varScale="1">
        <p:scale>
          <a:sx n="22" d="100"/>
          <a:sy n="22" d="100"/>
        </p:scale>
        <p:origin x="-2622" y="-120"/>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defTabSz="966788">
              <a:defRPr sz="1300">
                <a:latin typeface="Times New Roman" pitchFamily="18" charset="0"/>
                <a:cs typeface="+mn-cs"/>
              </a:defRPr>
            </a:lvl1pPr>
          </a:lstStyle>
          <a:p>
            <a:pPr>
              <a:defRPr/>
            </a:pPr>
            <a:endParaRPr lang="en-US"/>
          </a:p>
        </p:txBody>
      </p:sp>
      <p:sp>
        <p:nvSpPr>
          <p:cNvPr id="4099" name="Rectangle 3"/>
          <p:cNvSpPr>
            <a:spLocks noGrp="1" noChangeArrowheads="1"/>
          </p:cNvSpPr>
          <p:nvPr>
            <p:ph type="dt" sz="quarter" idx="1"/>
          </p:nvPr>
        </p:nvSpPr>
        <p:spPr bwMode="auto">
          <a:xfrm>
            <a:off x="4144963" y="0"/>
            <a:ext cx="3170237"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algn="r" defTabSz="966788">
              <a:defRPr sz="1300">
                <a:latin typeface="Times New Roman" pitchFamily="18" charset="0"/>
                <a:cs typeface="+mn-cs"/>
              </a:defRPr>
            </a:lvl1pPr>
          </a:lstStyle>
          <a:p>
            <a:pPr>
              <a:defRPr/>
            </a:pPr>
            <a:endParaRPr lang="en-US"/>
          </a:p>
        </p:txBody>
      </p:sp>
      <p:sp>
        <p:nvSpPr>
          <p:cNvPr id="4100" name="Rectangle 4"/>
          <p:cNvSpPr>
            <a:spLocks noGrp="1" noChangeArrowheads="1"/>
          </p:cNvSpPr>
          <p:nvPr>
            <p:ph type="ftr" sz="quarter" idx="2"/>
          </p:nvPr>
        </p:nvSpPr>
        <p:spPr bwMode="auto">
          <a:xfrm>
            <a:off x="0" y="9121775"/>
            <a:ext cx="3170238"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defTabSz="966788">
              <a:defRPr sz="1300">
                <a:latin typeface="Times New Roman" pitchFamily="18" charset="0"/>
                <a:cs typeface="+mn-cs"/>
              </a:defRPr>
            </a:lvl1pPr>
          </a:lstStyle>
          <a:p>
            <a:pPr>
              <a:defRPr/>
            </a:pPr>
            <a:endParaRPr lang="en-US"/>
          </a:p>
        </p:txBody>
      </p:sp>
      <p:sp>
        <p:nvSpPr>
          <p:cNvPr id="4101" name="Rectangle 5"/>
          <p:cNvSpPr>
            <a:spLocks noGrp="1" noChangeArrowheads="1"/>
          </p:cNvSpPr>
          <p:nvPr>
            <p:ph type="sldNum" sz="quarter" idx="3"/>
          </p:nvPr>
        </p:nvSpPr>
        <p:spPr bwMode="auto">
          <a:xfrm>
            <a:off x="4144963" y="9121775"/>
            <a:ext cx="3170237"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algn="r" defTabSz="966788">
              <a:defRPr sz="1300">
                <a:latin typeface="Times New Roman" panose="02020603050405020304" pitchFamily="18" charset="0"/>
                <a:cs typeface="+mn-cs"/>
              </a:defRPr>
            </a:lvl1pPr>
          </a:lstStyle>
          <a:p>
            <a:pPr>
              <a:defRPr/>
            </a:pPr>
            <a:fld id="{15D32E06-1D86-4AFF-8AE7-BC3F0902C869}"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3176588"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defTabSz="203200">
              <a:defRPr sz="300">
                <a:latin typeface="Times New Roman" pitchFamily="18" charset="0"/>
                <a:cs typeface="+mn-cs"/>
              </a:defRPr>
            </a:lvl1pPr>
          </a:lstStyle>
          <a:p>
            <a:pPr>
              <a:defRPr/>
            </a:pPr>
            <a:endParaRPr lang="en-US"/>
          </a:p>
        </p:txBody>
      </p:sp>
      <p:sp>
        <p:nvSpPr>
          <p:cNvPr id="5123" name="Rectangle 1027"/>
          <p:cNvSpPr>
            <a:spLocks noGrp="1" noChangeArrowheads="1"/>
          </p:cNvSpPr>
          <p:nvPr>
            <p:ph type="dt" idx="1"/>
          </p:nvPr>
        </p:nvSpPr>
        <p:spPr bwMode="auto">
          <a:xfrm>
            <a:off x="4138613" y="0"/>
            <a:ext cx="3176587"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algn="r" defTabSz="203200">
              <a:defRPr sz="300">
                <a:latin typeface="Times New Roman" pitchFamily="18" charset="0"/>
                <a:cs typeface="+mn-cs"/>
              </a:defRPr>
            </a:lvl1pPr>
          </a:lstStyle>
          <a:p>
            <a:pPr>
              <a:defRPr/>
            </a:pPr>
            <a:endParaRPr lang="en-US"/>
          </a:p>
        </p:txBody>
      </p:sp>
      <p:sp>
        <p:nvSpPr>
          <p:cNvPr id="13316" name="Rectangle 1028"/>
          <p:cNvSpPr>
            <a:spLocks noGrp="1" noRot="1" noChangeArrowheads="1" noTextEdit="1"/>
          </p:cNvSpPr>
          <p:nvPr>
            <p:ph type="sldImg" idx="2"/>
          </p:nvPr>
        </p:nvSpPr>
        <p:spPr bwMode="auto">
          <a:xfrm>
            <a:off x="1265238" y="723900"/>
            <a:ext cx="4786312" cy="3589338"/>
          </a:xfrm>
          <a:prstGeom prst="rect">
            <a:avLst/>
          </a:prstGeom>
          <a:noFill/>
          <a:ln w="9525">
            <a:solidFill>
              <a:srgbClr val="000000"/>
            </a:solidFill>
            <a:miter lim="800000"/>
            <a:headEnd/>
            <a:tailEnd/>
          </a:ln>
        </p:spPr>
      </p:sp>
      <p:sp>
        <p:nvSpPr>
          <p:cNvPr id="5125" name="Rectangle 1029"/>
          <p:cNvSpPr>
            <a:spLocks noGrp="1" noChangeArrowheads="1"/>
          </p:cNvSpPr>
          <p:nvPr>
            <p:ph type="body" sz="quarter" idx="3"/>
          </p:nvPr>
        </p:nvSpPr>
        <p:spPr bwMode="auto">
          <a:xfrm>
            <a:off x="979488" y="4565650"/>
            <a:ext cx="5356225" cy="4313238"/>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1030"/>
          <p:cNvSpPr>
            <a:spLocks noGrp="1" noChangeArrowheads="1"/>
          </p:cNvSpPr>
          <p:nvPr>
            <p:ph type="ftr" sz="quarter" idx="4"/>
          </p:nvPr>
        </p:nvSpPr>
        <p:spPr bwMode="auto">
          <a:xfrm>
            <a:off x="0" y="9115425"/>
            <a:ext cx="3176588"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defTabSz="203200">
              <a:defRPr sz="300">
                <a:latin typeface="Times New Roman" pitchFamily="18" charset="0"/>
                <a:cs typeface="+mn-cs"/>
              </a:defRPr>
            </a:lvl1pPr>
          </a:lstStyle>
          <a:p>
            <a:pPr>
              <a:defRPr/>
            </a:pPr>
            <a:endParaRPr lang="en-US"/>
          </a:p>
        </p:txBody>
      </p:sp>
      <p:sp>
        <p:nvSpPr>
          <p:cNvPr id="5127" name="Rectangle 1031"/>
          <p:cNvSpPr>
            <a:spLocks noGrp="1" noChangeArrowheads="1"/>
          </p:cNvSpPr>
          <p:nvPr>
            <p:ph type="sldNum" sz="quarter" idx="5"/>
          </p:nvPr>
        </p:nvSpPr>
        <p:spPr bwMode="auto">
          <a:xfrm>
            <a:off x="4138613" y="9115425"/>
            <a:ext cx="3176587"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algn="r" defTabSz="203200">
              <a:defRPr sz="300">
                <a:latin typeface="Times New Roman" panose="02020603050405020304" pitchFamily="18" charset="0"/>
                <a:cs typeface="+mn-cs"/>
              </a:defRPr>
            </a:lvl1pPr>
          </a:lstStyle>
          <a:p>
            <a:pPr>
              <a:defRPr/>
            </a:pPr>
            <a:fld id="{4C888C3C-C218-4EF5-BCD1-2F8A62CEBB2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031"/>
          <p:cNvSpPr txBox="1">
            <a:spLocks noGrp="1" noChangeArrowheads="1"/>
          </p:cNvSpPr>
          <p:nvPr/>
        </p:nvSpPr>
        <p:spPr bwMode="auto">
          <a:xfrm>
            <a:off x="4138613" y="9115425"/>
            <a:ext cx="3176587" cy="488950"/>
          </a:xfrm>
          <a:prstGeom prst="rect">
            <a:avLst/>
          </a:prstGeom>
          <a:noFill/>
          <a:ln w="9525">
            <a:noFill/>
            <a:miter lim="800000"/>
            <a:headEnd/>
            <a:tailEnd/>
          </a:ln>
        </p:spPr>
        <p:txBody>
          <a:bodyPr lIns="20382" tIns="10191" rIns="20382" bIns="10191" anchor="b"/>
          <a:lstStyle/>
          <a:p>
            <a:pPr algn="r" defTabSz="203200"/>
            <a:fld id="{EBA021CD-4CD0-4507-A671-AAFF3E59FCD4}" type="slidenum">
              <a:rPr lang="en-US" altLang="en-US" sz="300">
                <a:latin typeface="Times New Roman" pitchFamily="18" charset="0"/>
              </a:rPr>
              <a:pPr algn="r" defTabSz="203200"/>
              <a:t>1</a:t>
            </a:fld>
            <a:endParaRPr lang="en-US" altLang="en-US" sz="300">
              <a:latin typeface="Times New Roman" pitchFamily="18" charset="0"/>
            </a:endParaRPr>
          </a:p>
        </p:txBody>
      </p:sp>
      <p:sp>
        <p:nvSpPr>
          <p:cNvPr id="16386" name="Rectangle 2"/>
          <p:cNvSpPr>
            <a:spLocks noGrp="1" noRot="1" noChangeArrowheads="1" noTextEdit="1"/>
          </p:cNvSpPr>
          <p:nvPr>
            <p:ph type="sldImg"/>
          </p:nvPr>
        </p:nvSpPr>
        <p:spPr>
          <a:ln/>
        </p:spPr>
      </p:sp>
      <p:sp>
        <p:nvSpPr>
          <p:cNvPr id="16387" name="Rectangle 3"/>
          <p:cNvSpPr>
            <a:spLocks noGrp="1" noChangeArrowheads="1"/>
          </p:cNvSpPr>
          <p:nvPr>
            <p:ph type="body" idx="1"/>
          </p:nvPr>
        </p:nvSpPr>
        <p:spPr>
          <a:noFill/>
          <a:ln/>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5CA4D05-2782-4867-A18A-8BEDFBB822C7}" type="slidenum">
              <a:rPr lang="en-US" altLang="en-US"/>
              <a:pPr>
                <a:defRPr/>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37B7218-8255-4B3C-904B-C068DF2D62A1}" type="slidenum">
              <a:rPr lang="en-US" altLang="en-US"/>
              <a:pPr>
                <a:defRPr/>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83911E2-46BA-42E9-B475-ED741D65588B}" type="slidenum">
              <a:rPr lang="en-US" altLang="en-US"/>
              <a:pPr>
                <a:defRPr/>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2475"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7C2FF45-B722-4D8D-B6C9-6CD2D30B4756}" type="slidenum">
              <a:rPr lang="en-US" altLang="en-US"/>
              <a:pPr>
                <a:defRPr/>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F15CE78-FE0F-46B7-9F64-CABAE6CA8874}" type="slidenum">
              <a:rPr lang="en-US" altLang="en-US"/>
              <a:pPr>
                <a:defRPr/>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AC77EEA-C006-4E97-B668-82A6C695BDC4}" type="slidenum">
              <a:rPr lang="en-US" altLang="en-US"/>
              <a:pPr>
                <a:defRPr/>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D7CF4FC-B7E9-425F-957C-717573AE7573}" type="slidenum">
              <a:rPr lang="en-US" altLang="en-US"/>
              <a:pPr>
                <a:defRPr/>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3E5F5B9-AC7E-4DA5-9ADA-C12BDAAE6BA9}" type="slidenum">
              <a:rPr lang="en-US" altLang="en-US"/>
              <a:pPr>
                <a:defRPr/>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52EFCC3-ED09-44C6-BD38-4AC90A9E2573}" type="slidenum">
              <a:rPr lang="en-US" altLang="en-US"/>
              <a:pPr>
                <a:defRPr/>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6C13836-A2B8-4E2A-B81D-2D12997F6337}" type="slidenum">
              <a:rPr lang="en-US" altLang="en-US"/>
              <a:pPr>
                <a:defRPr/>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163" y="2925763"/>
            <a:ext cx="9326562" cy="263350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2475" y="2925763"/>
            <a:ext cx="27827288" cy="26335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888AA6F-F4D2-4F88-936E-88443BF02BB8}" type="slidenum">
              <a:rPr lang="en-US" altLang="en-US"/>
              <a:pPr>
                <a:defRPr/>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2475" y="2925763"/>
            <a:ext cx="37306250" cy="5486400"/>
          </a:xfrm>
          <a:prstGeom prst="rect">
            <a:avLst/>
          </a:prstGeom>
          <a:noFill/>
          <a:ln w="9525">
            <a:noFill/>
            <a:miter lim="800000"/>
            <a:headEnd/>
            <a:tailEnd/>
          </a:ln>
        </p:spPr>
        <p:txBody>
          <a:bodyPr vert="horz" wrap="square" lIns="438912" tIns="219456" rIns="438912" bIns="219456"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3292475" y="9509125"/>
            <a:ext cx="37306250" cy="19751675"/>
          </a:xfrm>
          <a:prstGeom prst="rect">
            <a:avLst/>
          </a:prstGeom>
          <a:noFill/>
          <a:ln w="9525">
            <a:noFill/>
            <a:miter lim="800000"/>
            <a:headEnd/>
            <a:tailEnd/>
          </a:ln>
        </p:spPr>
        <p:txBody>
          <a:bodyPr vert="horz" wrap="square" lIns="438912" tIns="219456" rIns="438912" bIns="219456"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defRPr sz="6700">
                <a:latin typeface="Times New Roman" pitchFamily="18" charset="0"/>
                <a:cs typeface="+mn-cs"/>
              </a:defRPr>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ctr">
              <a:defRPr sz="6700">
                <a:latin typeface="Times New Roman" pitchFamily="18"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r">
              <a:defRPr sz="6700">
                <a:latin typeface="Times New Roman" panose="02020603050405020304" pitchFamily="18" charset="0"/>
                <a:cs typeface="+mn-cs"/>
              </a:defRPr>
            </a:lvl1pPr>
          </a:lstStyle>
          <a:p>
            <a:pPr>
              <a:defRPr/>
            </a:pPr>
            <a:fld id="{4106CA49-5B57-4F29-A202-C1FF12B33961}"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Times New Roman" pitchFamily="18" charset="0"/>
        </a:defRPr>
      </a:lvl2pPr>
      <a:lvl3pPr algn="ctr" defTabSz="4389438" rtl="0" eaLnBrk="0" fontAlgn="base" hangingPunct="0">
        <a:spcBef>
          <a:spcPct val="0"/>
        </a:spcBef>
        <a:spcAft>
          <a:spcPct val="0"/>
        </a:spcAft>
        <a:defRPr sz="21100">
          <a:solidFill>
            <a:schemeClr val="tx2"/>
          </a:solidFill>
          <a:latin typeface="Times New Roman" pitchFamily="18" charset="0"/>
        </a:defRPr>
      </a:lvl3pPr>
      <a:lvl4pPr algn="ctr" defTabSz="4389438" rtl="0" eaLnBrk="0" fontAlgn="base" hangingPunct="0">
        <a:spcBef>
          <a:spcPct val="0"/>
        </a:spcBef>
        <a:spcAft>
          <a:spcPct val="0"/>
        </a:spcAft>
        <a:defRPr sz="21100">
          <a:solidFill>
            <a:schemeClr val="tx2"/>
          </a:solidFill>
          <a:latin typeface="Times New Roman" pitchFamily="18" charset="0"/>
        </a:defRPr>
      </a:lvl4pPr>
      <a:lvl5pPr algn="ctr" defTabSz="4389438" rtl="0" eaLnBrk="0" fontAlgn="base" hangingPunct="0">
        <a:spcBef>
          <a:spcPct val="0"/>
        </a:spcBef>
        <a:spcAft>
          <a:spcPct val="0"/>
        </a:spcAft>
        <a:defRPr sz="21100">
          <a:solidFill>
            <a:schemeClr val="tx2"/>
          </a:solidFill>
          <a:latin typeface="Times New Roman" pitchFamily="18" charset="0"/>
        </a:defRPr>
      </a:lvl5pPr>
      <a:lvl6pPr marL="457200" algn="ctr" defTabSz="4389438" rtl="0" fontAlgn="base">
        <a:spcBef>
          <a:spcPct val="0"/>
        </a:spcBef>
        <a:spcAft>
          <a:spcPct val="0"/>
        </a:spcAft>
        <a:defRPr sz="21100">
          <a:solidFill>
            <a:schemeClr val="tx2"/>
          </a:solidFill>
          <a:latin typeface="Times New Roman" pitchFamily="18" charset="0"/>
        </a:defRPr>
      </a:lvl6pPr>
      <a:lvl7pPr marL="914400" algn="ctr" defTabSz="4389438" rtl="0" fontAlgn="base">
        <a:spcBef>
          <a:spcPct val="0"/>
        </a:spcBef>
        <a:spcAft>
          <a:spcPct val="0"/>
        </a:spcAft>
        <a:defRPr sz="21100">
          <a:solidFill>
            <a:schemeClr val="tx2"/>
          </a:solidFill>
          <a:latin typeface="Times New Roman" pitchFamily="18" charset="0"/>
        </a:defRPr>
      </a:lvl7pPr>
      <a:lvl8pPr marL="1371600" algn="ctr" defTabSz="4389438" rtl="0" fontAlgn="base">
        <a:spcBef>
          <a:spcPct val="0"/>
        </a:spcBef>
        <a:spcAft>
          <a:spcPct val="0"/>
        </a:spcAft>
        <a:defRPr sz="21100">
          <a:solidFill>
            <a:schemeClr val="tx2"/>
          </a:solidFill>
          <a:latin typeface="Times New Roman" pitchFamily="18" charset="0"/>
        </a:defRPr>
      </a:lvl8pPr>
      <a:lvl9pPr marL="1828800" algn="ctr" defTabSz="4389438" rtl="0" fontAlgn="base">
        <a:spcBef>
          <a:spcPct val="0"/>
        </a:spcBef>
        <a:spcAft>
          <a:spcPct val="0"/>
        </a:spcAft>
        <a:defRPr sz="21100">
          <a:solidFill>
            <a:schemeClr val="tx2"/>
          </a:solidFill>
          <a:latin typeface="Times New Roman" pitchFamily="18"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13" Type="http://schemas.openxmlformats.org/officeDocument/2006/relationships/image" Target="../media/image11.emf"/><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emf"/><Relationship Id="rId7" Type="http://schemas.openxmlformats.org/officeDocument/2006/relationships/image" Target="../media/image5.png"/><Relationship Id="rId12" Type="http://schemas.openxmlformats.org/officeDocument/2006/relationships/image" Target="../media/image10.emf"/><Relationship Id="rId17" Type="http://schemas.openxmlformats.org/officeDocument/2006/relationships/image" Target="../media/image15.wmf"/><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emf"/><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emf"/><Relationship Id="rId24" Type="http://schemas.openxmlformats.org/officeDocument/2006/relationships/image" Target="../media/image22.emf"/><Relationship Id="rId5" Type="http://schemas.openxmlformats.org/officeDocument/2006/relationships/image" Target="../media/image3.emf"/><Relationship Id="rId15" Type="http://schemas.openxmlformats.org/officeDocument/2006/relationships/image" Target="../media/image13.jpeg"/><Relationship Id="rId23" Type="http://schemas.openxmlformats.org/officeDocument/2006/relationships/image" Target="../media/image21.emf"/><Relationship Id="rId10" Type="http://schemas.openxmlformats.org/officeDocument/2006/relationships/image" Target="../media/image8.emf"/><Relationship Id="rId19" Type="http://schemas.openxmlformats.org/officeDocument/2006/relationships/image" Target="../media/image17.emf"/><Relationship Id="rId4" Type="http://schemas.openxmlformats.org/officeDocument/2006/relationships/image" Target="../media/image2.png"/><Relationship Id="rId9" Type="http://schemas.openxmlformats.org/officeDocument/2006/relationships/image" Target="../media/image7.emf"/><Relationship Id="rId14" Type="http://schemas.openxmlformats.org/officeDocument/2006/relationships/image" Target="../media/image12.png"/><Relationship Id="rId22" Type="http://schemas.openxmlformats.org/officeDocument/2006/relationships/image" Target="../media/image2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81" name="Rectangle 243"/>
          <p:cNvSpPr>
            <a:spLocks noChangeArrowheads="1"/>
          </p:cNvSpPr>
          <p:nvPr/>
        </p:nvSpPr>
        <p:spPr bwMode="auto">
          <a:xfrm rot="-5400000">
            <a:off x="30632400" y="20116800"/>
            <a:ext cx="3962400" cy="20878800"/>
          </a:xfrm>
          <a:prstGeom prst="rect">
            <a:avLst/>
          </a:prstGeom>
          <a:solidFill>
            <a:schemeClr val="bg1"/>
          </a:solidFill>
          <a:ln w="76200">
            <a:solidFill>
              <a:srgbClr val="003594"/>
            </a:solidFill>
            <a:miter lim="800000"/>
            <a:headEnd/>
            <a:tailEnd/>
          </a:ln>
          <a:effectLst>
            <a:outerShdw blurRad="50800" dist="38100" dir="2700000" algn="tl" rotWithShape="0">
              <a:prstClr val="black">
                <a:alpha val="40000"/>
              </a:prstClr>
            </a:outerShdw>
          </a:effec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defRPr/>
            </a:pPr>
            <a:endParaRPr lang="en-US" altLang="en-US">
              <a:cs typeface="+mn-cs"/>
            </a:endParaRPr>
          </a:p>
        </p:txBody>
      </p:sp>
      <p:sp>
        <p:nvSpPr>
          <p:cNvPr id="17669" name="Rectangle 243"/>
          <p:cNvSpPr>
            <a:spLocks noChangeArrowheads="1"/>
          </p:cNvSpPr>
          <p:nvPr/>
        </p:nvSpPr>
        <p:spPr bwMode="auto">
          <a:xfrm rot="-5400000">
            <a:off x="28803600" y="-2133600"/>
            <a:ext cx="7620000" cy="20878800"/>
          </a:xfrm>
          <a:prstGeom prst="rect">
            <a:avLst/>
          </a:prstGeom>
          <a:solidFill>
            <a:schemeClr val="bg1"/>
          </a:solidFill>
          <a:ln w="76200">
            <a:solidFill>
              <a:srgbClr val="003594"/>
            </a:solidFill>
            <a:miter lim="800000"/>
            <a:headEnd/>
            <a:tailEnd/>
          </a:ln>
          <a:effectLst>
            <a:outerShdw blurRad="50800" dist="38100" dir="2700000" algn="tl" rotWithShape="0">
              <a:prstClr val="black">
                <a:alpha val="40000"/>
              </a:prstClr>
            </a:outerShdw>
          </a:effec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defRPr/>
            </a:pPr>
            <a:endParaRPr lang="en-US" altLang="en-US">
              <a:cs typeface="+mn-cs"/>
            </a:endParaRPr>
          </a:p>
        </p:txBody>
      </p:sp>
      <p:sp>
        <p:nvSpPr>
          <p:cNvPr id="17411" name="Rectangle 243"/>
          <p:cNvSpPr>
            <a:spLocks noChangeArrowheads="1"/>
          </p:cNvSpPr>
          <p:nvPr/>
        </p:nvSpPr>
        <p:spPr bwMode="auto">
          <a:xfrm rot="-5400000">
            <a:off x="7543800" y="5334000"/>
            <a:ext cx="7924800" cy="20726400"/>
          </a:xfrm>
          <a:prstGeom prst="rect">
            <a:avLst/>
          </a:prstGeom>
          <a:solidFill>
            <a:schemeClr val="bg1"/>
          </a:solidFill>
          <a:ln w="76200">
            <a:solidFill>
              <a:srgbClr val="003594"/>
            </a:solidFill>
            <a:miter lim="800000"/>
            <a:headEnd/>
            <a:tailEnd/>
          </a:ln>
          <a:effectLst>
            <a:outerShdw blurRad="50800" dist="38100" dir="2700000" algn="tl" rotWithShape="0">
              <a:prstClr val="black">
                <a:alpha val="40000"/>
              </a:prstClr>
            </a:outerShdw>
          </a:effec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defRPr/>
            </a:pPr>
            <a:endParaRPr lang="en-US" altLang="en-US">
              <a:solidFill>
                <a:srgbClr val="F77A05"/>
              </a:solidFill>
              <a:cs typeface="+mn-cs"/>
            </a:endParaRPr>
          </a:p>
        </p:txBody>
      </p:sp>
      <p:sp>
        <p:nvSpPr>
          <p:cNvPr id="15364" name="Text Box 2"/>
          <p:cNvSpPr txBox="1">
            <a:spLocks noChangeArrowheads="1"/>
          </p:cNvSpPr>
          <p:nvPr/>
        </p:nvSpPr>
        <p:spPr bwMode="auto">
          <a:xfrm>
            <a:off x="1219200" y="990600"/>
            <a:ext cx="21031200" cy="1736725"/>
          </a:xfrm>
          <a:prstGeom prst="rect">
            <a:avLst/>
          </a:prstGeom>
          <a:noFill/>
          <a:ln w="9525">
            <a:noFill/>
            <a:miter lim="800000"/>
            <a:headEnd/>
            <a:tailEnd/>
          </a:ln>
        </p:spPr>
        <p:txBody>
          <a:bodyPr>
            <a:spAutoFit/>
          </a:bodyPr>
          <a:lstStyle/>
          <a:p>
            <a:r>
              <a:rPr lang="en-US" altLang="en-US" sz="5400" b="1"/>
              <a:t>Spectral Reflectance Features Related to Foliar Nitrogen in Forests and their Implications for Broad-Scale Nitrogen Mapping</a:t>
            </a:r>
          </a:p>
        </p:txBody>
      </p:sp>
      <p:sp>
        <p:nvSpPr>
          <p:cNvPr id="15365" name="Rectangle 3"/>
          <p:cNvSpPr>
            <a:spLocks noChangeArrowheads="1"/>
          </p:cNvSpPr>
          <p:nvPr/>
        </p:nvSpPr>
        <p:spPr bwMode="auto">
          <a:xfrm>
            <a:off x="1219200" y="2743200"/>
            <a:ext cx="20345400" cy="762000"/>
          </a:xfrm>
          <a:prstGeom prst="rect">
            <a:avLst/>
          </a:prstGeom>
          <a:noFill/>
          <a:ln w="9525">
            <a:noFill/>
            <a:miter lim="800000"/>
            <a:headEnd/>
            <a:tailEnd/>
          </a:ln>
        </p:spPr>
        <p:txBody>
          <a:bodyPr>
            <a:spAutoFit/>
          </a:bodyPr>
          <a:lstStyle/>
          <a:p>
            <a:r>
              <a:rPr lang="de-DE" altLang="en-US" sz="4400">
                <a:cs typeface="Times New Roman" pitchFamily="18" charset="0"/>
              </a:rPr>
              <a:t>Lucie C. Lepine, Scott V. Ollinger, Andrew P. Ouimette, Mary E. Martin</a:t>
            </a:r>
          </a:p>
        </p:txBody>
      </p:sp>
      <p:grpSp>
        <p:nvGrpSpPr>
          <p:cNvPr id="15366" name="Group 196"/>
          <p:cNvGrpSpPr>
            <a:grpSpLocks noChangeAspect="1"/>
          </p:cNvGrpSpPr>
          <p:nvPr/>
        </p:nvGrpSpPr>
        <p:grpSpPr bwMode="auto">
          <a:xfrm>
            <a:off x="39243000" y="715963"/>
            <a:ext cx="2514600" cy="2103437"/>
            <a:chOff x="2124" y="1533"/>
            <a:chExt cx="1512" cy="1253"/>
          </a:xfrm>
        </p:grpSpPr>
        <p:sp>
          <p:nvSpPr>
            <p:cNvPr id="15565" name="Oval 197"/>
            <p:cNvSpPr>
              <a:spLocks noChangeAspect="1" noChangeArrowheads="1"/>
            </p:cNvSpPr>
            <p:nvPr/>
          </p:nvSpPr>
          <p:spPr bwMode="auto">
            <a:xfrm>
              <a:off x="2199" y="1536"/>
              <a:ext cx="1248" cy="1248"/>
            </a:xfrm>
            <a:prstGeom prst="ellipse">
              <a:avLst/>
            </a:prstGeom>
            <a:solidFill>
              <a:schemeClr val="bg1"/>
            </a:solidFill>
            <a:ln w="9525">
              <a:noFill/>
              <a:round/>
              <a:headEnd/>
              <a:tailEnd/>
            </a:ln>
          </p:spPr>
          <p:txBody>
            <a:bodyPr wrap="none" anchor="ctr"/>
            <a:lstStyle/>
            <a:p>
              <a:endParaRPr lang="en-US" altLang="en-US"/>
            </a:p>
          </p:txBody>
        </p:sp>
        <p:pic>
          <p:nvPicPr>
            <p:cNvPr id="15566" name="Picture 198" descr="nasalogo2"/>
            <p:cNvPicPr preferRelativeResize="0">
              <a:picLocks noChangeAspect="1" noChangeArrowheads="1"/>
            </p:cNvPicPr>
            <p:nvPr/>
          </p:nvPicPr>
          <p:blipFill>
            <a:blip r:embed="rId3"/>
            <a:srcRect/>
            <a:stretch>
              <a:fillRect/>
            </a:stretch>
          </p:blipFill>
          <p:spPr bwMode="auto">
            <a:xfrm>
              <a:off x="2124" y="1533"/>
              <a:ext cx="1512" cy="1253"/>
            </a:xfrm>
            <a:prstGeom prst="rect">
              <a:avLst/>
            </a:prstGeom>
            <a:noFill/>
            <a:ln w="9525">
              <a:noFill/>
              <a:miter lim="800000"/>
              <a:headEnd/>
              <a:tailEnd/>
            </a:ln>
          </p:spPr>
        </p:pic>
      </p:grpSp>
      <p:pic>
        <p:nvPicPr>
          <p:cNvPr id="15367" name="Picture 141" descr="UNH_Primary_Horiz_RGB"/>
          <p:cNvPicPr>
            <a:picLocks noChangeAspect="1" noChangeArrowheads="1"/>
          </p:cNvPicPr>
          <p:nvPr/>
        </p:nvPicPr>
        <p:blipFill>
          <a:blip r:embed="rId4"/>
          <a:srcRect/>
          <a:stretch>
            <a:fillRect/>
          </a:stretch>
        </p:blipFill>
        <p:spPr bwMode="auto">
          <a:xfrm>
            <a:off x="24155400" y="1089025"/>
            <a:ext cx="8369300" cy="2187575"/>
          </a:xfrm>
          <a:prstGeom prst="rect">
            <a:avLst/>
          </a:prstGeom>
          <a:noFill/>
          <a:ln w="9525">
            <a:noFill/>
            <a:miter lim="800000"/>
            <a:headEnd/>
            <a:tailEnd/>
          </a:ln>
        </p:spPr>
      </p:pic>
      <p:sp>
        <p:nvSpPr>
          <p:cNvPr id="15368" name="Rectangle 3"/>
          <p:cNvSpPr>
            <a:spLocks noChangeArrowheads="1"/>
          </p:cNvSpPr>
          <p:nvPr/>
        </p:nvSpPr>
        <p:spPr bwMode="auto">
          <a:xfrm>
            <a:off x="23926800" y="3429000"/>
            <a:ext cx="19659600" cy="641350"/>
          </a:xfrm>
          <a:prstGeom prst="rect">
            <a:avLst/>
          </a:prstGeom>
          <a:noFill/>
          <a:ln w="9525">
            <a:noFill/>
            <a:miter lim="800000"/>
            <a:headEnd/>
            <a:tailEnd/>
          </a:ln>
        </p:spPr>
        <p:txBody>
          <a:bodyPr>
            <a:spAutoFit/>
          </a:bodyPr>
          <a:lstStyle/>
          <a:p>
            <a:r>
              <a:rPr lang="en-US" altLang="en-US" sz="3600">
                <a:solidFill>
                  <a:srgbClr val="003594"/>
                </a:solidFill>
                <a:cs typeface="Times New Roman" pitchFamily="18" charset="0"/>
              </a:rPr>
              <a:t>Earth Systems Research Center, University of New Hampshire, Durham, NH 03824, USA</a:t>
            </a:r>
          </a:p>
        </p:txBody>
      </p:sp>
      <p:sp>
        <p:nvSpPr>
          <p:cNvPr id="17550" name="Rectangle 243"/>
          <p:cNvSpPr>
            <a:spLocks noChangeArrowheads="1"/>
          </p:cNvSpPr>
          <p:nvPr/>
        </p:nvSpPr>
        <p:spPr bwMode="auto">
          <a:xfrm rot="-5400000">
            <a:off x="5181600" y="15849600"/>
            <a:ext cx="12649200" cy="20726400"/>
          </a:xfrm>
          <a:prstGeom prst="rect">
            <a:avLst/>
          </a:prstGeom>
          <a:solidFill>
            <a:schemeClr val="bg1"/>
          </a:solidFill>
          <a:ln w="76200">
            <a:solidFill>
              <a:srgbClr val="003594"/>
            </a:solidFill>
            <a:miter lim="800000"/>
            <a:headEnd/>
            <a:tailEnd/>
          </a:ln>
          <a:effectLst>
            <a:outerShdw blurRad="50800" dist="38100" dir="2700000" algn="tl" rotWithShape="0">
              <a:prstClr val="black">
                <a:alpha val="40000"/>
              </a:prstClr>
            </a:outerShdw>
          </a:effec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defRPr/>
            </a:pPr>
            <a:endParaRPr lang="en-US" altLang="en-US">
              <a:cs typeface="+mn-cs"/>
            </a:endParaRPr>
          </a:p>
        </p:txBody>
      </p:sp>
      <p:sp>
        <p:nvSpPr>
          <p:cNvPr id="15370" name="Text Box 4995"/>
          <p:cNvSpPr txBox="1">
            <a:spLocks noChangeArrowheads="1"/>
          </p:cNvSpPr>
          <p:nvPr/>
        </p:nvSpPr>
        <p:spPr bwMode="auto">
          <a:xfrm>
            <a:off x="1219200" y="19964400"/>
            <a:ext cx="19964400" cy="646113"/>
          </a:xfrm>
          <a:prstGeom prst="rect">
            <a:avLst/>
          </a:prstGeom>
          <a:noFill/>
          <a:ln w="9525">
            <a:noFill/>
            <a:miter lim="800000"/>
            <a:headEnd/>
            <a:tailEnd/>
          </a:ln>
        </p:spPr>
        <p:txBody>
          <a:bodyPr>
            <a:spAutoFit/>
          </a:bodyPr>
          <a:lstStyle/>
          <a:p>
            <a:pPr>
              <a:spcBef>
                <a:spcPct val="50000"/>
              </a:spcBef>
            </a:pPr>
            <a:r>
              <a:rPr lang="en-US" altLang="en-US" sz="3600" b="1">
                <a:solidFill>
                  <a:srgbClr val="003594"/>
                </a:solidFill>
              </a:rPr>
              <a:t>Canopy %N in relation to simple measures of canopy reflectance</a:t>
            </a:r>
          </a:p>
        </p:txBody>
      </p:sp>
      <p:sp>
        <p:nvSpPr>
          <p:cNvPr id="15371" name="Text Box 5027"/>
          <p:cNvSpPr txBox="1">
            <a:spLocks noChangeArrowheads="1"/>
          </p:cNvSpPr>
          <p:nvPr/>
        </p:nvSpPr>
        <p:spPr bwMode="auto">
          <a:xfrm>
            <a:off x="7419975" y="20762913"/>
            <a:ext cx="5967413" cy="1570037"/>
          </a:xfrm>
          <a:prstGeom prst="rect">
            <a:avLst/>
          </a:prstGeom>
          <a:noFill/>
          <a:ln w="9525">
            <a:noFill/>
            <a:miter lim="800000"/>
            <a:headEnd/>
            <a:tailEnd/>
          </a:ln>
        </p:spPr>
        <p:txBody>
          <a:bodyPr>
            <a:spAutoFit/>
          </a:bodyPr>
          <a:lstStyle/>
          <a:p>
            <a:pPr>
              <a:spcBef>
                <a:spcPct val="50000"/>
              </a:spcBef>
            </a:pPr>
            <a:r>
              <a:rPr lang="en-US" altLang="en-US" b="1">
                <a:solidFill>
                  <a:srgbClr val="F77A05"/>
                </a:solidFill>
              </a:rPr>
              <a:t>Vegetation indices that represent some combination of NIR bands and visible bands do not tend to explain more variability in %N than NIR alone.</a:t>
            </a:r>
          </a:p>
        </p:txBody>
      </p:sp>
      <p:sp>
        <p:nvSpPr>
          <p:cNvPr id="15372" name="Text Box 5028"/>
          <p:cNvSpPr txBox="1">
            <a:spLocks noChangeArrowheads="1"/>
          </p:cNvSpPr>
          <p:nvPr/>
        </p:nvSpPr>
        <p:spPr bwMode="auto">
          <a:xfrm>
            <a:off x="1752600" y="30403800"/>
            <a:ext cx="4876800" cy="1465263"/>
          </a:xfrm>
          <a:prstGeom prst="rect">
            <a:avLst/>
          </a:prstGeom>
          <a:noFill/>
          <a:ln w="9525">
            <a:noFill/>
            <a:miter lim="800000"/>
            <a:headEnd/>
            <a:tailEnd/>
          </a:ln>
        </p:spPr>
        <p:txBody>
          <a:bodyPr>
            <a:spAutoFit/>
          </a:bodyPr>
          <a:lstStyle/>
          <a:p>
            <a:pPr>
              <a:spcBef>
                <a:spcPct val="50000"/>
              </a:spcBef>
            </a:pPr>
            <a:r>
              <a:rPr lang="en-US" altLang="en-US" sz="1800" b="1"/>
              <a:t>Fig. 3</a:t>
            </a:r>
            <a:r>
              <a:rPr lang="en-US" altLang="en-US" sz="1800"/>
              <a:t>. Simple linear regressions of measured canopy %N and NIR reflectance at one NIR band from </a:t>
            </a:r>
            <a:r>
              <a:rPr lang="en-US" altLang="en-US" sz="1800" b="1"/>
              <a:t>(a)</a:t>
            </a:r>
            <a:r>
              <a:rPr lang="en-US" altLang="en-US" sz="1800"/>
              <a:t> AVIRIS, </a:t>
            </a:r>
            <a:r>
              <a:rPr lang="en-US" altLang="en-US" sz="1800" b="1"/>
              <a:t>(b)</a:t>
            </a:r>
            <a:r>
              <a:rPr lang="en-US" altLang="en-US" sz="1800"/>
              <a:t> Landsat and </a:t>
            </a:r>
            <a:r>
              <a:rPr lang="en-US" altLang="en-US" sz="1800" b="1"/>
              <a:t>(c)</a:t>
            </a:r>
            <a:r>
              <a:rPr lang="en-US" altLang="en-US" sz="1800"/>
              <a:t> MODIS using data from sites shown in Fig. 1. All relationships are significant at p&lt;0.0001.</a:t>
            </a:r>
          </a:p>
        </p:txBody>
      </p:sp>
      <p:sp>
        <p:nvSpPr>
          <p:cNvPr id="15373" name="Text Box 5029"/>
          <p:cNvSpPr txBox="1">
            <a:spLocks noChangeArrowheads="1"/>
          </p:cNvSpPr>
          <p:nvPr/>
        </p:nvSpPr>
        <p:spPr bwMode="auto">
          <a:xfrm>
            <a:off x="1752600" y="20861338"/>
            <a:ext cx="1600200" cy="366712"/>
          </a:xfrm>
          <a:prstGeom prst="rect">
            <a:avLst/>
          </a:prstGeom>
          <a:noFill/>
          <a:ln w="9525">
            <a:noFill/>
            <a:miter lim="800000"/>
            <a:headEnd/>
            <a:tailEnd/>
          </a:ln>
        </p:spPr>
        <p:txBody>
          <a:bodyPr>
            <a:spAutoFit/>
          </a:bodyPr>
          <a:lstStyle/>
          <a:p>
            <a:pPr>
              <a:spcBef>
                <a:spcPct val="50000"/>
              </a:spcBef>
            </a:pPr>
            <a:r>
              <a:rPr lang="en-US" altLang="en-US" sz="1800" b="1"/>
              <a:t>(a)</a:t>
            </a:r>
            <a:endParaRPr lang="en-US" altLang="en-US" sz="1800"/>
          </a:p>
        </p:txBody>
      </p:sp>
      <p:sp>
        <p:nvSpPr>
          <p:cNvPr id="15374" name="Text Box 5030"/>
          <p:cNvSpPr txBox="1">
            <a:spLocks noChangeArrowheads="1"/>
          </p:cNvSpPr>
          <p:nvPr/>
        </p:nvSpPr>
        <p:spPr bwMode="auto">
          <a:xfrm>
            <a:off x="1695450" y="23923625"/>
            <a:ext cx="1600200" cy="366713"/>
          </a:xfrm>
          <a:prstGeom prst="rect">
            <a:avLst/>
          </a:prstGeom>
          <a:noFill/>
          <a:ln w="9525">
            <a:noFill/>
            <a:miter lim="800000"/>
            <a:headEnd/>
            <a:tailEnd/>
          </a:ln>
        </p:spPr>
        <p:txBody>
          <a:bodyPr>
            <a:spAutoFit/>
          </a:bodyPr>
          <a:lstStyle/>
          <a:p>
            <a:pPr>
              <a:spcBef>
                <a:spcPct val="50000"/>
              </a:spcBef>
            </a:pPr>
            <a:r>
              <a:rPr lang="en-US" altLang="en-US" sz="1800" b="1"/>
              <a:t>(b)</a:t>
            </a:r>
            <a:endParaRPr lang="en-US" altLang="en-US" sz="1800"/>
          </a:p>
        </p:txBody>
      </p:sp>
      <p:sp>
        <p:nvSpPr>
          <p:cNvPr id="15375" name="Text Box 5031"/>
          <p:cNvSpPr txBox="1">
            <a:spLocks noChangeArrowheads="1"/>
          </p:cNvSpPr>
          <p:nvPr/>
        </p:nvSpPr>
        <p:spPr bwMode="auto">
          <a:xfrm>
            <a:off x="1752600" y="26957338"/>
            <a:ext cx="1600200" cy="366712"/>
          </a:xfrm>
          <a:prstGeom prst="rect">
            <a:avLst/>
          </a:prstGeom>
          <a:noFill/>
          <a:ln w="9525">
            <a:noFill/>
            <a:miter lim="800000"/>
            <a:headEnd/>
            <a:tailEnd/>
          </a:ln>
        </p:spPr>
        <p:txBody>
          <a:bodyPr>
            <a:spAutoFit/>
          </a:bodyPr>
          <a:lstStyle/>
          <a:p>
            <a:pPr>
              <a:spcBef>
                <a:spcPct val="50000"/>
              </a:spcBef>
            </a:pPr>
            <a:r>
              <a:rPr lang="en-US" altLang="en-US" sz="1800" b="1"/>
              <a:t>(c)</a:t>
            </a:r>
            <a:endParaRPr lang="en-US" altLang="en-US" sz="1800"/>
          </a:p>
        </p:txBody>
      </p:sp>
      <p:sp>
        <p:nvSpPr>
          <p:cNvPr id="17551" name="Rectangle 243"/>
          <p:cNvSpPr>
            <a:spLocks noChangeArrowheads="1"/>
          </p:cNvSpPr>
          <p:nvPr/>
        </p:nvSpPr>
        <p:spPr bwMode="auto">
          <a:xfrm rot="-5400000">
            <a:off x="24612600" y="9906000"/>
            <a:ext cx="16002000" cy="20878800"/>
          </a:xfrm>
          <a:prstGeom prst="rect">
            <a:avLst/>
          </a:prstGeom>
          <a:solidFill>
            <a:schemeClr val="bg1"/>
          </a:solidFill>
          <a:ln w="76200">
            <a:solidFill>
              <a:srgbClr val="003594"/>
            </a:solidFill>
            <a:miter lim="800000"/>
            <a:headEnd/>
            <a:tailEnd/>
          </a:ln>
          <a:effectLst>
            <a:outerShdw blurRad="50800" dist="38100" dir="2700000" algn="tl" rotWithShape="0">
              <a:prstClr val="black">
                <a:alpha val="40000"/>
              </a:prstClr>
            </a:outerShdw>
          </a:effec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defRPr/>
            </a:pPr>
            <a:endParaRPr lang="en-US" altLang="en-US">
              <a:cs typeface="+mn-cs"/>
            </a:endParaRPr>
          </a:p>
        </p:txBody>
      </p:sp>
      <p:sp>
        <p:nvSpPr>
          <p:cNvPr id="15377" name="Text Box 2398"/>
          <p:cNvSpPr txBox="1">
            <a:spLocks noChangeArrowheads="1"/>
          </p:cNvSpPr>
          <p:nvPr/>
        </p:nvSpPr>
        <p:spPr bwMode="auto">
          <a:xfrm>
            <a:off x="22491700" y="19629438"/>
            <a:ext cx="20180300" cy="1200150"/>
          </a:xfrm>
          <a:prstGeom prst="rect">
            <a:avLst/>
          </a:prstGeom>
          <a:noFill/>
          <a:ln w="9525">
            <a:noFill/>
            <a:miter lim="800000"/>
            <a:headEnd/>
            <a:tailEnd/>
          </a:ln>
        </p:spPr>
        <p:txBody>
          <a:bodyPr>
            <a:spAutoFit/>
          </a:bodyPr>
          <a:lstStyle/>
          <a:p>
            <a:pPr defTabSz="4806950"/>
            <a:r>
              <a:rPr lang="en-US" altLang="en-US" b="1">
                <a:solidFill>
                  <a:srgbClr val="F77A05"/>
                </a:solidFill>
              </a:rPr>
              <a:t>Multiple lines of evidence suggest that a series of interrelated plant traits (e.g. Fig 9-10 below) that are known to affect radiation scattering over scales ranging from cells to canopies are functionally associated with the nitrogen status of plants. These associations reflect optimization of resource acquisition and carbon allocation and have deep evolutionary origins.</a:t>
            </a:r>
          </a:p>
        </p:txBody>
      </p:sp>
      <p:grpSp>
        <p:nvGrpSpPr>
          <p:cNvPr id="15378" name="Group 2404"/>
          <p:cNvGrpSpPr>
            <a:grpSpLocks/>
          </p:cNvGrpSpPr>
          <p:nvPr/>
        </p:nvGrpSpPr>
        <p:grpSpPr bwMode="auto">
          <a:xfrm>
            <a:off x="32994600" y="20542250"/>
            <a:ext cx="7010400" cy="7727950"/>
            <a:chOff x="20688" y="16140"/>
            <a:chExt cx="3346" cy="3992"/>
          </a:xfrm>
        </p:grpSpPr>
        <p:pic>
          <p:nvPicPr>
            <p:cNvPr id="15558" name="Picture 2285"/>
            <p:cNvPicPr>
              <a:picLocks noChangeAspect="1" noChangeArrowheads="1"/>
            </p:cNvPicPr>
            <p:nvPr/>
          </p:nvPicPr>
          <p:blipFill>
            <a:blip r:embed="rId5"/>
            <a:srcRect/>
            <a:stretch>
              <a:fillRect/>
            </a:stretch>
          </p:blipFill>
          <p:spPr bwMode="auto">
            <a:xfrm>
              <a:off x="20928" y="16140"/>
              <a:ext cx="3106" cy="3992"/>
            </a:xfrm>
            <a:prstGeom prst="rect">
              <a:avLst/>
            </a:prstGeom>
            <a:noFill/>
            <a:ln w="9525">
              <a:noFill/>
              <a:miter lim="800000"/>
              <a:headEnd/>
              <a:tailEnd/>
            </a:ln>
          </p:spPr>
        </p:pic>
        <p:sp>
          <p:nvSpPr>
            <p:cNvPr id="15559" name="Text Box 2358"/>
            <p:cNvSpPr txBox="1">
              <a:spLocks noChangeArrowheads="1"/>
            </p:cNvSpPr>
            <p:nvPr/>
          </p:nvSpPr>
          <p:spPr bwMode="auto">
            <a:xfrm>
              <a:off x="20688" y="19404"/>
              <a:ext cx="214" cy="202"/>
            </a:xfrm>
            <a:prstGeom prst="rect">
              <a:avLst/>
            </a:prstGeom>
            <a:noFill/>
            <a:ln w="9525">
              <a:noFill/>
              <a:miter lim="800000"/>
              <a:headEnd/>
              <a:tailEnd/>
            </a:ln>
          </p:spPr>
          <p:txBody>
            <a:bodyPr wrap="none">
              <a:spAutoFit/>
            </a:bodyPr>
            <a:lstStyle/>
            <a:p>
              <a:r>
                <a:rPr lang="en-US" altLang="en-US" sz="1800" b="1"/>
                <a:t>(b)</a:t>
              </a:r>
            </a:p>
          </p:txBody>
        </p:sp>
        <p:sp>
          <p:nvSpPr>
            <p:cNvPr id="15560" name="Text Box 2359"/>
            <p:cNvSpPr txBox="1">
              <a:spLocks noChangeArrowheads="1"/>
            </p:cNvSpPr>
            <p:nvPr/>
          </p:nvSpPr>
          <p:spPr bwMode="auto">
            <a:xfrm>
              <a:off x="20688" y="16140"/>
              <a:ext cx="210" cy="202"/>
            </a:xfrm>
            <a:prstGeom prst="rect">
              <a:avLst/>
            </a:prstGeom>
            <a:noFill/>
            <a:ln w="9525">
              <a:noFill/>
              <a:miter lim="800000"/>
              <a:headEnd/>
              <a:tailEnd/>
            </a:ln>
          </p:spPr>
          <p:txBody>
            <a:bodyPr wrap="none">
              <a:spAutoFit/>
            </a:bodyPr>
            <a:lstStyle/>
            <a:p>
              <a:r>
                <a:rPr lang="en-US" altLang="en-US" sz="1800" b="1"/>
                <a:t>(a)</a:t>
              </a:r>
            </a:p>
          </p:txBody>
        </p:sp>
        <p:sp>
          <p:nvSpPr>
            <p:cNvPr id="15561" name="Rectangle 2367"/>
            <p:cNvSpPr>
              <a:spLocks noChangeArrowheads="1"/>
            </p:cNvSpPr>
            <p:nvPr/>
          </p:nvSpPr>
          <p:spPr bwMode="auto">
            <a:xfrm>
              <a:off x="22602" y="16368"/>
              <a:ext cx="48" cy="96"/>
            </a:xfrm>
            <a:prstGeom prst="rect">
              <a:avLst/>
            </a:prstGeom>
            <a:solidFill>
              <a:schemeClr val="bg1"/>
            </a:solidFill>
            <a:ln w="9525">
              <a:noFill/>
              <a:miter lim="800000"/>
              <a:headEnd/>
              <a:tailEnd/>
            </a:ln>
          </p:spPr>
          <p:txBody>
            <a:bodyPr wrap="none" anchor="ctr"/>
            <a:lstStyle/>
            <a:p>
              <a:endParaRPr lang="en-US" altLang="en-US"/>
            </a:p>
          </p:txBody>
        </p:sp>
        <p:sp>
          <p:nvSpPr>
            <p:cNvPr id="15562" name="Rectangle 2368"/>
            <p:cNvSpPr>
              <a:spLocks noChangeArrowheads="1"/>
            </p:cNvSpPr>
            <p:nvPr/>
          </p:nvSpPr>
          <p:spPr bwMode="auto">
            <a:xfrm>
              <a:off x="22938" y="16302"/>
              <a:ext cx="48" cy="96"/>
            </a:xfrm>
            <a:prstGeom prst="rect">
              <a:avLst/>
            </a:prstGeom>
            <a:solidFill>
              <a:schemeClr val="bg1"/>
            </a:solidFill>
            <a:ln w="9525">
              <a:noFill/>
              <a:miter lim="800000"/>
              <a:headEnd/>
              <a:tailEnd/>
            </a:ln>
          </p:spPr>
          <p:txBody>
            <a:bodyPr wrap="none" anchor="ctr"/>
            <a:lstStyle/>
            <a:p>
              <a:endParaRPr lang="en-US" altLang="en-US"/>
            </a:p>
          </p:txBody>
        </p:sp>
        <p:sp>
          <p:nvSpPr>
            <p:cNvPr id="15563" name="Rectangle 2369"/>
            <p:cNvSpPr>
              <a:spLocks noChangeArrowheads="1"/>
            </p:cNvSpPr>
            <p:nvPr/>
          </p:nvSpPr>
          <p:spPr bwMode="auto">
            <a:xfrm>
              <a:off x="23250" y="16410"/>
              <a:ext cx="48" cy="96"/>
            </a:xfrm>
            <a:prstGeom prst="rect">
              <a:avLst/>
            </a:prstGeom>
            <a:solidFill>
              <a:schemeClr val="bg1"/>
            </a:solidFill>
            <a:ln w="9525">
              <a:noFill/>
              <a:miter lim="800000"/>
              <a:headEnd/>
              <a:tailEnd/>
            </a:ln>
          </p:spPr>
          <p:txBody>
            <a:bodyPr wrap="none" anchor="ctr"/>
            <a:lstStyle/>
            <a:p>
              <a:endParaRPr lang="en-US" altLang="en-US"/>
            </a:p>
          </p:txBody>
        </p:sp>
        <p:sp>
          <p:nvSpPr>
            <p:cNvPr id="15564" name="Rectangle 2370"/>
            <p:cNvSpPr>
              <a:spLocks noChangeArrowheads="1"/>
            </p:cNvSpPr>
            <p:nvPr/>
          </p:nvSpPr>
          <p:spPr bwMode="auto">
            <a:xfrm>
              <a:off x="23850" y="16380"/>
              <a:ext cx="48" cy="96"/>
            </a:xfrm>
            <a:prstGeom prst="rect">
              <a:avLst/>
            </a:prstGeom>
            <a:solidFill>
              <a:schemeClr val="bg1"/>
            </a:solidFill>
            <a:ln w="9525">
              <a:noFill/>
              <a:miter lim="800000"/>
              <a:headEnd/>
              <a:tailEnd/>
            </a:ln>
          </p:spPr>
          <p:txBody>
            <a:bodyPr wrap="none" anchor="ctr"/>
            <a:lstStyle/>
            <a:p>
              <a:endParaRPr lang="en-US" altLang="en-US"/>
            </a:p>
          </p:txBody>
        </p:sp>
      </p:grpSp>
      <p:sp>
        <p:nvSpPr>
          <p:cNvPr id="15379" name="Text Box 2300"/>
          <p:cNvSpPr txBox="1">
            <a:spLocks noChangeArrowheads="1"/>
          </p:cNvSpPr>
          <p:nvPr/>
        </p:nvSpPr>
        <p:spPr bwMode="auto">
          <a:xfrm>
            <a:off x="40309800" y="22098000"/>
            <a:ext cx="2362200" cy="3937000"/>
          </a:xfrm>
          <a:prstGeom prst="rect">
            <a:avLst/>
          </a:prstGeom>
          <a:noFill/>
          <a:ln w="9525">
            <a:noFill/>
            <a:miter lim="800000"/>
            <a:headEnd/>
            <a:tailEnd/>
          </a:ln>
        </p:spPr>
        <p:txBody>
          <a:bodyPr>
            <a:spAutoFit/>
          </a:bodyPr>
          <a:lstStyle/>
          <a:p>
            <a:pPr defTabSz="4806950"/>
            <a:r>
              <a:rPr lang="en-US" altLang="en-US" sz="1800" b="1"/>
              <a:t>Fig. 10</a:t>
            </a:r>
            <a:r>
              <a:rPr lang="en-US" altLang="en-US" sz="1800"/>
              <a:t>. Examples of known associations that illustrate convergence of spectrally important plant traits </a:t>
            </a:r>
            <a:r>
              <a:rPr lang="en-US" altLang="en-US" sz="1800" b="1"/>
              <a:t>(a)</a:t>
            </a:r>
            <a:r>
              <a:rPr lang="en-US" altLang="en-US" sz="1800"/>
              <a:t>; idealized relationships among other variables that exhibit some degree of convergence and that are known to be related to NIR reflectance </a:t>
            </a:r>
            <a:r>
              <a:rPr lang="en-US" altLang="en-US" sz="1800" b="1"/>
              <a:t>(b) </a:t>
            </a:r>
            <a:r>
              <a:rPr lang="en-US" altLang="en-US" sz="1800"/>
              <a:t>(Ollinger 2011).</a:t>
            </a:r>
          </a:p>
        </p:txBody>
      </p:sp>
      <p:sp>
        <p:nvSpPr>
          <p:cNvPr id="15380" name="Text Box 2379"/>
          <p:cNvSpPr txBox="1">
            <a:spLocks noChangeArrowheads="1"/>
          </p:cNvSpPr>
          <p:nvPr/>
        </p:nvSpPr>
        <p:spPr bwMode="auto">
          <a:xfrm>
            <a:off x="23088600" y="27254200"/>
            <a:ext cx="8686800" cy="915988"/>
          </a:xfrm>
          <a:prstGeom prst="rect">
            <a:avLst/>
          </a:prstGeom>
          <a:noFill/>
          <a:ln w="9525">
            <a:noFill/>
            <a:miter lim="800000"/>
            <a:headEnd/>
            <a:tailEnd/>
          </a:ln>
        </p:spPr>
        <p:txBody>
          <a:bodyPr>
            <a:spAutoFit/>
          </a:bodyPr>
          <a:lstStyle/>
          <a:p>
            <a:pPr defTabSz="4806950"/>
            <a:r>
              <a:rPr lang="en-US" altLang="en-US" sz="1800" b="1"/>
              <a:t>Fig. 9</a:t>
            </a:r>
            <a:r>
              <a:rPr lang="en-US" altLang="en-US" sz="1800"/>
              <a:t>. Canopy reflectance spectra predicted by the PROSPECT/SAIL models, generated using a range of values for LAI and leaf angle distribution (LAD) for whole-canopy reflectance (Ollinger 2011). </a:t>
            </a:r>
            <a:endParaRPr lang="en-US" altLang="en-US" sz="1800">
              <a:solidFill>
                <a:srgbClr val="A50021"/>
              </a:solidFill>
            </a:endParaRPr>
          </a:p>
        </p:txBody>
      </p:sp>
      <p:grpSp>
        <p:nvGrpSpPr>
          <p:cNvPr id="15381" name="Group 5054"/>
          <p:cNvGrpSpPr>
            <a:grpSpLocks/>
          </p:cNvGrpSpPr>
          <p:nvPr/>
        </p:nvGrpSpPr>
        <p:grpSpPr bwMode="auto">
          <a:xfrm>
            <a:off x="22555200" y="13547725"/>
            <a:ext cx="6019800" cy="3840163"/>
            <a:chOff x="14784" y="3216"/>
            <a:chExt cx="3792" cy="2419"/>
          </a:xfrm>
        </p:grpSpPr>
        <p:pic>
          <p:nvPicPr>
            <p:cNvPr id="15556" name="Picture 5052" descr="Figure6"/>
            <p:cNvPicPr>
              <a:picLocks noChangeAspect="1" noChangeArrowheads="1"/>
            </p:cNvPicPr>
            <p:nvPr/>
          </p:nvPicPr>
          <p:blipFill>
            <a:blip r:embed="rId6"/>
            <a:srcRect l="12222" t="2669" b="52499"/>
            <a:stretch>
              <a:fillRect/>
            </a:stretch>
          </p:blipFill>
          <p:spPr bwMode="auto">
            <a:xfrm>
              <a:off x="15024" y="3216"/>
              <a:ext cx="3552" cy="2419"/>
            </a:xfrm>
            <a:prstGeom prst="rect">
              <a:avLst/>
            </a:prstGeom>
            <a:noFill/>
            <a:ln w="9525">
              <a:noFill/>
              <a:miter lim="800000"/>
              <a:headEnd/>
              <a:tailEnd/>
            </a:ln>
          </p:spPr>
        </p:pic>
        <p:sp>
          <p:nvSpPr>
            <p:cNvPr id="15557" name="Text Box 5053"/>
            <p:cNvSpPr txBox="1">
              <a:spLocks noChangeArrowheads="1"/>
            </p:cNvSpPr>
            <p:nvPr/>
          </p:nvSpPr>
          <p:spPr bwMode="auto">
            <a:xfrm rot="-5400000">
              <a:off x="14002" y="4238"/>
              <a:ext cx="1776" cy="212"/>
            </a:xfrm>
            <a:prstGeom prst="rect">
              <a:avLst/>
            </a:prstGeom>
            <a:noFill/>
            <a:ln w="9525">
              <a:noFill/>
              <a:miter lim="800000"/>
              <a:headEnd/>
              <a:tailEnd/>
            </a:ln>
          </p:spPr>
          <p:txBody>
            <a:bodyPr>
              <a:spAutoFit/>
            </a:bodyPr>
            <a:lstStyle/>
            <a:p>
              <a:pPr algn="ctr">
                <a:spcBef>
                  <a:spcPct val="50000"/>
                </a:spcBef>
              </a:pPr>
              <a:r>
                <a:rPr lang="en-US" altLang="en-US" sz="1600">
                  <a:latin typeface="Arial" charset="0"/>
                </a:rPr>
                <a:t>Reflectance (%)</a:t>
              </a:r>
            </a:p>
          </p:txBody>
        </p:sp>
      </p:grpSp>
      <p:sp>
        <p:nvSpPr>
          <p:cNvPr id="15382" name="Text Box 1289"/>
          <p:cNvSpPr txBox="1">
            <a:spLocks noChangeArrowheads="1"/>
          </p:cNvSpPr>
          <p:nvPr/>
        </p:nvSpPr>
        <p:spPr bwMode="auto">
          <a:xfrm>
            <a:off x="22479000" y="17614900"/>
            <a:ext cx="5791200" cy="1739900"/>
          </a:xfrm>
          <a:prstGeom prst="rect">
            <a:avLst/>
          </a:prstGeom>
          <a:noFill/>
          <a:ln w="9525">
            <a:noFill/>
            <a:miter lim="800000"/>
            <a:headEnd/>
            <a:tailEnd/>
          </a:ln>
        </p:spPr>
        <p:txBody>
          <a:bodyPr>
            <a:spAutoFit/>
          </a:bodyPr>
          <a:lstStyle/>
          <a:p>
            <a:pPr>
              <a:spcBef>
                <a:spcPct val="50000"/>
              </a:spcBef>
            </a:pPr>
            <a:r>
              <a:rPr lang="en-US" altLang="en-US" sz="1800" b="1"/>
              <a:t>Fig. 7</a:t>
            </a:r>
            <a:r>
              <a:rPr lang="en-US" altLang="en-US" sz="1800"/>
              <a:t>. PLSR factor loadings (e.g. Fig. 2 in panel to the left) were most influenced by NIR bands. This likely reflects the pattern of increasing NIR reflectance with increasing %N observed  here, where average AVIRIS spectra were plotted for our study sites and grouped into 11 classes of %N (Ollinger 2011). </a:t>
            </a:r>
          </a:p>
        </p:txBody>
      </p:sp>
      <p:grpSp>
        <p:nvGrpSpPr>
          <p:cNvPr id="15383" name="Group 5056"/>
          <p:cNvGrpSpPr>
            <a:grpSpLocks/>
          </p:cNvGrpSpPr>
          <p:nvPr/>
        </p:nvGrpSpPr>
        <p:grpSpPr bwMode="auto">
          <a:xfrm>
            <a:off x="22936200" y="21310600"/>
            <a:ext cx="8686800" cy="5791200"/>
            <a:chOff x="21456" y="4800"/>
            <a:chExt cx="5520" cy="3680"/>
          </a:xfrm>
        </p:grpSpPr>
        <p:pic>
          <p:nvPicPr>
            <p:cNvPr id="15554" name="Picture 2378" descr="Figure5_corrected_legend"/>
            <p:cNvPicPr>
              <a:picLocks noChangeAspect="1" noChangeArrowheads="1"/>
            </p:cNvPicPr>
            <p:nvPr/>
          </p:nvPicPr>
          <p:blipFill>
            <a:blip r:embed="rId7"/>
            <a:srcRect t="50000"/>
            <a:stretch>
              <a:fillRect/>
            </a:stretch>
          </p:blipFill>
          <p:spPr bwMode="auto">
            <a:xfrm>
              <a:off x="21456" y="4800"/>
              <a:ext cx="5520" cy="3680"/>
            </a:xfrm>
            <a:prstGeom prst="rect">
              <a:avLst/>
            </a:prstGeom>
            <a:noFill/>
            <a:ln w="9525">
              <a:noFill/>
              <a:miter lim="800000"/>
              <a:headEnd/>
              <a:tailEnd/>
            </a:ln>
          </p:spPr>
        </p:pic>
        <p:sp>
          <p:nvSpPr>
            <p:cNvPr id="15555" name="Rectangle 5055"/>
            <p:cNvSpPr>
              <a:spLocks noChangeArrowheads="1"/>
            </p:cNvSpPr>
            <p:nvPr/>
          </p:nvSpPr>
          <p:spPr bwMode="auto">
            <a:xfrm>
              <a:off x="21462" y="4800"/>
              <a:ext cx="240" cy="240"/>
            </a:xfrm>
            <a:prstGeom prst="rect">
              <a:avLst/>
            </a:prstGeom>
            <a:solidFill>
              <a:schemeClr val="bg1"/>
            </a:solidFill>
            <a:ln w="9525">
              <a:noFill/>
              <a:miter lim="800000"/>
              <a:headEnd/>
              <a:tailEnd/>
            </a:ln>
          </p:spPr>
          <p:txBody>
            <a:bodyPr wrap="none" anchor="ctr"/>
            <a:lstStyle/>
            <a:p>
              <a:endParaRPr lang="en-US" altLang="en-US"/>
            </a:p>
          </p:txBody>
        </p:sp>
      </p:grpSp>
      <p:sp>
        <p:nvSpPr>
          <p:cNvPr id="15384" name="Text Box 165"/>
          <p:cNvSpPr txBox="1">
            <a:spLocks noChangeArrowheads="1"/>
          </p:cNvSpPr>
          <p:nvPr/>
        </p:nvSpPr>
        <p:spPr bwMode="auto">
          <a:xfrm>
            <a:off x="14325600" y="28008263"/>
            <a:ext cx="7315200" cy="2014537"/>
          </a:xfrm>
          <a:prstGeom prst="rect">
            <a:avLst/>
          </a:prstGeom>
          <a:noFill/>
          <a:ln w="9525">
            <a:noFill/>
            <a:miter lim="800000"/>
            <a:headEnd/>
            <a:tailEnd/>
          </a:ln>
        </p:spPr>
        <p:txBody>
          <a:bodyPr>
            <a:spAutoFit/>
          </a:bodyPr>
          <a:lstStyle/>
          <a:p>
            <a:pPr>
              <a:spcBef>
                <a:spcPct val="50000"/>
              </a:spcBef>
            </a:pPr>
            <a:r>
              <a:rPr lang="en-US" altLang="en-US" sz="1800" b="1"/>
              <a:t>Fig. 4.</a:t>
            </a:r>
            <a:r>
              <a:rPr lang="en-US" altLang="en-US" sz="1800"/>
              <a:t> Observed relationships between canopy %N and reflectance at Landsat and MODIS bands. No significant relationships were observed between %N and visible reflectance (a–c). A weak negative relationship was observed between %N and actual MODIS red reflectance (r</a:t>
            </a:r>
            <a:r>
              <a:rPr lang="en-US" altLang="en-US" sz="1800" baseline="30000"/>
              <a:t>2</a:t>
            </a:r>
            <a:r>
              <a:rPr lang="en-US" altLang="en-US" sz="1800"/>
              <a:t> = 0.25, RMSE = 0.45, p = 0.0085) (c). Highly significant relationships (p&lt;0.0001) were observed between %N and reflectance at the NIR band (d) for all data (simulated and actual), and weak correlations with the mid-IR bands (e-f). </a:t>
            </a:r>
          </a:p>
        </p:txBody>
      </p:sp>
      <p:grpSp>
        <p:nvGrpSpPr>
          <p:cNvPr id="15385" name="Group 166"/>
          <p:cNvGrpSpPr>
            <a:grpSpLocks/>
          </p:cNvGrpSpPr>
          <p:nvPr/>
        </p:nvGrpSpPr>
        <p:grpSpPr bwMode="auto">
          <a:xfrm>
            <a:off x="14554200" y="21183600"/>
            <a:ext cx="6691313" cy="6964363"/>
            <a:chOff x="18192" y="11088"/>
            <a:chExt cx="4215" cy="4387"/>
          </a:xfrm>
        </p:grpSpPr>
        <p:grpSp>
          <p:nvGrpSpPr>
            <p:cNvPr id="15479" name="Group 167"/>
            <p:cNvGrpSpPr>
              <a:grpSpLocks/>
            </p:cNvGrpSpPr>
            <p:nvPr/>
          </p:nvGrpSpPr>
          <p:grpSpPr bwMode="auto">
            <a:xfrm>
              <a:off x="18192" y="11088"/>
              <a:ext cx="4215" cy="4387"/>
              <a:chOff x="-45" y="432"/>
              <a:chExt cx="4374" cy="4676"/>
            </a:xfrm>
          </p:grpSpPr>
          <p:grpSp>
            <p:nvGrpSpPr>
              <p:cNvPr id="15481" name="Group 168"/>
              <p:cNvGrpSpPr>
                <a:grpSpLocks/>
              </p:cNvGrpSpPr>
              <p:nvPr/>
            </p:nvGrpSpPr>
            <p:grpSpPr bwMode="auto">
              <a:xfrm>
                <a:off x="-45" y="432"/>
                <a:ext cx="4374" cy="4676"/>
                <a:chOff x="-23" y="288"/>
                <a:chExt cx="4374" cy="4676"/>
              </a:xfrm>
            </p:grpSpPr>
            <p:grpSp>
              <p:nvGrpSpPr>
                <p:cNvPr id="15488" name="Group 169"/>
                <p:cNvGrpSpPr>
                  <a:grpSpLocks/>
                </p:cNvGrpSpPr>
                <p:nvPr/>
              </p:nvGrpSpPr>
              <p:grpSpPr bwMode="auto">
                <a:xfrm>
                  <a:off x="-23" y="288"/>
                  <a:ext cx="4374" cy="4313"/>
                  <a:chOff x="-23" y="288"/>
                  <a:chExt cx="4374" cy="4313"/>
                </a:xfrm>
              </p:grpSpPr>
              <p:grpSp>
                <p:nvGrpSpPr>
                  <p:cNvPr id="15503" name="Group 170"/>
                  <p:cNvGrpSpPr>
                    <a:grpSpLocks/>
                  </p:cNvGrpSpPr>
                  <p:nvPr/>
                </p:nvGrpSpPr>
                <p:grpSpPr bwMode="auto">
                  <a:xfrm>
                    <a:off x="60" y="288"/>
                    <a:ext cx="2226" cy="1370"/>
                    <a:chOff x="12" y="288"/>
                    <a:chExt cx="2226" cy="1370"/>
                  </a:xfrm>
                </p:grpSpPr>
                <p:pic>
                  <p:nvPicPr>
                    <p:cNvPr id="15549" name="Picture 171"/>
                    <p:cNvPicPr>
                      <a:picLocks noChangeAspect="1" noChangeArrowheads="1"/>
                    </p:cNvPicPr>
                    <p:nvPr/>
                  </p:nvPicPr>
                  <p:blipFill>
                    <a:blip r:embed="rId8"/>
                    <a:srcRect l="6522" b="9189"/>
                    <a:stretch>
                      <a:fillRect/>
                    </a:stretch>
                  </p:blipFill>
                  <p:spPr bwMode="auto">
                    <a:xfrm>
                      <a:off x="174" y="288"/>
                      <a:ext cx="2064" cy="1344"/>
                    </a:xfrm>
                    <a:prstGeom prst="rect">
                      <a:avLst/>
                    </a:prstGeom>
                    <a:noFill/>
                    <a:ln w="9525">
                      <a:noFill/>
                      <a:miter lim="800000"/>
                      <a:headEnd/>
                      <a:tailEnd/>
                    </a:ln>
                  </p:spPr>
                </p:pic>
                <p:sp>
                  <p:nvSpPr>
                    <p:cNvPr id="15550" name="Text Box 172"/>
                    <p:cNvSpPr txBox="1">
                      <a:spLocks noChangeArrowheads="1"/>
                    </p:cNvSpPr>
                    <p:nvPr/>
                  </p:nvSpPr>
                  <p:spPr bwMode="auto">
                    <a:xfrm>
                      <a:off x="12" y="386"/>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4.5</a:t>
                      </a:r>
                    </a:p>
                  </p:txBody>
                </p:sp>
                <p:sp>
                  <p:nvSpPr>
                    <p:cNvPr id="15551" name="Text Box 173"/>
                    <p:cNvSpPr txBox="1">
                      <a:spLocks noChangeArrowheads="1"/>
                    </p:cNvSpPr>
                    <p:nvPr/>
                  </p:nvSpPr>
                  <p:spPr bwMode="auto">
                    <a:xfrm>
                      <a:off x="12" y="750"/>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3.0</a:t>
                      </a:r>
                    </a:p>
                  </p:txBody>
                </p:sp>
                <p:sp>
                  <p:nvSpPr>
                    <p:cNvPr id="15552" name="Text Box 174"/>
                    <p:cNvSpPr txBox="1">
                      <a:spLocks noChangeArrowheads="1"/>
                    </p:cNvSpPr>
                    <p:nvPr/>
                  </p:nvSpPr>
                  <p:spPr bwMode="auto">
                    <a:xfrm>
                      <a:off x="12" y="1122"/>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1.5</a:t>
                      </a:r>
                    </a:p>
                  </p:txBody>
                </p:sp>
                <p:sp>
                  <p:nvSpPr>
                    <p:cNvPr id="15553" name="Text Box 175"/>
                    <p:cNvSpPr txBox="1">
                      <a:spLocks noChangeArrowheads="1"/>
                    </p:cNvSpPr>
                    <p:nvPr/>
                  </p:nvSpPr>
                  <p:spPr bwMode="auto">
                    <a:xfrm>
                      <a:off x="12" y="1494"/>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0</a:t>
                      </a:r>
                    </a:p>
                  </p:txBody>
                </p:sp>
              </p:grpSp>
              <p:grpSp>
                <p:nvGrpSpPr>
                  <p:cNvPr id="15504" name="Group 176"/>
                  <p:cNvGrpSpPr>
                    <a:grpSpLocks/>
                  </p:cNvGrpSpPr>
                  <p:nvPr/>
                </p:nvGrpSpPr>
                <p:grpSpPr bwMode="auto">
                  <a:xfrm>
                    <a:off x="2088" y="296"/>
                    <a:ext cx="2244" cy="1368"/>
                    <a:chOff x="2076" y="296"/>
                    <a:chExt cx="2244" cy="1368"/>
                  </a:xfrm>
                </p:grpSpPr>
                <p:pic>
                  <p:nvPicPr>
                    <p:cNvPr id="15544" name="Picture 177"/>
                    <p:cNvPicPr>
                      <a:picLocks noChangeAspect="1" noChangeArrowheads="1"/>
                    </p:cNvPicPr>
                    <p:nvPr/>
                  </p:nvPicPr>
                  <p:blipFill>
                    <a:blip r:embed="rId9"/>
                    <a:srcRect l="6522" b="9729"/>
                    <a:stretch>
                      <a:fillRect/>
                    </a:stretch>
                  </p:blipFill>
                  <p:spPr bwMode="auto">
                    <a:xfrm>
                      <a:off x="2256" y="296"/>
                      <a:ext cx="2064" cy="1336"/>
                    </a:xfrm>
                    <a:prstGeom prst="rect">
                      <a:avLst/>
                    </a:prstGeom>
                    <a:noFill/>
                    <a:ln w="9525">
                      <a:noFill/>
                      <a:miter lim="800000"/>
                      <a:headEnd/>
                      <a:tailEnd/>
                    </a:ln>
                  </p:spPr>
                </p:pic>
                <p:sp>
                  <p:nvSpPr>
                    <p:cNvPr id="15545" name="Text Box 178"/>
                    <p:cNvSpPr txBox="1">
                      <a:spLocks noChangeArrowheads="1"/>
                    </p:cNvSpPr>
                    <p:nvPr/>
                  </p:nvSpPr>
                  <p:spPr bwMode="auto">
                    <a:xfrm>
                      <a:off x="2076" y="344"/>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9</a:t>
                      </a:r>
                    </a:p>
                  </p:txBody>
                </p:sp>
                <p:sp>
                  <p:nvSpPr>
                    <p:cNvPr id="15546" name="Text Box 179"/>
                    <p:cNvSpPr txBox="1">
                      <a:spLocks noChangeArrowheads="1"/>
                    </p:cNvSpPr>
                    <p:nvPr/>
                  </p:nvSpPr>
                  <p:spPr bwMode="auto">
                    <a:xfrm>
                      <a:off x="2076" y="702"/>
                      <a:ext cx="240" cy="166"/>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6</a:t>
                      </a:r>
                    </a:p>
                  </p:txBody>
                </p:sp>
                <p:sp>
                  <p:nvSpPr>
                    <p:cNvPr id="15547" name="Text Box 180"/>
                    <p:cNvSpPr txBox="1">
                      <a:spLocks noChangeArrowheads="1"/>
                    </p:cNvSpPr>
                    <p:nvPr/>
                  </p:nvSpPr>
                  <p:spPr bwMode="auto">
                    <a:xfrm>
                      <a:off x="2082" y="1104"/>
                      <a:ext cx="240" cy="166"/>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3</a:t>
                      </a:r>
                    </a:p>
                  </p:txBody>
                </p:sp>
                <p:sp>
                  <p:nvSpPr>
                    <p:cNvPr id="15548" name="Text Box 181"/>
                    <p:cNvSpPr txBox="1">
                      <a:spLocks noChangeArrowheads="1"/>
                    </p:cNvSpPr>
                    <p:nvPr/>
                  </p:nvSpPr>
                  <p:spPr bwMode="auto">
                    <a:xfrm>
                      <a:off x="2088" y="1500"/>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0</a:t>
                      </a:r>
                    </a:p>
                  </p:txBody>
                </p:sp>
              </p:grpSp>
              <p:sp>
                <p:nvSpPr>
                  <p:cNvPr id="15505" name="Text Box 182"/>
                  <p:cNvSpPr txBox="1">
                    <a:spLocks noChangeArrowheads="1"/>
                  </p:cNvSpPr>
                  <p:nvPr/>
                </p:nvSpPr>
                <p:spPr bwMode="auto">
                  <a:xfrm rot="-5400000">
                    <a:off x="-485" y="894"/>
                    <a:ext cx="1104" cy="180"/>
                  </a:xfrm>
                  <a:prstGeom prst="rect">
                    <a:avLst/>
                  </a:prstGeom>
                  <a:noFill/>
                  <a:ln w="9525">
                    <a:noFill/>
                    <a:miter lim="800000"/>
                    <a:headEnd/>
                    <a:tailEnd/>
                  </a:ln>
                </p:spPr>
                <p:txBody>
                  <a:bodyPr>
                    <a:spAutoFit/>
                  </a:bodyPr>
                  <a:lstStyle/>
                  <a:p>
                    <a:pPr algn="ctr">
                      <a:spcBef>
                        <a:spcPct val="50000"/>
                      </a:spcBef>
                    </a:pPr>
                    <a:r>
                      <a:rPr lang="en-US" altLang="en-US" sz="1200" b="1">
                        <a:latin typeface="Arial" charset="0"/>
                      </a:rPr>
                      <a:t>% Reflectance</a:t>
                    </a:r>
                  </a:p>
                </p:txBody>
              </p:sp>
              <p:grpSp>
                <p:nvGrpSpPr>
                  <p:cNvPr id="15506" name="Group 183"/>
                  <p:cNvGrpSpPr>
                    <a:grpSpLocks/>
                  </p:cNvGrpSpPr>
                  <p:nvPr/>
                </p:nvGrpSpPr>
                <p:grpSpPr bwMode="auto">
                  <a:xfrm>
                    <a:off x="0" y="2976"/>
                    <a:ext cx="4320" cy="1360"/>
                    <a:chOff x="0" y="3648"/>
                    <a:chExt cx="4320" cy="1360"/>
                  </a:xfrm>
                </p:grpSpPr>
                <p:grpSp>
                  <p:nvGrpSpPr>
                    <p:cNvPr id="15531" name="Group 184"/>
                    <p:cNvGrpSpPr>
                      <a:grpSpLocks/>
                    </p:cNvGrpSpPr>
                    <p:nvPr/>
                  </p:nvGrpSpPr>
                  <p:grpSpPr bwMode="auto">
                    <a:xfrm>
                      <a:off x="66" y="3656"/>
                      <a:ext cx="2208" cy="1352"/>
                      <a:chOff x="0" y="3656"/>
                      <a:chExt cx="2208" cy="1352"/>
                    </a:xfrm>
                  </p:grpSpPr>
                  <p:pic>
                    <p:nvPicPr>
                      <p:cNvPr id="15539" name="Picture 185"/>
                      <p:cNvPicPr>
                        <a:picLocks noChangeAspect="1" noChangeArrowheads="1"/>
                      </p:cNvPicPr>
                      <p:nvPr/>
                    </p:nvPicPr>
                    <p:blipFill>
                      <a:blip r:embed="rId10"/>
                      <a:srcRect l="8696" b="9729"/>
                      <a:stretch>
                        <a:fillRect/>
                      </a:stretch>
                    </p:blipFill>
                    <p:spPr bwMode="auto">
                      <a:xfrm>
                        <a:off x="192" y="3656"/>
                        <a:ext cx="2016" cy="1336"/>
                      </a:xfrm>
                      <a:prstGeom prst="rect">
                        <a:avLst/>
                      </a:prstGeom>
                      <a:noFill/>
                      <a:ln w="9525">
                        <a:noFill/>
                        <a:miter lim="800000"/>
                        <a:headEnd/>
                        <a:tailEnd/>
                      </a:ln>
                    </p:spPr>
                  </p:pic>
                  <p:sp>
                    <p:nvSpPr>
                      <p:cNvPr id="15540" name="Text Box 186"/>
                      <p:cNvSpPr txBox="1">
                        <a:spLocks noChangeArrowheads="1"/>
                      </p:cNvSpPr>
                      <p:nvPr/>
                    </p:nvSpPr>
                    <p:spPr bwMode="auto">
                      <a:xfrm>
                        <a:off x="0" y="3711"/>
                        <a:ext cx="240" cy="165"/>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24</a:t>
                        </a:r>
                      </a:p>
                    </p:txBody>
                  </p:sp>
                  <p:sp>
                    <p:nvSpPr>
                      <p:cNvPr id="15541" name="Text Box 187"/>
                      <p:cNvSpPr txBox="1">
                        <a:spLocks noChangeArrowheads="1"/>
                      </p:cNvSpPr>
                      <p:nvPr/>
                    </p:nvSpPr>
                    <p:spPr bwMode="auto">
                      <a:xfrm>
                        <a:off x="0" y="4088"/>
                        <a:ext cx="240" cy="166"/>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16</a:t>
                        </a:r>
                      </a:p>
                    </p:txBody>
                  </p:sp>
                  <p:sp>
                    <p:nvSpPr>
                      <p:cNvPr id="15542" name="Text Box 188"/>
                      <p:cNvSpPr txBox="1">
                        <a:spLocks noChangeArrowheads="1"/>
                      </p:cNvSpPr>
                      <p:nvPr/>
                    </p:nvSpPr>
                    <p:spPr bwMode="auto">
                      <a:xfrm>
                        <a:off x="0" y="4460"/>
                        <a:ext cx="240" cy="165"/>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8</a:t>
                        </a:r>
                      </a:p>
                    </p:txBody>
                  </p:sp>
                  <p:sp>
                    <p:nvSpPr>
                      <p:cNvPr id="15543" name="Text Box 189"/>
                      <p:cNvSpPr txBox="1">
                        <a:spLocks noChangeArrowheads="1"/>
                      </p:cNvSpPr>
                      <p:nvPr/>
                    </p:nvSpPr>
                    <p:spPr bwMode="auto">
                      <a:xfrm>
                        <a:off x="0" y="4844"/>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0</a:t>
                        </a:r>
                      </a:p>
                    </p:txBody>
                  </p:sp>
                </p:grpSp>
                <p:grpSp>
                  <p:nvGrpSpPr>
                    <p:cNvPr id="15532" name="Group 190"/>
                    <p:cNvGrpSpPr>
                      <a:grpSpLocks/>
                    </p:cNvGrpSpPr>
                    <p:nvPr/>
                  </p:nvGrpSpPr>
                  <p:grpSpPr bwMode="auto">
                    <a:xfrm>
                      <a:off x="2112" y="3648"/>
                      <a:ext cx="2208" cy="1350"/>
                      <a:chOff x="2112" y="3648"/>
                      <a:chExt cx="2208" cy="1350"/>
                    </a:xfrm>
                  </p:grpSpPr>
                  <p:pic>
                    <p:nvPicPr>
                      <p:cNvPr id="15534" name="Picture 191"/>
                      <p:cNvPicPr>
                        <a:picLocks noChangeAspect="1" noChangeArrowheads="1"/>
                      </p:cNvPicPr>
                      <p:nvPr/>
                    </p:nvPicPr>
                    <p:blipFill>
                      <a:blip r:embed="rId11"/>
                      <a:srcRect l="8696" b="9729"/>
                      <a:stretch>
                        <a:fillRect/>
                      </a:stretch>
                    </p:blipFill>
                    <p:spPr bwMode="auto">
                      <a:xfrm>
                        <a:off x="2304" y="3648"/>
                        <a:ext cx="2016" cy="1336"/>
                      </a:xfrm>
                      <a:prstGeom prst="rect">
                        <a:avLst/>
                      </a:prstGeom>
                      <a:noFill/>
                      <a:ln w="9525">
                        <a:noFill/>
                        <a:miter lim="800000"/>
                        <a:headEnd/>
                        <a:tailEnd/>
                      </a:ln>
                    </p:spPr>
                  </p:pic>
                  <p:sp>
                    <p:nvSpPr>
                      <p:cNvPr id="15535" name="Text Box 192"/>
                      <p:cNvSpPr txBox="1">
                        <a:spLocks noChangeArrowheads="1"/>
                      </p:cNvSpPr>
                      <p:nvPr/>
                    </p:nvSpPr>
                    <p:spPr bwMode="auto">
                      <a:xfrm>
                        <a:off x="2112" y="3702"/>
                        <a:ext cx="240" cy="166"/>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15</a:t>
                        </a:r>
                      </a:p>
                    </p:txBody>
                  </p:sp>
                  <p:sp>
                    <p:nvSpPr>
                      <p:cNvPr id="15536" name="Text Box 193"/>
                      <p:cNvSpPr txBox="1">
                        <a:spLocks noChangeArrowheads="1"/>
                      </p:cNvSpPr>
                      <p:nvPr/>
                    </p:nvSpPr>
                    <p:spPr bwMode="auto">
                      <a:xfrm>
                        <a:off x="2112" y="4078"/>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10</a:t>
                        </a:r>
                      </a:p>
                    </p:txBody>
                  </p:sp>
                  <p:sp>
                    <p:nvSpPr>
                      <p:cNvPr id="15537" name="Text Box 194"/>
                      <p:cNvSpPr txBox="1">
                        <a:spLocks noChangeArrowheads="1"/>
                      </p:cNvSpPr>
                      <p:nvPr/>
                    </p:nvSpPr>
                    <p:spPr bwMode="auto">
                      <a:xfrm>
                        <a:off x="2112" y="4450"/>
                        <a:ext cx="240" cy="165"/>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5</a:t>
                        </a:r>
                      </a:p>
                    </p:txBody>
                  </p:sp>
                  <p:sp>
                    <p:nvSpPr>
                      <p:cNvPr id="15538" name="Text Box 195"/>
                      <p:cNvSpPr txBox="1">
                        <a:spLocks noChangeArrowheads="1"/>
                      </p:cNvSpPr>
                      <p:nvPr/>
                    </p:nvSpPr>
                    <p:spPr bwMode="auto">
                      <a:xfrm>
                        <a:off x="2112" y="4834"/>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0</a:t>
                        </a:r>
                      </a:p>
                    </p:txBody>
                  </p:sp>
                </p:grpSp>
                <p:sp>
                  <p:nvSpPr>
                    <p:cNvPr id="15533" name="Text Box 196"/>
                    <p:cNvSpPr txBox="1">
                      <a:spLocks noChangeArrowheads="1"/>
                    </p:cNvSpPr>
                    <p:nvPr/>
                  </p:nvSpPr>
                  <p:spPr bwMode="auto">
                    <a:xfrm rot="-5400000">
                      <a:off x="-462" y="4252"/>
                      <a:ext cx="1104" cy="180"/>
                    </a:xfrm>
                    <a:prstGeom prst="rect">
                      <a:avLst/>
                    </a:prstGeom>
                    <a:noFill/>
                    <a:ln w="9525">
                      <a:noFill/>
                      <a:miter lim="800000"/>
                      <a:headEnd/>
                      <a:tailEnd/>
                    </a:ln>
                  </p:spPr>
                  <p:txBody>
                    <a:bodyPr>
                      <a:spAutoFit/>
                    </a:bodyPr>
                    <a:lstStyle/>
                    <a:p>
                      <a:pPr algn="ctr">
                        <a:spcBef>
                          <a:spcPct val="50000"/>
                        </a:spcBef>
                      </a:pPr>
                      <a:r>
                        <a:rPr lang="en-US" altLang="en-US" sz="1200" b="1">
                          <a:latin typeface="Arial" charset="0"/>
                        </a:rPr>
                        <a:t>% Reflectance</a:t>
                      </a:r>
                    </a:p>
                  </p:txBody>
                </p:sp>
              </p:grpSp>
              <p:grpSp>
                <p:nvGrpSpPr>
                  <p:cNvPr id="15507" name="Group 197"/>
                  <p:cNvGrpSpPr>
                    <a:grpSpLocks/>
                  </p:cNvGrpSpPr>
                  <p:nvPr/>
                </p:nvGrpSpPr>
                <p:grpSpPr bwMode="auto">
                  <a:xfrm>
                    <a:off x="-6" y="1666"/>
                    <a:ext cx="4326" cy="1368"/>
                    <a:chOff x="-6" y="1968"/>
                    <a:chExt cx="4326" cy="1368"/>
                  </a:xfrm>
                </p:grpSpPr>
                <p:grpSp>
                  <p:nvGrpSpPr>
                    <p:cNvPr id="15518" name="Group 198"/>
                    <p:cNvGrpSpPr>
                      <a:grpSpLocks/>
                    </p:cNvGrpSpPr>
                    <p:nvPr/>
                  </p:nvGrpSpPr>
                  <p:grpSpPr bwMode="auto">
                    <a:xfrm>
                      <a:off x="60" y="1968"/>
                      <a:ext cx="2232" cy="1368"/>
                      <a:chOff x="12" y="1968"/>
                      <a:chExt cx="2232" cy="1368"/>
                    </a:xfrm>
                  </p:grpSpPr>
                  <p:pic>
                    <p:nvPicPr>
                      <p:cNvPr id="15526" name="Picture 199"/>
                      <p:cNvPicPr>
                        <a:picLocks noChangeAspect="1" noChangeArrowheads="1"/>
                      </p:cNvPicPr>
                      <p:nvPr/>
                    </p:nvPicPr>
                    <p:blipFill>
                      <a:blip r:embed="rId12"/>
                      <a:srcRect l="6522" b="9729"/>
                      <a:stretch>
                        <a:fillRect/>
                      </a:stretch>
                    </p:blipFill>
                    <p:spPr bwMode="auto">
                      <a:xfrm>
                        <a:off x="180" y="1968"/>
                        <a:ext cx="2064" cy="1336"/>
                      </a:xfrm>
                      <a:prstGeom prst="rect">
                        <a:avLst/>
                      </a:prstGeom>
                      <a:noFill/>
                      <a:ln w="9525">
                        <a:noFill/>
                        <a:miter lim="800000"/>
                        <a:headEnd/>
                        <a:tailEnd/>
                      </a:ln>
                    </p:spPr>
                  </p:pic>
                  <p:sp>
                    <p:nvSpPr>
                      <p:cNvPr id="15527" name="Text Box 200"/>
                      <p:cNvSpPr txBox="1">
                        <a:spLocks noChangeArrowheads="1"/>
                      </p:cNvSpPr>
                      <p:nvPr/>
                    </p:nvSpPr>
                    <p:spPr bwMode="auto">
                      <a:xfrm>
                        <a:off x="12" y="2064"/>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4.5</a:t>
                        </a:r>
                      </a:p>
                    </p:txBody>
                  </p:sp>
                  <p:sp>
                    <p:nvSpPr>
                      <p:cNvPr id="15528" name="Text Box 201"/>
                      <p:cNvSpPr txBox="1">
                        <a:spLocks noChangeArrowheads="1"/>
                      </p:cNvSpPr>
                      <p:nvPr/>
                    </p:nvSpPr>
                    <p:spPr bwMode="auto">
                      <a:xfrm>
                        <a:off x="12" y="2428"/>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3.0</a:t>
                        </a:r>
                      </a:p>
                    </p:txBody>
                  </p:sp>
                  <p:sp>
                    <p:nvSpPr>
                      <p:cNvPr id="15529" name="Text Box 202"/>
                      <p:cNvSpPr txBox="1">
                        <a:spLocks noChangeArrowheads="1"/>
                      </p:cNvSpPr>
                      <p:nvPr/>
                    </p:nvSpPr>
                    <p:spPr bwMode="auto">
                      <a:xfrm>
                        <a:off x="12" y="2800"/>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1.5</a:t>
                        </a:r>
                      </a:p>
                    </p:txBody>
                  </p:sp>
                  <p:sp>
                    <p:nvSpPr>
                      <p:cNvPr id="15530" name="Text Box 203"/>
                      <p:cNvSpPr txBox="1">
                        <a:spLocks noChangeArrowheads="1"/>
                      </p:cNvSpPr>
                      <p:nvPr/>
                    </p:nvSpPr>
                    <p:spPr bwMode="auto">
                      <a:xfrm>
                        <a:off x="12" y="3172"/>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0</a:t>
                        </a:r>
                      </a:p>
                    </p:txBody>
                  </p:sp>
                </p:grpSp>
                <p:grpSp>
                  <p:nvGrpSpPr>
                    <p:cNvPr id="15519" name="Group 204"/>
                    <p:cNvGrpSpPr>
                      <a:grpSpLocks/>
                    </p:cNvGrpSpPr>
                    <p:nvPr/>
                  </p:nvGrpSpPr>
                  <p:grpSpPr bwMode="auto">
                    <a:xfrm>
                      <a:off x="2112" y="1968"/>
                      <a:ext cx="2208" cy="1354"/>
                      <a:chOff x="2112" y="1968"/>
                      <a:chExt cx="2208" cy="1354"/>
                    </a:xfrm>
                  </p:grpSpPr>
                  <p:pic>
                    <p:nvPicPr>
                      <p:cNvPr id="15521" name="Picture 205"/>
                      <p:cNvPicPr>
                        <a:picLocks noChangeAspect="1" noChangeArrowheads="1"/>
                      </p:cNvPicPr>
                      <p:nvPr/>
                    </p:nvPicPr>
                    <p:blipFill>
                      <a:blip r:embed="rId13"/>
                      <a:srcRect l="8696" b="9729"/>
                      <a:stretch>
                        <a:fillRect/>
                      </a:stretch>
                    </p:blipFill>
                    <p:spPr bwMode="auto">
                      <a:xfrm>
                        <a:off x="2304" y="1968"/>
                        <a:ext cx="2016" cy="1336"/>
                      </a:xfrm>
                      <a:prstGeom prst="rect">
                        <a:avLst/>
                      </a:prstGeom>
                      <a:noFill/>
                      <a:ln w="9525">
                        <a:noFill/>
                        <a:miter lim="800000"/>
                        <a:headEnd/>
                        <a:tailEnd/>
                      </a:ln>
                    </p:spPr>
                  </p:pic>
                  <p:sp>
                    <p:nvSpPr>
                      <p:cNvPr id="15522" name="Text Box 206"/>
                      <p:cNvSpPr txBox="1">
                        <a:spLocks noChangeArrowheads="1"/>
                      </p:cNvSpPr>
                      <p:nvPr/>
                    </p:nvSpPr>
                    <p:spPr bwMode="auto">
                      <a:xfrm>
                        <a:off x="2112" y="2014"/>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60</a:t>
                        </a:r>
                      </a:p>
                    </p:txBody>
                  </p:sp>
                  <p:sp>
                    <p:nvSpPr>
                      <p:cNvPr id="15523" name="Text Box 207"/>
                      <p:cNvSpPr txBox="1">
                        <a:spLocks noChangeArrowheads="1"/>
                      </p:cNvSpPr>
                      <p:nvPr/>
                    </p:nvSpPr>
                    <p:spPr bwMode="auto">
                      <a:xfrm>
                        <a:off x="2112" y="2384"/>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40</a:t>
                        </a:r>
                      </a:p>
                    </p:txBody>
                  </p:sp>
                  <p:sp>
                    <p:nvSpPr>
                      <p:cNvPr id="15524" name="Text Box 208"/>
                      <p:cNvSpPr txBox="1">
                        <a:spLocks noChangeArrowheads="1"/>
                      </p:cNvSpPr>
                      <p:nvPr/>
                    </p:nvSpPr>
                    <p:spPr bwMode="auto">
                      <a:xfrm>
                        <a:off x="2112" y="2786"/>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20</a:t>
                        </a:r>
                      </a:p>
                    </p:txBody>
                  </p:sp>
                  <p:sp>
                    <p:nvSpPr>
                      <p:cNvPr id="15525" name="Text Box 209"/>
                      <p:cNvSpPr txBox="1">
                        <a:spLocks noChangeArrowheads="1"/>
                      </p:cNvSpPr>
                      <p:nvPr/>
                    </p:nvSpPr>
                    <p:spPr bwMode="auto">
                      <a:xfrm>
                        <a:off x="2112" y="3158"/>
                        <a:ext cx="240" cy="164"/>
                      </a:xfrm>
                      <a:prstGeom prst="rect">
                        <a:avLst/>
                      </a:prstGeom>
                      <a:noFill/>
                      <a:ln w="9525">
                        <a:noFill/>
                        <a:miter lim="800000"/>
                        <a:headEnd/>
                        <a:tailEnd/>
                      </a:ln>
                    </p:spPr>
                    <p:txBody>
                      <a:bodyPr>
                        <a:spAutoFit/>
                      </a:bodyPr>
                      <a:lstStyle/>
                      <a:p>
                        <a:pPr algn="r">
                          <a:spcBef>
                            <a:spcPct val="50000"/>
                          </a:spcBef>
                        </a:pPr>
                        <a:r>
                          <a:rPr lang="en-US" altLang="en-US" sz="1000" b="1">
                            <a:latin typeface="Arial" charset="0"/>
                          </a:rPr>
                          <a:t>0</a:t>
                        </a:r>
                      </a:p>
                    </p:txBody>
                  </p:sp>
                </p:grpSp>
                <p:sp>
                  <p:nvSpPr>
                    <p:cNvPr id="15520" name="Text Box 210"/>
                    <p:cNvSpPr txBox="1">
                      <a:spLocks noChangeArrowheads="1"/>
                    </p:cNvSpPr>
                    <p:nvPr/>
                  </p:nvSpPr>
                  <p:spPr bwMode="auto">
                    <a:xfrm rot="-5400000">
                      <a:off x="-468" y="2586"/>
                      <a:ext cx="1104" cy="180"/>
                    </a:xfrm>
                    <a:prstGeom prst="rect">
                      <a:avLst/>
                    </a:prstGeom>
                    <a:noFill/>
                    <a:ln w="9525">
                      <a:noFill/>
                      <a:miter lim="800000"/>
                      <a:headEnd/>
                      <a:tailEnd/>
                    </a:ln>
                  </p:spPr>
                  <p:txBody>
                    <a:bodyPr>
                      <a:spAutoFit/>
                    </a:bodyPr>
                    <a:lstStyle/>
                    <a:p>
                      <a:pPr algn="ctr">
                        <a:spcBef>
                          <a:spcPct val="50000"/>
                        </a:spcBef>
                      </a:pPr>
                      <a:r>
                        <a:rPr lang="en-US" altLang="en-US" sz="1200" b="1">
                          <a:latin typeface="Arial" charset="0"/>
                        </a:rPr>
                        <a:t>% Reflectance</a:t>
                      </a:r>
                    </a:p>
                  </p:txBody>
                </p:sp>
              </p:grpSp>
              <p:sp>
                <p:nvSpPr>
                  <p:cNvPr id="15508" name="Text Box 211"/>
                  <p:cNvSpPr txBox="1">
                    <a:spLocks noChangeArrowheads="1"/>
                  </p:cNvSpPr>
                  <p:nvPr/>
                </p:nvSpPr>
                <p:spPr bwMode="auto">
                  <a:xfrm>
                    <a:off x="204" y="4296"/>
                    <a:ext cx="166" cy="164"/>
                  </a:xfrm>
                  <a:prstGeom prst="rect">
                    <a:avLst/>
                  </a:prstGeom>
                  <a:noFill/>
                  <a:ln w="9525">
                    <a:noFill/>
                    <a:miter lim="800000"/>
                    <a:headEnd/>
                    <a:tailEnd/>
                  </a:ln>
                </p:spPr>
                <p:txBody>
                  <a:bodyPr wrap="none">
                    <a:spAutoFit/>
                  </a:bodyPr>
                  <a:lstStyle/>
                  <a:p>
                    <a:r>
                      <a:rPr lang="en-US" altLang="en-US" sz="1000" b="1">
                        <a:latin typeface="Arial" charset="0"/>
                      </a:rPr>
                      <a:t>0</a:t>
                    </a:r>
                  </a:p>
                </p:txBody>
              </p:sp>
              <p:sp>
                <p:nvSpPr>
                  <p:cNvPr id="15509" name="Text Box 212"/>
                  <p:cNvSpPr txBox="1">
                    <a:spLocks noChangeArrowheads="1"/>
                  </p:cNvSpPr>
                  <p:nvPr/>
                </p:nvSpPr>
                <p:spPr bwMode="auto">
                  <a:xfrm>
                    <a:off x="811" y="4296"/>
                    <a:ext cx="235" cy="164"/>
                  </a:xfrm>
                  <a:prstGeom prst="rect">
                    <a:avLst/>
                  </a:prstGeom>
                  <a:noFill/>
                  <a:ln w="9525">
                    <a:noFill/>
                    <a:miter lim="800000"/>
                    <a:headEnd/>
                    <a:tailEnd/>
                  </a:ln>
                </p:spPr>
                <p:txBody>
                  <a:bodyPr wrap="none">
                    <a:spAutoFit/>
                  </a:bodyPr>
                  <a:lstStyle/>
                  <a:p>
                    <a:r>
                      <a:rPr lang="en-US" altLang="en-US" sz="1000" b="1">
                        <a:latin typeface="Arial" charset="0"/>
                      </a:rPr>
                      <a:t>1.0</a:t>
                    </a:r>
                  </a:p>
                </p:txBody>
              </p:sp>
              <p:sp>
                <p:nvSpPr>
                  <p:cNvPr id="15510" name="Text Box 213"/>
                  <p:cNvSpPr txBox="1">
                    <a:spLocks noChangeArrowheads="1"/>
                  </p:cNvSpPr>
                  <p:nvPr/>
                </p:nvSpPr>
                <p:spPr bwMode="auto">
                  <a:xfrm>
                    <a:off x="1441" y="4296"/>
                    <a:ext cx="235" cy="164"/>
                  </a:xfrm>
                  <a:prstGeom prst="rect">
                    <a:avLst/>
                  </a:prstGeom>
                  <a:noFill/>
                  <a:ln w="9525">
                    <a:noFill/>
                    <a:miter lim="800000"/>
                    <a:headEnd/>
                    <a:tailEnd/>
                  </a:ln>
                </p:spPr>
                <p:txBody>
                  <a:bodyPr wrap="none">
                    <a:spAutoFit/>
                  </a:bodyPr>
                  <a:lstStyle/>
                  <a:p>
                    <a:r>
                      <a:rPr lang="en-US" altLang="en-US" sz="1000" b="1">
                        <a:latin typeface="Arial" charset="0"/>
                      </a:rPr>
                      <a:t>2.0</a:t>
                    </a:r>
                  </a:p>
                </p:txBody>
              </p:sp>
              <p:sp>
                <p:nvSpPr>
                  <p:cNvPr id="15511" name="Text Box 214"/>
                  <p:cNvSpPr txBox="1">
                    <a:spLocks noChangeArrowheads="1"/>
                  </p:cNvSpPr>
                  <p:nvPr/>
                </p:nvSpPr>
                <p:spPr bwMode="auto">
                  <a:xfrm>
                    <a:off x="2064" y="4296"/>
                    <a:ext cx="234" cy="164"/>
                  </a:xfrm>
                  <a:prstGeom prst="rect">
                    <a:avLst/>
                  </a:prstGeom>
                  <a:noFill/>
                  <a:ln w="9525">
                    <a:noFill/>
                    <a:miter lim="800000"/>
                    <a:headEnd/>
                    <a:tailEnd/>
                  </a:ln>
                </p:spPr>
                <p:txBody>
                  <a:bodyPr wrap="none">
                    <a:spAutoFit/>
                  </a:bodyPr>
                  <a:lstStyle/>
                  <a:p>
                    <a:r>
                      <a:rPr lang="en-US" altLang="en-US" sz="1000" b="1">
                        <a:latin typeface="Arial" charset="0"/>
                      </a:rPr>
                      <a:t>3.0</a:t>
                    </a:r>
                  </a:p>
                </p:txBody>
              </p:sp>
              <p:sp>
                <p:nvSpPr>
                  <p:cNvPr id="15512" name="Text Box 215"/>
                  <p:cNvSpPr txBox="1">
                    <a:spLocks noChangeArrowheads="1"/>
                  </p:cNvSpPr>
                  <p:nvPr/>
                </p:nvSpPr>
                <p:spPr bwMode="auto">
                  <a:xfrm>
                    <a:off x="2256" y="4296"/>
                    <a:ext cx="166" cy="164"/>
                  </a:xfrm>
                  <a:prstGeom prst="rect">
                    <a:avLst/>
                  </a:prstGeom>
                  <a:noFill/>
                  <a:ln w="9525">
                    <a:noFill/>
                    <a:miter lim="800000"/>
                    <a:headEnd/>
                    <a:tailEnd/>
                  </a:ln>
                </p:spPr>
                <p:txBody>
                  <a:bodyPr wrap="none">
                    <a:spAutoFit/>
                  </a:bodyPr>
                  <a:lstStyle/>
                  <a:p>
                    <a:r>
                      <a:rPr lang="en-US" altLang="en-US" sz="1000" b="1">
                        <a:latin typeface="Arial" charset="0"/>
                      </a:rPr>
                      <a:t>0</a:t>
                    </a:r>
                  </a:p>
                </p:txBody>
              </p:sp>
              <p:sp>
                <p:nvSpPr>
                  <p:cNvPr id="15513" name="Text Box 216"/>
                  <p:cNvSpPr txBox="1">
                    <a:spLocks noChangeArrowheads="1"/>
                  </p:cNvSpPr>
                  <p:nvPr/>
                </p:nvSpPr>
                <p:spPr bwMode="auto">
                  <a:xfrm>
                    <a:off x="2862" y="4296"/>
                    <a:ext cx="234" cy="164"/>
                  </a:xfrm>
                  <a:prstGeom prst="rect">
                    <a:avLst/>
                  </a:prstGeom>
                  <a:noFill/>
                  <a:ln w="9525">
                    <a:noFill/>
                    <a:miter lim="800000"/>
                    <a:headEnd/>
                    <a:tailEnd/>
                  </a:ln>
                </p:spPr>
                <p:txBody>
                  <a:bodyPr wrap="none">
                    <a:spAutoFit/>
                  </a:bodyPr>
                  <a:lstStyle/>
                  <a:p>
                    <a:r>
                      <a:rPr lang="en-US" altLang="en-US" sz="1000" b="1">
                        <a:latin typeface="Arial" charset="0"/>
                      </a:rPr>
                      <a:t>1.0</a:t>
                    </a:r>
                  </a:p>
                </p:txBody>
              </p:sp>
              <p:sp>
                <p:nvSpPr>
                  <p:cNvPr id="15514" name="Text Box 217"/>
                  <p:cNvSpPr txBox="1">
                    <a:spLocks noChangeArrowheads="1"/>
                  </p:cNvSpPr>
                  <p:nvPr/>
                </p:nvSpPr>
                <p:spPr bwMode="auto">
                  <a:xfrm>
                    <a:off x="3492" y="4296"/>
                    <a:ext cx="234" cy="164"/>
                  </a:xfrm>
                  <a:prstGeom prst="rect">
                    <a:avLst/>
                  </a:prstGeom>
                  <a:noFill/>
                  <a:ln w="9525">
                    <a:noFill/>
                    <a:miter lim="800000"/>
                    <a:headEnd/>
                    <a:tailEnd/>
                  </a:ln>
                </p:spPr>
                <p:txBody>
                  <a:bodyPr wrap="none">
                    <a:spAutoFit/>
                  </a:bodyPr>
                  <a:lstStyle/>
                  <a:p>
                    <a:r>
                      <a:rPr lang="en-US" altLang="en-US" sz="1000" b="1">
                        <a:latin typeface="Arial" charset="0"/>
                      </a:rPr>
                      <a:t>2.0</a:t>
                    </a:r>
                  </a:p>
                </p:txBody>
              </p:sp>
              <p:sp>
                <p:nvSpPr>
                  <p:cNvPr id="15515" name="Text Box 218"/>
                  <p:cNvSpPr txBox="1">
                    <a:spLocks noChangeArrowheads="1"/>
                  </p:cNvSpPr>
                  <p:nvPr/>
                </p:nvSpPr>
                <p:spPr bwMode="auto">
                  <a:xfrm>
                    <a:off x="4116" y="4296"/>
                    <a:ext cx="235" cy="164"/>
                  </a:xfrm>
                  <a:prstGeom prst="rect">
                    <a:avLst/>
                  </a:prstGeom>
                  <a:noFill/>
                  <a:ln w="9525">
                    <a:noFill/>
                    <a:miter lim="800000"/>
                    <a:headEnd/>
                    <a:tailEnd/>
                  </a:ln>
                </p:spPr>
                <p:txBody>
                  <a:bodyPr wrap="none">
                    <a:spAutoFit/>
                  </a:bodyPr>
                  <a:lstStyle/>
                  <a:p>
                    <a:r>
                      <a:rPr lang="en-US" altLang="en-US" sz="1000" b="1">
                        <a:latin typeface="Arial" charset="0"/>
                      </a:rPr>
                      <a:t>3.0</a:t>
                    </a:r>
                  </a:p>
                </p:txBody>
              </p:sp>
              <p:sp>
                <p:nvSpPr>
                  <p:cNvPr id="15516" name="Text Box 219"/>
                  <p:cNvSpPr txBox="1">
                    <a:spLocks noChangeArrowheads="1"/>
                  </p:cNvSpPr>
                  <p:nvPr/>
                </p:nvSpPr>
                <p:spPr bwMode="auto">
                  <a:xfrm>
                    <a:off x="912" y="4417"/>
                    <a:ext cx="673" cy="184"/>
                  </a:xfrm>
                  <a:prstGeom prst="rect">
                    <a:avLst/>
                  </a:prstGeom>
                  <a:noFill/>
                  <a:ln w="9525">
                    <a:noFill/>
                    <a:miter lim="800000"/>
                    <a:headEnd/>
                    <a:tailEnd/>
                  </a:ln>
                </p:spPr>
                <p:txBody>
                  <a:bodyPr wrap="none">
                    <a:spAutoFit/>
                  </a:bodyPr>
                  <a:lstStyle/>
                  <a:p>
                    <a:r>
                      <a:rPr lang="en-US" altLang="en-US" sz="1200" b="1">
                        <a:latin typeface="Arial" charset="0"/>
                      </a:rPr>
                      <a:t>Canopy %N</a:t>
                    </a:r>
                  </a:p>
                </p:txBody>
              </p:sp>
              <p:sp>
                <p:nvSpPr>
                  <p:cNvPr id="15517" name="Text Box 220"/>
                  <p:cNvSpPr txBox="1">
                    <a:spLocks noChangeArrowheads="1"/>
                  </p:cNvSpPr>
                  <p:nvPr/>
                </p:nvSpPr>
                <p:spPr bwMode="auto">
                  <a:xfrm>
                    <a:off x="2976" y="4415"/>
                    <a:ext cx="673" cy="185"/>
                  </a:xfrm>
                  <a:prstGeom prst="rect">
                    <a:avLst/>
                  </a:prstGeom>
                  <a:noFill/>
                  <a:ln w="9525">
                    <a:noFill/>
                    <a:miter lim="800000"/>
                    <a:headEnd/>
                    <a:tailEnd/>
                  </a:ln>
                </p:spPr>
                <p:txBody>
                  <a:bodyPr wrap="none">
                    <a:spAutoFit/>
                  </a:bodyPr>
                  <a:lstStyle/>
                  <a:p>
                    <a:r>
                      <a:rPr lang="en-US" altLang="en-US" sz="1200" b="1">
                        <a:latin typeface="Arial" charset="0"/>
                      </a:rPr>
                      <a:t>Canopy %N</a:t>
                    </a:r>
                  </a:p>
                </p:txBody>
              </p:sp>
            </p:grpSp>
            <p:sp>
              <p:nvSpPr>
                <p:cNvPr id="15489" name="Oval 221"/>
                <p:cNvSpPr>
                  <a:spLocks noChangeAspect="1" noChangeArrowheads="1"/>
                </p:cNvSpPr>
                <p:nvPr/>
              </p:nvSpPr>
              <p:spPr bwMode="auto">
                <a:xfrm>
                  <a:off x="1027" y="4776"/>
                  <a:ext cx="29" cy="29"/>
                </a:xfrm>
                <a:prstGeom prst="ellipse">
                  <a:avLst/>
                </a:prstGeom>
                <a:solidFill>
                  <a:schemeClr val="tx1"/>
                </a:solidFill>
                <a:ln w="9525">
                  <a:solidFill>
                    <a:schemeClr val="tx1"/>
                  </a:solidFill>
                  <a:round/>
                  <a:headEnd/>
                  <a:tailEnd/>
                </a:ln>
              </p:spPr>
              <p:txBody>
                <a:bodyPr wrap="none" anchor="ctr"/>
                <a:lstStyle/>
                <a:p>
                  <a:endParaRPr lang="en-US"/>
                </a:p>
              </p:txBody>
            </p:sp>
            <p:sp>
              <p:nvSpPr>
                <p:cNvPr id="15490" name="Oval 222"/>
                <p:cNvSpPr>
                  <a:spLocks noChangeAspect="1" noChangeArrowheads="1"/>
                </p:cNvSpPr>
                <p:nvPr/>
              </p:nvSpPr>
              <p:spPr bwMode="auto">
                <a:xfrm>
                  <a:off x="1027" y="4867"/>
                  <a:ext cx="29" cy="29"/>
                </a:xfrm>
                <a:prstGeom prst="ellipse">
                  <a:avLst/>
                </a:prstGeom>
                <a:solidFill>
                  <a:schemeClr val="bg1"/>
                </a:solidFill>
                <a:ln w="9525">
                  <a:solidFill>
                    <a:schemeClr val="tx1"/>
                  </a:solidFill>
                  <a:round/>
                  <a:headEnd/>
                  <a:tailEnd/>
                </a:ln>
              </p:spPr>
              <p:txBody>
                <a:bodyPr wrap="none" anchor="ctr"/>
                <a:lstStyle/>
                <a:p>
                  <a:endParaRPr lang="en-US"/>
                </a:p>
              </p:txBody>
            </p:sp>
            <p:sp>
              <p:nvSpPr>
                <p:cNvPr id="15491" name="AutoShape 223"/>
                <p:cNvSpPr>
                  <a:spLocks noChangeAspect="1" noChangeArrowheads="1"/>
                </p:cNvSpPr>
                <p:nvPr/>
              </p:nvSpPr>
              <p:spPr bwMode="auto">
                <a:xfrm>
                  <a:off x="2448" y="4776"/>
                  <a:ext cx="35" cy="3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US"/>
                </a:p>
              </p:txBody>
            </p:sp>
            <p:sp>
              <p:nvSpPr>
                <p:cNvPr id="15492" name="AutoShape 224"/>
                <p:cNvSpPr>
                  <a:spLocks noChangeAspect="1" noChangeArrowheads="1"/>
                </p:cNvSpPr>
                <p:nvPr/>
              </p:nvSpPr>
              <p:spPr bwMode="auto">
                <a:xfrm>
                  <a:off x="2448" y="4866"/>
                  <a:ext cx="35" cy="30"/>
                </a:xfrm>
                <a:prstGeom prst="triangle">
                  <a:avLst>
                    <a:gd name="adj" fmla="val 50000"/>
                  </a:avLst>
                </a:prstGeom>
                <a:solidFill>
                  <a:schemeClr val="bg1"/>
                </a:solidFill>
                <a:ln w="9525">
                  <a:solidFill>
                    <a:schemeClr val="tx1"/>
                  </a:solidFill>
                  <a:miter lim="800000"/>
                  <a:headEnd/>
                  <a:tailEnd/>
                </a:ln>
              </p:spPr>
              <p:txBody>
                <a:bodyPr wrap="none" anchor="ctr"/>
                <a:lstStyle/>
                <a:p>
                  <a:endParaRPr lang="en-US"/>
                </a:p>
              </p:txBody>
            </p:sp>
            <p:sp>
              <p:nvSpPr>
                <p:cNvPr id="15493" name="Text Box 225"/>
                <p:cNvSpPr txBox="1">
                  <a:spLocks noChangeArrowheads="1"/>
                </p:cNvSpPr>
                <p:nvPr/>
              </p:nvSpPr>
              <p:spPr bwMode="auto">
                <a:xfrm>
                  <a:off x="1104" y="4704"/>
                  <a:ext cx="1088" cy="164"/>
                </a:xfrm>
                <a:prstGeom prst="rect">
                  <a:avLst/>
                </a:prstGeom>
                <a:noFill/>
                <a:ln w="9525">
                  <a:noFill/>
                  <a:miter lim="800000"/>
                  <a:headEnd/>
                  <a:tailEnd/>
                </a:ln>
              </p:spPr>
              <p:txBody>
                <a:bodyPr wrap="none">
                  <a:spAutoFit/>
                </a:bodyPr>
                <a:lstStyle/>
                <a:p>
                  <a:r>
                    <a:rPr lang="en-US" altLang="en-US" sz="1000">
                      <a:latin typeface="Arial" charset="0"/>
                    </a:rPr>
                    <a:t>AVIRIS-simulated Landsat</a:t>
                  </a:r>
                </a:p>
              </p:txBody>
            </p:sp>
            <p:sp>
              <p:nvSpPr>
                <p:cNvPr id="15494" name="Text Box 226"/>
                <p:cNvSpPr txBox="1">
                  <a:spLocks noChangeArrowheads="1"/>
                </p:cNvSpPr>
                <p:nvPr/>
              </p:nvSpPr>
              <p:spPr bwMode="auto">
                <a:xfrm>
                  <a:off x="1104" y="4800"/>
                  <a:ext cx="413" cy="164"/>
                </a:xfrm>
                <a:prstGeom prst="rect">
                  <a:avLst/>
                </a:prstGeom>
                <a:noFill/>
                <a:ln w="9525">
                  <a:noFill/>
                  <a:miter lim="800000"/>
                  <a:headEnd/>
                  <a:tailEnd/>
                </a:ln>
              </p:spPr>
              <p:txBody>
                <a:bodyPr wrap="none">
                  <a:spAutoFit/>
                </a:bodyPr>
                <a:lstStyle/>
                <a:p>
                  <a:r>
                    <a:rPr lang="en-US" altLang="en-US" sz="1000">
                      <a:latin typeface="Arial" charset="0"/>
                    </a:rPr>
                    <a:t>Landsat</a:t>
                  </a:r>
                </a:p>
              </p:txBody>
            </p:sp>
            <p:sp>
              <p:nvSpPr>
                <p:cNvPr id="15495" name="Text Box 227"/>
                <p:cNvSpPr txBox="1">
                  <a:spLocks noChangeArrowheads="1"/>
                </p:cNvSpPr>
                <p:nvPr/>
              </p:nvSpPr>
              <p:spPr bwMode="auto">
                <a:xfrm>
                  <a:off x="2510" y="4704"/>
                  <a:ext cx="1068" cy="164"/>
                </a:xfrm>
                <a:prstGeom prst="rect">
                  <a:avLst/>
                </a:prstGeom>
                <a:noFill/>
                <a:ln w="9525">
                  <a:noFill/>
                  <a:miter lim="800000"/>
                  <a:headEnd/>
                  <a:tailEnd/>
                </a:ln>
              </p:spPr>
              <p:txBody>
                <a:bodyPr wrap="none">
                  <a:spAutoFit/>
                </a:bodyPr>
                <a:lstStyle/>
                <a:p>
                  <a:r>
                    <a:rPr lang="en-US" altLang="en-US" sz="1000">
                      <a:latin typeface="Arial" charset="0"/>
                    </a:rPr>
                    <a:t>AVIRIS-simulated MODIS</a:t>
                  </a:r>
                </a:p>
              </p:txBody>
            </p:sp>
            <p:sp>
              <p:nvSpPr>
                <p:cNvPr id="15496" name="Text Box 228"/>
                <p:cNvSpPr txBox="1">
                  <a:spLocks noChangeArrowheads="1"/>
                </p:cNvSpPr>
                <p:nvPr/>
              </p:nvSpPr>
              <p:spPr bwMode="auto">
                <a:xfrm>
                  <a:off x="2507" y="4800"/>
                  <a:ext cx="392" cy="164"/>
                </a:xfrm>
                <a:prstGeom prst="rect">
                  <a:avLst/>
                </a:prstGeom>
                <a:noFill/>
                <a:ln w="9525">
                  <a:noFill/>
                  <a:miter lim="800000"/>
                  <a:headEnd/>
                  <a:tailEnd/>
                </a:ln>
              </p:spPr>
              <p:txBody>
                <a:bodyPr wrap="none">
                  <a:spAutoFit/>
                </a:bodyPr>
                <a:lstStyle/>
                <a:p>
                  <a:r>
                    <a:rPr lang="en-US" altLang="en-US" sz="1000">
                      <a:latin typeface="Arial" charset="0"/>
                    </a:rPr>
                    <a:t>MODIS</a:t>
                  </a:r>
                </a:p>
              </p:txBody>
            </p:sp>
            <p:sp>
              <p:nvSpPr>
                <p:cNvPr id="15497" name="Text Box 229"/>
                <p:cNvSpPr txBox="1">
                  <a:spLocks noChangeArrowheads="1"/>
                </p:cNvSpPr>
                <p:nvPr/>
              </p:nvSpPr>
              <p:spPr bwMode="auto">
                <a:xfrm>
                  <a:off x="288" y="344"/>
                  <a:ext cx="242" cy="185"/>
                </a:xfrm>
                <a:prstGeom prst="rect">
                  <a:avLst/>
                </a:prstGeom>
                <a:noFill/>
                <a:ln w="9525">
                  <a:noFill/>
                  <a:miter lim="800000"/>
                  <a:headEnd/>
                  <a:tailEnd/>
                </a:ln>
              </p:spPr>
              <p:txBody>
                <a:bodyPr wrap="none">
                  <a:spAutoFit/>
                </a:bodyPr>
                <a:lstStyle/>
                <a:p>
                  <a:r>
                    <a:rPr lang="en-US" altLang="en-US" sz="1200" b="1">
                      <a:latin typeface="Arial" charset="0"/>
                    </a:rPr>
                    <a:t>(a)</a:t>
                  </a:r>
                </a:p>
              </p:txBody>
            </p:sp>
            <p:sp>
              <p:nvSpPr>
                <p:cNvPr id="15498" name="Text Box 230"/>
                <p:cNvSpPr txBox="1">
                  <a:spLocks noChangeArrowheads="1"/>
                </p:cNvSpPr>
                <p:nvPr/>
              </p:nvSpPr>
              <p:spPr bwMode="auto">
                <a:xfrm>
                  <a:off x="2328" y="354"/>
                  <a:ext cx="248" cy="184"/>
                </a:xfrm>
                <a:prstGeom prst="rect">
                  <a:avLst/>
                </a:prstGeom>
                <a:noFill/>
                <a:ln w="9525">
                  <a:noFill/>
                  <a:miter lim="800000"/>
                  <a:headEnd/>
                  <a:tailEnd/>
                </a:ln>
              </p:spPr>
              <p:txBody>
                <a:bodyPr wrap="none">
                  <a:spAutoFit/>
                </a:bodyPr>
                <a:lstStyle/>
                <a:p>
                  <a:r>
                    <a:rPr lang="en-US" altLang="en-US" sz="1200" b="1">
                      <a:latin typeface="Arial" charset="0"/>
                    </a:rPr>
                    <a:t>(b)</a:t>
                  </a:r>
                </a:p>
              </p:txBody>
            </p:sp>
            <p:sp>
              <p:nvSpPr>
                <p:cNvPr id="15499" name="Text Box 231"/>
                <p:cNvSpPr txBox="1">
                  <a:spLocks noChangeArrowheads="1"/>
                </p:cNvSpPr>
                <p:nvPr/>
              </p:nvSpPr>
              <p:spPr bwMode="auto">
                <a:xfrm>
                  <a:off x="288" y="1723"/>
                  <a:ext cx="242" cy="184"/>
                </a:xfrm>
                <a:prstGeom prst="rect">
                  <a:avLst/>
                </a:prstGeom>
                <a:noFill/>
                <a:ln w="9525">
                  <a:noFill/>
                  <a:miter lim="800000"/>
                  <a:headEnd/>
                  <a:tailEnd/>
                </a:ln>
              </p:spPr>
              <p:txBody>
                <a:bodyPr wrap="none">
                  <a:spAutoFit/>
                </a:bodyPr>
                <a:lstStyle/>
                <a:p>
                  <a:r>
                    <a:rPr lang="en-US" altLang="en-US" sz="1200" b="1">
                      <a:latin typeface="Arial" charset="0"/>
                    </a:rPr>
                    <a:t>(c)</a:t>
                  </a:r>
                </a:p>
              </p:txBody>
            </p:sp>
            <p:sp>
              <p:nvSpPr>
                <p:cNvPr id="15500" name="Text Box 232"/>
                <p:cNvSpPr txBox="1">
                  <a:spLocks noChangeArrowheads="1"/>
                </p:cNvSpPr>
                <p:nvPr/>
              </p:nvSpPr>
              <p:spPr bwMode="auto">
                <a:xfrm>
                  <a:off x="2328" y="1728"/>
                  <a:ext cx="248" cy="184"/>
                </a:xfrm>
                <a:prstGeom prst="rect">
                  <a:avLst/>
                </a:prstGeom>
                <a:noFill/>
                <a:ln w="9525">
                  <a:noFill/>
                  <a:miter lim="800000"/>
                  <a:headEnd/>
                  <a:tailEnd/>
                </a:ln>
              </p:spPr>
              <p:txBody>
                <a:bodyPr wrap="none">
                  <a:spAutoFit/>
                </a:bodyPr>
                <a:lstStyle/>
                <a:p>
                  <a:r>
                    <a:rPr lang="en-US" altLang="en-US" sz="1200" b="1">
                      <a:latin typeface="Arial" charset="0"/>
                    </a:rPr>
                    <a:t>(d)</a:t>
                  </a:r>
                </a:p>
              </p:txBody>
            </p:sp>
            <p:sp>
              <p:nvSpPr>
                <p:cNvPr id="15501" name="Text Box 233"/>
                <p:cNvSpPr txBox="1">
                  <a:spLocks noChangeArrowheads="1"/>
                </p:cNvSpPr>
                <p:nvPr/>
              </p:nvSpPr>
              <p:spPr bwMode="auto">
                <a:xfrm>
                  <a:off x="288" y="3037"/>
                  <a:ext cx="242" cy="184"/>
                </a:xfrm>
                <a:prstGeom prst="rect">
                  <a:avLst/>
                </a:prstGeom>
                <a:noFill/>
                <a:ln w="9525">
                  <a:noFill/>
                  <a:miter lim="800000"/>
                  <a:headEnd/>
                  <a:tailEnd/>
                </a:ln>
              </p:spPr>
              <p:txBody>
                <a:bodyPr wrap="none">
                  <a:spAutoFit/>
                </a:bodyPr>
                <a:lstStyle/>
                <a:p>
                  <a:r>
                    <a:rPr lang="en-US" altLang="en-US" sz="1200" b="1">
                      <a:latin typeface="Arial" charset="0"/>
                    </a:rPr>
                    <a:t>(e)</a:t>
                  </a:r>
                </a:p>
              </p:txBody>
            </p:sp>
            <p:sp>
              <p:nvSpPr>
                <p:cNvPr id="15502" name="Text Box 234"/>
                <p:cNvSpPr txBox="1">
                  <a:spLocks noChangeArrowheads="1"/>
                </p:cNvSpPr>
                <p:nvPr/>
              </p:nvSpPr>
              <p:spPr bwMode="auto">
                <a:xfrm>
                  <a:off x="2355" y="3038"/>
                  <a:ext cx="220" cy="184"/>
                </a:xfrm>
                <a:prstGeom prst="rect">
                  <a:avLst/>
                </a:prstGeom>
                <a:noFill/>
                <a:ln w="9525">
                  <a:noFill/>
                  <a:miter lim="800000"/>
                  <a:headEnd/>
                  <a:tailEnd/>
                </a:ln>
              </p:spPr>
              <p:txBody>
                <a:bodyPr wrap="none">
                  <a:spAutoFit/>
                </a:bodyPr>
                <a:lstStyle/>
                <a:p>
                  <a:r>
                    <a:rPr lang="en-US" altLang="en-US" sz="1200" b="1">
                      <a:latin typeface="Arial" charset="0"/>
                    </a:rPr>
                    <a:t>(f)</a:t>
                  </a:r>
                </a:p>
              </p:txBody>
            </p:sp>
          </p:grpSp>
          <p:sp>
            <p:nvSpPr>
              <p:cNvPr id="15482" name="Text Box 235"/>
              <p:cNvSpPr txBox="1">
                <a:spLocks noChangeArrowheads="1"/>
              </p:cNvSpPr>
              <p:nvPr/>
            </p:nvSpPr>
            <p:spPr bwMode="auto">
              <a:xfrm>
                <a:off x="396" y="492"/>
                <a:ext cx="326" cy="184"/>
              </a:xfrm>
              <a:prstGeom prst="rect">
                <a:avLst/>
              </a:prstGeom>
              <a:noFill/>
              <a:ln w="9525">
                <a:noFill/>
                <a:miter lim="800000"/>
                <a:headEnd/>
                <a:tailEnd/>
              </a:ln>
            </p:spPr>
            <p:txBody>
              <a:bodyPr wrap="none">
                <a:spAutoFit/>
              </a:bodyPr>
              <a:lstStyle/>
              <a:p>
                <a:r>
                  <a:rPr lang="en-US" altLang="en-US" sz="1200" b="1">
                    <a:latin typeface="Arial" charset="0"/>
                  </a:rPr>
                  <a:t>blue</a:t>
                </a:r>
              </a:p>
            </p:txBody>
          </p:sp>
          <p:sp>
            <p:nvSpPr>
              <p:cNvPr id="15483" name="Text Box 236"/>
              <p:cNvSpPr txBox="1">
                <a:spLocks noChangeArrowheads="1"/>
              </p:cNvSpPr>
              <p:nvPr/>
            </p:nvSpPr>
            <p:spPr bwMode="auto">
              <a:xfrm>
                <a:off x="2448" y="492"/>
                <a:ext cx="392" cy="184"/>
              </a:xfrm>
              <a:prstGeom prst="rect">
                <a:avLst/>
              </a:prstGeom>
              <a:noFill/>
              <a:ln w="9525">
                <a:noFill/>
                <a:miter lim="800000"/>
                <a:headEnd/>
                <a:tailEnd/>
              </a:ln>
            </p:spPr>
            <p:txBody>
              <a:bodyPr wrap="none">
                <a:spAutoFit/>
              </a:bodyPr>
              <a:lstStyle/>
              <a:p>
                <a:r>
                  <a:rPr lang="en-US" altLang="en-US" sz="1200" b="1">
                    <a:latin typeface="Arial" charset="0"/>
                  </a:rPr>
                  <a:t>green</a:t>
                </a:r>
              </a:p>
            </p:txBody>
          </p:sp>
          <p:sp>
            <p:nvSpPr>
              <p:cNvPr id="15484" name="Text Box 237"/>
              <p:cNvSpPr txBox="1">
                <a:spLocks noChangeArrowheads="1"/>
              </p:cNvSpPr>
              <p:nvPr/>
            </p:nvSpPr>
            <p:spPr bwMode="auto">
              <a:xfrm>
                <a:off x="396" y="1872"/>
                <a:ext cx="275" cy="184"/>
              </a:xfrm>
              <a:prstGeom prst="rect">
                <a:avLst/>
              </a:prstGeom>
              <a:noFill/>
              <a:ln w="9525">
                <a:noFill/>
                <a:miter lim="800000"/>
                <a:headEnd/>
                <a:tailEnd/>
              </a:ln>
            </p:spPr>
            <p:txBody>
              <a:bodyPr wrap="none">
                <a:spAutoFit/>
              </a:bodyPr>
              <a:lstStyle/>
              <a:p>
                <a:r>
                  <a:rPr lang="en-US" altLang="en-US" sz="1200" b="1">
                    <a:latin typeface="Arial" charset="0"/>
                  </a:rPr>
                  <a:t>red</a:t>
                </a:r>
              </a:p>
            </p:txBody>
          </p:sp>
          <p:sp>
            <p:nvSpPr>
              <p:cNvPr id="15485" name="Text Box 238"/>
              <p:cNvSpPr txBox="1">
                <a:spLocks noChangeArrowheads="1"/>
              </p:cNvSpPr>
              <p:nvPr/>
            </p:nvSpPr>
            <p:spPr bwMode="auto">
              <a:xfrm>
                <a:off x="2454" y="1878"/>
                <a:ext cx="291" cy="185"/>
              </a:xfrm>
              <a:prstGeom prst="rect">
                <a:avLst/>
              </a:prstGeom>
              <a:noFill/>
              <a:ln w="9525">
                <a:noFill/>
                <a:miter lim="800000"/>
                <a:headEnd/>
                <a:tailEnd/>
              </a:ln>
            </p:spPr>
            <p:txBody>
              <a:bodyPr wrap="none">
                <a:spAutoFit/>
              </a:bodyPr>
              <a:lstStyle/>
              <a:p>
                <a:r>
                  <a:rPr lang="en-US" altLang="en-US" sz="1200" b="1">
                    <a:latin typeface="Arial" charset="0"/>
                  </a:rPr>
                  <a:t>NIR</a:t>
                </a:r>
              </a:p>
            </p:txBody>
          </p:sp>
          <p:sp>
            <p:nvSpPr>
              <p:cNvPr id="15486" name="Text Box 239"/>
              <p:cNvSpPr txBox="1">
                <a:spLocks noChangeArrowheads="1"/>
              </p:cNvSpPr>
              <p:nvPr/>
            </p:nvSpPr>
            <p:spPr bwMode="auto">
              <a:xfrm>
                <a:off x="408" y="3180"/>
                <a:ext cx="431" cy="184"/>
              </a:xfrm>
              <a:prstGeom prst="rect">
                <a:avLst/>
              </a:prstGeom>
              <a:noFill/>
              <a:ln w="9525">
                <a:noFill/>
                <a:miter lim="800000"/>
                <a:headEnd/>
                <a:tailEnd/>
              </a:ln>
            </p:spPr>
            <p:txBody>
              <a:bodyPr wrap="none">
                <a:spAutoFit/>
              </a:bodyPr>
              <a:lstStyle/>
              <a:p>
                <a:r>
                  <a:rPr lang="en-US" altLang="en-US" sz="1200" b="1">
                    <a:latin typeface="Arial" charset="0"/>
                  </a:rPr>
                  <a:t>mid-IR</a:t>
                </a:r>
              </a:p>
            </p:txBody>
          </p:sp>
          <p:sp>
            <p:nvSpPr>
              <p:cNvPr id="15487" name="Text Box 240"/>
              <p:cNvSpPr txBox="1">
                <a:spLocks noChangeArrowheads="1"/>
              </p:cNvSpPr>
              <p:nvPr/>
            </p:nvSpPr>
            <p:spPr bwMode="auto">
              <a:xfrm>
                <a:off x="2454" y="3180"/>
                <a:ext cx="430" cy="184"/>
              </a:xfrm>
              <a:prstGeom prst="rect">
                <a:avLst/>
              </a:prstGeom>
              <a:noFill/>
              <a:ln w="9525">
                <a:noFill/>
                <a:miter lim="800000"/>
                <a:headEnd/>
                <a:tailEnd/>
              </a:ln>
            </p:spPr>
            <p:txBody>
              <a:bodyPr wrap="none">
                <a:spAutoFit/>
              </a:bodyPr>
              <a:lstStyle/>
              <a:p>
                <a:r>
                  <a:rPr lang="en-US" altLang="en-US" sz="1200" b="1">
                    <a:latin typeface="Arial" charset="0"/>
                  </a:rPr>
                  <a:t>mid-IR</a:t>
                </a:r>
              </a:p>
            </p:txBody>
          </p:sp>
        </p:grpSp>
        <p:sp>
          <p:nvSpPr>
            <p:cNvPr id="15480" name="Rectangle 241"/>
            <p:cNvSpPr>
              <a:spLocks noChangeArrowheads="1"/>
            </p:cNvSpPr>
            <p:nvPr/>
          </p:nvSpPr>
          <p:spPr bwMode="auto">
            <a:xfrm>
              <a:off x="18960" y="15168"/>
              <a:ext cx="2736" cy="288"/>
            </a:xfrm>
            <a:prstGeom prst="rect">
              <a:avLst/>
            </a:prstGeom>
            <a:solidFill>
              <a:schemeClr val="bg1"/>
            </a:solidFill>
            <a:ln w="9525">
              <a:noFill/>
              <a:miter lim="800000"/>
              <a:headEnd/>
              <a:tailEnd/>
            </a:ln>
          </p:spPr>
          <p:txBody>
            <a:bodyPr wrap="none" anchor="ctr"/>
            <a:lstStyle/>
            <a:p>
              <a:endParaRPr lang="en-US"/>
            </a:p>
          </p:txBody>
        </p:sp>
      </p:grpSp>
      <p:grpSp>
        <p:nvGrpSpPr>
          <p:cNvPr id="15386" name="Group 461"/>
          <p:cNvGrpSpPr>
            <a:grpSpLocks/>
          </p:cNvGrpSpPr>
          <p:nvPr/>
        </p:nvGrpSpPr>
        <p:grpSpPr bwMode="auto">
          <a:xfrm>
            <a:off x="15925800" y="27693938"/>
            <a:ext cx="4362450" cy="444500"/>
            <a:chOff x="9504" y="17750"/>
            <a:chExt cx="2748" cy="280"/>
          </a:xfrm>
        </p:grpSpPr>
        <p:sp>
          <p:nvSpPr>
            <p:cNvPr id="15471" name="Oval 243"/>
            <p:cNvSpPr>
              <a:spLocks noChangeAspect="1" noChangeArrowheads="1"/>
            </p:cNvSpPr>
            <p:nvPr/>
          </p:nvSpPr>
          <p:spPr bwMode="auto">
            <a:xfrm>
              <a:off x="9504" y="17810"/>
              <a:ext cx="32" cy="39"/>
            </a:xfrm>
            <a:prstGeom prst="ellipse">
              <a:avLst/>
            </a:prstGeom>
            <a:solidFill>
              <a:schemeClr val="tx1"/>
            </a:solidFill>
            <a:ln w="9525">
              <a:solidFill>
                <a:schemeClr val="tx1"/>
              </a:solidFill>
              <a:round/>
              <a:headEnd/>
              <a:tailEnd/>
            </a:ln>
          </p:spPr>
          <p:txBody>
            <a:bodyPr wrap="none" anchor="ctr"/>
            <a:lstStyle/>
            <a:p>
              <a:endParaRPr lang="en-US"/>
            </a:p>
          </p:txBody>
        </p:sp>
        <p:sp>
          <p:nvSpPr>
            <p:cNvPr id="15472" name="Oval 244"/>
            <p:cNvSpPr>
              <a:spLocks noChangeAspect="1" noChangeArrowheads="1"/>
            </p:cNvSpPr>
            <p:nvPr/>
          </p:nvSpPr>
          <p:spPr bwMode="auto">
            <a:xfrm>
              <a:off x="9504" y="17933"/>
              <a:ext cx="32" cy="40"/>
            </a:xfrm>
            <a:prstGeom prst="ellipse">
              <a:avLst/>
            </a:prstGeom>
            <a:solidFill>
              <a:schemeClr val="bg1"/>
            </a:solidFill>
            <a:ln w="9525">
              <a:solidFill>
                <a:schemeClr val="tx1"/>
              </a:solidFill>
              <a:round/>
              <a:headEnd/>
              <a:tailEnd/>
            </a:ln>
          </p:spPr>
          <p:txBody>
            <a:bodyPr wrap="none" anchor="ctr"/>
            <a:lstStyle/>
            <a:p>
              <a:endParaRPr lang="en-US"/>
            </a:p>
          </p:txBody>
        </p:sp>
        <p:sp>
          <p:nvSpPr>
            <p:cNvPr id="15473" name="AutoShape 245"/>
            <p:cNvSpPr>
              <a:spLocks noChangeAspect="1" noChangeArrowheads="1"/>
            </p:cNvSpPr>
            <p:nvPr/>
          </p:nvSpPr>
          <p:spPr bwMode="auto">
            <a:xfrm>
              <a:off x="11052" y="17810"/>
              <a:ext cx="38" cy="41"/>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US"/>
            </a:p>
          </p:txBody>
        </p:sp>
        <p:sp>
          <p:nvSpPr>
            <p:cNvPr id="15474" name="AutoShape 246"/>
            <p:cNvSpPr>
              <a:spLocks noChangeAspect="1" noChangeArrowheads="1"/>
            </p:cNvSpPr>
            <p:nvPr/>
          </p:nvSpPr>
          <p:spPr bwMode="auto">
            <a:xfrm>
              <a:off x="11052" y="17932"/>
              <a:ext cx="38" cy="41"/>
            </a:xfrm>
            <a:prstGeom prst="triangle">
              <a:avLst>
                <a:gd name="adj" fmla="val 50000"/>
              </a:avLst>
            </a:prstGeom>
            <a:solidFill>
              <a:schemeClr val="bg1"/>
            </a:solidFill>
            <a:ln w="9525">
              <a:solidFill>
                <a:schemeClr val="tx1"/>
              </a:solidFill>
              <a:miter lim="800000"/>
              <a:headEnd/>
              <a:tailEnd/>
            </a:ln>
          </p:spPr>
          <p:txBody>
            <a:bodyPr wrap="none" anchor="ctr"/>
            <a:lstStyle/>
            <a:p>
              <a:endParaRPr lang="en-US"/>
            </a:p>
          </p:txBody>
        </p:sp>
        <p:sp>
          <p:nvSpPr>
            <p:cNvPr id="15475" name="Text Box 247"/>
            <p:cNvSpPr txBox="1">
              <a:spLocks noChangeArrowheads="1"/>
            </p:cNvSpPr>
            <p:nvPr/>
          </p:nvSpPr>
          <p:spPr bwMode="auto">
            <a:xfrm>
              <a:off x="9600" y="17752"/>
              <a:ext cx="1106" cy="154"/>
            </a:xfrm>
            <a:prstGeom prst="rect">
              <a:avLst/>
            </a:prstGeom>
            <a:noFill/>
            <a:ln w="9525">
              <a:noFill/>
              <a:miter lim="800000"/>
              <a:headEnd/>
              <a:tailEnd/>
            </a:ln>
          </p:spPr>
          <p:txBody>
            <a:bodyPr>
              <a:spAutoFit/>
            </a:bodyPr>
            <a:lstStyle/>
            <a:p>
              <a:r>
                <a:rPr lang="en-US" altLang="en-US" sz="1000">
                  <a:latin typeface="Arial" charset="0"/>
                </a:rPr>
                <a:t>AVIRIS-simulated Landsat</a:t>
              </a:r>
            </a:p>
          </p:txBody>
        </p:sp>
        <p:sp>
          <p:nvSpPr>
            <p:cNvPr id="15476" name="Text Box 248"/>
            <p:cNvSpPr txBox="1">
              <a:spLocks noChangeArrowheads="1"/>
            </p:cNvSpPr>
            <p:nvPr/>
          </p:nvSpPr>
          <p:spPr bwMode="auto">
            <a:xfrm>
              <a:off x="9600" y="17876"/>
              <a:ext cx="405" cy="154"/>
            </a:xfrm>
            <a:prstGeom prst="rect">
              <a:avLst/>
            </a:prstGeom>
            <a:noFill/>
            <a:ln w="9525">
              <a:noFill/>
              <a:miter lim="800000"/>
              <a:headEnd/>
              <a:tailEnd/>
            </a:ln>
          </p:spPr>
          <p:txBody>
            <a:bodyPr>
              <a:spAutoFit/>
            </a:bodyPr>
            <a:lstStyle/>
            <a:p>
              <a:r>
                <a:rPr lang="en-US" altLang="en-US" sz="1000">
                  <a:latin typeface="Arial" charset="0"/>
                </a:rPr>
                <a:t>Landsat</a:t>
              </a:r>
            </a:p>
          </p:txBody>
        </p:sp>
        <p:sp>
          <p:nvSpPr>
            <p:cNvPr id="15477" name="Text Box 249"/>
            <p:cNvSpPr txBox="1">
              <a:spLocks noChangeArrowheads="1"/>
            </p:cNvSpPr>
            <p:nvPr/>
          </p:nvSpPr>
          <p:spPr bwMode="auto">
            <a:xfrm>
              <a:off x="11131" y="17750"/>
              <a:ext cx="1121" cy="154"/>
            </a:xfrm>
            <a:prstGeom prst="rect">
              <a:avLst/>
            </a:prstGeom>
            <a:noFill/>
            <a:ln w="9525">
              <a:noFill/>
              <a:miter lim="800000"/>
              <a:headEnd/>
              <a:tailEnd/>
            </a:ln>
          </p:spPr>
          <p:txBody>
            <a:bodyPr>
              <a:spAutoFit/>
            </a:bodyPr>
            <a:lstStyle/>
            <a:p>
              <a:r>
                <a:rPr lang="en-US" altLang="en-US" sz="1000">
                  <a:latin typeface="Arial" charset="0"/>
                </a:rPr>
                <a:t>AVIRIS-simulated MODIS</a:t>
              </a:r>
            </a:p>
          </p:txBody>
        </p:sp>
        <p:sp>
          <p:nvSpPr>
            <p:cNvPr id="15478" name="Text Box 250"/>
            <p:cNvSpPr txBox="1">
              <a:spLocks noChangeArrowheads="1"/>
            </p:cNvSpPr>
            <p:nvPr/>
          </p:nvSpPr>
          <p:spPr bwMode="auto">
            <a:xfrm>
              <a:off x="11130" y="17868"/>
              <a:ext cx="378" cy="154"/>
            </a:xfrm>
            <a:prstGeom prst="rect">
              <a:avLst/>
            </a:prstGeom>
            <a:noFill/>
            <a:ln w="9525">
              <a:noFill/>
              <a:miter lim="800000"/>
              <a:headEnd/>
              <a:tailEnd/>
            </a:ln>
          </p:spPr>
          <p:txBody>
            <a:bodyPr wrap="none">
              <a:spAutoFit/>
            </a:bodyPr>
            <a:lstStyle/>
            <a:p>
              <a:r>
                <a:rPr lang="en-US" altLang="en-US" sz="1000">
                  <a:latin typeface="Arial" charset="0"/>
                </a:rPr>
                <a:t>MODIS</a:t>
              </a:r>
            </a:p>
          </p:txBody>
        </p:sp>
      </p:grpSp>
      <p:sp>
        <p:nvSpPr>
          <p:cNvPr id="15387" name="Text Box 253"/>
          <p:cNvSpPr txBox="1">
            <a:spLocks noChangeArrowheads="1"/>
          </p:cNvSpPr>
          <p:nvPr/>
        </p:nvSpPr>
        <p:spPr bwMode="auto">
          <a:xfrm>
            <a:off x="6400800" y="17373600"/>
            <a:ext cx="4648200" cy="304800"/>
          </a:xfrm>
          <a:prstGeom prst="rect">
            <a:avLst/>
          </a:prstGeom>
          <a:noFill/>
          <a:ln w="9525">
            <a:noFill/>
            <a:miter lim="800000"/>
            <a:headEnd/>
            <a:tailEnd/>
          </a:ln>
        </p:spPr>
        <p:txBody>
          <a:bodyPr>
            <a:spAutoFit/>
          </a:bodyPr>
          <a:lstStyle/>
          <a:p>
            <a:pPr algn="ctr">
              <a:spcBef>
                <a:spcPct val="50000"/>
              </a:spcBef>
            </a:pPr>
            <a:r>
              <a:rPr lang="en-US" altLang="en-US" sz="1400" b="1">
                <a:latin typeface="Arial" charset="0"/>
              </a:rPr>
              <a:t>Measured canopy %N</a:t>
            </a:r>
          </a:p>
        </p:txBody>
      </p:sp>
      <p:sp>
        <p:nvSpPr>
          <p:cNvPr id="15388" name="Text Box 254"/>
          <p:cNvSpPr txBox="1">
            <a:spLocks noChangeArrowheads="1"/>
          </p:cNvSpPr>
          <p:nvPr/>
        </p:nvSpPr>
        <p:spPr bwMode="auto">
          <a:xfrm rot="-5400000">
            <a:off x="4343400" y="15316200"/>
            <a:ext cx="3505200" cy="304800"/>
          </a:xfrm>
          <a:prstGeom prst="rect">
            <a:avLst/>
          </a:prstGeom>
          <a:noFill/>
          <a:ln w="9525">
            <a:noFill/>
            <a:miter lim="800000"/>
            <a:headEnd/>
            <a:tailEnd/>
          </a:ln>
        </p:spPr>
        <p:txBody>
          <a:bodyPr>
            <a:spAutoFit/>
          </a:bodyPr>
          <a:lstStyle/>
          <a:p>
            <a:pPr algn="ctr">
              <a:spcBef>
                <a:spcPct val="50000"/>
              </a:spcBef>
            </a:pPr>
            <a:r>
              <a:rPr lang="en-US" altLang="en-US" sz="1400" b="1">
                <a:latin typeface="Arial" charset="0"/>
              </a:rPr>
              <a:t>Predicted canopy %N</a:t>
            </a:r>
          </a:p>
        </p:txBody>
      </p:sp>
      <p:pic>
        <p:nvPicPr>
          <p:cNvPr id="15389" name="Picture 256" descr="map"/>
          <p:cNvPicPr>
            <a:picLocks noChangeAspect="1" noChangeArrowheads="1"/>
          </p:cNvPicPr>
          <p:nvPr/>
        </p:nvPicPr>
        <p:blipFill>
          <a:blip r:embed="rId14"/>
          <a:srcRect/>
          <a:stretch>
            <a:fillRect/>
          </a:stretch>
        </p:blipFill>
        <p:spPr bwMode="auto">
          <a:xfrm>
            <a:off x="1752600" y="12833350"/>
            <a:ext cx="3733800" cy="4724400"/>
          </a:xfrm>
          <a:prstGeom prst="rect">
            <a:avLst/>
          </a:prstGeom>
          <a:noFill/>
          <a:ln w="9525">
            <a:noFill/>
            <a:miter lim="800000"/>
            <a:headEnd/>
            <a:tailEnd/>
          </a:ln>
        </p:spPr>
      </p:pic>
      <p:sp>
        <p:nvSpPr>
          <p:cNvPr id="15390" name="Text Box 257"/>
          <p:cNvSpPr txBox="1">
            <a:spLocks noChangeArrowheads="1"/>
          </p:cNvSpPr>
          <p:nvPr/>
        </p:nvSpPr>
        <p:spPr bwMode="auto">
          <a:xfrm>
            <a:off x="1447800" y="17786350"/>
            <a:ext cx="10058400" cy="1739900"/>
          </a:xfrm>
          <a:prstGeom prst="rect">
            <a:avLst/>
          </a:prstGeom>
          <a:noFill/>
          <a:ln w="9525">
            <a:noFill/>
            <a:miter lim="800000"/>
            <a:headEnd/>
            <a:tailEnd/>
          </a:ln>
        </p:spPr>
        <p:txBody>
          <a:bodyPr>
            <a:spAutoFit/>
          </a:bodyPr>
          <a:lstStyle/>
          <a:p>
            <a:pPr>
              <a:spcBef>
                <a:spcPct val="50000"/>
              </a:spcBef>
            </a:pPr>
            <a:r>
              <a:rPr lang="en-US" altLang="en-US" sz="1800" b="1"/>
              <a:t>Fig. 1</a:t>
            </a:r>
            <a:r>
              <a:rPr lang="en-US" altLang="en-US" sz="1800"/>
              <a:t>. </a:t>
            </a:r>
            <a:r>
              <a:rPr lang="en-US" altLang="en-US" sz="1800" b="1"/>
              <a:t>(a)</a:t>
            </a:r>
            <a:r>
              <a:rPr lang="en-US" altLang="en-US" sz="1800"/>
              <a:t> Location of study sites incorporated in previous studies that have examined CO</a:t>
            </a:r>
            <a:r>
              <a:rPr lang="en-US" altLang="en-US" sz="1800" baseline="-25000"/>
              <a:t>2 </a:t>
            </a:r>
            <a:r>
              <a:rPr lang="en-US" altLang="en-US" sz="1800"/>
              <a:t>uptake, canopy N and albedo at local, landscape and regional scales, and for which AVIRIS data have been collected and coordinated field measurements have been made. Data for forested sites here have been integrated into a single PLS regression equation toward developing a generalized method for N mapping at landscape scales (e.g. Martin et al. 2008). An example of a generalized PLS regression model is shown in </a:t>
            </a:r>
            <a:r>
              <a:rPr lang="en-US" altLang="en-US" sz="1800" b="1"/>
              <a:t>(b)</a:t>
            </a:r>
            <a:r>
              <a:rPr lang="en-US" altLang="en-US" sz="1800"/>
              <a:t>. The regression model is significant at p&lt;0.0001 with a low standard error of calibration (0.19).</a:t>
            </a:r>
          </a:p>
        </p:txBody>
      </p:sp>
      <p:sp>
        <p:nvSpPr>
          <p:cNvPr id="15391" name="Text Box 258"/>
          <p:cNvSpPr txBox="1">
            <a:spLocks noChangeArrowheads="1"/>
          </p:cNvSpPr>
          <p:nvPr/>
        </p:nvSpPr>
        <p:spPr bwMode="auto">
          <a:xfrm>
            <a:off x="1219200" y="11830050"/>
            <a:ext cx="9448800" cy="641350"/>
          </a:xfrm>
          <a:prstGeom prst="rect">
            <a:avLst/>
          </a:prstGeom>
          <a:noFill/>
          <a:ln w="9525">
            <a:noFill/>
            <a:miter lim="800000"/>
            <a:headEnd/>
            <a:tailEnd/>
          </a:ln>
        </p:spPr>
        <p:txBody>
          <a:bodyPr>
            <a:spAutoFit/>
          </a:bodyPr>
          <a:lstStyle/>
          <a:p>
            <a:r>
              <a:rPr lang="en-US" altLang="en-US" sz="3600" b="1">
                <a:solidFill>
                  <a:srgbClr val="003594"/>
                </a:solidFill>
              </a:rPr>
              <a:t>Multi-site, generalized %N calibration</a:t>
            </a:r>
          </a:p>
        </p:txBody>
      </p:sp>
      <p:sp>
        <p:nvSpPr>
          <p:cNvPr id="15392" name="Text Box 259"/>
          <p:cNvSpPr txBox="1">
            <a:spLocks noChangeArrowheads="1"/>
          </p:cNvSpPr>
          <p:nvPr/>
        </p:nvSpPr>
        <p:spPr bwMode="auto">
          <a:xfrm>
            <a:off x="5791200" y="17176750"/>
            <a:ext cx="457200" cy="366713"/>
          </a:xfrm>
          <a:prstGeom prst="rect">
            <a:avLst/>
          </a:prstGeom>
          <a:solidFill>
            <a:schemeClr val="bg1"/>
          </a:solidFill>
          <a:ln w="9525">
            <a:noFill/>
            <a:miter lim="800000"/>
            <a:headEnd/>
            <a:tailEnd/>
          </a:ln>
        </p:spPr>
        <p:txBody>
          <a:bodyPr>
            <a:spAutoFit/>
          </a:bodyPr>
          <a:lstStyle/>
          <a:p>
            <a:pPr>
              <a:spcBef>
                <a:spcPct val="50000"/>
              </a:spcBef>
            </a:pPr>
            <a:r>
              <a:rPr lang="en-US" altLang="en-US" sz="1800" b="1"/>
              <a:t>(b)</a:t>
            </a:r>
          </a:p>
        </p:txBody>
      </p:sp>
      <p:sp>
        <p:nvSpPr>
          <p:cNvPr id="15393" name="Text Box 260"/>
          <p:cNvSpPr txBox="1">
            <a:spLocks noChangeArrowheads="1"/>
          </p:cNvSpPr>
          <p:nvPr/>
        </p:nvSpPr>
        <p:spPr bwMode="auto">
          <a:xfrm>
            <a:off x="1752600" y="17176750"/>
            <a:ext cx="457200" cy="366713"/>
          </a:xfrm>
          <a:prstGeom prst="rect">
            <a:avLst/>
          </a:prstGeom>
          <a:noFill/>
          <a:ln w="9525">
            <a:noFill/>
            <a:miter lim="800000"/>
            <a:headEnd/>
            <a:tailEnd/>
          </a:ln>
        </p:spPr>
        <p:txBody>
          <a:bodyPr>
            <a:spAutoFit/>
          </a:bodyPr>
          <a:lstStyle/>
          <a:p>
            <a:pPr>
              <a:spcBef>
                <a:spcPct val="50000"/>
              </a:spcBef>
            </a:pPr>
            <a:r>
              <a:rPr lang="en-US" altLang="en-US" sz="1800" b="1"/>
              <a:t>(a)</a:t>
            </a:r>
          </a:p>
        </p:txBody>
      </p:sp>
      <p:sp>
        <p:nvSpPr>
          <p:cNvPr id="17672" name="Rectangle 243"/>
          <p:cNvSpPr>
            <a:spLocks noChangeArrowheads="1"/>
          </p:cNvSpPr>
          <p:nvPr/>
        </p:nvSpPr>
        <p:spPr bwMode="auto">
          <a:xfrm rot="-5400000">
            <a:off x="8001000" y="-2362200"/>
            <a:ext cx="7010400" cy="20726400"/>
          </a:xfrm>
          <a:prstGeom prst="rect">
            <a:avLst/>
          </a:prstGeom>
          <a:solidFill>
            <a:schemeClr val="bg1"/>
          </a:solidFill>
          <a:ln w="76200">
            <a:solidFill>
              <a:srgbClr val="003594"/>
            </a:solidFill>
            <a:miter lim="800000"/>
            <a:headEnd/>
            <a:tailEnd/>
          </a:ln>
          <a:effectLst>
            <a:outerShdw blurRad="50800" dist="38100" dir="2700000" algn="tl" rotWithShape="0">
              <a:prstClr val="black">
                <a:alpha val="40000"/>
              </a:prstClr>
            </a:outerShdw>
            <a:softEdge rad="12700"/>
          </a:effec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defRPr/>
            </a:pPr>
            <a:endParaRPr lang="en-US" altLang="en-US">
              <a:cs typeface="+mn-cs"/>
            </a:endParaRPr>
          </a:p>
        </p:txBody>
      </p:sp>
      <p:sp>
        <p:nvSpPr>
          <p:cNvPr id="15397" name="Text Box 265"/>
          <p:cNvSpPr txBox="1">
            <a:spLocks noChangeArrowheads="1"/>
          </p:cNvSpPr>
          <p:nvPr/>
        </p:nvSpPr>
        <p:spPr bwMode="auto">
          <a:xfrm>
            <a:off x="1295400" y="4638675"/>
            <a:ext cx="5943600" cy="641350"/>
          </a:xfrm>
          <a:prstGeom prst="rect">
            <a:avLst/>
          </a:prstGeom>
          <a:noFill/>
          <a:ln w="9525">
            <a:noFill/>
            <a:miter lim="800000"/>
            <a:headEnd/>
            <a:tailEnd/>
          </a:ln>
        </p:spPr>
        <p:txBody>
          <a:bodyPr>
            <a:spAutoFit/>
          </a:bodyPr>
          <a:lstStyle/>
          <a:p>
            <a:r>
              <a:rPr lang="en-US" altLang="en-US" sz="3600" b="1">
                <a:solidFill>
                  <a:srgbClr val="003594"/>
                </a:solidFill>
              </a:rPr>
              <a:t>Abstract</a:t>
            </a:r>
          </a:p>
        </p:txBody>
      </p:sp>
      <p:grpSp>
        <p:nvGrpSpPr>
          <p:cNvPr id="15398" name="Group 214"/>
          <p:cNvGrpSpPr>
            <a:grpSpLocks/>
          </p:cNvGrpSpPr>
          <p:nvPr/>
        </p:nvGrpSpPr>
        <p:grpSpPr bwMode="auto">
          <a:xfrm>
            <a:off x="24612600" y="5886450"/>
            <a:ext cx="6629400" cy="4800600"/>
            <a:chOff x="11734800" y="23317200"/>
            <a:chExt cx="7315200" cy="5257800"/>
          </a:xfrm>
        </p:grpSpPr>
        <p:pic>
          <p:nvPicPr>
            <p:cNvPr id="15466" name="Picture 5061"/>
            <p:cNvPicPr>
              <a:picLocks noChangeAspect="1" noChangeArrowheads="1"/>
            </p:cNvPicPr>
            <p:nvPr/>
          </p:nvPicPr>
          <p:blipFill>
            <a:blip r:embed="rId15"/>
            <a:srcRect/>
            <a:stretch>
              <a:fillRect/>
            </a:stretch>
          </p:blipFill>
          <p:spPr bwMode="auto">
            <a:xfrm>
              <a:off x="11734800" y="23317200"/>
              <a:ext cx="7315200" cy="5257800"/>
            </a:xfrm>
            <a:prstGeom prst="rect">
              <a:avLst/>
            </a:prstGeom>
            <a:noFill/>
            <a:ln w="9525">
              <a:noFill/>
              <a:miter lim="800000"/>
              <a:headEnd/>
              <a:tailEnd/>
            </a:ln>
          </p:spPr>
        </p:pic>
        <p:sp>
          <p:nvSpPr>
            <p:cNvPr id="21342" name="Text Box 4958"/>
            <p:cNvSpPr txBox="1">
              <a:spLocks noChangeArrowheads="1"/>
            </p:cNvSpPr>
            <p:nvPr/>
          </p:nvSpPr>
          <p:spPr bwMode="auto">
            <a:xfrm>
              <a:off x="14954469" y="23663200"/>
              <a:ext cx="2627586" cy="300793"/>
            </a:xfrm>
            <a:prstGeom prst="rect">
              <a:avLst/>
            </a:prstGeom>
            <a:noFill/>
            <a:ln w="9525">
              <a:noFill/>
              <a:miter lim="800000"/>
              <a:headEnd/>
              <a:tailEnd/>
            </a:ln>
            <a:effectLst/>
          </p:spPr>
          <p:txBody>
            <a:bodyPr>
              <a:spAutoFit/>
            </a:bodyPr>
            <a:lstStyle/>
            <a:p>
              <a:pPr>
                <a:spcBef>
                  <a:spcPct val="50000"/>
                </a:spcBef>
                <a:defRPr/>
              </a:pPr>
              <a:r>
                <a:rPr lang="en-US" sz="1200" dirty="0">
                  <a:solidFill>
                    <a:schemeClr val="tx1">
                      <a:lumMod val="75000"/>
                      <a:lumOff val="25000"/>
                    </a:schemeClr>
                  </a:solidFill>
                  <a:latin typeface="Arial" charset="0"/>
                </a:rPr>
                <a:t>r</a:t>
              </a:r>
              <a:r>
                <a:rPr lang="en-US" sz="1200" baseline="30000" dirty="0">
                  <a:solidFill>
                    <a:schemeClr val="tx1">
                      <a:lumMod val="75000"/>
                      <a:lumOff val="25000"/>
                    </a:schemeClr>
                  </a:solidFill>
                  <a:latin typeface="Arial" charset="0"/>
                </a:rPr>
                <a:t>2</a:t>
              </a:r>
              <a:r>
                <a:rPr lang="en-US" sz="1200" dirty="0">
                  <a:solidFill>
                    <a:schemeClr val="tx1">
                      <a:lumMod val="75000"/>
                      <a:lumOff val="25000"/>
                    </a:schemeClr>
                  </a:solidFill>
                  <a:latin typeface="Arial" charset="0"/>
                </a:rPr>
                <a:t> = 0.27  p&lt;0.0001</a:t>
              </a:r>
            </a:p>
          </p:txBody>
        </p:sp>
        <p:sp>
          <p:nvSpPr>
            <p:cNvPr id="21343" name="Text Box 4959"/>
            <p:cNvSpPr txBox="1">
              <a:spLocks noChangeArrowheads="1"/>
            </p:cNvSpPr>
            <p:nvPr/>
          </p:nvSpPr>
          <p:spPr bwMode="auto">
            <a:xfrm>
              <a:off x="14956221" y="24442133"/>
              <a:ext cx="2625834" cy="300793"/>
            </a:xfrm>
            <a:prstGeom prst="rect">
              <a:avLst/>
            </a:prstGeom>
            <a:noFill/>
            <a:ln w="9525">
              <a:noFill/>
              <a:miter lim="800000"/>
              <a:headEnd/>
              <a:tailEnd/>
            </a:ln>
            <a:effectLst/>
          </p:spPr>
          <p:txBody>
            <a:bodyPr>
              <a:spAutoFit/>
            </a:bodyPr>
            <a:lstStyle/>
            <a:p>
              <a:pPr>
                <a:spcBef>
                  <a:spcPct val="50000"/>
                </a:spcBef>
                <a:defRPr/>
              </a:pPr>
              <a:r>
                <a:rPr lang="en-US" sz="1200" dirty="0">
                  <a:solidFill>
                    <a:schemeClr val="tx1">
                      <a:lumMod val="75000"/>
                      <a:lumOff val="25000"/>
                    </a:schemeClr>
                  </a:solidFill>
                  <a:latin typeface="Arial" charset="0"/>
                </a:rPr>
                <a:t>r</a:t>
              </a:r>
              <a:r>
                <a:rPr lang="en-US" sz="1200" baseline="30000" dirty="0">
                  <a:solidFill>
                    <a:schemeClr val="tx1">
                      <a:lumMod val="75000"/>
                      <a:lumOff val="25000"/>
                    </a:schemeClr>
                  </a:solidFill>
                  <a:latin typeface="Arial" charset="0"/>
                </a:rPr>
                <a:t>2</a:t>
              </a:r>
              <a:r>
                <a:rPr lang="en-US" sz="1200" dirty="0">
                  <a:solidFill>
                    <a:schemeClr val="tx1">
                      <a:lumMod val="75000"/>
                      <a:lumOff val="25000"/>
                    </a:schemeClr>
                  </a:solidFill>
                  <a:latin typeface="Arial" charset="0"/>
                </a:rPr>
                <a:t> = 0.35, p&lt;0.0001</a:t>
              </a:r>
            </a:p>
          </p:txBody>
        </p:sp>
        <p:sp>
          <p:nvSpPr>
            <p:cNvPr id="210" name="Text Box 4959"/>
            <p:cNvSpPr txBox="1">
              <a:spLocks noChangeArrowheads="1"/>
            </p:cNvSpPr>
            <p:nvPr/>
          </p:nvSpPr>
          <p:spPr bwMode="auto">
            <a:xfrm>
              <a:off x="14954469" y="24061360"/>
              <a:ext cx="2627586" cy="300794"/>
            </a:xfrm>
            <a:prstGeom prst="rect">
              <a:avLst/>
            </a:prstGeom>
            <a:noFill/>
            <a:ln w="9525">
              <a:noFill/>
              <a:miter lim="800000"/>
              <a:headEnd/>
              <a:tailEnd/>
            </a:ln>
            <a:effectLst/>
          </p:spPr>
          <p:txBody>
            <a:bodyPr>
              <a:spAutoFit/>
            </a:bodyPr>
            <a:lstStyle/>
            <a:p>
              <a:pPr>
                <a:spcBef>
                  <a:spcPct val="50000"/>
                </a:spcBef>
                <a:defRPr/>
              </a:pPr>
              <a:r>
                <a:rPr lang="en-US" sz="1200" dirty="0">
                  <a:solidFill>
                    <a:schemeClr val="tx1">
                      <a:lumMod val="75000"/>
                      <a:lumOff val="25000"/>
                    </a:schemeClr>
                  </a:solidFill>
                  <a:latin typeface="Arial" charset="0"/>
                </a:rPr>
                <a:t>r</a:t>
              </a:r>
              <a:r>
                <a:rPr lang="en-US" sz="1200" baseline="30000" dirty="0">
                  <a:solidFill>
                    <a:schemeClr val="tx1">
                      <a:lumMod val="75000"/>
                      <a:lumOff val="25000"/>
                    </a:schemeClr>
                  </a:solidFill>
                  <a:latin typeface="Arial" charset="0"/>
                </a:rPr>
                <a:t>2</a:t>
              </a:r>
              <a:r>
                <a:rPr lang="en-US" sz="1200" dirty="0">
                  <a:solidFill>
                    <a:schemeClr val="tx1">
                      <a:lumMod val="75000"/>
                      <a:lumOff val="25000"/>
                    </a:schemeClr>
                  </a:solidFill>
                  <a:latin typeface="Arial" charset="0"/>
                </a:rPr>
                <a:t> = 0.42, p&lt;0.0001</a:t>
              </a:r>
            </a:p>
          </p:txBody>
        </p:sp>
        <p:sp>
          <p:nvSpPr>
            <p:cNvPr id="211" name="Text Box 4959"/>
            <p:cNvSpPr txBox="1">
              <a:spLocks noChangeArrowheads="1"/>
            </p:cNvSpPr>
            <p:nvPr/>
          </p:nvSpPr>
          <p:spPr bwMode="auto">
            <a:xfrm>
              <a:off x="13572359" y="24838555"/>
              <a:ext cx="2625834" cy="300793"/>
            </a:xfrm>
            <a:prstGeom prst="rect">
              <a:avLst/>
            </a:prstGeom>
            <a:noFill/>
            <a:ln w="9525">
              <a:noFill/>
              <a:miter lim="800000"/>
              <a:headEnd/>
              <a:tailEnd/>
            </a:ln>
            <a:effectLst/>
          </p:spPr>
          <p:txBody>
            <a:bodyPr>
              <a:spAutoFit/>
            </a:bodyPr>
            <a:lstStyle/>
            <a:p>
              <a:pPr>
                <a:spcBef>
                  <a:spcPct val="50000"/>
                </a:spcBef>
                <a:defRPr/>
              </a:pPr>
              <a:r>
                <a:rPr lang="en-US" sz="1200" dirty="0">
                  <a:solidFill>
                    <a:schemeClr val="tx1">
                      <a:lumMod val="75000"/>
                      <a:lumOff val="25000"/>
                    </a:schemeClr>
                  </a:solidFill>
                  <a:latin typeface="Arial" charset="0"/>
                </a:rPr>
                <a:t>All data: r</a:t>
              </a:r>
              <a:r>
                <a:rPr lang="en-US" sz="1200" baseline="30000" dirty="0">
                  <a:solidFill>
                    <a:schemeClr val="tx1">
                      <a:lumMod val="75000"/>
                      <a:lumOff val="25000"/>
                    </a:schemeClr>
                  </a:solidFill>
                  <a:latin typeface="Arial" charset="0"/>
                </a:rPr>
                <a:t>2</a:t>
              </a:r>
              <a:r>
                <a:rPr lang="en-US" sz="1200" dirty="0">
                  <a:solidFill>
                    <a:schemeClr val="tx1">
                      <a:lumMod val="75000"/>
                      <a:lumOff val="25000"/>
                    </a:schemeClr>
                  </a:solidFill>
                  <a:latin typeface="Arial" charset="0"/>
                </a:rPr>
                <a:t> = 0.71, p&lt;0.0001</a:t>
              </a:r>
            </a:p>
          </p:txBody>
        </p:sp>
      </p:grpSp>
      <p:sp>
        <p:nvSpPr>
          <p:cNvPr id="15399" name="Text Box 4763"/>
          <p:cNvSpPr txBox="1">
            <a:spLocks noChangeArrowheads="1"/>
          </p:cNvSpPr>
          <p:nvPr/>
        </p:nvSpPr>
        <p:spPr bwMode="auto">
          <a:xfrm>
            <a:off x="22364700" y="11075988"/>
            <a:ext cx="8572500" cy="831850"/>
          </a:xfrm>
          <a:prstGeom prst="rect">
            <a:avLst/>
          </a:prstGeom>
          <a:noFill/>
          <a:ln w="9525">
            <a:noFill/>
            <a:miter lim="800000"/>
            <a:headEnd/>
            <a:tailEnd/>
          </a:ln>
        </p:spPr>
        <p:txBody>
          <a:bodyPr>
            <a:spAutoFit/>
          </a:bodyPr>
          <a:lstStyle/>
          <a:p>
            <a:r>
              <a:rPr lang="en-US" altLang="en-US" b="1">
                <a:solidFill>
                  <a:srgbClr val="F77A05"/>
                </a:solidFill>
              </a:rPr>
              <a:t>%N-NIR relationship is significant within pure deciduous and pure evergreen, as well as mixed stands. </a:t>
            </a:r>
          </a:p>
        </p:txBody>
      </p:sp>
      <p:sp>
        <p:nvSpPr>
          <p:cNvPr id="15400" name="Text Box 4856"/>
          <p:cNvSpPr txBox="1">
            <a:spLocks noChangeArrowheads="1"/>
          </p:cNvSpPr>
          <p:nvPr/>
        </p:nvSpPr>
        <p:spPr bwMode="auto">
          <a:xfrm>
            <a:off x="37642800" y="7467600"/>
            <a:ext cx="4876800" cy="3937000"/>
          </a:xfrm>
          <a:prstGeom prst="rect">
            <a:avLst/>
          </a:prstGeom>
          <a:noFill/>
          <a:ln w="9525">
            <a:noFill/>
            <a:miter lim="800000"/>
            <a:headEnd/>
            <a:tailEnd/>
          </a:ln>
        </p:spPr>
        <p:txBody>
          <a:bodyPr>
            <a:spAutoFit/>
          </a:bodyPr>
          <a:lstStyle/>
          <a:p>
            <a:pPr>
              <a:spcBef>
                <a:spcPct val="50000"/>
              </a:spcBef>
            </a:pPr>
            <a:r>
              <a:rPr lang="en-US" altLang="en-US" sz="1800" b="1"/>
              <a:t>Fig. 6</a:t>
            </a:r>
            <a:r>
              <a:rPr lang="en-US" altLang="en-US" sz="1800"/>
              <a:t>. Whole canopy, plot-level %N and NIR reflectance across 215 sites representing a broad range of biomes. Data points include the 102 sites as in Ollinger et al. 2008, as well as additional forest, grassland and cropland sites where %N was measured as part of other studies since the 2008 publication.  NIR reflectance represents mean reflectance between 800 and 850nm as measured by AVIRIS or Hyperion sensors. NIR reflectance increases linearly with canopy %N up to about N=3%, and appears to saturate at high %N (e.g. soy), resulting in a nonlinear relationship between %N and NIR reflectance when all plots are included in the regression.</a:t>
            </a:r>
          </a:p>
        </p:txBody>
      </p:sp>
      <p:grpSp>
        <p:nvGrpSpPr>
          <p:cNvPr id="15401" name="Group 4991"/>
          <p:cNvGrpSpPr>
            <a:grpSpLocks/>
          </p:cNvGrpSpPr>
          <p:nvPr/>
        </p:nvGrpSpPr>
        <p:grpSpPr bwMode="auto">
          <a:xfrm>
            <a:off x="31546800" y="7391400"/>
            <a:ext cx="5867400" cy="4271963"/>
            <a:chOff x="720" y="15309"/>
            <a:chExt cx="3696" cy="2691"/>
          </a:xfrm>
        </p:grpSpPr>
        <p:pic>
          <p:nvPicPr>
            <p:cNvPr id="15461" name="Picture 4855"/>
            <p:cNvPicPr>
              <a:picLocks noChangeAspect="1" noChangeArrowheads="1"/>
            </p:cNvPicPr>
            <p:nvPr/>
          </p:nvPicPr>
          <p:blipFill>
            <a:blip r:embed="rId16"/>
            <a:srcRect l="10942" t="1868" r="3952" b="6615"/>
            <a:stretch>
              <a:fillRect/>
            </a:stretch>
          </p:blipFill>
          <p:spPr bwMode="auto">
            <a:xfrm>
              <a:off x="1056" y="15504"/>
              <a:ext cx="3360" cy="2352"/>
            </a:xfrm>
            <a:prstGeom prst="rect">
              <a:avLst/>
            </a:prstGeom>
            <a:noFill/>
            <a:ln w="9525">
              <a:noFill/>
              <a:miter lim="800000"/>
              <a:headEnd/>
              <a:tailEnd/>
            </a:ln>
          </p:spPr>
        </p:pic>
        <p:sp>
          <p:nvSpPr>
            <p:cNvPr id="15462" name="Text Box 4987"/>
            <p:cNvSpPr txBox="1">
              <a:spLocks noChangeArrowheads="1"/>
            </p:cNvSpPr>
            <p:nvPr/>
          </p:nvSpPr>
          <p:spPr bwMode="auto">
            <a:xfrm>
              <a:off x="2160" y="17270"/>
              <a:ext cx="1968" cy="346"/>
            </a:xfrm>
            <a:prstGeom prst="rect">
              <a:avLst/>
            </a:prstGeom>
            <a:noFill/>
            <a:ln w="9525">
              <a:noFill/>
              <a:miter lim="800000"/>
              <a:headEnd/>
              <a:tailEnd/>
            </a:ln>
          </p:spPr>
          <p:txBody>
            <a:bodyPr>
              <a:spAutoFit/>
            </a:bodyPr>
            <a:lstStyle/>
            <a:p>
              <a:pPr>
                <a:spcBef>
                  <a:spcPct val="50000"/>
                </a:spcBef>
              </a:pPr>
              <a:r>
                <a:rPr lang="en-US" altLang="en-US" sz="1200">
                  <a:latin typeface="Arial" charset="0"/>
                </a:rPr>
                <a:t>solid line r</a:t>
              </a:r>
              <a:r>
                <a:rPr lang="en-US" altLang="en-US" sz="1200" baseline="30000">
                  <a:latin typeface="Arial" charset="0"/>
                </a:rPr>
                <a:t>2</a:t>
              </a:r>
              <a:r>
                <a:rPr lang="en-US" altLang="en-US" sz="1200">
                  <a:latin typeface="Arial" charset="0"/>
                </a:rPr>
                <a:t> = 0.71, rmse = 5, p&lt;0.0001</a:t>
              </a:r>
            </a:p>
            <a:p>
              <a:pPr>
                <a:spcBef>
                  <a:spcPct val="50000"/>
                </a:spcBef>
              </a:pPr>
              <a:r>
                <a:rPr lang="en-US" altLang="en-US" sz="1200">
                  <a:latin typeface="Arial" charset="0"/>
                </a:rPr>
                <a:t>dashed line r</a:t>
              </a:r>
              <a:r>
                <a:rPr lang="en-US" altLang="en-US" sz="1200" baseline="30000">
                  <a:latin typeface="Arial" charset="0"/>
                </a:rPr>
                <a:t>2</a:t>
              </a:r>
              <a:r>
                <a:rPr lang="en-US" altLang="en-US" sz="1200">
                  <a:latin typeface="Arial" charset="0"/>
                </a:rPr>
                <a:t> = 0.74, rmse = 5, p&lt;0.0001</a:t>
              </a:r>
            </a:p>
          </p:txBody>
        </p:sp>
        <p:sp>
          <p:nvSpPr>
            <p:cNvPr id="15463" name="Text Box 4988"/>
            <p:cNvSpPr txBox="1">
              <a:spLocks noChangeArrowheads="1"/>
            </p:cNvSpPr>
            <p:nvPr/>
          </p:nvSpPr>
          <p:spPr bwMode="auto">
            <a:xfrm>
              <a:off x="2016" y="17808"/>
              <a:ext cx="1056" cy="192"/>
            </a:xfrm>
            <a:prstGeom prst="rect">
              <a:avLst/>
            </a:prstGeom>
            <a:noFill/>
            <a:ln w="9525">
              <a:noFill/>
              <a:miter lim="800000"/>
              <a:headEnd/>
              <a:tailEnd/>
            </a:ln>
          </p:spPr>
          <p:txBody>
            <a:bodyPr>
              <a:spAutoFit/>
            </a:bodyPr>
            <a:lstStyle/>
            <a:p>
              <a:pPr algn="ctr">
                <a:spcBef>
                  <a:spcPct val="50000"/>
                </a:spcBef>
              </a:pPr>
              <a:r>
                <a:rPr lang="en-US" altLang="en-US" sz="1400"/>
                <a:t>Canopy %N</a:t>
              </a:r>
            </a:p>
          </p:txBody>
        </p:sp>
        <p:sp>
          <p:nvSpPr>
            <p:cNvPr id="15464" name="Text Box 4989"/>
            <p:cNvSpPr txBox="1">
              <a:spLocks noChangeArrowheads="1"/>
            </p:cNvSpPr>
            <p:nvPr/>
          </p:nvSpPr>
          <p:spPr bwMode="auto">
            <a:xfrm rot="-5400000">
              <a:off x="288" y="16416"/>
              <a:ext cx="1056" cy="192"/>
            </a:xfrm>
            <a:prstGeom prst="rect">
              <a:avLst/>
            </a:prstGeom>
            <a:noFill/>
            <a:ln w="9525">
              <a:noFill/>
              <a:miter lim="800000"/>
              <a:headEnd/>
              <a:tailEnd/>
            </a:ln>
          </p:spPr>
          <p:txBody>
            <a:bodyPr>
              <a:spAutoFit/>
            </a:bodyPr>
            <a:lstStyle/>
            <a:p>
              <a:pPr algn="ctr">
                <a:spcBef>
                  <a:spcPct val="50000"/>
                </a:spcBef>
              </a:pPr>
              <a:r>
                <a:rPr lang="en-US" altLang="en-US" sz="1400"/>
                <a:t>NIR reflectance</a:t>
              </a:r>
            </a:p>
          </p:txBody>
        </p:sp>
        <p:sp>
          <p:nvSpPr>
            <p:cNvPr id="15465" name="Text Box 4990"/>
            <p:cNvSpPr txBox="1">
              <a:spLocks noChangeArrowheads="1"/>
            </p:cNvSpPr>
            <p:nvPr/>
          </p:nvSpPr>
          <p:spPr bwMode="auto">
            <a:xfrm>
              <a:off x="864" y="15309"/>
              <a:ext cx="336" cy="2403"/>
            </a:xfrm>
            <a:prstGeom prst="rect">
              <a:avLst/>
            </a:prstGeom>
            <a:noFill/>
            <a:ln w="9525">
              <a:noFill/>
              <a:miter lim="800000"/>
              <a:headEnd/>
              <a:tailEnd/>
            </a:ln>
          </p:spPr>
          <p:txBody>
            <a:bodyPr>
              <a:spAutoFit/>
            </a:bodyPr>
            <a:lstStyle/>
            <a:p>
              <a:pPr>
                <a:lnSpc>
                  <a:spcPct val="250000"/>
                </a:lnSpc>
                <a:spcBef>
                  <a:spcPct val="50000"/>
                </a:spcBef>
              </a:pPr>
              <a:r>
                <a:rPr lang="en-US" altLang="en-US" sz="1400"/>
                <a:t>60</a:t>
              </a:r>
            </a:p>
            <a:p>
              <a:pPr>
                <a:lnSpc>
                  <a:spcPct val="250000"/>
                </a:lnSpc>
                <a:spcBef>
                  <a:spcPct val="50000"/>
                </a:spcBef>
              </a:pPr>
              <a:r>
                <a:rPr lang="en-US" altLang="en-US" sz="1400"/>
                <a:t>50</a:t>
              </a:r>
            </a:p>
            <a:p>
              <a:pPr>
                <a:lnSpc>
                  <a:spcPct val="250000"/>
                </a:lnSpc>
                <a:spcBef>
                  <a:spcPct val="50000"/>
                </a:spcBef>
              </a:pPr>
              <a:r>
                <a:rPr lang="en-US" altLang="en-US" sz="1400"/>
                <a:t>40</a:t>
              </a:r>
            </a:p>
            <a:p>
              <a:pPr>
                <a:lnSpc>
                  <a:spcPct val="250000"/>
                </a:lnSpc>
                <a:spcBef>
                  <a:spcPct val="50000"/>
                </a:spcBef>
              </a:pPr>
              <a:r>
                <a:rPr lang="en-US" altLang="en-US" sz="1400"/>
                <a:t>30</a:t>
              </a:r>
            </a:p>
            <a:p>
              <a:pPr>
                <a:lnSpc>
                  <a:spcPct val="250000"/>
                </a:lnSpc>
                <a:spcBef>
                  <a:spcPct val="50000"/>
                </a:spcBef>
              </a:pPr>
              <a:r>
                <a:rPr lang="en-US" altLang="en-US" sz="1400"/>
                <a:t>20</a:t>
              </a:r>
            </a:p>
            <a:p>
              <a:pPr>
                <a:lnSpc>
                  <a:spcPct val="250000"/>
                </a:lnSpc>
                <a:spcBef>
                  <a:spcPct val="50000"/>
                </a:spcBef>
              </a:pPr>
              <a:r>
                <a:rPr lang="en-US" altLang="en-US" sz="1400"/>
                <a:t>10</a:t>
              </a:r>
            </a:p>
          </p:txBody>
        </p:sp>
      </p:grpSp>
      <p:sp>
        <p:nvSpPr>
          <p:cNvPr id="15402" name="Text Box 4993"/>
          <p:cNvSpPr txBox="1">
            <a:spLocks noChangeArrowheads="1"/>
          </p:cNvSpPr>
          <p:nvPr/>
        </p:nvSpPr>
        <p:spPr bwMode="auto">
          <a:xfrm>
            <a:off x="22350413" y="5795963"/>
            <a:ext cx="2592387" cy="5078412"/>
          </a:xfrm>
          <a:prstGeom prst="rect">
            <a:avLst/>
          </a:prstGeom>
          <a:noFill/>
          <a:ln w="9525">
            <a:noFill/>
            <a:miter lim="800000"/>
            <a:headEnd/>
            <a:tailEnd/>
          </a:ln>
        </p:spPr>
        <p:txBody>
          <a:bodyPr>
            <a:spAutoFit/>
          </a:bodyPr>
          <a:lstStyle/>
          <a:p>
            <a:pPr>
              <a:spcBef>
                <a:spcPct val="50000"/>
              </a:spcBef>
            </a:pPr>
            <a:r>
              <a:rPr lang="en-US" altLang="en-US" sz="1800" b="1"/>
              <a:t>Fig. 5</a:t>
            </a:r>
            <a:r>
              <a:rPr lang="en-US" altLang="en-US" sz="1800"/>
              <a:t>. Whole-canopy %N relative to NIR reflectance for pure deciduous, pure evergreen and mixed stands.  The relationship is significant within each group at p&lt;.0001, as well as across the entire data set.   Within mixed stands, NIR reflectance is significantly related to %N values of their deciduous and evergreen subgroups as well as the proportional abundance of the two (r</a:t>
            </a:r>
            <a:r>
              <a:rPr lang="en-US" altLang="en-US" sz="1800" baseline="30000"/>
              <a:t>2</a:t>
            </a:r>
            <a:r>
              <a:rPr lang="en-US" altLang="en-US" sz="1800"/>
              <a:t> = 0.71 for the combined model).</a:t>
            </a:r>
          </a:p>
        </p:txBody>
      </p:sp>
      <p:sp>
        <p:nvSpPr>
          <p:cNvPr id="15403" name="Text Box 4934"/>
          <p:cNvSpPr txBox="1">
            <a:spLocks noChangeArrowheads="1"/>
          </p:cNvSpPr>
          <p:nvPr/>
        </p:nvSpPr>
        <p:spPr bwMode="auto">
          <a:xfrm>
            <a:off x="32918400" y="13335000"/>
            <a:ext cx="9982200" cy="461963"/>
          </a:xfrm>
          <a:prstGeom prst="rect">
            <a:avLst/>
          </a:prstGeom>
          <a:noFill/>
          <a:ln w="9525">
            <a:noFill/>
            <a:miter lim="800000"/>
            <a:headEnd/>
            <a:tailEnd/>
          </a:ln>
        </p:spPr>
        <p:txBody>
          <a:bodyPr>
            <a:spAutoFit/>
          </a:bodyPr>
          <a:lstStyle/>
          <a:p>
            <a:pPr algn="ctr"/>
            <a:r>
              <a:rPr lang="en-US" altLang="en-US" b="1">
                <a:solidFill>
                  <a:srgbClr val="F77A05"/>
                </a:solidFill>
              </a:rPr>
              <a:t>%N-NIR relationship is not driven by differences in leaf-level reflectance</a:t>
            </a:r>
          </a:p>
        </p:txBody>
      </p:sp>
      <p:sp>
        <p:nvSpPr>
          <p:cNvPr id="15404" name="Text Box 4972"/>
          <p:cNvSpPr txBox="1">
            <a:spLocks noChangeArrowheads="1"/>
          </p:cNvSpPr>
          <p:nvPr/>
        </p:nvSpPr>
        <p:spPr bwMode="auto">
          <a:xfrm>
            <a:off x="33375600" y="17907000"/>
            <a:ext cx="9448800" cy="1465263"/>
          </a:xfrm>
          <a:prstGeom prst="rect">
            <a:avLst/>
          </a:prstGeom>
          <a:noFill/>
          <a:ln w="9525">
            <a:noFill/>
            <a:miter lim="800000"/>
            <a:headEnd/>
            <a:tailEnd/>
          </a:ln>
        </p:spPr>
        <p:txBody>
          <a:bodyPr>
            <a:spAutoFit/>
          </a:bodyPr>
          <a:lstStyle/>
          <a:p>
            <a:pPr>
              <a:spcBef>
                <a:spcPct val="50000"/>
              </a:spcBef>
            </a:pPr>
            <a:r>
              <a:rPr lang="en-US" altLang="en-US" sz="1800" b="1"/>
              <a:t>Fig. 8.</a:t>
            </a:r>
            <a:r>
              <a:rPr lang="en-US" altLang="en-US" sz="1800"/>
              <a:t> Regression between foliar %N and NIR reflectance for single leaves </a:t>
            </a:r>
            <a:r>
              <a:rPr lang="en-US" altLang="en-US" sz="1800" b="1"/>
              <a:t>(a)</a:t>
            </a:r>
            <a:r>
              <a:rPr lang="en-US" altLang="en-US" sz="1800"/>
              <a:t> and stacks of leaves </a:t>
            </a:r>
            <a:r>
              <a:rPr lang="en-US" altLang="en-US" sz="1800" b="1"/>
              <a:t>(b)</a:t>
            </a:r>
            <a:r>
              <a:rPr lang="en-US" altLang="en-US" sz="1800"/>
              <a:t>. %N was negatively correlated with NIR reflectance, with p&lt;0.0001 in all cases (From Wicklein et al. 2012). A significant, but negative, relationship is observed between foliar nitrogen and leaf reflectance (both full spectrum leaf albedo as well as leaf albedo in the NIR region) (e.g. Bartlett et al. 2011, Wicklein et al. 2012, Sullivan et al. 2013).</a:t>
            </a:r>
            <a:endParaRPr lang="en-US" altLang="en-US" sz="1800">
              <a:solidFill>
                <a:srgbClr val="404040"/>
              </a:solidFill>
            </a:endParaRPr>
          </a:p>
        </p:txBody>
      </p:sp>
      <p:grpSp>
        <p:nvGrpSpPr>
          <p:cNvPr id="15405" name="Group 377"/>
          <p:cNvGrpSpPr>
            <a:grpSpLocks/>
          </p:cNvGrpSpPr>
          <p:nvPr/>
        </p:nvGrpSpPr>
        <p:grpSpPr bwMode="auto">
          <a:xfrm>
            <a:off x="33375600" y="14020800"/>
            <a:ext cx="9310688" cy="3954463"/>
            <a:chOff x="855" y="16254"/>
            <a:chExt cx="5865" cy="2491"/>
          </a:xfrm>
        </p:grpSpPr>
        <p:grpSp>
          <p:nvGrpSpPr>
            <p:cNvPr id="15452" name="Group 4967"/>
            <p:cNvGrpSpPr>
              <a:grpSpLocks/>
            </p:cNvGrpSpPr>
            <p:nvPr/>
          </p:nvGrpSpPr>
          <p:grpSpPr bwMode="auto">
            <a:xfrm>
              <a:off x="959" y="16254"/>
              <a:ext cx="2900" cy="2491"/>
              <a:chOff x="1683" y="11760"/>
              <a:chExt cx="3236" cy="2849"/>
            </a:xfrm>
          </p:grpSpPr>
          <p:sp>
            <p:nvSpPr>
              <p:cNvPr id="15458" name="Text Box 4935"/>
              <p:cNvSpPr txBox="1">
                <a:spLocks noChangeArrowheads="1"/>
              </p:cNvSpPr>
              <p:nvPr/>
            </p:nvSpPr>
            <p:spPr bwMode="auto">
              <a:xfrm rot="10800000">
                <a:off x="1683" y="11765"/>
                <a:ext cx="344" cy="2435"/>
              </a:xfrm>
              <a:prstGeom prst="rect">
                <a:avLst/>
              </a:prstGeom>
              <a:solidFill>
                <a:schemeClr val="bg1"/>
              </a:solidFill>
              <a:ln w="9525">
                <a:noFill/>
                <a:miter lim="800000"/>
                <a:headEnd/>
                <a:tailEnd/>
              </a:ln>
            </p:spPr>
            <p:txBody>
              <a:bodyPr vert="eaVert">
                <a:spAutoFit/>
              </a:bodyPr>
              <a:lstStyle/>
              <a:p>
                <a:pPr algn="ctr">
                  <a:spcBef>
                    <a:spcPct val="50000"/>
                  </a:spcBef>
                </a:pPr>
                <a:r>
                  <a:rPr lang="en-US" altLang="en-US" sz="2000"/>
                  <a:t>NIR reflectance</a:t>
                </a:r>
              </a:p>
            </p:txBody>
          </p:sp>
          <p:sp>
            <p:nvSpPr>
              <p:cNvPr id="15459" name="Text Box 4936"/>
              <p:cNvSpPr txBox="1">
                <a:spLocks noChangeArrowheads="1"/>
              </p:cNvSpPr>
              <p:nvPr/>
            </p:nvSpPr>
            <p:spPr bwMode="auto">
              <a:xfrm rot="-5400000">
                <a:off x="3356" y="13215"/>
                <a:ext cx="352" cy="2436"/>
              </a:xfrm>
              <a:prstGeom prst="rect">
                <a:avLst/>
              </a:prstGeom>
              <a:solidFill>
                <a:schemeClr val="bg1"/>
              </a:solidFill>
              <a:ln w="9525">
                <a:noFill/>
                <a:miter lim="800000"/>
                <a:headEnd/>
                <a:tailEnd/>
              </a:ln>
            </p:spPr>
            <p:txBody>
              <a:bodyPr vert="eaVert">
                <a:spAutoFit/>
              </a:bodyPr>
              <a:lstStyle/>
              <a:p>
                <a:pPr algn="ctr">
                  <a:spcBef>
                    <a:spcPct val="50000"/>
                  </a:spcBef>
                </a:pPr>
                <a:r>
                  <a:rPr lang="en-US" altLang="en-US" sz="2000"/>
                  <a:t>Leaf %N</a:t>
                </a:r>
              </a:p>
            </p:txBody>
          </p:sp>
          <p:pic>
            <p:nvPicPr>
              <p:cNvPr id="15460" name="Picture 4966"/>
              <p:cNvPicPr>
                <a:picLocks noChangeAspect="1" noChangeArrowheads="1"/>
              </p:cNvPicPr>
              <p:nvPr/>
            </p:nvPicPr>
            <p:blipFill>
              <a:blip r:embed="rId17"/>
              <a:srcRect/>
              <a:stretch>
                <a:fillRect/>
              </a:stretch>
            </p:blipFill>
            <p:spPr bwMode="auto">
              <a:xfrm>
                <a:off x="1920" y="11760"/>
                <a:ext cx="2999" cy="2560"/>
              </a:xfrm>
              <a:prstGeom prst="rect">
                <a:avLst/>
              </a:prstGeom>
              <a:noFill/>
              <a:ln w="9525">
                <a:noFill/>
                <a:miter lim="800000"/>
                <a:headEnd/>
                <a:tailEnd/>
              </a:ln>
            </p:spPr>
          </p:pic>
        </p:grpSp>
        <p:pic>
          <p:nvPicPr>
            <p:cNvPr id="15453" name="Picture 4968"/>
            <p:cNvPicPr>
              <a:picLocks noChangeAspect="1" noChangeArrowheads="1"/>
            </p:cNvPicPr>
            <p:nvPr/>
          </p:nvPicPr>
          <p:blipFill>
            <a:blip r:embed="rId18"/>
            <a:srcRect/>
            <a:stretch>
              <a:fillRect/>
            </a:stretch>
          </p:blipFill>
          <p:spPr bwMode="auto">
            <a:xfrm>
              <a:off x="4100" y="16272"/>
              <a:ext cx="2620" cy="2272"/>
            </a:xfrm>
            <a:prstGeom prst="rect">
              <a:avLst/>
            </a:prstGeom>
            <a:noFill/>
            <a:ln w="9525">
              <a:noFill/>
              <a:miter lim="800000"/>
              <a:headEnd/>
              <a:tailEnd/>
            </a:ln>
          </p:spPr>
        </p:pic>
        <p:sp>
          <p:nvSpPr>
            <p:cNvPr id="15454" name="Text Box 4969"/>
            <p:cNvSpPr txBox="1">
              <a:spLocks noChangeArrowheads="1"/>
            </p:cNvSpPr>
            <p:nvPr/>
          </p:nvSpPr>
          <p:spPr bwMode="auto">
            <a:xfrm>
              <a:off x="4930" y="18488"/>
              <a:ext cx="1222" cy="250"/>
            </a:xfrm>
            <a:prstGeom prst="rect">
              <a:avLst/>
            </a:prstGeom>
            <a:noFill/>
            <a:ln w="9525">
              <a:noFill/>
              <a:miter lim="800000"/>
              <a:headEnd/>
              <a:tailEnd/>
            </a:ln>
          </p:spPr>
          <p:txBody>
            <a:bodyPr>
              <a:spAutoFit/>
            </a:bodyPr>
            <a:lstStyle/>
            <a:p>
              <a:pPr algn="ctr">
                <a:spcBef>
                  <a:spcPct val="50000"/>
                </a:spcBef>
              </a:pPr>
              <a:r>
                <a:rPr lang="en-US" altLang="en-US" sz="2000"/>
                <a:t>Leaf %N</a:t>
              </a:r>
            </a:p>
          </p:txBody>
        </p:sp>
        <p:sp>
          <p:nvSpPr>
            <p:cNvPr id="15455" name="Rectangle 4970"/>
            <p:cNvSpPr>
              <a:spLocks noChangeArrowheads="1"/>
            </p:cNvSpPr>
            <p:nvPr/>
          </p:nvSpPr>
          <p:spPr bwMode="auto">
            <a:xfrm>
              <a:off x="1568" y="16471"/>
              <a:ext cx="174" cy="217"/>
            </a:xfrm>
            <a:prstGeom prst="rect">
              <a:avLst/>
            </a:prstGeom>
            <a:solidFill>
              <a:schemeClr val="bg1"/>
            </a:solidFill>
            <a:ln w="9525">
              <a:noFill/>
              <a:miter lim="800000"/>
              <a:headEnd/>
              <a:tailEnd/>
            </a:ln>
          </p:spPr>
          <p:txBody>
            <a:bodyPr wrap="none" anchor="ctr"/>
            <a:lstStyle/>
            <a:p>
              <a:endParaRPr lang="en-US" altLang="en-US"/>
            </a:p>
          </p:txBody>
        </p:sp>
        <p:sp>
          <p:nvSpPr>
            <p:cNvPr id="15456" name="Text Box 5057"/>
            <p:cNvSpPr txBox="1">
              <a:spLocks noChangeArrowheads="1"/>
            </p:cNvSpPr>
            <p:nvPr/>
          </p:nvSpPr>
          <p:spPr bwMode="auto">
            <a:xfrm>
              <a:off x="855" y="16293"/>
              <a:ext cx="277" cy="231"/>
            </a:xfrm>
            <a:prstGeom prst="rect">
              <a:avLst/>
            </a:prstGeom>
            <a:noFill/>
            <a:ln w="9525">
              <a:noFill/>
              <a:miter lim="800000"/>
              <a:headEnd/>
              <a:tailEnd/>
            </a:ln>
          </p:spPr>
          <p:txBody>
            <a:bodyPr wrap="none">
              <a:spAutoFit/>
            </a:bodyPr>
            <a:lstStyle/>
            <a:p>
              <a:r>
                <a:rPr lang="en-US" altLang="en-US" sz="1800" b="1"/>
                <a:t>(a)</a:t>
              </a:r>
            </a:p>
          </p:txBody>
        </p:sp>
        <p:sp>
          <p:nvSpPr>
            <p:cNvPr id="15457" name="Text Box 5058"/>
            <p:cNvSpPr txBox="1">
              <a:spLocks noChangeArrowheads="1"/>
            </p:cNvSpPr>
            <p:nvPr/>
          </p:nvSpPr>
          <p:spPr bwMode="auto">
            <a:xfrm>
              <a:off x="3792" y="16293"/>
              <a:ext cx="283" cy="231"/>
            </a:xfrm>
            <a:prstGeom prst="rect">
              <a:avLst/>
            </a:prstGeom>
            <a:noFill/>
            <a:ln w="9525">
              <a:noFill/>
              <a:miter lim="800000"/>
              <a:headEnd/>
              <a:tailEnd/>
            </a:ln>
          </p:spPr>
          <p:txBody>
            <a:bodyPr wrap="none">
              <a:spAutoFit/>
            </a:bodyPr>
            <a:lstStyle/>
            <a:p>
              <a:r>
                <a:rPr lang="en-US" altLang="en-US" sz="1800" b="1"/>
                <a:t>(b)</a:t>
              </a:r>
            </a:p>
          </p:txBody>
        </p:sp>
      </p:grpSp>
      <p:sp>
        <p:nvSpPr>
          <p:cNvPr id="15406" name="Text Box 387"/>
          <p:cNvSpPr txBox="1">
            <a:spLocks noChangeArrowheads="1"/>
          </p:cNvSpPr>
          <p:nvPr/>
        </p:nvSpPr>
        <p:spPr bwMode="auto">
          <a:xfrm>
            <a:off x="1295400" y="7772400"/>
            <a:ext cx="20040600" cy="4057650"/>
          </a:xfrm>
          <a:prstGeom prst="rect">
            <a:avLst/>
          </a:prstGeom>
          <a:noFill/>
          <a:ln w="9525">
            <a:noFill/>
            <a:miter lim="800000"/>
            <a:headEnd/>
            <a:tailEnd/>
          </a:ln>
        </p:spPr>
        <p:txBody>
          <a:bodyPr>
            <a:spAutoFit/>
          </a:bodyPr>
          <a:lstStyle/>
          <a:p>
            <a:pPr marL="479425" indent="-479425">
              <a:spcBef>
                <a:spcPct val="50000"/>
              </a:spcBef>
            </a:pPr>
            <a:r>
              <a:rPr lang="en-US" altLang="en-US" sz="3600" b="1">
                <a:solidFill>
                  <a:srgbClr val="003594"/>
                </a:solidFill>
              </a:rPr>
              <a:t>Highlights</a:t>
            </a:r>
          </a:p>
          <a:p>
            <a:pPr marL="479425" indent="-479425">
              <a:buFontTx/>
              <a:buChar char="•"/>
            </a:pPr>
            <a:r>
              <a:rPr lang="en-US" altLang="en-US" sz="2800"/>
              <a:t>We explored the effects of spectral resolution, spatial resolution and sensor fidelity on relationships between forest %N and reflectance.</a:t>
            </a:r>
          </a:p>
          <a:p>
            <a:pPr marL="479425" indent="-479425">
              <a:buFontTx/>
              <a:buChar char="•"/>
            </a:pPr>
            <a:r>
              <a:rPr lang="en-US" altLang="en-US" sz="2800"/>
              <a:t>We compared forest canopy %N and reflectance data from AVIRIS, Landsat and MODIS.</a:t>
            </a:r>
          </a:p>
          <a:p>
            <a:pPr marL="479425" indent="-479425">
              <a:buFontTx/>
              <a:buChar char="•"/>
            </a:pPr>
            <a:r>
              <a:rPr lang="en-US" altLang="en-US" sz="2800"/>
              <a:t>Observed relationships between %N and reflectance were driven primarily by reflectance in the NIR region.</a:t>
            </a:r>
          </a:p>
          <a:p>
            <a:pPr marL="479425" indent="-479425">
              <a:buFontTx/>
              <a:buChar char="•"/>
            </a:pPr>
            <a:r>
              <a:rPr lang="en-US" altLang="en-US" sz="2800"/>
              <a:t>The strength of the relationship between NIR reflectance and %N was influenced more by sensor fidelity than spatial or spectral resolution.</a:t>
            </a:r>
          </a:p>
          <a:p>
            <a:pPr marL="479425" indent="-479425">
              <a:buFontTx/>
              <a:buChar char="•"/>
            </a:pPr>
            <a:r>
              <a:rPr lang="en-US" altLang="en-US" sz="2800"/>
              <a:t>Our results suggest promise for broad-scale canopy %N estimation with a variety of sensors.</a:t>
            </a:r>
          </a:p>
          <a:p>
            <a:pPr marL="479425" indent="-479425"/>
            <a:endParaRPr lang="en-US" altLang="en-US" sz="2800"/>
          </a:p>
        </p:txBody>
      </p:sp>
      <p:sp>
        <p:nvSpPr>
          <p:cNvPr id="15407" name="Text Box 388"/>
          <p:cNvSpPr txBox="1">
            <a:spLocks noChangeArrowheads="1"/>
          </p:cNvSpPr>
          <p:nvPr/>
        </p:nvSpPr>
        <p:spPr bwMode="auto">
          <a:xfrm>
            <a:off x="1295400" y="5214938"/>
            <a:ext cx="20040600" cy="2227262"/>
          </a:xfrm>
          <a:prstGeom prst="rect">
            <a:avLst/>
          </a:prstGeom>
          <a:noFill/>
          <a:ln w="9525">
            <a:noFill/>
            <a:miter lim="800000"/>
            <a:headEnd/>
            <a:tailEnd/>
          </a:ln>
        </p:spPr>
        <p:txBody>
          <a:bodyPr>
            <a:spAutoFit/>
          </a:bodyPr>
          <a:lstStyle/>
          <a:p>
            <a:pPr>
              <a:spcBef>
                <a:spcPct val="50000"/>
              </a:spcBef>
            </a:pPr>
            <a:r>
              <a:rPr lang="en-US" altLang="en-US" sz="2800"/>
              <a:t>The ability to estimate foliar nitrogen concentration (%N) over a range of scales would substantially improve our understanding of terrestrial carbon and nitrogen cycles.  At fine scales, %N estimation has been achieved using data from high spectral resolution remote sensing instruments, or imaging spectrometers. Recently, observations of strong correlations between field-measured %N in closed-canopy forests and reflectance across broad portions of the near infrared (NIR) region have raised the possibility that some level of N estimation may be possible with broad-band data. </a:t>
            </a:r>
          </a:p>
        </p:txBody>
      </p:sp>
      <p:pic>
        <p:nvPicPr>
          <p:cNvPr id="15408" name="Picture 429"/>
          <p:cNvPicPr>
            <a:picLocks noChangeAspect="1" noChangeArrowheads="1"/>
          </p:cNvPicPr>
          <p:nvPr/>
        </p:nvPicPr>
        <p:blipFill>
          <a:blip r:embed="rId19"/>
          <a:srcRect l="6667" b="5463"/>
          <a:stretch>
            <a:fillRect/>
          </a:stretch>
        </p:blipFill>
        <p:spPr bwMode="auto">
          <a:xfrm>
            <a:off x="6172200" y="13716000"/>
            <a:ext cx="4876800" cy="3692525"/>
          </a:xfrm>
          <a:prstGeom prst="rect">
            <a:avLst/>
          </a:prstGeom>
          <a:noFill/>
          <a:ln w="9525">
            <a:noFill/>
            <a:miter lim="800000"/>
            <a:headEnd/>
            <a:tailEnd/>
          </a:ln>
        </p:spPr>
      </p:pic>
      <p:sp>
        <p:nvSpPr>
          <p:cNvPr id="15409" name="Text Box 431"/>
          <p:cNvSpPr txBox="1">
            <a:spLocks noChangeArrowheads="1"/>
          </p:cNvSpPr>
          <p:nvPr/>
        </p:nvSpPr>
        <p:spPr bwMode="auto">
          <a:xfrm>
            <a:off x="6934200" y="13944600"/>
            <a:ext cx="1016000" cy="304800"/>
          </a:xfrm>
          <a:prstGeom prst="rect">
            <a:avLst/>
          </a:prstGeom>
          <a:noFill/>
          <a:ln w="9525">
            <a:noFill/>
            <a:miter lim="800000"/>
            <a:headEnd/>
            <a:tailEnd/>
          </a:ln>
        </p:spPr>
        <p:txBody>
          <a:bodyPr>
            <a:spAutoFit/>
          </a:bodyPr>
          <a:lstStyle/>
          <a:p>
            <a:pPr>
              <a:spcBef>
                <a:spcPct val="50000"/>
              </a:spcBef>
            </a:pPr>
            <a:r>
              <a:rPr lang="en-US" altLang="en-US" sz="1400">
                <a:latin typeface="Arial" charset="0"/>
              </a:rPr>
              <a:t>r</a:t>
            </a:r>
            <a:r>
              <a:rPr lang="en-US" altLang="en-US" sz="1400" baseline="30000">
                <a:latin typeface="Arial" charset="0"/>
              </a:rPr>
              <a:t>2</a:t>
            </a:r>
            <a:r>
              <a:rPr lang="en-US" altLang="en-US" sz="1400">
                <a:latin typeface="Arial" charset="0"/>
              </a:rPr>
              <a:t> = 0.86</a:t>
            </a:r>
          </a:p>
        </p:txBody>
      </p:sp>
      <p:sp>
        <p:nvSpPr>
          <p:cNvPr id="15410" name="Text Box 434"/>
          <p:cNvSpPr txBox="1">
            <a:spLocks noChangeArrowheads="1"/>
          </p:cNvSpPr>
          <p:nvPr/>
        </p:nvSpPr>
        <p:spPr bwMode="auto">
          <a:xfrm>
            <a:off x="12877800" y="17068800"/>
            <a:ext cx="8763000" cy="1465263"/>
          </a:xfrm>
          <a:prstGeom prst="rect">
            <a:avLst/>
          </a:prstGeom>
          <a:noFill/>
          <a:ln w="9525">
            <a:noFill/>
            <a:miter lim="800000"/>
            <a:headEnd/>
            <a:tailEnd/>
          </a:ln>
        </p:spPr>
        <p:txBody>
          <a:bodyPr>
            <a:spAutoFit/>
          </a:bodyPr>
          <a:lstStyle/>
          <a:p>
            <a:pPr>
              <a:spcBef>
                <a:spcPct val="50000"/>
              </a:spcBef>
            </a:pPr>
            <a:r>
              <a:rPr lang="en-US" altLang="en-US" sz="1800" b="1"/>
              <a:t>Fig. 2</a:t>
            </a:r>
            <a:r>
              <a:rPr lang="en-US" altLang="en-US" sz="1800"/>
              <a:t>. Variable Importance of Projection (VIP) plot for the PLS regression equation used to predict %N in Fig. 1b. The VIP score on the y-axis describes the importance of each wavelength in the projection of the latent variables that underlie the PLS model. Predictors with a VIP score of one or higher are typically important in the regression model, with those less than 0.8 tending to add very little.</a:t>
            </a:r>
          </a:p>
        </p:txBody>
      </p:sp>
      <p:sp>
        <p:nvSpPr>
          <p:cNvPr id="15411" name="Text Box 255"/>
          <p:cNvSpPr txBox="1">
            <a:spLocks noChangeArrowheads="1"/>
          </p:cNvSpPr>
          <p:nvPr/>
        </p:nvSpPr>
        <p:spPr bwMode="auto">
          <a:xfrm>
            <a:off x="5848350" y="12484100"/>
            <a:ext cx="5778500" cy="1201738"/>
          </a:xfrm>
          <a:prstGeom prst="rect">
            <a:avLst/>
          </a:prstGeom>
          <a:noFill/>
          <a:ln w="9525">
            <a:noFill/>
            <a:miter lim="800000"/>
            <a:headEnd/>
            <a:tailEnd/>
          </a:ln>
        </p:spPr>
        <p:txBody>
          <a:bodyPr>
            <a:spAutoFit/>
          </a:bodyPr>
          <a:lstStyle/>
          <a:p>
            <a:pPr>
              <a:spcBef>
                <a:spcPct val="50000"/>
              </a:spcBef>
            </a:pPr>
            <a:r>
              <a:rPr lang="en-US" altLang="en-US" b="1">
                <a:solidFill>
                  <a:srgbClr val="F77A05"/>
                </a:solidFill>
              </a:rPr>
              <a:t>A single PLS regression equation developed from AVIRIS spectra and whole-canopy %N from 155 plots across North America</a:t>
            </a:r>
          </a:p>
        </p:txBody>
      </p:sp>
      <p:sp>
        <p:nvSpPr>
          <p:cNvPr id="15412" name="Text Box 436"/>
          <p:cNvSpPr txBox="1">
            <a:spLocks noChangeArrowheads="1"/>
          </p:cNvSpPr>
          <p:nvPr/>
        </p:nvSpPr>
        <p:spPr bwMode="auto">
          <a:xfrm>
            <a:off x="12915900" y="18724563"/>
            <a:ext cx="7543800" cy="830262"/>
          </a:xfrm>
          <a:prstGeom prst="rect">
            <a:avLst/>
          </a:prstGeom>
          <a:noFill/>
          <a:ln w="9525">
            <a:noFill/>
            <a:miter lim="800000"/>
            <a:headEnd/>
            <a:tailEnd/>
          </a:ln>
        </p:spPr>
        <p:txBody>
          <a:bodyPr>
            <a:spAutoFit/>
          </a:bodyPr>
          <a:lstStyle/>
          <a:p>
            <a:pPr>
              <a:spcBef>
                <a:spcPct val="50000"/>
              </a:spcBef>
            </a:pPr>
            <a:r>
              <a:rPr lang="en-US" altLang="en-US" b="1">
                <a:solidFill>
                  <a:srgbClr val="F77A05"/>
                </a:solidFill>
              </a:rPr>
              <a:t>The PLS regression model is driven primarily by wavelengths in the NIR region.</a:t>
            </a:r>
          </a:p>
        </p:txBody>
      </p:sp>
      <p:sp>
        <p:nvSpPr>
          <p:cNvPr id="15413" name="Text Box 437"/>
          <p:cNvSpPr txBox="1">
            <a:spLocks noChangeArrowheads="1"/>
          </p:cNvSpPr>
          <p:nvPr/>
        </p:nvSpPr>
        <p:spPr bwMode="auto">
          <a:xfrm>
            <a:off x="13258800" y="16535400"/>
            <a:ext cx="7696200" cy="304800"/>
          </a:xfrm>
          <a:prstGeom prst="rect">
            <a:avLst/>
          </a:prstGeom>
          <a:noFill/>
          <a:ln w="9525">
            <a:noFill/>
            <a:miter lim="800000"/>
            <a:headEnd/>
            <a:tailEnd/>
          </a:ln>
        </p:spPr>
        <p:txBody>
          <a:bodyPr>
            <a:spAutoFit/>
          </a:bodyPr>
          <a:lstStyle/>
          <a:p>
            <a:pPr algn="ctr">
              <a:spcBef>
                <a:spcPct val="50000"/>
              </a:spcBef>
            </a:pPr>
            <a:r>
              <a:rPr lang="en-US" altLang="en-US" sz="1400" b="1">
                <a:latin typeface="Arial" charset="0"/>
              </a:rPr>
              <a:t>Wavelength</a:t>
            </a:r>
          </a:p>
        </p:txBody>
      </p:sp>
      <p:sp>
        <p:nvSpPr>
          <p:cNvPr id="15414" name="Text Box 438"/>
          <p:cNvSpPr txBox="1">
            <a:spLocks noChangeArrowheads="1"/>
          </p:cNvSpPr>
          <p:nvPr/>
        </p:nvSpPr>
        <p:spPr bwMode="auto">
          <a:xfrm rot="-5400000">
            <a:off x="10972006" y="14250194"/>
            <a:ext cx="4116388" cy="304800"/>
          </a:xfrm>
          <a:prstGeom prst="rect">
            <a:avLst/>
          </a:prstGeom>
          <a:noFill/>
          <a:ln w="9525">
            <a:noFill/>
            <a:miter lim="800000"/>
            <a:headEnd/>
            <a:tailEnd/>
          </a:ln>
        </p:spPr>
        <p:txBody>
          <a:bodyPr>
            <a:spAutoFit/>
          </a:bodyPr>
          <a:lstStyle/>
          <a:p>
            <a:pPr algn="ctr">
              <a:spcBef>
                <a:spcPct val="50000"/>
              </a:spcBef>
            </a:pPr>
            <a:r>
              <a:rPr lang="en-US" altLang="en-US" sz="1400" b="1">
                <a:latin typeface="Arial" charset="0"/>
              </a:rPr>
              <a:t>VIP Score</a:t>
            </a:r>
          </a:p>
        </p:txBody>
      </p:sp>
      <p:grpSp>
        <p:nvGrpSpPr>
          <p:cNvPr id="15415" name="Group 474"/>
          <p:cNvGrpSpPr>
            <a:grpSpLocks/>
          </p:cNvGrpSpPr>
          <p:nvPr/>
        </p:nvGrpSpPr>
        <p:grpSpPr bwMode="auto">
          <a:xfrm>
            <a:off x="13182600" y="12268200"/>
            <a:ext cx="7620000" cy="4319588"/>
            <a:chOff x="8112" y="7728"/>
            <a:chExt cx="5136" cy="2913"/>
          </a:xfrm>
        </p:grpSpPr>
        <p:pic>
          <p:nvPicPr>
            <p:cNvPr id="15450" name="Picture 435"/>
            <p:cNvPicPr>
              <a:picLocks noChangeAspect="1" noChangeArrowheads="1"/>
            </p:cNvPicPr>
            <p:nvPr/>
          </p:nvPicPr>
          <p:blipFill>
            <a:blip r:embed="rId20"/>
            <a:srcRect/>
            <a:stretch>
              <a:fillRect/>
            </a:stretch>
          </p:blipFill>
          <p:spPr bwMode="auto">
            <a:xfrm>
              <a:off x="8112" y="7728"/>
              <a:ext cx="5136" cy="2913"/>
            </a:xfrm>
            <a:prstGeom prst="rect">
              <a:avLst/>
            </a:prstGeom>
            <a:noFill/>
            <a:ln w="9525">
              <a:noFill/>
              <a:miter lim="800000"/>
              <a:headEnd/>
              <a:tailEnd/>
            </a:ln>
          </p:spPr>
        </p:pic>
        <p:sp>
          <p:nvSpPr>
            <p:cNvPr id="15451" name="Line 440"/>
            <p:cNvSpPr>
              <a:spLocks noChangeShapeType="1"/>
            </p:cNvSpPr>
            <p:nvPr/>
          </p:nvSpPr>
          <p:spPr bwMode="auto">
            <a:xfrm>
              <a:off x="8448" y="9348"/>
              <a:ext cx="4608" cy="0"/>
            </a:xfrm>
            <a:prstGeom prst="line">
              <a:avLst/>
            </a:prstGeom>
            <a:noFill/>
            <a:ln w="9525">
              <a:solidFill>
                <a:srgbClr val="FF0000"/>
              </a:solidFill>
              <a:round/>
              <a:headEnd/>
              <a:tailEnd/>
            </a:ln>
          </p:spPr>
          <p:txBody>
            <a:bodyPr/>
            <a:lstStyle/>
            <a:p>
              <a:endParaRPr lang="en-US"/>
            </a:p>
          </p:txBody>
        </p:sp>
      </p:grpSp>
      <p:grpSp>
        <p:nvGrpSpPr>
          <p:cNvPr id="15416" name="Group 458"/>
          <p:cNvGrpSpPr>
            <a:grpSpLocks/>
          </p:cNvGrpSpPr>
          <p:nvPr/>
        </p:nvGrpSpPr>
        <p:grpSpPr bwMode="auto">
          <a:xfrm>
            <a:off x="1828800" y="20861338"/>
            <a:ext cx="4605338" cy="3014662"/>
            <a:chOff x="528" y="13584"/>
            <a:chExt cx="2901" cy="1899"/>
          </a:xfrm>
        </p:grpSpPr>
        <p:pic>
          <p:nvPicPr>
            <p:cNvPr id="15445" name="Picture 441"/>
            <p:cNvPicPr>
              <a:picLocks noChangeAspect="1" noChangeArrowheads="1"/>
            </p:cNvPicPr>
            <p:nvPr/>
          </p:nvPicPr>
          <p:blipFill>
            <a:blip r:embed="rId21"/>
            <a:srcRect/>
            <a:stretch>
              <a:fillRect/>
            </a:stretch>
          </p:blipFill>
          <p:spPr bwMode="auto">
            <a:xfrm>
              <a:off x="768" y="13584"/>
              <a:ext cx="2292" cy="1740"/>
            </a:xfrm>
            <a:prstGeom prst="rect">
              <a:avLst/>
            </a:prstGeom>
            <a:noFill/>
            <a:ln w="9525">
              <a:noFill/>
              <a:miter lim="800000"/>
              <a:headEnd/>
              <a:tailEnd/>
            </a:ln>
          </p:spPr>
        </p:pic>
        <p:sp>
          <p:nvSpPr>
            <p:cNvPr id="15446" name="Text Box 446"/>
            <p:cNvSpPr txBox="1">
              <a:spLocks noChangeArrowheads="1"/>
            </p:cNvSpPr>
            <p:nvPr/>
          </p:nvSpPr>
          <p:spPr bwMode="auto">
            <a:xfrm>
              <a:off x="774" y="13725"/>
              <a:ext cx="288" cy="1424"/>
            </a:xfrm>
            <a:prstGeom prst="rect">
              <a:avLst/>
            </a:prstGeom>
            <a:solidFill>
              <a:schemeClr val="bg1"/>
            </a:solidFill>
            <a:ln w="9525">
              <a:noFill/>
              <a:miter lim="800000"/>
              <a:headEnd/>
              <a:tailEnd/>
            </a:ln>
          </p:spPr>
          <p:txBody>
            <a:bodyPr>
              <a:spAutoFit/>
            </a:bodyPr>
            <a:lstStyle/>
            <a:p>
              <a:pPr>
                <a:spcBef>
                  <a:spcPct val="130000"/>
                </a:spcBef>
              </a:pPr>
              <a:r>
                <a:rPr lang="en-US" altLang="en-US" sz="1400" b="1">
                  <a:latin typeface="Arial" charset="0"/>
                </a:rPr>
                <a:t>2.5</a:t>
              </a:r>
            </a:p>
            <a:p>
              <a:pPr>
                <a:spcBef>
                  <a:spcPct val="130000"/>
                </a:spcBef>
              </a:pPr>
              <a:r>
                <a:rPr lang="en-US" altLang="en-US" sz="1400" b="1">
                  <a:latin typeface="Arial" charset="0"/>
                </a:rPr>
                <a:t>2.0</a:t>
              </a:r>
            </a:p>
            <a:p>
              <a:pPr>
                <a:spcBef>
                  <a:spcPct val="130000"/>
                </a:spcBef>
              </a:pPr>
              <a:r>
                <a:rPr lang="en-US" altLang="en-US" sz="1400" b="1">
                  <a:latin typeface="Arial" charset="0"/>
                </a:rPr>
                <a:t>1.5</a:t>
              </a:r>
            </a:p>
            <a:p>
              <a:pPr>
                <a:spcBef>
                  <a:spcPct val="130000"/>
                </a:spcBef>
              </a:pPr>
              <a:r>
                <a:rPr lang="en-US" altLang="en-US" sz="1400" b="1">
                  <a:latin typeface="Arial" charset="0"/>
                </a:rPr>
                <a:t>1.0</a:t>
              </a:r>
            </a:p>
            <a:p>
              <a:pPr>
                <a:spcBef>
                  <a:spcPct val="130000"/>
                </a:spcBef>
              </a:pPr>
              <a:r>
                <a:rPr lang="en-US" altLang="en-US" sz="1400" b="1">
                  <a:latin typeface="Arial" charset="0"/>
                </a:rPr>
                <a:t>0.5</a:t>
              </a:r>
            </a:p>
          </p:txBody>
        </p:sp>
        <p:sp>
          <p:nvSpPr>
            <p:cNvPr id="15447" name="Text Box 447"/>
            <p:cNvSpPr txBox="1">
              <a:spLocks noChangeArrowheads="1"/>
            </p:cNvSpPr>
            <p:nvPr/>
          </p:nvSpPr>
          <p:spPr bwMode="auto">
            <a:xfrm rot="-5400000">
              <a:off x="144" y="14352"/>
              <a:ext cx="960" cy="192"/>
            </a:xfrm>
            <a:prstGeom prst="rect">
              <a:avLst/>
            </a:prstGeom>
            <a:noFill/>
            <a:ln w="9525">
              <a:noFill/>
              <a:miter lim="800000"/>
              <a:headEnd/>
              <a:tailEnd/>
            </a:ln>
          </p:spPr>
          <p:txBody>
            <a:bodyPr>
              <a:spAutoFit/>
            </a:bodyPr>
            <a:lstStyle/>
            <a:p>
              <a:pPr algn="ctr">
                <a:spcBef>
                  <a:spcPct val="50000"/>
                </a:spcBef>
              </a:pPr>
              <a:r>
                <a:rPr lang="en-US" altLang="en-US" sz="1400" b="1">
                  <a:latin typeface="Arial" charset="0"/>
                </a:rPr>
                <a:t>Canopy %N</a:t>
              </a:r>
            </a:p>
          </p:txBody>
        </p:sp>
        <p:sp>
          <p:nvSpPr>
            <p:cNvPr id="15448" name="Text Box 450"/>
            <p:cNvSpPr txBox="1">
              <a:spLocks noChangeArrowheads="1"/>
            </p:cNvSpPr>
            <p:nvPr/>
          </p:nvSpPr>
          <p:spPr bwMode="auto">
            <a:xfrm>
              <a:off x="981" y="15132"/>
              <a:ext cx="2448" cy="192"/>
            </a:xfrm>
            <a:prstGeom prst="rect">
              <a:avLst/>
            </a:prstGeom>
            <a:solidFill>
              <a:schemeClr val="bg1"/>
            </a:solidFill>
            <a:ln w="9525">
              <a:noFill/>
              <a:miter lim="800000"/>
              <a:headEnd/>
              <a:tailEnd/>
            </a:ln>
          </p:spPr>
          <p:txBody>
            <a:bodyPr>
              <a:spAutoFit/>
            </a:bodyPr>
            <a:lstStyle/>
            <a:p>
              <a:pPr>
                <a:spcBef>
                  <a:spcPct val="50000"/>
                </a:spcBef>
              </a:pPr>
              <a:r>
                <a:rPr lang="en-US" altLang="en-US" sz="1400" b="1">
                  <a:latin typeface="Arial" charset="0"/>
                </a:rPr>
                <a:t>10        20        30       40        50        60</a:t>
              </a:r>
            </a:p>
          </p:txBody>
        </p:sp>
        <p:sp>
          <p:nvSpPr>
            <p:cNvPr id="15449" name="Text Box 453"/>
            <p:cNvSpPr txBox="1">
              <a:spLocks noChangeArrowheads="1"/>
            </p:cNvSpPr>
            <p:nvPr/>
          </p:nvSpPr>
          <p:spPr bwMode="auto">
            <a:xfrm>
              <a:off x="1056" y="15291"/>
              <a:ext cx="1968" cy="192"/>
            </a:xfrm>
            <a:prstGeom prst="rect">
              <a:avLst/>
            </a:prstGeom>
            <a:solidFill>
              <a:schemeClr val="bg1"/>
            </a:solidFill>
            <a:ln w="9525">
              <a:noFill/>
              <a:miter lim="800000"/>
              <a:headEnd/>
              <a:tailEnd/>
            </a:ln>
          </p:spPr>
          <p:txBody>
            <a:bodyPr>
              <a:spAutoFit/>
            </a:bodyPr>
            <a:lstStyle/>
            <a:p>
              <a:pPr algn="ctr"/>
              <a:r>
                <a:rPr lang="en-US" altLang="en-US" sz="1400" b="1">
                  <a:latin typeface="Arial" charset="0"/>
                </a:rPr>
                <a:t>% NIR Reflectance (889 nm)</a:t>
              </a:r>
            </a:p>
          </p:txBody>
        </p:sp>
      </p:grpSp>
      <p:grpSp>
        <p:nvGrpSpPr>
          <p:cNvPr id="15417" name="Group 457"/>
          <p:cNvGrpSpPr>
            <a:grpSpLocks/>
          </p:cNvGrpSpPr>
          <p:nvPr/>
        </p:nvGrpSpPr>
        <p:grpSpPr bwMode="auto">
          <a:xfrm>
            <a:off x="1790700" y="23909338"/>
            <a:ext cx="4614863" cy="3000375"/>
            <a:chOff x="528" y="15744"/>
            <a:chExt cx="2907" cy="1890"/>
          </a:xfrm>
        </p:grpSpPr>
        <p:pic>
          <p:nvPicPr>
            <p:cNvPr id="15440" name="Picture 442"/>
            <p:cNvPicPr>
              <a:picLocks noChangeAspect="1" noChangeArrowheads="1"/>
            </p:cNvPicPr>
            <p:nvPr/>
          </p:nvPicPr>
          <p:blipFill>
            <a:blip r:embed="rId22"/>
            <a:srcRect/>
            <a:stretch>
              <a:fillRect/>
            </a:stretch>
          </p:blipFill>
          <p:spPr bwMode="auto">
            <a:xfrm>
              <a:off x="768" y="15744"/>
              <a:ext cx="2358" cy="1800"/>
            </a:xfrm>
            <a:prstGeom prst="rect">
              <a:avLst/>
            </a:prstGeom>
            <a:noFill/>
            <a:ln w="9525">
              <a:noFill/>
              <a:miter lim="800000"/>
              <a:headEnd/>
              <a:tailEnd/>
            </a:ln>
          </p:spPr>
        </p:pic>
        <p:sp>
          <p:nvSpPr>
            <p:cNvPr id="15441" name="Text Box 444"/>
            <p:cNvSpPr txBox="1">
              <a:spLocks noChangeArrowheads="1"/>
            </p:cNvSpPr>
            <p:nvPr/>
          </p:nvSpPr>
          <p:spPr bwMode="auto">
            <a:xfrm>
              <a:off x="774" y="15888"/>
              <a:ext cx="288" cy="1424"/>
            </a:xfrm>
            <a:prstGeom prst="rect">
              <a:avLst/>
            </a:prstGeom>
            <a:solidFill>
              <a:schemeClr val="bg1"/>
            </a:solidFill>
            <a:ln w="9525">
              <a:noFill/>
              <a:miter lim="800000"/>
              <a:headEnd/>
              <a:tailEnd/>
            </a:ln>
          </p:spPr>
          <p:txBody>
            <a:bodyPr>
              <a:spAutoFit/>
            </a:bodyPr>
            <a:lstStyle/>
            <a:p>
              <a:pPr>
                <a:spcBef>
                  <a:spcPct val="130000"/>
                </a:spcBef>
              </a:pPr>
              <a:r>
                <a:rPr lang="en-US" altLang="en-US" sz="1400" b="1">
                  <a:latin typeface="Arial" charset="0"/>
                </a:rPr>
                <a:t>2.5</a:t>
              </a:r>
            </a:p>
            <a:p>
              <a:pPr>
                <a:spcBef>
                  <a:spcPct val="130000"/>
                </a:spcBef>
              </a:pPr>
              <a:r>
                <a:rPr lang="en-US" altLang="en-US" sz="1400" b="1">
                  <a:latin typeface="Arial" charset="0"/>
                </a:rPr>
                <a:t>2.0</a:t>
              </a:r>
            </a:p>
            <a:p>
              <a:pPr>
                <a:spcBef>
                  <a:spcPct val="130000"/>
                </a:spcBef>
              </a:pPr>
              <a:r>
                <a:rPr lang="en-US" altLang="en-US" sz="1400" b="1">
                  <a:latin typeface="Arial" charset="0"/>
                </a:rPr>
                <a:t>1.5</a:t>
              </a:r>
            </a:p>
            <a:p>
              <a:pPr>
                <a:spcBef>
                  <a:spcPct val="130000"/>
                </a:spcBef>
              </a:pPr>
              <a:r>
                <a:rPr lang="en-US" altLang="en-US" sz="1400" b="1">
                  <a:latin typeface="Arial" charset="0"/>
                </a:rPr>
                <a:t>1.0</a:t>
              </a:r>
            </a:p>
            <a:p>
              <a:pPr>
                <a:spcBef>
                  <a:spcPct val="130000"/>
                </a:spcBef>
              </a:pPr>
              <a:r>
                <a:rPr lang="en-US" altLang="en-US" sz="1400" b="1">
                  <a:latin typeface="Arial" charset="0"/>
                </a:rPr>
                <a:t>0.5</a:t>
              </a:r>
            </a:p>
          </p:txBody>
        </p:sp>
        <p:sp>
          <p:nvSpPr>
            <p:cNvPr id="15442" name="Text Box 448"/>
            <p:cNvSpPr txBox="1">
              <a:spLocks noChangeArrowheads="1"/>
            </p:cNvSpPr>
            <p:nvPr/>
          </p:nvSpPr>
          <p:spPr bwMode="auto">
            <a:xfrm rot="-5400000">
              <a:off x="144" y="16512"/>
              <a:ext cx="960" cy="192"/>
            </a:xfrm>
            <a:prstGeom prst="rect">
              <a:avLst/>
            </a:prstGeom>
            <a:noFill/>
            <a:ln w="9525">
              <a:noFill/>
              <a:miter lim="800000"/>
              <a:headEnd/>
              <a:tailEnd/>
            </a:ln>
          </p:spPr>
          <p:txBody>
            <a:bodyPr>
              <a:spAutoFit/>
            </a:bodyPr>
            <a:lstStyle/>
            <a:p>
              <a:pPr algn="ctr">
                <a:spcBef>
                  <a:spcPct val="50000"/>
                </a:spcBef>
              </a:pPr>
              <a:r>
                <a:rPr lang="en-US" altLang="en-US" sz="1400" b="1">
                  <a:latin typeface="Arial" charset="0"/>
                </a:rPr>
                <a:t>Canopy %N</a:t>
              </a:r>
            </a:p>
          </p:txBody>
        </p:sp>
        <p:sp>
          <p:nvSpPr>
            <p:cNvPr id="15443" name="Text Box 451"/>
            <p:cNvSpPr txBox="1">
              <a:spLocks noChangeArrowheads="1"/>
            </p:cNvSpPr>
            <p:nvPr/>
          </p:nvSpPr>
          <p:spPr bwMode="auto">
            <a:xfrm>
              <a:off x="987" y="17289"/>
              <a:ext cx="2448" cy="192"/>
            </a:xfrm>
            <a:prstGeom prst="rect">
              <a:avLst/>
            </a:prstGeom>
            <a:solidFill>
              <a:schemeClr val="bg1"/>
            </a:solidFill>
            <a:ln w="9525">
              <a:noFill/>
              <a:miter lim="800000"/>
              <a:headEnd/>
              <a:tailEnd/>
            </a:ln>
          </p:spPr>
          <p:txBody>
            <a:bodyPr>
              <a:spAutoFit/>
            </a:bodyPr>
            <a:lstStyle/>
            <a:p>
              <a:pPr>
                <a:spcBef>
                  <a:spcPct val="50000"/>
                </a:spcBef>
              </a:pPr>
              <a:r>
                <a:rPr lang="en-US" altLang="en-US" sz="1400" b="1">
                  <a:latin typeface="Arial" charset="0"/>
                </a:rPr>
                <a:t>10        20        30       40        50        60</a:t>
              </a:r>
            </a:p>
          </p:txBody>
        </p:sp>
        <p:sp>
          <p:nvSpPr>
            <p:cNvPr id="15444" name="Text Box 454"/>
            <p:cNvSpPr txBox="1">
              <a:spLocks noChangeArrowheads="1"/>
            </p:cNvSpPr>
            <p:nvPr/>
          </p:nvSpPr>
          <p:spPr bwMode="auto">
            <a:xfrm>
              <a:off x="1056" y="17442"/>
              <a:ext cx="1930" cy="192"/>
            </a:xfrm>
            <a:prstGeom prst="rect">
              <a:avLst/>
            </a:prstGeom>
            <a:solidFill>
              <a:schemeClr val="bg1"/>
            </a:solidFill>
            <a:ln w="9525">
              <a:noFill/>
              <a:miter lim="800000"/>
              <a:headEnd/>
              <a:tailEnd/>
            </a:ln>
          </p:spPr>
          <p:txBody>
            <a:bodyPr>
              <a:spAutoFit/>
            </a:bodyPr>
            <a:lstStyle/>
            <a:p>
              <a:pPr algn="ctr"/>
              <a:r>
                <a:rPr lang="en-US" altLang="en-US" sz="1400" b="1">
                  <a:latin typeface="Arial" charset="0"/>
                </a:rPr>
                <a:t>% NIR Reflectance (band 4)</a:t>
              </a:r>
            </a:p>
          </p:txBody>
        </p:sp>
      </p:grpSp>
      <p:grpSp>
        <p:nvGrpSpPr>
          <p:cNvPr id="15418" name="Group 459"/>
          <p:cNvGrpSpPr>
            <a:grpSpLocks/>
          </p:cNvGrpSpPr>
          <p:nvPr/>
        </p:nvGrpSpPr>
        <p:grpSpPr bwMode="auto">
          <a:xfrm>
            <a:off x="1847850" y="27019250"/>
            <a:ext cx="4629150" cy="2986088"/>
            <a:chOff x="528" y="17904"/>
            <a:chExt cx="2916" cy="1881"/>
          </a:xfrm>
        </p:grpSpPr>
        <p:pic>
          <p:nvPicPr>
            <p:cNvPr id="15435" name="Picture 443"/>
            <p:cNvPicPr>
              <a:picLocks noChangeAspect="1" noChangeArrowheads="1"/>
            </p:cNvPicPr>
            <p:nvPr/>
          </p:nvPicPr>
          <p:blipFill>
            <a:blip r:embed="rId23"/>
            <a:srcRect/>
            <a:stretch>
              <a:fillRect/>
            </a:stretch>
          </p:blipFill>
          <p:spPr bwMode="auto">
            <a:xfrm>
              <a:off x="768" y="17904"/>
              <a:ext cx="2316" cy="1740"/>
            </a:xfrm>
            <a:prstGeom prst="rect">
              <a:avLst/>
            </a:prstGeom>
            <a:noFill/>
            <a:ln w="9525">
              <a:noFill/>
              <a:miter lim="800000"/>
              <a:headEnd/>
              <a:tailEnd/>
            </a:ln>
          </p:spPr>
        </p:pic>
        <p:sp>
          <p:nvSpPr>
            <p:cNvPr id="15436" name="Text Box 445"/>
            <p:cNvSpPr txBox="1">
              <a:spLocks noChangeArrowheads="1"/>
            </p:cNvSpPr>
            <p:nvPr/>
          </p:nvSpPr>
          <p:spPr bwMode="auto">
            <a:xfrm>
              <a:off x="774" y="18009"/>
              <a:ext cx="288" cy="1424"/>
            </a:xfrm>
            <a:prstGeom prst="rect">
              <a:avLst/>
            </a:prstGeom>
            <a:solidFill>
              <a:schemeClr val="bg1"/>
            </a:solidFill>
            <a:ln w="9525">
              <a:noFill/>
              <a:miter lim="800000"/>
              <a:headEnd/>
              <a:tailEnd/>
            </a:ln>
          </p:spPr>
          <p:txBody>
            <a:bodyPr>
              <a:spAutoFit/>
            </a:bodyPr>
            <a:lstStyle/>
            <a:p>
              <a:pPr>
                <a:spcBef>
                  <a:spcPct val="130000"/>
                </a:spcBef>
              </a:pPr>
              <a:r>
                <a:rPr lang="en-US" altLang="en-US" sz="1400" b="1">
                  <a:latin typeface="Arial" charset="0"/>
                </a:rPr>
                <a:t>2.5</a:t>
              </a:r>
            </a:p>
            <a:p>
              <a:pPr>
                <a:spcBef>
                  <a:spcPct val="130000"/>
                </a:spcBef>
              </a:pPr>
              <a:r>
                <a:rPr lang="en-US" altLang="en-US" sz="1400" b="1">
                  <a:latin typeface="Arial" charset="0"/>
                </a:rPr>
                <a:t>2.0</a:t>
              </a:r>
            </a:p>
            <a:p>
              <a:pPr>
                <a:spcBef>
                  <a:spcPct val="130000"/>
                </a:spcBef>
              </a:pPr>
              <a:r>
                <a:rPr lang="en-US" altLang="en-US" sz="1400" b="1">
                  <a:latin typeface="Arial" charset="0"/>
                </a:rPr>
                <a:t>1.5</a:t>
              </a:r>
            </a:p>
            <a:p>
              <a:pPr>
                <a:spcBef>
                  <a:spcPct val="130000"/>
                </a:spcBef>
              </a:pPr>
              <a:r>
                <a:rPr lang="en-US" altLang="en-US" sz="1400" b="1">
                  <a:latin typeface="Arial" charset="0"/>
                </a:rPr>
                <a:t>1.0</a:t>
              </a:r>
            </a:p>
            <a:p>
              <a:pPr>
                <a:spcBef>
                  <a:spcPct val="130000"/>
                </a:spcBef>
              </a:pPr>
              <a:r>
                <a:rPr lang="en-US" altLang="en-US" sz="1400" b="1">
                  <a:latin typeface="Arial" charset="0"/>
                </a:rPr>
                <a:t>0.5</a:t>
              </a:r>
            </a:p>
          </p:txBody>
        </p:sp>
        <p:sp>
          <p:nvSpPr>
            <p:cNvPr id="15437" name="Text Box 449"/>
            <p:cNvSpPr txBox="1">
              <a:spLocks noChangeArrowheads="1"/>
            </p:cNvSpPr>
            <p:nvPr/>
          </p:nvSpPr>
          <p:spPr bwMode="auto">
            <a:xfrm rot="-5400000">
              <a:off x="144" y="18624"/>
              <a:ext cx="960" cy="192"/>
            </a:xfrm>
            <a:prstGeom prst="rect">
              <a:avLst/>
            </a:prstGeom>
            <a:noFill/>
            <a:ln w="9525">
              <a:noFill/>
              <a:miter lim="800000"/>
              <a:headEnd/>
              <a:tailEnd/>
            </a:ln>
          </p:spPr>
          <p:txBody>
            <a:bodyPr>
              <a:spAutoFit/>
            </a:bodyPr>
            <a:lstStyle/>
            <a:p>
              <a:pPr algn="ctr">
                <a:spcBef>
                  <a:spcPct val="50000"/>
                </a:spcBef>
              </a:pPr>
              <a:r>
                <a:rPr lang="en-US" altLang="en-US" sz="1400" b="1">
                  <a:latin typeface="Arial" charset="0"/>
                </a:rPr>
                <a:t>Canopy %N</a:t>
              </a:r>
            </a:p>
          </p:txBody>
        </p:sp>
        <p:sp>
          <p:nvSpPr>
            <p:cNvPr id="15438" name="Text Box 452"/>
            <p:cNvSpPr txBox="1">
              <a:spLocks noChangeArrowheads="1"/>
            </p:cNvSpPr>
            <p:nvPr/>
          </p:nvSpPr>
          <p:spPr bwMode="auto">
            <a:xfrm>
              <a:off x="996" y="19440"/>
              <a:ext cx="2448" cy="192"/>
            </a:xfrm>
            <a:prstGeom prst="rect">
              <a:avLst/>
            </a:prstGeom>
            <a:solidFill>
              <a:schemeClr val="bg1"/>
            </a:solidFill>
            <a:ln w="9525">
              <a:noFill/>
              <a:miter lim="800000"/>
              <a:headEnd/>
              <a:tailEnd/>
            </a:ln>
          </p:spPr>
          <p:txBody>
            <a:bodyPr>
              <a:spAutoFit/>
            </a:bodyPr>
            <a:lstStyle/>
            <a:p>
              <a:pPr>
                <a:spcBef>
                  <a:spcPct val="50000"/>
                </a:spcBef>
              </a:pPr>
              <a:r>
                <a:rPr lang="en-US" altLang="en-US" sz="1400" b="1">
                  <a:latin typeface="Arial" charset="0"/>
                </a:rPr>
                <a:t>10        20        30       40        50        60</a:t>
              </a:r>
            </a:p>
          </p:txBody>
        </p:sp>
        <p:sp>
          <p:nvSpPr>
            <p:cNvPr id="15439" name="Text Box 455"/>
            <p:cNvSpPr txBox="1">
              <a:spLocks noChangeArrowheads="1"/>
            </p:cNvSpPr>
            <p:nvPr/>
          </p:nvSpPr>
          <p:spPr bwMode="auto">
            <a:xfrm>
              <a:off x="1056" y="19593"/>
              <a:ext cx="1975" cy="192"/>
            </a:xfrm>
            <a:prstGeom prst="rect">
              <a:avLst/>
            </a:prstGeom>
            <a:solidFill>
              <a:schemeClr val="bg1"/>
            </a:solidFill>
            <a:ln w="9525">
              <a:noFill/>
              <a:miter lim="800000"/>
              <a:headEnd/>
              <a:tailEnd/>
            </a:ln>
          </p:spPr>
          <p:txBody>
            <a:bodyPr>
              <a:spAutoFit/>
            </a:bodyPr>
            <a:lstStyle/>
            <a:p>
              <a:pPr algn="ctr"/>
              <a:r>
                <a:rPr lang="en-US" altLang="en-US" sz="1400" b="1">
                  <a:latin typeface="Arial" charset="0"/>
                </a:rPr>
                <a:t>% NIR Reflectance (band 2)</a:t>
              </a:r>
            </a:p>
          </p:txBody>
        </p:sp>
      </p:grpSp>
      <p:pic>
        <p:nvPicPr>
          <p:cNvPr id="15419" name="Picture 460"/>
          <p:cNvPicPr>
            <a:picLocks noChangeAspect="1" noChangeArrowheads="1"/>
          </p:cNvPicPr>
          <p:nvPr/>
        </p:nvPicPr>
        <p:blipFill>
          <a:blip r:embed="rId24"/>
          <a:srcRect t="16165"/>
          <a:stretch>
            <a:fillRect/>
          </a:stretch>
        </p:blipFill>
        <p:spPr bwMode="auto">
          <a:xfrm>
            <a:off x="6629400" y="24283988"/>
            <a:ext cx="7848600" cy="5815012"/>
          </a:xfrm>
          <a:prstGeom prst="rect">
            <a:avLst/>
          </a:prstGeom>
          <a:noFill/>
          <a:ln w="9525">
            <a:noFill/>
            <a:miter lim="800000"/>
            <a:headEnd/>
            <a:tailEnd/>
          </a:ln>
        </p:spPr>
      </p:pic>
      <p:sp>
        <p:nvSpPr>
          <p:cNvPr id="15420" name="Text Box 462"/>
          <p:cNvSpPr txBox="1">
            <a:spLocks noChangeArrowheads="1"/>
          </p:cNvSpPr>
          <p:nvPr/>
        </p:nvSpPr>
        <p:spPr bwMode="auto">
          <a:xfrm>
            <a:off x="7561263" y="22818725"/>
            <a:ext cx="6229350" cy="1201738"/>
          </a:xfrm>
          <a:prstGeom prst="rect">
            <a:avLst/>
          </a:prstGeom>
          <a:noFill/>
          <a:ln w="9525">
            <a:noFill/>
            <a:miter lim="800000"/>
            <a:headEnd/>
            <a:tailEnd/>
          </a:ln>
        </p:spPr>
        <p:txBody>
          <a:bodyPr>
            <a:spAutoFit/>
          </a:bodyPr>
          <a:lstStyle/>
          <a:p>
            <a:pPr>
              <a:spcBef>
                <a:spcPct val="50000"/>
              </a:spcBef>
            </a:pPr>
            <a:r>
              <a:rPr lang="en-US" altLang="en-US" sz="1800" b="1"/>
              <a:t>Table 1.</a:t>
            </a:r>
            <a:r>
              <a:rPr lang="en-US" altLang="en-US" sz="1800"/>
              <a:t> Regression statistics from analyses of canopy %N with reflectance at (a) Landsat spectral bands simulated with AVIRIS and obtained directly from Landsat; and (b) MODIS spectral bands simulated with AVIRIS and obtained directly from MODIS.</a:t>
            </a:r>
          </a:p>
        </p:txBody>
      </p:sp>
      <p:sp>
        <p:nvSpPr>
          <p:cNvPr id="15421" name="Text Box 5027"/>
          <p:cNvSpPr txBox="1">
            <a:spLocks noChangeArrowheads="1"/>
          </p:cNvSpPr>
          <p:nvPr/>
        </p:nvSpPr>
        <p:spPr bwMode="auto">
          <a:xfrm>
            <a:off x="7239000" y="30403800"/>
            <a:ext cx="14173200" cy="1938338"/>
          </a:xfrm>
          <a:prstGeom prst="rect">
            <a:avLst/>
          </a:prstGeom>
          <a:noFill/>
          <a:ln w="9525">
            <a:noFill/>
            <a:miter lim="800000"/>
            <a:headEnd/>
            <a:tailEnd/>
          </a:ln>
        </p:spPr>
        <p:txBody>
          <a:bodyPr>
            <a:spAutoFit/>
          </a:bodyPr>
          <a:lstStyle/>
          <a:p>
            <a:pPr>
              <a:spcBef>
                <a:spcPct val="50000"/>
              </a:spcBef>
            </a:pPr>
            <a:r>
              <a:rPr lang="en-US" altLang="en-US" b="1">
                <a:solidFill>
                  <a:srgbClr val="A50021"/>
                </a:solidFill>
              </a:rPr>
              <a:t>Relationships between measured %N and NIR reflectance from Landsat and MODIS were weaker than those using AVIRIS data aggregated to Landsat and MODIS spectral resolutions. Collectively, our results indicate that the potential to estimate canopy %N for pixels as coarse as 500m with a simple regression model may be most limited not by sensor fidelity, but by lack of field measurements for an area this size, and by insufficient understanding of mechanisms underlying the %N-NIR relationship.</a:t>
            </a:r>
          </a:p>
        </p:txBody>
      </p:sp>
      <p:sp>
        <p:nvSpPr>
          <p:cNvPr id="15422" name="Text Box 5027"/>
          <p:cNvSpPr txBox="1">
            <a:spLocks noChangeArrowheads="1"/>
          </p:cNvSpPr>
          <p:nvPr/>
        </p:nvSpPr>
        <p:spPr bwMode="auto">
          <a:xfrm>
            <a:off x="15871825" y="20781963"/>
            <a:ext cx="4191000" cy="460375"/>
          </a:xfrm>
          <a:prstGeom prst="rect">
            <a:avLst/>
          </a:prstGeom>
          <a:noFill/>
          <a:ln w="9525">
            <a:noFill/>
            <a:miter lim="800000"/>
            <a:headEnd/>
            <a:tailEnd/>
          </a:ln>
        </p:spPr>
        <p:txBody>
          <a:bodyPr>
            <a:spAutoFit/>
          </a:bodyPr>
          <a:lstStyle/>
          <a:p>
            <a:pPr algn="ctr">
              <a:spcBef>
                <a:spcPct val="50000"/>
              </a:spcBef>
            </a:pPr>
            <a:r>
              <a:rPr lang="en-US" altLang="en-US" b="1">
                <a:solidFill>
                  <a:srgbClr val="F77A05"/>
                </a:solidFill>
              </a:rPr>
              <a:t>Here’s why:</a:t>
            </a:r>
          </a:p>
        </p:txBody>
      </p:sp>
      <p:sp>
        <p:nvSpPr>
          <p:cNvPr id="15423" name="Text Box 4992"/>
          <p:cNvSpPr txBox="1">
            <a:spLocks noChangeArrowheads="1"/>
          </p:cNvSpPr>
          <p:nvPr/>
        </p:nvSpPr>
        <p:spPr bwMode="auto">
          <a:xfrm>
            <a:off x="31699200" y="4914900"/>
            <a:ext cx="10287000" cy="2465388"/>
          </a:xfrm>
          <a:prstGeom prst="rect">
            <a:avLst/>
          </a:prstGeom>
          <a:noFill/>
          <a:ln w="9525">
            <a:noFill/>
            <a:miter lim="800000"/>
            <a:headEnd/>
            <a:tailEnd/>
          </a:ln>
        </p:spPr>
        <p:txBody>
          <a:bodyPr>
            <a:spAutoFit/>
          </a:bodyPr>
          <a:lstStyle/>
          <a:p>
            <a:pPr>
              <a:spcBef>
                <a:spcPct val="50000"/>
              </a:spcBef>
            </a:pPr>
            <a:r>
              <a:rPr lang="en-US" altLang="en-US">
                <a:solidFill>
                  <a:srgbClr val="A50021"/>
                </a:solidFill>
              </a:rPr>
              <a:t>Concern that the relationship is spurious and is explained solely by the relative abundance of deciduous and evergreen functional groups is not supported by measurements, which show that the trend is highly significant within pure as well as mixed stands.  </a:t>
            </a:r>
          </a:p>
          <a:p>
            <a:pPr>
              <a:spcBef>
                <a:spcPct val="50000"/>
              </a:spcBef>
            </a:pPr>
            <a:r>
              <a:rPr lang="en-US" altLang="en-US">
                <a:solidFill>
                  <a:srgbClr val="A50021"/>
                </a:solidFill>
              </a:rPr>
              <a:t>Moreover, the relationship has now been observed in forest, grass and cropland biomes over a large number of sites.</a:t>
            </a:r>
          </a:p>
        </p:txBody>
      </p:sp>
      <p:sp>
        <p:nvSpPr>
          <p:cNvPr id="15424" name="Text Box 4992"/>
          <p:cNvSpPr txBox="1">
            <a:spLocks noChangeArrowheads="1"/>
          </p:cNvSpPr>
          <p:nvPr/>
        </p:nvSpPr>
        <p:spPr bwMode="auto">
          <a:xfrm>
            <a:off x="28336875" y="13368338"/>
            <a:ext cx="3581400" cy="5262562"/>
          </a:xfrm>
          <a:prstGeom prst="rect">
            <a:avLst/>
          </a:prstGeom>
          <a:noFill/>
          <a:ln w="9525">
            <a:noFill/>
            <a:miter lim="800000"/>
            <a:headEnd/>
            <a:tailEnd/>
          </a:ln>
        </p:spPr>
        <p:txBody>
          <a:bodyPr>
            <a:spAutoFit/>
          </a:bodyPr>
          <a:lstStyle/>
          <a:p>
            <a:pPr>
              <a:spcBef>
                <a:spcPct val="50000"/>
              </a:spcBef>
            </a:pPr>
            <a:r>
              <a:rPr lang="en-US" altLang="en-US" b="1">
                <a:solidFill>
                  <a:srgbClr val="A50021"/>
                </a:solidFill>
              </a:rPr>
              <a:t>Initial speculation that the relationship resulted from leaf-level anatomical structures that influence scattering and reflectance was not supported by leaf level measurements (e.g. Fig. 8, right).  This suggests that the trend results from as-yet unidentified functional associations between %N and plant traits at the stem and/or canopy scale.  </a:t>
            </a:r>
          </a:p>
        </p:txBody>
      </p:sp>
      <p:sp>
        <p:nvSpPr>
          <p:cNvPr id="15425" name="Text Box 468"/>
          <p:cNvSpPr txBox="1">
            <a:spLocks noChangeArrowheads="1"/>
          </p:cNvSpPr>
          <p:nvPr/>
        </p:nvSpPr>
        <p:spPr bwMode="auto">
          <a:xfrm>
            <a:off x="22250400" y="4572000"/>
            <a:ext cx="20726400" cy="641350"/>
          </a:xfrm>
          <a:prstGeom prst="rect">
            <a:avLst/>
          </a:prstGeom>
          <a:noFill/>
          <a:ln w="9525">
            <a:noFill/>
            <a:miter lim="800000"/>
            <a:headEnd/>
            <a:tailEnd/>
          </a:ln>
        </p:spPr>
        <p:txBody>
          <a:bodyPr>
            <a:spAutoFit/>
          </a:bodyPr>
          <a:lstStyle/>
          <a:p>
            <a:r>
              <a:rPr lang="en-US" altLang="en-US" sz="3600" b="1">
                <a:solidFill>
                  <a:srgbClr val="003594"/>
                </a:solidFill>
              </a:rPr>
              <a:t>The N – NIR relationship is not spurious</a:t>
            </a:r>
          </a:p>
        </p:txBody>
      </p:sp>
      <p:sp>
        <p:nvSpPr>
          <p:cNvPr id="15426" name="Text Box 4995"/>
          <p:cNvSpPr txBox="1">
            <a:spLocks noChangeArrowheads="1"/>
          </p:cNvSpPr>
          <p:nvPr/>
        </p:nvSpPr>
        <p:spPr bwMode="auto">
          <a:xfrm>
            <a:off x="22250400" y="12496800"/>
            <a:ext cx="19964400" cy="641350"/>
          </a:xfrm>
          <a:prstGeom prst="rect">
            <a:avLst/>
          </a:prstGeom>
          <a:noFill/>
          <a:ln w="9525">
            <a:noFill/>
            <a:miter lim="800000"/>
            <a:headEnd/>
            <a:tailEnd/>
          </a:ln>
        </p:spPr>
        <p:txBody>
          <a:bodyPr>
            <a:spAutoFit/>
          </a:bodyPr>
          <a:lstStyle/>
          <a:p>
            <a:pPr>
              <a:spcBef>
                <a:spcPct val="50000"/>
              </a:spcBef>
            </a:pPr>
            <a:r>
              <a:rPr lang="en-US" altLang="en-US" sz="3600" b="1">
                <a:solidFill>
                  <a:srgbClr val="003594"/>
                </a:solidFill>
              </a:rPr>
              <a:t>Underlying causes of the N-NIR relationship</a:t>
            </a:r>
          </a:p>
        </p:txBody>
      </p:sp>
      <p:sp>
        <p:nvSpPr>
          <p:cNvPr id="15427" name="Text Box 2398"/>
          <p:cNvSpPr txBox="1">
            <a:spLocks noChangeArrowheads="1"/>
          </p:cNvSpPr>
          <p:nvPr/>
        </p:nvSpPr>
        <p:spPr bwMode="auto">
          <a:xfrm>
            <a:off x="22326600" y="29457650"/>
            <a:ext cx="20726400" cy="2654300"/>
          </a:xfrm>
          <a:prstGeom prst="rect">
            <a:avLst/>
          </a:prstGeom>
          <a:noFill/>
          <a:ln w="9525">
            <a:noFill/>
            <a:miter lim="800000"/>
            <a:headEnd/>
            <a:tailEnd/>
          </a:ln>
        </p:spPr>
        <p:txBody>
          <a:bodyPr>
            <a:spAutoFit/>
          </a:bodyPr>
          <a:lstStyle/>
          <a:p>
            <a:pPr marL="457200" indent="-457200" defTabSz="4806950">
              <a:buFontTx/>
              <a:buChar char="•"/>
            </a:pPr>
            <a:r>
              <a:rPr lang="en-US" altLang="en-US" sz="2800"/>
              <a:t>Our results suggest potential for new interpretations of NIR reflectance from broad-band sensors, but our ability to predict conditions under future change scenarios is limited to contemporary conditions because the mechanistic driver in N-NIR link remains unclear</a:t>
            </a:r>
          </a:p>
          <a:p>
            <a:pPr marL="457200" indent="-457200" defTabSz="4806950">
              <a:buFontTx/>
              <a:buChar char="•"/>
            </a:pPr>
            <a:r>
              <a:rPr lang="en-US" altLang="en-US" sz="2800"/>
              <a:t>Results reported here nevertheless indicate promise for the possibility of broad-scale N mapping.</a:t>
            </a:r>
          </a:p>
          <a:p>
            <a:pPr marL="457200" indent="-457200" defTabSz="4806950">
              <a:buFontTx/>
              <a:buChar char="•"/>
            </a:pPr>
            <a:r>
              <a:rPr lang="en-US" altLang="en-US" sz="2800"/>
              <a:t>Future research in this area should involve refinement of N-mapping methods to include a broad range of ecosystems and land cover types, and further experimentation to better understand the extent to which changes in plant N status, N availability, or increases in N or other atmospheric inputs, will also change NIR reflectance.</a:t>
            </a:r>
          </a:p>
        </p:txBody>
      </p:sp>
      <p:sp>
        <p:nvSpPr>
          <p:cNvPr id="15428" name="Text Box 475"/>
          <p:cNvSpPr txBox="1">
            <a:spLocks noChangeArrowheads="1"/>
          </p:cNvSpPr>
          <p:nvPr/>
        </p:nvSpPr>
        <p:spPr bwMode="auto">
          <a:xfrm>
            <a:off x="2743200" y="21013738"/>
            <a:ext cx="990600" cy="473075"/>
          </a:xfrm>
          <a:prstGeom prst="rect">
            <a:avLst/>
          </a:prstGeom>
          <a:noFill/>
          <a:ln w="9525">
            <a:noFill/>
            <a:miter lim="800000"/>
            <a:headEnd/>
            <a:tailEnd/>
          </a:ln>
        </p:spPr>
        <p:txBody>
          <a:bodyPr>
            <a:spAutoFit/>
          </a:bodyPr>
          <a:lstStyle/>
          <a:p>
            <a:pPr>
              <a:spcBef>
                <a:spcPct val="50000"/>
              </a:spcBef>
            </a:pPr>
            <a:r>
              <a:rPr lang="en-US" altLang="en-US" sz="1000">
                <a:latin typeface="Arial" charset="0"/>
              </a:rPr>
              <a:t>r</a:t>
            </a:r>
            <a:r>
              <a:rPr lang="en-US" altLang="en-US" sz="1000" baseline="30000">
                <a:latin typeface="Arial" charset="0"/>
              </a:rPr>
              <a:t>2 </a:t>
            </a:r>
            <a:r>
              <a:rPr lang="en-US" altLang="en-US" sz="1000">
                <a:latin typeface="Arial" charset="0"/>
              </a:rPr>
              <a:t>= 0.81</a:t>
            </a:r>
          </a:p>
          <a:p>
            <a:pPr>
              <a:spcBef>
                <a:spcPct val="50000"/>
              </a:spcBef>
            </a:pPr>
            <a:r>
              <a:rPr lang="en-US" altLang="en-US" sz="1000">
                <a:latin typeface="Arial" charset="0"/>
              </a:rPr>
              <a:t>RMSE = 0.24</a:t>
            </a:r>
          </a:p>
        </p:txBody>
      </p:sp>
      <p:sp>
        <p:nvSpPr>
          <p:cNvPr id="15429" name="Text Box 476"/>
          <p:cNvSpPr txBox="1">
            <a:spLocks noChangeArrowheads="1"/>
          </p:cNvSpPr>
          <p:nvPr/>
        </p:nvSpPr>
        <p:spPr bwMode="auto">
          <a:xfrm>
            <a:off x="2819400" y="24061738"/>
            <a:ext cx="990600" cy="473075"/>
          </a:xfrm>
          <a:prstGeom prst="rect">
            <a:avLst/>
          </a:prstGeom>
          <a:noFill/>
          <a:ln w="9525">
            <a:noFill/>
            <a:miter lim="800000"/>
            <a:headEnd/>
            <a:tailEnd/>
          </a:ln>
        </p:spPr>
        <p:txBody>
          <a:bodyPr>
            <a:spAutoFit/>
          </a:bodyPr>
          <a:lstStyle/>
          <a:p>
            <a:pPr>
              <a:spcBef>
                <a:spcPct val="50000"/>
              </a:spcBef>
            </a:pPr>
            <a:r>
              <a:rPr lang="en-US" altLang="en-US" sz="1000">
                <a:latin typeface="Arial" charset="0"/>
              </a:rPr>
              <a:t>r</a:t>
            </a:r>
            <a:r>
              <a:rPr lang="en-US" altLang="en-US" sz="1000" baseline="30000">
                <a:latin typeface="Arial" charset="0"/>
              </a:rPr>
              <a:t>2 </a:t>
            </a:r>
            <a:r>
              <a:rPr lang="en-US" altLang="en-US" sz="1000">
                <a:latin typeface="Arial" charset="0"/>
              </a:rPr>
              <a:t>= 0.53</a:t>
            </a:r>
          </a:p>
          <a:p>
            <a:pPr>
              <a:spcBef>
                <a:spcPct val="50000"/>
              </a:spcBef>
            </a:pPr>
            <a:r>
              <a:rPr lang="en-US" altLang="en-US" sz="1000">
                <a:latin typeface="Arial" charset="0"/>
              </a:rPr>
              <a:t>RMSE = 0.35</a:t>
            </a:r>
          </a:p>
        </p:txBody>
      </p:sp>
      <p:sp>
        <p:nvSpPr>
          <p:cNvPr id="15430" name="Text Box 477"/>
          <p:cNvSpPr txBox="1">
            <a:spLocks noChangeArrowheads="1"/>
          </p:cNvSpPr>
          <p:nvPr/>
        </p:nvSpPr>
        <p:spPr bwMode="auto">
          <a:xfrm>
            <a:off x="2876550" y="27185938"/>
            <a:ext cx="990600" cy="473075"/>
          </a:xfrm>
          <a:prstGeom prst="rect">
            <a:avLst/>
          </a:prstGeom>
          <a:noFill/>
          <a:ln w="9525">
            <a:noFill/>
            <a:miter lim="800000"/>
            <a:headEnd/>
            <a:tailEnd/>
          </a:ln>
        </p:spPr>
        <p:txBody>
          <a:bodyPr>
            <a:spAutoFit/>
          </a:bodyPr>
          <a:lstStyle/>
          <a:p>
            <a:pPr>
              <a:spcBef>
                <a:spcPct val="50000"/>
              </a:spcBef>
            </a:pPr>
            <a:r>
              <a:rPr lang="en-US" altLang="en-US" sz="1000">
                <a:latin typeface="Arial" charset="0"/>
              </a:rPr>
              <a:t>r</a:t>
            </a:r>
            <a:r>
              <a:rPr lang="en-US" altLang="en-US" sz="1000" baseline="30000">
                <a:latin typeface="Arial" charset="0"/>
              </a:rPr>
              <a:t>2 </a:t>
            </a:r>
            <a:r>
              <a:rPr lang="en-US" altLang="en-US" sz="1000">
                <a:latin typeface="Arial" charset="0"/>
              </a:rPr>
              <a:t>= 0.77</a:t>
            </a:r>
          </a:p>
          <a:p>
            <a:pPr>
              <a:spcBef>
                <a:spcPct val="50000"/>
              </a:spcBef>
            </a:pPr>
            <a:r>
              <a:rPr lang="en-US" altLang="en-US" sz="1000">
                <a:latin typeface="Arial" charset="0"/>
              </a:rPr>
              <a:t>RMSE = 0.25</a:t>
            </a:r>
          </a:p>
        </p:txBody>
      </p:sp>
      <p:sp>
        <p:nvSpPr>
          <p:cNvPr id="15431" name="Rectangle 478"/>
          <p:cNvSpPr>
            <a:spLocks noChangeArrowheads="1"/>
          </p:cNvSpPr>
          <p:nvPr/>
        </p:nvSpPr>
        <p:spPr bwMode="auto">
          <a:xfrm>
            <a:off x="7467600" y="22683788"/>
            <a:ext cx="6324600" cy="7239000"/>
          </a:xfrm>
          <a:prstGeom prst="rect">
            <a:avLst/>
          </a:prstGeom>
          <a:noFill/>
          <a:ln w="9525">
            <a:solidFill>
              <a:schemeClr val="tx1"/>
            </a:solidFill>
            <a:miter lim="800000"/>
            <a:headEnd/>
            <a:tailEnd/>
          </a:ln>
        </p:spPr>
        <p:txBody>
          <a:bodyPr wrap="none" anchor="ctr"/>
          <a:lstStyle/>
          <a:p>
            <a:endParaRPr lang="en-US"/>
          </a:p>
        </p:txBody>
      </p:sp>
      <p:sp>
        <p:nvSpPr>
          <p:cNvPr id="15432" name="Text Box 479"/>
          <p:cNvSpPr txBox="1">
            <a:spLocks noChangeArrowheads="1"/>
          </p:cNvSpPr>
          <p:nvPr/>
        </p:nvSpPr>
        <p:spPr bwMode="auto">
          <a:xfrm>
            <a:off x="22326600" y="28727400"/>
            <a:ext cx="5943600" cy="641350"/>
          </a:xfrm>
          <a:prstGeom prst="rect">
            <a:avLst/>
          </a:prstGeom>
          <a:noFill/>
          <a:ln w="9525">
            <a:noFill/>
            <a:miter lim="800000"/>
            <a:headEnd/>
            <a:tailEnd/>
          </a:ln>
        </p:spPr>
        <p:txBody>
          <a:bodyPr>
            <a:spAutoFit/>
          </a:bodyPr>
          <a:lstStyle/>
          <a:p>
            <a:r>
              <a:rPr lang="en-US" altLang="en-US" sz="3600" b="1">
                <a:solidFill>
                  <a:srgbClr val="003594"/>
                </a:solidFill>
              </a:rPr>
              <a:t>Conclusions</a:t>
            </a:r>
          </a:p>
        </p:txBody>
      </p:sp>
      <p:sp>
        <p:nvSpPr>
          <p:cNvPr id="15433" name="Rectangle 3"/>
          <p:cNvSpPr>
            <a:spLocks noChangeArrowheads="1"/>
          </p:cNvSpPr>
          <p:nvPr/>
        </p:nvSpPr>
        <p:spPr bwMode="auto">
          <a:xfrm>
            <a:off x="1219200" y="3549650"/>
            <a:ext cx="21336000" cy="641350"/>
          </a:xfrm>
          <a:prstGeom prst="rect">
            <a:avLst/>
          </a:prstGeom>
          <a:noFill/>
          <a:ln w="9525">
            <a:noFill/>
            <a:miter lim="800000"/>
            <a:headEnd/>
            <a:tailEnd/>
          </a:ln>
        </p:spPr>
        <p:txBody>
          <a:bodyPr>
            <a:spAutoFit/>
          </a:bodyPr>
          <a:lstStyle/>
          <a:p>
            <a:r>
              <a:rPr lang="en-US" altLang="en-US" sz="3600">
                <a:cs typeface="Times New Roman" pitchFamily="18" charset="0"/>
              </a:rPr>
              <a:t>scott.ollinger@unh.edu, lucie.lepine@unh.edu, andrew.ouimette@unh.edu, mary.martin@unh.edu</a:t>
            </a:r>
          </a:p>
        </p:txBody>
      </p:sp>
      <p:sp>
        <p:nvSpPr>
          <p:cNvPr id="2" name="Freeform 1"/>
          <p:cNvSpPr/>
          <p:nvPr/>
        </p:nvSpPr>
        <p:spPr>
          <a:xfrm>
            <a:off x="9601200" y="20951825"/>
            <a:ext cx="7407275" cy="1158875"/>
          </a:xfrm>
          <a:custGeom>
            <a:avLst/>
            <a:gdLst>
              <a:gd name="connsiteX0" fmla="*/ 0 w 7388352"/>
              <a:gd name="connsiteY0" fmla="*/ 859536 h 917608"/>
              <a:gd name="connsiteX1" fmla="*/ 4425696 w 7388352"/>
              <a:gd name="connsiteY1" fmla="*/ 859536 h 917608"/>
              <a:gd name="connsiteX2" fmla="*/ 4151376 w 7388352"/>
              <a:gd name="connsiteY2" fmla="*/ 256032 h 917608"/>
              <a:gd name="connsiteX3" fmla="*/ 7388352 w 7388352"/>
              <a:gd name="connsiteY3" fmla="*/ 0 h 917608"/>
              <a:gd name="connsiteX0" fmla="*/ 0 w 7388352"/>
              <a:gd name="connsiteY0" fmla="*/ 859536 h 900870"/>
              <a:gd name="connsiteX1" fmla="*/ 3785616 w 7388352"/>
              <a:gd name="connsiteY1" fmla="*/ 828897 h 900870"/>
              <a:gd name="connsiteX2" fmla="*/ 4151376 w 7388352"/>
              <a:gd name="connsiteY2" fmla="*/ 256032 h 900870"/>
              <a:gd name="connsiteX3" fmla="*/ 7388352 w 7388352"/>
              <a:gd name="connsiteY3" fmla="*/ 0 h 900870"/>
              <a:gd name="connsiteX0" fmla="*/ 0 w 7388352"/>
              <a:gd name="connsiteY0" fmla="*/ 859536 h 900870"/>
              <a:gd name="connsiteX1" fmla="*/ 3785616 w 7388352"/>
              <a:gd name="connsiteY1" fmla="*/ 828897 h 900870"/>
              <a:gd name="connsiteX2" fmla="*/ 4151376 w 7388352"/>
              <a:gd name="connsiteY2" fmla="*/ 256032 h 900870"/>
              <a:gd name="connsiteX3" fmla="*/ 7388352 w 7388352"/>
              <a:gd name="connsiteY3" fmla="*/ 0 h 900870"/>
              <a:gd name="connsiteX0" fmla="*/ 0 w 7388352"/>
              <a:gd name="connsiteY0" fmla="*/ 859536 h 906550"/>
              <a:gd name="connsiteX1" fmla="*/ 3785616 w 7388352"/>
              <a:gd name="connsiteY1" fmla="*/ 828897 h 906550"/>
              <a:gd name="connsiteX2" fmla="*/ 4206240 w 7388352"/>
              <a:gd name="connsiteY2" fmla="*/ 164114 h 906550"/>
              <a:gd name="connsiteX3" fmla="*/ 7388352 w 7388352"/>
              <a:gd name="connsiteY3" fmla="*/ 0 h 906550"/>
              <a:gd name="connsiteX0" fmla="*/ 0 w 7406640"/>
              <a:gd name="connsiteY0" fmla="*/ 767618 h 814632"/>
              <a:gd name="connsiteX1" fmla="*/ 3785616 w 7406640"/>
              <a:gd name="connsiteY1" fmla="*/ 736979 h 814632"/>
              <a:gd name="connsiteX2" fmla="*/ 4206240 w 7406640"/>
              <a:gd name="connsiteY2" fmla="*/ 72196 h 814632"/>
              <a:gd name="connsiteX3" fmla="*/ 7406640 w 7406640"/>
              <a:gd name="connsiteY3" fmla="*/ 0 h 814632"/>
              <a:gd name="connsiteX0" fmla="*/ 0 w 7406640"/>
              <a:gd name="connsiteY0" fmla="*/ 773777 h 820791"/>
              <a:gd name="connsiteX1" fmla="*/ 3785616 w 7406640"/>
              <a:gd name="connsiteY1" fmla="*/ 743138 h 820791"/>
              <a:gd name="connsiteX2" fmla="*/ 4206240 w 7406640"/>
              <a:gd name="connsiteY2" fmla="*/ 78355 h 820791"/>
              <a:gd name="connsiteX3" fmla="*/ 7406640 w 7406640"/>
              <a:gd name="connsiteY3" fmla="*/ 6159 h 820791"/>
              <a:gd name="connsiteX0" fmla="*/ 0 w 7406640"/>
              <a:gd name="connsiteY0" fmla="*/ 765285 h 812299"/>
              <a:gd name="connsiteX1" fmla="*/ 3785616 w 7406640"/>
              <a:gd name="connsiteY1" fmla="*/ 734646 h 812299"/>
              <a:gd name="connsiteX2" fmla="*/ 4206240 w 7406640"/>
              <a:gd name="connsiteY2" fmla="*/ 69863 h 812299"/>
              <a:gd name="connsiteX3" fmla="*/ 7406640 w 7406640"/>
              <a:gd name="connsiteY3" fmla="*/ 12986 h 812299"/>
              <a:gd name="connsiteX0" fmla="*/ 0 w 7406640"/>
              <a:gd name="connsiteY0" fmla="*/ 776670 h 823684"/>
              <a:gd name="connsiteX1" fmla="*/ 3785616 w 7406640"/>
              <a:gd name="connsiteY1" fmla="*/ 746031 h 823684"/>
              <a:gd name="connsiteX2" fmla="*/ 4206240 w 7406640"/>
              <a:gd name="connsiteY2" fmla="*/ 81248 h 823684"/>
              <a:gd name="connsiteX3" fmla="*/ 7406640 w 7406640"/>
              <a:gd name="connsiteY3" fmla="*/ 24371 h 823684"/>
              <a:gd name="connsiteX0" fmla="*/ 0 w 7406640"/>
              <a:gd name="connsiteY0" fmla="*/ 776670 h 812977"/>
              <a:gd name="connsiteX1" fmla="*/ 3785616 w 7406640"/>
              <a:gd name="connsiteY1" fmla="*/ 746031 h 812977"/>
              <a:gd name="connsiteX2" fmla="*/ 4206240 w 7406640"/>
              <a:gd name="connsiteY2" fmla="*/ 81248 h 812977"/>
              <a:gd name="connsiteX3" fmla="*/ 7406640 w 7406640"/>
              <a:gd name="connsiteY3" fmla="*/ 24371 h 812977"/>
              <a:gd name="connsiteX0" fmla="*/ 0 w 7406640"/>
              <a:gd name="connsiteY0" fmla="*/ 776670 h 776670"/>
              <a:gd name="connsiteX1" fmla="*/ 3785616 w 7406640"/>
              <a:gd name="connsiteY1" fmla="*/ 746031 h 776670"/>
              <a:gd name="connsiteX2" fmla="*/ 4206240 w 7406640"/>
              <a:gd name="connsiteY2" fmla="*/ 81248 h 776670"/>
              <a:gd name="connsiteX3" fmla="*/ 7406640 w 7406640"/>
              <a:gd name="connsiteY3" fmla="*/ 24371 h 776670"/>
            </a:gdLst>
            <a:ahLst/>
            <a:cxnLst>
              <a:cxn ang="0">
                <a:pos x="connsiteX0" y="connsiteY0"/>
              </a:cxn>
              <a:cxn ang="0">
                <a:pos x="connsiteX1" y="connsiteY1"/>
              </a:cxn>
              <a:cxn ang="0">
                <a:pos x="connsiteX2" y="connsiteY2"/>
              </a:cxn>
              <a:cxn ang="0">
                <a:pos x="connsiteX3" y="connsiteY3"/>
              </a:cxn>
            </a:cxnLst>
            <a:rect l="l" t="t" r="r" b="b"/>
            <a:pathLst>
              <a:path w="7406640" h="776670">
                <a:moveTo>
                  <a:pt x="0" y="776670"/>
                </a:moveTo>
                <a:lnTo>
                  <a:pt x="3785616" y="746031"/>
                </a:lnTo>
                <a:cubicBezTo>
                  <a:pt x="4486656" y="722045"/>
                  <a:pt x="3602736" y="201525"/>
                  <a:pt x="4206240" y="81248"/>
                </a:cubicBezTo>
                <a:cubicBezTo>
                  <a:pt x="4809744" y="-39029"/>
                  <a:pt x="5961888" y="4161"/>
                  <a:pt x="7406640" y="24371"/>
                </a:cubicBezTo>
              </a:path>
            </a:pathLst>
          </a:custGeom>
          <a:noFill/>
          <a:ln w="31750">
            <a:solidFill>
              <a:srgbClr val="F77A05"/>
            </a:solidFill>
            <a:headEnd type="none" w="med" len="med"/>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13621</TotalTime>
  <Words>1534</Words>
  <Application>Microsoft Office PowerPoint</Application>
  <PresentationFormat>Custom</PresentationFormat>
  <Paragraphs>162</Paragraphs>
  <Slides>1</Slides>
  <Notes>1</Notes>
  <HiddenSlides>0</HiddenSlides>
  <MMClips>0</MMClips>
  <ScaleCrop>false</ScaleCrop>
  <HeadingPairs>
    <vt:vector size="6" baseType="variant">
      <vt:variant>
        <vt:lpstr>Fonts Used</vt:lpstr>
      </vt:variant>
      <vt:variant>
        <vt:i4>3</vt:i4>
      </vt:variant>
      <vt:variant>
        <vt:lpstr>Design Template</vt:lpstr>
      </vt:variant>
      <vt:variant>
        <vt:i4>1</vt:i4>
      </vt:variant>
      <vt:variant>
        <vt:lpstr>Slide Titles</vt:lpstr>
      </vt:variant>
      <vt:variant>
        <vt:i4>1</vt:i4>
      </vt:variant>
    </vt:vector>
  </HeadingPairs>
  <TitlesOfParts>
    <vt:vector size="5" baseType="lpstr">
      <vt:lpstr>Calibri</vt:lpstr>
      <vt:lpstr>Arial</vt:lpstr>
      <vt:lpstr>Times New Roman</vt:lpstr>
      <vt:lpstr>Default Design</vt:lpstr>
      <vt:lpstr>Slide 1</vt:lpstr>
    </vt:vector>
  </TitlesOfParts>
  <Company>Complex Systems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Ollinger</dc:creator>
  <cp:lastModifiedBy>lucie</cp:lastModifiedBy>
  <cp:revision>592</cp:revision>
  <dcterms:created xsi:type="dcterms:W3CDTF">2006-08-18T20:05:05Z</dcterms:created>
  <dcterms:modified xsi:type="dcterms:W3CDTF">2015-04-16T15:55:24Z</dcterms:modified>
</cp:coreProperties>
</file>