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Default Extension="jpeg" ContentType="image/jpeg"/>
  <Default Extension="xml" ContentType="application/xml"/>
  <Default Extension="emf" ContentType="image/x-emf"/>
  <Override PartName="/ppt/tableStyles.xml" ContentType="application/vnd.openxmlformats-officedocument.presentationml.tableStyles+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Override PartName="/ppt/slideLayouts/slideLayout9.xml" ContentType="application/vnd.openxmlformats-officedocument.presentationml.slideLayout+xml"/>
  <Override PartName="/ppt/presentation.xml" ContentType="application/vnd.openxmlformats-officedocument.presentationml.presentation.main+xml"/>
  <Override PartName="/ppt/handoutMasters/handoutMaster1.xml" ContentType="application/vnd.openxmlformats-officedocument.presentationml.handoutMaster+xml"/>
  <Override PartName="/ppt/slideLayouts/slideLayout7.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Default Extension="gif" ContentType="image/gif"/>
  <Override PartName="/ppt/slideLayouts/slideLayout5.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50292000" cy="32918400"/>
  <p:notesSz cx="6858000" cy="9296400"/>
  <p:defaultTextStyle>
    <a:defPPr>
      <a:defRPr lang="en-GB"/>
    </a:defPPr>
    <a:lvl1pPr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xmlns:p="http://schemas.openxmlformats.org/presentationml/2006/main" xmlns:r="http://schemas.openxmlformats.org/officeDocument/2006/relationships" xmlns:a="http://schemas.openxmlformats.org/drawingml/2006/main" xmlns="">
        <p15:guide id="1" orient="horz" pos="20400">
          <p15:clr>
            <a:srgbClr val="A4A3A4"/>
          </p15:clr>
        </p15:guide>
        <p15:guide id="2" pos="16560">
          <p15:clr>
            <a:srgbClr val="A4A3A4"/>
          </p15:clr>
        </p15:guide>
      </p15:sldGuideLst>
    </p:ext>
    <p:ext uri="{2D200454-40CA-4A62-9FC3-DE9A4176ACB9}">
      <p15:notesGuideLst xmlns:p15="http://schemas.microsoft.com/office/powerpoint/2012/main" xmlns:p="http://schemas.openxmlformats.org/presentationml/2006/main" xmlns:r="http://schemas.openxmlformats.org/officeDocument/2006/relationships" xmlns:a="http://schemas.openxmlformats.org/drawingml/2006/main" xmlns="">
        <p15:guide id="1" orient="horz" pos="2903">
          <p15:clr>
            <a:srgbClr val="A4A3A4"/>
          </p15:clr>
        </p15:guide>
        <p15:guide id="2" pos="211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showPr showNarration="1">
    <p:present/>
    <p:sldAll/>
    <p:penClr>
      <a:schemeClr val="tx1"/>
    </p:penClr>
    <p:extLst>
      <p:ext uri="{EC167BDD-8182-4AB7-AECC-EB403E3ABB37}">
        <p14:laserClr xmlns:p14="http://schemas.microsoft.com/office/powerpoint/2010/main" xmlns:p="http://schemas.openxmlformats.org/presentationml/2006/main" xmlns:r="http://schemas.openxmlformats.org/officeDocument/2006/relationships" xmlns:a="http://schemas.openxmlformats.org/drawingml/2006/main" xmlns="">
          <a:srgbClr val="FF0000"/>
        </p14:laserClr>
      </p:ext>
      <p:ext uri="{2FDB2607-1784-4EEB-B798-7EB5836EED8A}">
        <p14:showMediaCtrls xmlns:p14="http://schemas.microsoft.com/office/powerpoint/2010/main" xmlns:p="http://schemas.openxmlformats.org/presentationml/2006/main" xmlns:r="http://schemas.openxmlformats.org/officeDocument/2006/relationships" xmlns:a="http://schemas.openxmlformats.org/drawingml/2006/main" xmlns="" val="0"/>
      </p:ext>
    </p:extLst>
  </p:showPr>
  <p:clrMru>
    <a:srgbClr val="CACAFF"/>
    <a:srgbClr val="5F5F5F"/>
    <a:srgbClr val="00CC66"/>
    <a:srgbClr val="33CC33"/>
    <a:srgbClr val="000000"/>
    <a:srgbClr val="3333CC"/>
    <a:srgbClr val="FFFFFF"/>
    <a:srgbClr val="FC4D00"/>
    <a:srgbClr val="FCFF00"/>
  </p:clrMru>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 uri="{FD5EFAAD-0ECE-453E-9831-46B23BE46B34}">
      <p15:chartTrackingRefBased xmlns:p15="http://schemas.microsoft.com/office/powerpoint/2012/main" xmlns:p="http://schemas.openxmlformats.org/presentationml/2006/main" xmlns:r="http://schemas.openxmlformats.org/officeDocument/2006/relationships" xmlns:a="http://schemas.openxmlformats.org/drawingml/2006/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416" autoAdjust="0"/>
  </p:normalViewPr>
  <p:slideViewPr>
    <p:cSldViewPr>
      <p:cViewPr>
        <p:scale>
          <a:sx n="20" d="100"/>
          <a:sy n="20" d="100"/>
        </p:scale>
        <p:origin x="-736" y="-256"/>
      </p:cViewPr>
      <p:guideLst>
        <p:guide orient="horz" pos="20400"/>
        <p:guide pos="16560"/>
      </p:guideLst>
    </p:cSldViewPr>
  </p:slideViewPr>
  <p:outlineViewPr>
    <p:cViewPr varScale="1">
      <p:scale>
        <a:sx n="170" d="200"/>
        <a:sy n="170" d="200"/>
      </p:scale>
      <p:origin x="-784" y="-8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903"/>
        <p:guide pos="2115"/>
      </p:guideLst>
    </p:cSldViewPr>
  </p:notes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4500"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3" name="Rectangle 3"/>
          <p:cNvSpPr>
            <a:spLocks noGrp="1" noChangeArrowheads="1"/>
          </p:cNvSpPr>
          <p:nvPr>
            <p:ph type="dt" sz="quarter" idx="1"/>
          </p:nvPr>
        </p:nvSpPr>
        <p:spPr bwMode="auto">
          <a:xfrm>
            <a:off x="3879850" y="0"/>
            <a:ext cx="2982913"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algn="r" defTabSz="909638">
              <a:defRPr sz="1200">
                <a:latin typeface="Times New Roman" pitchFamily="-110" charset="0"/>
                <a:ea typeface="+mn-ea"/>
              </a:defRPr>
            </a:lvl1pPr>
          </a:lstStyle>
          <a:p>
            <a:pPr>
              <a:defRPr/>
            </a:pPr>
            <a:endParaRPr lang="en-US"/>
          </a:p>
        </p:txBody>
      </p:sp>
      <p:sp>
        <p:nvSpPr>
          <p:cNvPr id="10244" name="Rectangle 4"/>
          <p:cNvSpPr>
            <a:spLocks noGrp="1" noChangeArrowheads="1"/>
          </p:cNvSpPr>
          <p:nvPr>
            <p:ph type="ftr" sz="quarter" idx="2"/>
          </p:nvPr>
        </p:nvSpPr>
        <p:spPr bwMode="auto">
          <a:xfrm>
            <a:off x="0" y="8832850"/>
            <a:ext cx="2984500"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5" name="Rectangle 5"/>
          <p:cNvSpPr>
            <a:spLocks noGrp="1" noChangeArrowheads="1"/>
          </p:cNvSpPr>
          <p:nvPr>
            <p:ph type="sldNum" sz="quarter" idx="3"/>
          </p:nvPr>
        </p:nvSpPr>
        <p:spPr bwMode="auto">
          <a:xfrm>
            <a:off x="3879850" y="8832850"/>
            <a:ext cx="2982913"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algn="r" defTabSz="909638">
              <a:defRPr sz="1200" smtClean="0"/>
            </a:lvl1pPr>
          </a:lstStyle>
          <a:p>
            <a:pPr>
              <a:defRPr/>
            </a:pPr>
            <a:fld id="{4F50D16D-BE7D-4F58-A3F7-63AD960ED818}" type="slidenum">
              <a:rPr lang="en-US" altLang="en-US"/>
              <a:pPr>
                <a:defRPr/>
              </a:pPr>
              <a:t>‹#›</a:t>
            </a:fld>
            <a:endParaRPr lang="en-US" alt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1688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360">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1" name="AutoShape 2"/>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2" name="AutoShape 3"/>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3" name="AutoShape 4"/>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4" name="AutoShape 5"/>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5" name="AutoShape 6"/>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6" name="Rectangle 7"/>
          <p:cNvSpPr>
            <a:spLocks noGrp="1" noRot="1" noChangeAspect="1" noChangeArrowheads="1" noTextEdit="1"/>
          </p:cNvSpPr>
          <p:nvPr>
            <p:ph type="sldImg"/>
          </p:nvPr>
        </p:nvSpPr>
        <p:spPr bwMode="auto">
          <a:xfrm>
            <a:off x="-14455775" y="-9261475"/>
            <a:ext cx="35766375" cy="23409275"/>
          </a:xfrm>
          <a:prstGeom prst="rect">
            <a:avLst/>
          </a:prstGeom>
          <a:solidFill>
            <a:srgbClr val="FFFFFF"/>
          </a:solidFill>
          <a:ln w="9525">
            <a:solidFill>
              <a:srgbClr val="000000"/>
            </a:solidFill>
            <a:miter lim="800000"/>
            <a:headEnd/>
            <a:tailEnd/>
          </a:ln>
        </p:spPr>
      </p:sp>
      <p:sp>
        <p:nvSpPr>
          <p:cNvPr id="2" name="Text Box 8"/>
          <p:cNvSpPr txBox="1">
            <a:spLocks noGrp="1" noChangeArrowheads="1"/>
          </p:cNvSpPr>
          <p:nvPr>
            <p:ph type="body" idx="1"/>
          </p:nvPr>
        </p:nvSpPr>
        <p:spPr bwMode="auto">
          <a:xfrm>
            <a:off x="915988" y="4416425"/>
            <a:ext cx="5024437" cy="41814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en-US" noProof="0"/>
          </a:p>
        </p:txBody>
      </p:sp>
      <p:sp>
        <p:nvSpPr>
          <p:cNvPr id="2058" name="Text Box 9"/>
          <p:cNvSpPr txBox="1">
            <a:spLocks noChangeArrowheads="1"/>
          </p:cNvSpPr>
          <p:nvPr/>
        </p:nvSpPr>
        <p:spPr bwMode="auto">
          <a:xfrm>
            <a:off x="3886200" y="8832850"/>
            <a:ext cx="2970213" cy="4635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1pPr>
            <a:lvl2pPr marL="742950" indent="-28575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2pPr>
            <a:lvl3pPr marL="11430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3pPr>
            <a:lvl4pPr marL="16002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4pPr>
            <a:lvl5pPr marL="20574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5pPr>
            <a:lvl6pPr marL="25146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6pPr>
            <a:lvl7pPr marL="29718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7pPr>
            <a:lvl8pPr marL="34290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8pPr>
            <a:lvl9pPr marL="38862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9pPr>
          </a:lstStyle>
          <a:p>
            <a:pPr algn="r" eaLnBrk="1" hangingPunct="1">
              <a:buClr>
                <a:srgbClr val="000000"/>
              </a:buClr>
              <a:buFont typeface="Times New Roman" panose="02020603050405020304" pitchFamily="18" charset="0"/>
              <a:buNone/>
            </a:pPr>
            <a:r>
              <a:rPr lang="en-GB" altLang="en-US" sz="1200">
                <a:solidFill>
                  <a:schemeClr val="tx1"/>
                </a:solidFill>
              </a:rPr>
              <a:t>1</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70858837"/>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ＭＳ Ｐゴシック" pitchFamily="-110" charset="-128"/>
      </a:defRPr>
    </a:lvl1pPr>
    <a:lvl2pPr marL="37931725" indent="-37474525"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Rot="1" noChangeAspect="1" noChangeArrowheads="1" noTextEdit="1"/>
          </p:cNvSpPr>
          <p:nvPr>
            <p:ph type="sldImg"/>
          </p:nvPr>
        </p:nvSpPr>
        <p:spPr>
          <a:xfrm>
            <a:off x="-14454188" y="-9261475"/>
            <a:ext cx="35763201" cy="23409275"/>
          </a:xfrm>
          <a:ln/>
        </p:spPr>
      </p:sp>
      <p:sp>
        <p:nvSpPr>
          <p:cNvPr id="5123" name="Text Box 2"/>
          <p:cNvSpPr txBox="1">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lIns="90919" tIns="45459" rIns="90919" bIns="45459" anchor="ctr"/>
          <a:lstStyle/>
          <a:p>
            <a:endParaRPr lang="en-US" altLang="en-US" smtClean="0">
              <a:latin typeface="Times New Roman"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557729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71900" y="10226675"/>
            <a:ext cx="4274820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7543800" y="18653125"/>
            <a:ext cx="35204400"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382813862"/>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884610723"/>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73513" y="21153438"/>
            <a:ext cx="42748200"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973513" y="13952538"/>
            <a:ext cx="42748200"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79314522"/>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771900" y="9509125"/>
            <a:ext cx="21293138" cy="1974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5217438" y="9509125"/>
            <a:ext cx="21293137" cy="1974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492472"/>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4600" y="1317625"/>
            <a:ext cx="4526280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14600" y="7369175"/>
            <a:ext cx="22221825"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14600" y="10439400"/>
            <a:ext cx="22221825"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5547638" y="7369175"/>
            <a:ext cx="22229762"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5547638" y="10439400"/>
            <a:ext cx="22229762"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842630881"/>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496988538"/>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21186198"/>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4600" y="1311275"/>
            <a:ext cx="16546513"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9662775" y="1311275"/>
            <a:ext cx="28114625"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14600" y="6888163"/>
            <a:ext cx="16546513"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955816279"/>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858375" y="23042563"/>
            <a:ext cx="30175200"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9858375" y="2941638"/>
            <a:ext cx="30175200"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9858375" y="25763538"/>
            <a:ext cx="30175200"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02697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94537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826700" y="2925763"/>
            <a:ext cx="10683875" cy="263255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771900" y="2925763"/>
            <a:ext cx="31902400" cy="263255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65973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771900" y="2925763"/>
            <a:ext cx="42738675" cy="26325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5436818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3771900" y="2925763"/>
            <a:ext cx="42738675" cy="547687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en-US" smtClean="0"/>
              <a:t>Click to edit Master title style</a:t>
            </a:r>
          </a:p>
        </p:txBody>
      </p:sp>
      <p:sp>
        <p:nvSpPr>
          <p:cNvPr id="1027" name="Rectangle 2"/>
          <p:cNvSpPr>
            <a:spLocks noGrp="1" noChangeArrowheads="1"/>
          </p:cNvSpPr>
          <p:nvPr>
            <p:ph type="body" idx="1"/>
          </p:nvPr>
        </p:nvSpPr>
        <p:spPr bwMode="auto">
          <a:xfrm>
            <a:off x="3771900" y="9509125"/>
            <a:ext cx="42738675" cy="197421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21600">
          <a:solidFill>
            <a:srgbClr val="000000"/>
          </a:solidFill>
          <a:latin typeface="+mj-lt"/>
          <a:ea typeface="ＭＳ Ｐゴシック" pitchFamily="-110" charset="-128"/>
          <a:cs typeface="ＭＳ Ｐゴシック" pitchFamily="-110" charset="-128"/>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21600">
          <a:solidFill>
            <a:srgbClr val="000000"/>
          </a:solidFill>
          <a:latin typeface="Times New Roman" pitchFamily="-110" charset="0"/>
          <a:ea typeface="ＭＳ Ｐゴシック" pitchFamily="-110" charset="-128"/>
          <a:cs typeface="ＭＳ Ｐゴシック" pitchFamily="-110" charset="-128"/>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21600">
          <a:solidFill>
            <a:srgbClr val="000000"/>
          </a:solidFill>
          <a:latin typeface="Times New Roman" pitchFamily="-110" charset="0"/>
          <a:ea typeface="ＭＳ Ｐゴシック" pitchFamily="-110" charset="-128"/>
          <a:cs typeface="ＭＳ Ｐゴシック" pitchFamily="-110" charset="-128"/>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21600">
          <a:solidFill>
            <a:srgbClr val="000000"/>
          </a:solidFill>
          <a:latin typeface="Times New Roman" pitchFamily="-110" charset="0"/>
          <a:ea typeface="ＭＳ Ｐゴシック" pitchFamily="-110" charset="-128"/>
          <a:cs typeface="ＭＳ Ｐゴシック" pitchFamily="-110" charset="-128"/>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21600">
          <a:solidFill>
            <a:srgbClr val="000000"/>
          </a:solidFill>
          <a:latin typeface="Times New Roman" pitchFamily="-110" charset="0"/>
          <a:ea typeface="ＭＳ Ｐゴシック" pitchFamily="-110" charset="-128"/>
          <a:cs typeface="ＭＳ Ｐゴシック" pitchFamily="-110" charset="-128"/>
        </a:defRPr>
      </a:lvl5pPr>
      <a:lvl6pPr marL="457200" algn="l" defTabSz="449263" rtl="0" fontAlgn="base">
        <a:spcBef>
          <a:spcPct val="0"/>
        </a:spcBef>
        <a:spcAft>
          <a:spcPct val="0"/>
        </a:spcAft>
        <a:buClr>
          <a:srgbClr val="000000"/>
        </a:buClr>
        <a:buSzPct val="100000"/>
        <a:buFont typeface="Times New Roman" pitchFamily="-110" charset="0"/>
        <a:defRPr sz="4400">
          <a:solidFill>
            <a:srgbClr val="000000"/>
          </a:solidFill>
          <a:latin typeface="Times New Roman" pitchFamily="-110" charset="0"/>
          <a:ea typeface="ＭＳ Ｐゴシック" pitchFamily="-110" charset="-128"/>
        </a:defRPr>
      </a:lvl6pPr>
      <a:lvl7pPr marL="914400" algn="l" defTabSz="449263" rtl="0" fontAlgn="base">
        <a:spcBef>
          <a:spcPct val="0"/>
        </a:spcBef>
        <a:spcAft>
          <a:spcPct val="0"/>
        </a:spcAft>
        <a:buClr>
          <a:srgbClr val="000000"/>
        </a:buClr>
        <a:buSzPct val="100000"/>
        <a:buFont typeface="Times New Roman" pitchFamily="-110" charset="0"/>
        <a:defRPr sz="4400">
          <a:solidFill>
            <a:srgbClr val="000000"/>
          </a:solidFill>
          <a:latin typeface="Times New Roman" pitchFamily="-110" charset="0"/>
          <a:ea typeface="ＭＳ Ｐゴシック" pitchFamily="-110" charset="-128"/>
        </a:defRPr>
      </a:lvl7pPr>
      <a:lvl8pPr marL="1371600" algn="l" defTabSz="449263" rtl="0" fontAlgn="base">
        <a:spcBef>
          <a:spcPct val="0"/>
        </a:spcBef>
        <a:spcAft>
          <a:spcPct val="0"/>
        </a:spcAft>
        <a:buClr>
          <a:srgbClr val="000000"/>
        </a:buClr>
        <a:buSzPct val="100000"/>
        <a:buFont typeface="Times New Roman" pitchFamily="-110" charset="0"/>
        <a:defRPr sz="4400">
          <a:solidFill>
            <a:srgbClr val="000000"/>
          </a:solidFill>
          <a:latin typeface="Times New Roman" pitchFamily="-110" charset="0"/>
          <a:ea typeface="ＭＳ Ｐゴシック" pitchFamily="-110" charset="-128"/>
        </a:defRPr>
      </a:lvl8pPr>
      <a:lvl9pPr marL="1828800" algn="l" defTabSz="449263" rtl="0" fontAlgn="base">
        <a:spcBef>
          <a:spcPct val="0"/>
        </a:spcBef>
        <a:spcAft>
          <a:spcPct val="0"/>
        </a:spcAft>
        <a:buClr>
          <a:srgbClr val="000000"/>
        </a:buClr>
        <a:buSzPct val="100000"/>
        <a:buFont typeface="Times New Roman" pitchFamily="-110" charset="0"/>
        <a:defRPr sz="4400">
          <a:solidFill>
            <a:srgbClr val="000000"/>
          </a:solidFill>
          <a:latin typeface="Times New Roman" pitchFamily="-110" charset="0"/>
          <a:ea typeface="ＭＳ Ｐゴシック" pitchFamily="-110" charset="-128"/>
        </a:defRPr>
      </a:lvl9pPr>
    </p:titleStyle>
    <p:bodyStyle>
      <a:lvl1pPr marL="1674813" indent="-1674813" algn="l" defTabSz="449263" rtl="0" eaLnBrk="0" fontAlgn="base" hangingPunct="0">
        <a:spcBef>
          <a:spcPts val="3850"/>
        </a:spcBef>
        <a:spcAft>
          <a:spcPct val="0"/>
        </a:spcAft>
        <a:buClr>
          <a:srgbClr val="000000"/>
        </a:buClr>
        <a:buSzPct val="100000"/>
        <a:buFont typeface="Times New Roman" panose="02020603050405020304" pitchFamily="18" charset="0"/>
        <a:buChar char="•"/>
        <a:defRPr sz="15700">
          <a:solidFill>
            <a:srgbClr val="000000"/>
          </a:solidFill>
          <a:latin typeface="+mn-lt"/>
          <a:ea typeface="ＭＳ Ｐゴシック" pitchFamily="-110" charset="-128"/>
          <a:cs typeface="ＭＳ Ｐゴシック" pitchFamily="-110" charset="-128"/>
        </a:defRPr>
      </a:lvl1pPr>
      <a:lvl2pPr marL="3641725" indent="-1401763" algn="l" defTabSz="449263" rtl="0" eaLnBrk="0" fontAlgn="base" hangingPunct="0">
        <a:spcBef>
          <a:spcPts val="3375"/>
        </a:spcBef>
        <a:spcAft>
          <a:spcPct val="0"/>
        </a:spcAft>
        <a:buClr>
          <a:srgbClr val="000000"/>
        </a:buClr>
        <a:buSzPct val="100000"/>
        <a:buFont typeface="Times New Roman" panose="02020603050405020304" pitchFamily="18" charset="0"/>
        <a:buChar char="–"/>
        <a:defRPr sz="13800">
          <a:solidFill>
            <a:srgbClr val="000000"/>
          </a:solidFill>
          <a:latin typeface="+mn-lt"/>
          <a:ea typeface="ＭＳ Ｐゴシック" pitchFamily="-110" charset="-128"/>
        </a:defRPr>
      </a:lvl2pPr>
      <a:lvl3pPr marL="5607050" indent="-1116013" algn="l" defTabSz="449263" rtl="0" eaLnBrk="0" fontAlgn="base" hangingPunct="0">
        <a:spcBef>
          <a:spcPts val="2875"/>
        </a:spcBef>
        <a:spcAft>
          <a:spcPct val="0"/>
        </a:spcAft>
        <a:buClr>
          <a:srgbClr val="000000"/>
        </a:buClr>
        <a:buSzPct val="100000"/>
        <a:buFont typeface="Times New Roman" panose="02020603050405020304" pitchFamily="18" charset="0"/>
        <a:buChar char="•"/>
        <a:defRPr sz="11800">
          <a:solidFill>
            <a:srgbClr val="000000"/>
          </a:solidFill>
          <a:latin typeface="+mn-lt"/>
          <a:ea typeface="ＭＳ Ｐゴシック" pitchFamily="-110" charset="-128"/>
        </a:defRPr>
      </a:lvl3pPr>
      <a:lvl4pPr marL="7854950" indent="-1119188" algn="l" defTabSz="449263" rtl="0" eaLnBrk="0" fontAlgn="base" hangingPunct="0">
        <a:spcBef>
          <a:spcPts val="2375"/>
        </a:spcBef>
        <a:spcAft>
          <a:spcPct val="0"/>
        </a:spcAft>
        <a:buClr>
          <a:srgbClr val="000000"/>
        </a:buClr>
        <a:buSzPct val="100000"/>
        <a:buFont typeface="Times New Roman" panose="02020603050405020304" pitchFamily="18" charset="0"/>
        <a:buChar char="–"/>
        <a:defRPr sz="9800">
          <a:solidFill>
            <a:srgbClr val="000000"/>
          </a:solidFill>
          <a:latin typeface="+mn-lt"/>
          <a:ea typeface="ＭＳ Ｐゴシック" pitchFamily="-110" charset="-128"/>
        </a:defRPr>
      </a:lvl4pPr>
      <a:lvl5pPr marL="10101263" indent="-1116013" algn="l" defTabSz="449263" rtl="0" eaLnBrk="0" fontAlgn="base" hangingPunct="0">
        <a:spcBef>
          <a:spcPts val="2375"/>
        </a:spcBef>
        <a:spcAft>
          <a:spcPct val="0"/>
        </a:spcAft>
        <a:buClr>
          <a:srgbClr val="000000"/>
        </a:buClr>
        <a:buSzPct val="100000"/>
        <a:buFont typeface="Times New Roman" panose="02020603050405020304" pitchFamily="18" charset="0"/>
        <a:buChar char="»"/>
        <a:defRPr sz="9800">
          <a:solidFill>
            <a:srgbClr val="000000"/>
          </a:solidFill>
          <a:latin typeface="+mn-lt"/>
          <a:ea typeface="ＭＳ Ｐゴシック" pitchFamily="-110" charset="-128"/>
        </a:defRPr>
      </a:lvl5pPr>
      <a:lvl6pPr marL="10558463" indent="-1116013" algn="l" defTabSz="449263" rtl="0" fontAlgn="base">
        <a:spcBef>
          <a:spcPts val="2375"/>
        </a:spcBef>
        <a:spcAft>
          <a:spcPct val="0"/>
        </a:spcAft>
        <a:buClr>
          <a:srgbClr val="000000"/>
        </a:buClr>
        <a:buSzPct val="100000"/>
        <a:buFont typeface="Times New Roman" pitchFamily="-110" charset="0"/>
        <a:buChar char="»"/>
        <a:defRPr sz="9800">
          <a:solidFill>
            <a:srgbClr val="000000"/>
          </a:solidFill>
          <a:latin typeface="+mn-lt"/>
          <a:ea typeface="ＭＳ Ｐゴシック" pitchFamily="-110" charset="-128"/>
        </a:defRPr>
      </a:lvl6pPr>
      <a:lvl7pPr marL="11015663" indent="-1116013" algn="l" defTabSz="449263" rtl="0" fontAlgn="base">
        <a:spcBef>
          <a:spcPts val="2375"/>
        </a:spcBef>
        <a:spcAft>
          <a:spcPct val="0"/>
        </a:spcAft>
        <a:buClr>
          <a:srgbClr val="000000"/>
        </a:buClr>
        <a:buSzPct val="100000"/>
        <a:buFont typeface="Times New Roman" pitchFamily="-110" charset="0"/>
        <a:buChar char="»"/>
        <a:defRPr sz="9800">
          <a:solidFill>
            <a:srgbClr val="000000"/>
          </a:solidFill>
          <a:latin typeface="+mn-lt"/>
          <a:ea typeface="ＭＳ Ｐゴシック" pitchFamily="-110" charset="-128"/>
        </a:defRPr>
      </a:lvl7pPr>
      <a:lvl8pPr marL="11472863" indent="-1116013" algn="l" defTabSz="449263" rtl="0" fontAlgn="base">
        <a:spcBef>
          <a:spcPts val="2375"/>
        </a:spcBef>
        <a:spcAft>
          <a:spcPct val="0"/>
        </a:spcAft>
        <a:buClr>
          <a:srgbClr val="000000"/>
        </a:buClr>
        <a:buSzPct val="100000"/>
        <a:buFont typeface="Times New Roman" pitchFamily="-110" charset="0"/>
        <a:buChar char="»"/>
        <a:defRPr sz="9800">
          <a:solidFill>
            <a:srgbClr val="000000"/>
          </a:solidFill>
          <a:latin typeface="+mn-lt"/>
          <a:ea typeface="ＭＳ Ｐゴシック" pitchFamily="-110" charset="-128"/>
        </a:defRPr>
      </a:lvl8pPr>
      <a:lvl9pPr marL="11930063" indent="-1116013" algn="l" defTabSz="449263" rtl="0" fontAlgn="base">
        <a:spcBef>
          <a:spcPts val="2375"/>
        </a:spcBef>
        <a:spcAft>
          <a:spcPct val="0"/>
        </a:spcAft>
        <a:buClr>
          <a:srgbClr val="000000"/>
        </a:buClr>
        <a:buSzPct val="100000"/>
        <a:buFont typeface="Times New Roman" pitchFamily="-110" charset="0"/>
        <a:buChar char="»"/>
        <a:defRPr sz="9800">
          <a:solidFill>
            <a:srgbClr val="000000"/>
          </a:solidFill>
          <a:latin typeface="+mn-lt"/>
          <a:ea typeface="ＭＳ Ｐゴシック" pitchFamily="-11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jpeg"/><Relationship Id="rId20" Type="http://schemas.openxmlformats.org/officeDocument/2006/relationships/image" Target="../media/image18.png"/><Relationship Id="rId21" Type="http://schemas.openxmlformats.org/officeDocument/2006/relationships/image" Target="../media/image19.png"/><Relationship Id="rId22" Type="http://schemas.openxmlformats.org/officeDocument/2006/relationships/image" Target="../media/image20.png"/><Relationship Id="rId23" Type="http://schemas.openxmlformats.org/officeDocument/2006/relationships/image" Target="../media/image21.emf"/><Relationship Id="rId24" Type="http://schemas.openxmlformats.org/officeDocument/2006/relationships/image" Target="../media/image22.jpeg"/><Relationship Id="rId25" Type="http://schemas.openxmlformats.org/officeDocument/2006/relationships/image" Target="../media/image23.png"/><Relationship Id="rId26" Type="http://schemas.openxmlformats.org/officeDocument/2006/relationships/image" Target="../media/image24.gif"/><Relationship Id="rId27" Type="http://schemas.openxmlformats.org/officeDocument/2006/relationships/image" Target="../media/image25.jpeg"/><Relationship Id="rId10" Type="http://schemas.openxmlformats.org/officeDocument/2006/relationships/image" Target="../media/image8.jpeg"/><Relationship Id="rId11" Type="http://schemas.openxmlformats.org/officeDocument/2006/relationships/image" Target="../media/image9.jpeg"/><Relationship Id="rId12" Type="http://schemas.openxmlformats.org/officeDocument/2006/relationships/image" Target="../media/image10.jpeg"/><Relationship Id="rId13" Type="http://schemas.openxmlformats.org/officeDocument/2006/relationships/image" Target="../media/image11.jpeg"/><Relationship Id="rId14" Type="http://schemas.openxmlformats.org/officeDocument/2006/relationships/image" Target="../media/image12.jpeg"/><Relationship Id="rId15" Type="http://schemas.openxmlformats.org/officeDocument/2006/relationships/image" Target="../media/image13.jpeg"/><Relationship Id="rId16" Type="http://schemas.openxmlformats.org/officeDocument/2006/relationships/image" Target="../media/image14.jpeg"/><Relationship Id="rId17" Type="http://schemas.openxmlformats.org/officeDocument/2006/relationships/image" Target="../media/image15.jpeg"/><Relationship Id="rId18" Type="http://schemas.openxmlformats.org/officeDocument/2006/relationships/image" Target="../media/image16.jpeg"/><Relationship Id="rId19" Type="http://schemas.openxmlformats.org/officeDocument/2006/relationships/image" Target="../media/image17.png"/><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jpe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8326704" y="7782291"/>
            <a:ext cx="7066960" cy="4416850"/>
          </a:xfrm>
          <a:prstGeom prst="rect">
            <a:avLst/>
          </a:prstGeom>
        </p:spPr>
      </p:pic>
      <p:pic>
        <p:nvPicPr>
          <p:cNvPr id="43030" name="Picture 43029"/>
          <p:cNvPicPr>
            <a:picLocks noChangeAspect="1"/>
          </p:cNvPicPr>
          <p:nvPr/>
        </p:nvPicPr>
        <p:blipFill>
          <a:blip r:embed="rId4"/>
          <a:stretch>
            <a:fillRect/>
          </a:stretch>
        </p:blipFill>
        <p:spPr>
          <a:xfrm>
            <a:off x="16358383" y="19896940"/>
            <a:ext cx="5840444" cy="2819138"/>
          </a:xfrm>
          <a:prstGeom prst="rect">
            <a:avLst/>
          </a:prstGeom>
        </p:spPr>
      </p:pic>
      <p:pic>
        <p:nvPicPr>
          <p:cNvPr id="44" name="Picture 2"/>
          <p:cNvPicPr>
            <a:picLocks noChangeAspect="1" noChangeArrowheads="1"/>
          </p:cNvPicPr>
          <p:nvPr/>
        </p:nvPicPr>
        <p:blipFill rotWithShape="1">
          <a:blip r:embed="rId5">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30682" t="13399" r="7652" b="11600"/>
          <a:stretch/>
        </p:blipFill>
        <p:spPr bwMode="auto">
          <a:xfrm>
            <a:off x="35090318" y="11063699"/>
            <a:ext cx="5233564" cy="5520569"/>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
        <p:nvSpPr>
          <p:cNvPr id="4098" name="Rectangle 344"/>
          <p:cNvSpPr>
            <a:spLocks noChangeArrowheads="1"/>
          </p:cNvSpPr>
          <p:nvPr/>
        </p:nvSpPr>
        <p:spPr bwMode="auto">
          <a:xfrm>
            <a:off x="16535400" y="5638800"/>
            <a:ext cx="17221200" cy="13495666"/>
          </a:xfrm>
          <a:prstGeom prst="rect">
            <a:avLst/>
          </a:prstGeom>
          <a:noFill/>
          <a:ln w="25400">
            <a:solidFill>
              <a:schemeClr val="accent2"/>
            </a:solidFill>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grpSp>
        <p:nvGrpSpPr>
          <p:cNvPr id="4099" name="Group 16"/>
          <p:cNvGrpSpPr>
            <a:grpSpLocks/>
          </p:cNvGrpSpPr>
          <p:nvPr/>
        </p:nvGrpSpPr>
        <p:grpSpPr bwMode="auto">
          <a:xfrm>
            <a:off x="914400" y="4480560"/>
            <a:ext cx="15201900" cy="1188720"/>
            <a:chOff x="576" y="2928"/>
            <a:chExt cx="7253" cy="506"/>
          </a:xfrm>
        </p:grpSpPr>
        <p:sp>
          <p:nvSpPr>
            <p:cNvPr id="3089" name="AutoShape 17"/>
            <p:cNvSpPr>
              <a:spLocks noChangeArrowheads="1"/>
            </p:cNvSpPr>
            <p:nvPr/>
          </p:nvSpPr>
          <p:spPr bwMode="auto">
            <a:xfrm>
              <a:off x="576" y="2928"/>
              <a:ext cx="7253" cy="506"/>
            </a:xfrm>
            <a:prstGeom prst="roundRect">
              <a:avLst>
                <a:gd name="adj" fmla="val 194"/>
              </a:avLst>
            </a:prstGeom>
            <a:gradFill rotWithShape="0">
              <a:gsLst>
                <a:gs pos="0">
                  <a:srgbClr val="5868FE"/>
                </a:gs>
                <a:gs pos="50000">
                  <a:schemeClr val="bg1"/>
                </a:gs>
                <a:gs pos="100000">
                  <a:srgbClr val="5868FE"/>
                </a:gs>
              </a:gsLst>
              <a:lin ang="5400000" scaled="1"/>
            </a:gradFill>
            <a:ln w="9525">
              <a:noFill/>
              <a:round/>
              <a:headEnd/>
              <a:tailEnd/>
            </a:ln>
          </p:spPr>
          <p:txBody>
            <a:bodyPr wrap="none" anchor="ctr"/>
            <a:lstStyle/>
            <a:p>
              <a:pPr>
                <a:defRPr/>
              </a:pPr>
              <a:endParaRPr lang="en-US">
                <a:latin typeface="Times New Roman" pitchFamily="-110" charset="0"/>
                <a:ea typeface="+mn-ea"/>
              </a:endParaRPr>
            </a:p>
          </p:txBody>
        </p:sp>
        <p:sp>
          <p:nvSpPr>
            <p:cNvPr id="3090" name="Text Box 18"/>
            <p:cNvSpPr txBox="1">
              <a:spLocks noChangeArrowheads="1"/>
            </p:cNvSpPr>
            <p:nvPr/>
          </p:nvSpPr>
          <p:spPr bwMode="auto">
            <a:xfrm>
              <a:off x="576" y="3025"/>
              <a:ext cx="7253" cy="341"/>
            </a:xfrm>
            <a:prstGeom prst="rect">
              <a:avLst/>
            </a:prstGeom>
            <a:noFill/>
            <a:ln w="9525">
              <a:noFill/>
              <a:miter lim="800000"/>
              <a:headEnd/>
              <a:tailEnd/>
            </a:ln>
          </p:spPr>
          <p:txBody>
            <a:bodyPr lIns="90000" tIns="46800" rIns="90000" bIns="46800" anchor="ctr" anchorCtr="1">
              <a:spAutoFit/>
            </a:bodyPr>
            <a:lstStyle/>
            <a:p>
              <a:pPr eaLnBrk="1" hangingPunct="1">
                <a:buClr>
                  <a:srgbClr val="000000"/>
                </a:buClr>
                <a:buFont typeface="Times New Roman" pitchFamily="-110"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Introduction</a:t>
              </a:r>
            </a:p>
          </p:txBody>
        </p:sp>
      </p:grpSp>
      <p:grpSp>
        <p:nvGrpSpPr>
          <p:cNvPr id="4100" name="Group 99"/>
          <p:cNvGrpSpPr>
            <a:grpSpLocks/>
          </p:cNvGrpSpPr>
          <p:nvPr/>
        </p:nvGrpSpPr>
        <p:grpSpPr bwMode="auto">
          <a:xfrm>
            <a:off x="16519525" y="4475163"/>
            <a:ext cx="17267555" cy="1163637"/>
            <a:chOff x="8289" y="2929"/>
            <a:chExt cx="7253" cy="506"/>
          </a:xfrm>
          <a:gradFill>
            <a:gsLst>
              <a:gs pos="0">
                <a:srgbClr val="5868FE"/>
              </a:gs>
              <a:gs pos="50000">
                <a:schemeClr val="bg1"/>
              </a:gs>
              <a:gs pos="100000">
                <a:srgbClr val="5868FE"/>
              </a:gs>
            </a:gsLst>
            <a:lin ang="5400000" scaled="1"/>
          </a:gradFill>
        </p:grpSpPr>
        <p:sp>
          <p:nvSpPr>
            <p:cNvPr id="3172" name="AutoShape 100"/>
            <p:cNvSpPr>
              <a:spLocks noChangeArrowheads="1"/>
            </p:cNvSpPr>
            <p:nvPr/>
          </p:nvSpPr>
          <p:spPr bwMode="auto">
            <a:xfrm>
              <a:off x="8289" y="2929"/>
              <a:ext cx="7253" cy="506"/>
            </a:xfrm>
            <a:prstGeom prst="roundRect">
              <a:avLst>
                <a:gd name="adj" fmla="val 194"/>
              </a:avLst>
            </a:prstGeom>
            <a:grpFill/>
            <a:ln w="9525">
              <a:noFill/>
              <a:round/>
              <a:headEnd/>
              <a:tailEnd/>
            </a:ln>
          </p:spPr>
          <p:txBody>
            <a:bodyPr wrap="none" anchor="ctr"/>
            <a:lstStyle/>
            <a:p>
              <a:pPr>
                <a:defRPr/>
              </a:pPr>
              <a:endParaRPr lang="en-US">
                <a:latin typeface="Times New Roman" pitchFamily="-110" charset="0"/>
                <a:ea typeface="+mn-ea"/>
              </a:endParaRPr>
            </a:p>
          </p:txBody>
        </p:sp>
        <p:sp>
          <p:nvSpPr>
            <p:cNvPr id="3173" name="Text Box 101"/>
            <p:cNvSpPr txBox="1">
              <a:spLocks noChangeArrowheads="1"/>
            </p:cNvSpPr>
            <p:nvPr/>
          </p:nvSpPr>
          <p:spPr bwMode="auto">
            <a:xfrm>
              <a:off x="8289" y="3057"/>
              <a:ext cx="7253" cy="282"/>
            </a:xfrm>
            <a:prstGeom prst="rect">
              <a:avLst/>
            </a:prstGeom>
            <a:grpFill/>
            <a:ln w="9525">
              <a:noFill/>
              <a:miter lim="800000"/>
              <a:headEnd/>
              <a:tailEnd/>
            </a:ln>
          </p:spPr>
          <p:txBody>
            <a:bodyPr lIns="90000" tIns="46800" rIns="90000" bIns="46800" anchor="ctr" anchorCtr="1">
              <a:spAutoFit/>
            </a:bodyPr>
            <a:lstStyle/>
            <a:p>
              <a:pPr eaLnBrk="1" hangingPunct="1">
                <a:buClr>
                  <a:srgbClr val="000000"/>
                </a:buClr>
                <a:buFont typeface="Times New Roman" pitchFamily="-105"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a:pPr>
              <a:r>
                <a:rPr lang="en-US" altLang="ko-KR" sz="3600" b="1" dirty="0" smtClean="0">
                  <a:solidFill>
                    <a:schemeClr val="tx1"/>
                  </a:solidFill>
                  <a:effectLst>
                    <a:outerShdw blurRad="38100" dist="38100" dir="2700000" algn="tl">
                      <a:srgbClr val="DDDDDD"/>
                    </a:outerShdw>
                  </a:effectLst>
                  <a:latin typeface="Arial" pitchFamily="-105" charset="0"/>
                  <a:ea typeface="굴림" pitchFamily="-105" charset="-127"/>
                  <a:cs typeface="굴림" pitchFamily="-105" charset="-127"/>
                </a:rPr>
                <a:t>De-Spin Table</a:t>
              </a:r>
              <a:endParaRPr lang="en-US" altLang="ko-KR" sz="3600" b="1" dirty="0">
                <a:solidFill>
                  <a:schemeClr val="tx1"/>
                </a:solidFill>
                <a:effectLst>
                  <a:outerShdw blurRad="38100" dist="38100" dir="2700000" algn="tl">
                    <a:srgbClr val="DDDDDD"/>
                  </a:outerShdw>
                </a:effectLst>
                <a:latin typeface="Arial" pitchFamily="-105" charset="0"/>
                <a:ea typeface="굴림" pitchFamily="-105" charset="-127"/>
                <a:cs typeface="굴림" pitchFamily="-105" charset="-127"/>
              </a:endParaRPr>
            </a:p>
          </p:txBody>
        </p:sp>
      </p:grpSp>
      <p:sp>
        <p:nvSpPr>
          <p:cNvPr id="4101" name="Text Box 408"/>
          <p:cNvSpPr txBox="1">
            <a:spLocks noChangeArrowheads="1"/>
          </p:cNvSpPr>
          <p:nvPr/>
        </p:nvSpPr>
        <p:spPr bwMode="auto">
          <a:xfrm>
            <a:off x="27687588" y="32385000"/>
            <a:ext cx="0" cy="304800"/>
          </a:xfrm>
          <a:prstGeom prst="rect">
            <a:avLst/>
          </a:prstGeom>
          <a:solidFill>
            <a:srgbClr val="FFFF00"/>
          </a:solidFill>
          <a:ln>
            <a:noFill/>
          </a:ln>
          <a:extLs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lIns="0" tIns="0" rIns="0" bIns="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2pPr>
            <a:lvl3pPr marL="11430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3pPr>
            <a:lvl4pPr marL="16002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4pPr>
            <a:lvl5pPr marL="20574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Times New Roman" panose="02020603050405020304" pitchFamily="18" charset="0"/>
                <a:ea typeface="ＭＳ Ｐゴシック" panose="020B0600070205080204" pitchFamily="34" charset="-128"/>
              </a:defRPr>
            </a:lvl9pPr>
          </a:lstStyle>
          <a:p>
            <a:pPr eaLnBrk="1">
              <a:buClr>
                <a:srgbClr val="000000"/>
              </a:buClr>
              <a:buFont typeface="StarSymbol" charset="0"/>
              <a:buNone/>
            </a:pPr>
            <a:endParaRPr lang="en-US" altLang="en-US" sz="2000">
              <a:solidFill>
                <a:schemeClr val="tx1"/>
              </a:solidFill>
              <a:latin typeface="Arial" panose="020B0604020202020204" pitchFamily="34" charset="0"/>
            </a:endParaRPr>
          </a:p>
        </p:txBody>
      </p:sp>
      <p:sp>
        <p:nvSpPr>
          <p:cNvPr id="4102" name="Text Box 409"/>
          <p:cNvSpPr txBox="1">
            <a:spLocks noChangeArrowheads="1"/>
          </p:cNvSpPr>
          <p:nvPr/>
        </p:nvSpPr>
        <p:spPr bwMode="auto">
          <a:xfrm>
            <a:off x="34309050" y="31832550"/>
            <a:ext cx="15068550" cy="400110"/>
          </a:xfrm>
          <a:prstGeom prst="rect">
            <a:avLst/>
          </a:prstGeom>
          <a:noFill/>
          <a:ln w="25400">
            <a:solidFill>
              <a:schemeClr val="accent2"/>
            </a:solidFill>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spcBef>
                <a:spcPct val="50000"/>
              </a:spcBef>
            </a:pPr>
            <a:r>
              <a:rPr lang="en-US" altLang="en-US" sz="2000" b="1">
                <a:solidFill>
                  <a:schemeClr val="tx1"/>
                </a:solidFill>
                <a:latin typeface="Arial" panose="020B0604020202020204" pitchFamily="34" charset="0"/>
              </a:rPr>
              <a:t>Acknowledgement</a:t>
            </a:r>
            <a:r>
              <a:rPr lang="en-US" altLang="en-US" sz="2000">
                <a:solidFill>
                  <a:schemeClr val="tx1"/>
                </a:solidFill>
                <a:latin typeface="Arial" panose="020B0604020202020204" pitchFamily="34" charset="0"/>
              </a:rPr>
              <a:t>: Research at the University of New Hamps</a:t>
            </a:r>
            <a:r>
              <a:rPr lang="en-US" altLang="en-US" sz="2000">
                <a:solidFill>
                  <a:schemeClr val="tx1"/>
                </a:solidFill>
                <a:latin typeface="Arial" panose="020B0604020202020204" pitchFamily="34" charset="0"/>
                <a:cs typeface="Arial" panose="020B0604020202020204" pitchFamily="34" charset="0"/>
              </a:rPr>
              <a:t>hire was supported by NASA and AFOSR grants.</a:t>
            </a:r>
            <a:endParaRPr lang="en-GB" altLang="en-US" sz="2000" u="sng">
              <a:solidFill>
                <a:srgbClr val="256595"/>
              </a:solidFill>
              <a:latin typeface="Arial" panose="020B0604020202020204" pitchFamily="34" charset="0"/>
              <a:cs typeface="Arial" panose="020B0604020202020204" pitchFamily="34" charset="0"/>
            </a:endParaRPr>
          </a:p>
        </p:txBody>
      </p:sp>
      <p:sp>
        <p:nvSpPr>
          <p:cNvPr id="4103" name="Rectangle 529"/>
          <p:cNvSpPr>
            <a:spLocks noChangeArrowheads="1"/>
          </p:cNvSpPr>
          <p:nvPr/>
        </p:nvSpPr>
        <p:spPr bwMode="auto">
          <a:xfrm>
            <a:off x="914400" y="5669279"/>
            <a:ext cx="15267336" cy="13445186"/>
          </a:xfrm>
          <a:prstGeom prst="rect">
            <a:avLst/>
          </a:prstGeom>
          <a:noFill/>
          <a:ln w="25400">
            <a:solidFill>
              <a:schemeClr val="accent2"/>
            </a:solidFill>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4104" name="Rectangle 539"/>
          <p:cNvSpPr>
            <a:spLocks noChangeArrowheads="1"/>
          </p:cNvSpPr>
          <p:nvPr/>
        </p:nvSpPr>
        <p:spPr bwMode="auto">
          <a:xfrm>
            <a:off x="1066800" y="20955000"/>
            <a:ext cx="10134600" cy="105918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marL="465138" indent="-465138">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eaLnBrk="1" hangingPunct="1">
              <a:spcBef>
                <a:spcPct val="50000"/>
              </a:spcBef>
              <a:buClr>
                <a:srgbClr val="000000"/>
              </a:buClr>
              <a:buSzPct val="100000"/>
              <a:buFontTx/>
              <a:buChar char="•"/>
            </a:pPr>
            <a:endParaRPr lang="en-US" altLang="en-US">
              <a:latin typeface="Arial" panose="020B0604020202020204" pitchFamily="34" charset="0"/>
            </a:endParaRPr>
          </a:p>
          <a:p>
            <a:pPr eaLnBrk="1" hangingPunct="1">
              <a:lnSpc>
                <a:spcPct val="80000"/>
              </a:lnSpc>
              <a:spcBef>
                <a:spcPts val="3850"/>
              </a:spcBef>
              <a:buClr>
                <a:srgbClr val="000000"/>
              </a:buClr>
              <a:buSzPct val="100000"/>
              <a:buFontTx/>
              <a:buChar char="•"/>
            </a:pPr>
            <a:endParaRPr lang="en-US" altLang="en-US">
              <a:latin typeface="Arial" panose="020B0604020202020204" pitchFamily="34" charset="0"/>
            </a:endParaRPr>
          </a:p>
        </p:txBody>
      </p:sp>
      <p:grpSp>
        <p:nvGrpSpPr>
          <p:cNvPr id="4105" name="Group 2"/>
          <p:cNvGrpSpPr>
            <a:grpSpLocks/>
          </p:cNvGrpSpPr>
          <p:nvPr/>
        </p:nvGrpSpPr>
        <p:grpSpPr bwMode="auto">
          <a:xfrm>
            <a:off x="914400" y="687388"/>
            <a:ext cx="48463200" cy="3429000"/>
            <a:chOff x="576" y="412"/>
            <a:chExt cx="30465" cy="2160"/>
          </a:xfrm>
        </p:grpSpPr>
        <p:sp>
          <p:nvSpPr>
            <p:cNvPr id="43011" name="AutoShape 3"/>
            <p:cNvSpPr>
              <a:spLocks noChangeArrowheads="1"/>
            </p:cNvSpPr>
            <p:nvPr/>
          </p:nvSpPr>
          <p:spPr bwMode="auto">
            <a:xfrm>
              <a:off x="576" y="412"/>
              <a:ext cx="30465" cy="2160"/>
            </a:xfrm>
            <a:prstGeom prst="roundRect">
              <a:avLst>
                <a:gd name="adj" fmla="val 46"/>
              </a:avLst>
            </a:prstGeom>
            <a:gradFill rotWithShape="0">
              <a:gsLst>
                <a:gs pos="0">
                  <a:srgbClr val="5868FE"/>
                </a:gs>
                <a:gs pos="50000">
                  <a:schemeClr val="hlink"/>
                </a:gs>
                <a:gs pos="100000">
                  <a:srgbClr val="5868FE"/>
                </a:gs>
              </a:gsLst>
              <a:lin ang="5400000" scaled="1"/>
            </a:gradFill>
            <a:ln w="9525">
              <a:noFill/>
              <a:round/>
              <a:headEnd/>
              <a:tailEnd/>
            </a:ln>
          </p:spPr>
          <p:txBody>
            <a:bodyPr wrap="none" anchor="ctr"/>
            <a:lstStyle/>
            <a:p>
              <a:pPr>
                <a:defRPr/>
              </a:pPr>
              <a:endParaRPr lang="en-US">
                <a:latin typeface="Times New Roman" pitchFamily="-110" charset="0"/>
                <a:ea typeface="+mn-ea"/>
              </a:endParaRPr>
            </a:p>
          </p:txBody>
        </p:sp>
        <p:sp>
          <p:nvSpPr>
            <p:cNvPr id="43012" name="Text Box 4"/>
            <p:cNvSpPr txBox="1">
              <a:spLocks noChangeArrowheads="1"/>
            </p:cNvSpPr>
            <p:nvPr/>
          </p:nvSpPr>
          <p:spPr bwMode="auto">
            <a:xfrm>
              <a:off x="576" y="836"/>
              <a:ext cx="30465" cy="1311"/>
            </a:xfrm>
            <a:prstGeom prst="rect">
              <a:avLst/>
            </a:prstGeom>
            <a:gradFill rotWithShape="0">
              <a:gsLst>
                <a:gs pos="0">
                  <a:srgbClr val="5868FE"/>
                </a:gs>
                <a:gs pos="91000">
                  <a:schemeClr val="bg1"/>
                </a:gs>
                <a:gs pos="10000">
                  <a:schemeClr val="bg1"/>
                </a:gs>
                <a:gs pos="100000">
                  <a:srgbClr val="5868FE"/>
                </a:gs>
              </a:gsLst>
              <a:lin ang="5400000" scaled="1"/>
            </a:gradFill>
            <a:ln w="9525">
              <a:noFill/>
              <a:miter lim="800000"/>
              <a:headEnd/>
              <a:tailEnd/>
            </a:ln>
          </p:spPr>
          <p:txBody>
            <a:bodyPr lIns="323640" tIns="162000" rIns="323640" bIns="162000" anchor="ctr" anchorCtr="1">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9pPr>
            </a:lstStyle>
            <a:p>
              <a:pPr algn="ctr" eaLnBrk="1" hangingPunct="1">
                <a:buClr>
                  <a:srgbClr val="000000"/>
                </a:buClr>
                <a:buFont typeface="Times New Roman" panose="02020603050405020304" pitchFamily="18" charset="0"/>
                <a:buNone/>
                <a:defRPr/>
              </a:pPr>
              <a:r>
                <a:rPr lang="en-US" altLang="en-US" sz="6000" dirty="0" smtClean="0">
                  <a:latin typeface="Arial" panose="020B0604020202020204" pitchFamily="34" charset="0"/>
                  <a:cs typeface="Arial" panose="020B0604020202020204" pitchFamily="34" charset="0"/>
                </a:rPr>
                <a:t>De-Spun Rocket-Borne Imager for </a:t>
              </a:r>
              <a:r>
                <a:rPr lang="en-US" altLang="en-US" sz="6000" dirty="0" err="1" smtClean="0">
                  <a:latin typeface="Arial" panose="020B0604020202020204" pitchFamily="34" charset="0"/>
                  <a:cs typeface="Arial" panose="020B0604020202020204" pitchFamily="34" charset="0"/>
                </a:rPr>
                <a:t>Auroral</a:t>
              </a:r>
              <a:r>
                <a:rPr lang="en-US" altLang="en-US" sz="6000" dirty="0" smtClean="0">
                  <a:latin typeface="Arial" panose="020B0604020202020204" pitchFamily="34" charset="0"/>
                  <a:cs typeface="Arial" panose="020B0604020202020204" pitchFamily="34" charset="0"/>
                </a:rPr>
                <a:t> Observations</a:t>
              </a:r>
              <a:endParaRPr lang="en-US" altLang="en-US" sz="6000" dirty="0" smtClean="0">
                <a:solidFill>
                  <a:schemeClr val="tx1"/>
                </a:solidFill>
                <a:latin typeface="Arial" panose="020B0604020202020204" pitchFamily="34" charset="0"/>
                <a:cs typeface="Arial" panose="020B0604020202020204" pitchFamily="34" charset="0"/>
              </a:endParaRPr>
            </a:p>
            <a:p>
              <a:pPr algn="ctr" eaLnBrk="1" hangingPunct="1">
                <a:buClr>
                  <a:srgbClr val="000000"/>
                </a:buClr>
                <a:buFont typeface="Times New Roman" panose="02020603050405020304" pitchFamily="18" charset="0"/>
                <a:buNone/>
                <a:defRPr/>
              </a:pPr>
              <a:r>
                <a:rPr lang="en-US" altLang="en-US" sz="3000" dirty="0" smtClean="0">
                  <a:latin typeface="Arial" panose="020B0604020202020204" pitchFamily="34" charset="0"/>
                  <a:cs typeface="Arial" panose="020B0604020202020204" pitchFamily="34" charset="0"/>
                </a:rPr>
                <a:t>Marc Lessard</a:t>
              </a:r>
              <a:r>
                <a:rPr lang="en-US" altLang="en-US" sz="3000" baseline="30000" dirty="0" smtClean="0">
                  <a:latin typeface="Arial" panose="020B0604020202020204" pitchFamily="34" charset="0"/>
                  <a:cs typeface="Arial" panose="020B0604020202020204" pitchFamily="34" charset="0"/>
                </a:rPr>
                <a:t>1</a:t>
              </a:r>
              <a:r>
                <a:rPr lang="en-US" altLang="en-US" sz="3000" dirty="0" smtClean="0">
                  <a:latin typeface="Arial" panose="020B0604020202020204" pitchFamily="34" charset="0"/>
                  <a:cs typeface="Arial" panose="020B0604020202020204" pitchFamily="34" charset="0"/>
                </a:rPr>
                <a:t>, </a:t>
              </a:r>
              <a:r>
                <a:rPr lang="en-US" altLang="en-US" sz="3000" dirty="0">
                  <a:latin typeface="Arial" panose="020B0604020202020204" pitchFamily="34" charset="0"/>
                  <a:cs typeface="Arial" panose="020B0604020202020204" pitchFamily="34" charset="0"/>
                </a:rPr>
                <a:t>Bruce </a:t>
              </a:r>
              <a:r>
                <a:rPr lang="en-US" altLang="en-US" sz="3000" dirty="0" smtClean="0">
                  <a:latin typeface="Arial" panose="020B0604020202020204" pitchFamily="34" charset="0"/>
                  <a:cs typeface="Arial" panose="020B0604020202020204" pitchFamily="34" charset="0"/>
                </a:rPr>
                <a:t>Fritz</a:t>
              </a:r>
              <a:r>
                <a:rPr lang="en-US" altLang="en-US" sz="3000" baseline="30000" dirty="0">
                  <a:latin typeface="Arial" panose="020B0604020202020204" pitchFamily="34" charset="0"/>
                  <a:cs typeface="Arial" panose="020B0604020202020204" pitchFamily="34" charset="0"/>
                </a:rPr>
                <a:t>1</a:t>
              </a:r>
              <a:r>
                <a:rPr lang="en-US" altLang="en-US" sz="3000" dirty="0" smtClean="0">
                  <a:latin typeface="Arial" panose="020B0604020202020204" pitchFamily="34" charset="0"/>
                  <a:cs typeface="Arial" panose="020B0604020202020204" pitchFamily="34" charset="0"/>
                </a:rPr>
                <a:t>, Sarah Jones</a:t>
              </a:r>
              <a:r>
                <a:rPr lang="en-US" altLang="en-US" sz="3000" baseline="30000" dirty="0" smtClean="0">
                  <a:latin typeface="Arial" panose="020B0604020202020204" pitchFamily="34" charset="0"/>
                  <a:cs typeface="Arial" panose="020B0604020202020204" pitchFamily="34" charset="0"/>
                </a:rPr>
                <a:t>2</a:t>
              </a:r>
              <a:r>
                <a:rPr lang="en-US" altLang="en-US" sz="3000" dirty="0" smtClean="0">
                  <a:latin typeface="Arial" panose="020B0604020202020204" pitchFamily="34" charset="0"/>
                  <a:cs typeface="Arial" panose="020B0604020202020204" pitchFamily="34" charset="0"/>
                </a:rPr>
                <a:t>, Allison Jaynes</a:t>
              </a:r>
              <a:r>
                <a:rPr lang="en-US" altLang="en-US" sz="3000" baseline="30000" dirty="0" smtClean="0">
                  <a:latin typeface="Arial" panose="020B0604020202020204" pitchFamily="34" charset="0"/>
                  <a:cs typeface="Arial" panose="020B0604020202020204" pitchFamily="34" charset="0"/>
                </a:rPr>
                <a:t>3</a:t>
              </a:r>
              <a:r>
                <a:rPr lang="en-US" altLang="en-US" sz="3000" dirty="0" smtClean="0">
                  <a:latin typeface="Arial" panose="020B0604020202020204" pitchFamily="34" charset="0"/>
                  <a:cs typeface="Arial" panose="020B0604020202020204" pitchFamily="34" charset="0"/>
                </a:rPr>
                <a:t>, Paul Riley</a:t>
              </a:r>
              <a:r>
                <a:rPr lang="en-US" altLang="en-US" sz="3000" baseline="30000" dirty="0" smtClean="0">
                  <a:latin typeface="Arial" panose="020B0604020202020204" pitchFamily="34" charset="0"/>
                  <a:cs typeface="Arial" panose="020B0604020202020204" pitchFamily="34" charset="0"/>
                </a:rPr>
                <a:t>4</a:t>
              </a:r>
            </a:p>
            <a:p>
              <a:pPr algn="ctr" eaLnBrk="1" hangingPunct="1">
                <a:buClr>
                  <a:srgbClr val="000000"/>
                </a:buClr>
                <a:buFont typeface="Times New Roman" panose="02020603050405020304" pitchFamily="18" charset="0"/>
                <a:buNone/>
                <a:defRPr/>
              </a:pPr>
              <a:r>
                <a:rPr lang="en-US" altLang="ko-KR" dirty="0" smtClean="0">
                  <a:solidFill>
                    <a:schemeClr val="tx1"/>
                  </a:solidFill>
                  <a:latin typeface="Arial" panose="020B0604020202020204" pitchFamily="34" charset="0"/>
                  <a:ea typeface="굴림" panose="020B0600000101010101" pitchFamily="34" charset="-127"/>
                </a:rPr>
                <a:t> 1. University of New Hampshire, Space Science Center, Durham, NH, USA; 2. NASA Goddard, Greenbelt, MD, USA; 3. University of Colorado-Boulder, Laboratory for Atmospheric and Space Physics, Boulder, CO, USA; Southwest Research Institute, Durham, NH, USA</a:t>
              </a:r>
              <a:endParaRPr lang="en-US" altLang="ko-KR" dirty="0" smtClean="0">
                <a:solidFill>
                  <a:schemeClr val="tx1"/>
                </a:solidFill>
                <a:latin typeface="Arial" panose="020B0604020202020204" pitchFamily="34" charset="0"/>
                <a:cs typeface="Arial" panose="020B0604020202020204" pitchFamily="34" charset="0"/>
              </a:endParaRPr>
            </a:p>
          </p:txBody>
        </p:sp>
      </p:grpSp>
      <p:pic>
        <p:nvPicPr>
          <p:cNvPr id="4106" name="Picture 8" descr="2005-09-14_National_Science_Foundation_Seal"/>
          <p:cNvPicPr>
            <a:picLocks noChangeAspect="1" noChangeArrowheads="1"/>
          </p:cNvPicPr>
          <p:nvPr/>
        </p:nvPicPr>
        <p:blipFill>
          <a:blip r:embed="rId6">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46863000" y="1447800"/>
            <a:ext cx="1981200" cy="19812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4107" name="Text Box 9"/>
          <p:cNvSpPr txBox="1">
            <a:spLocks noChangeArrowheads="1"/>
          </p:cNvSpPr>
          <p:nvPr/>
        </p:nvSpPr>
        <p:spPr bwMode="auto">
          <a:xfrm>
            <a:off x="46329600" y="3489325"/>
            <a:ext cx="2743200" cy="39687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r">
              <a:spcBef>
                <a:spcPct val="50000"/>
              </a:spcBef>
            </a:pPr>
            <a:r>
              <a:rPr lang="en-US" altLang="ko-KR" sz="2000" b="1" dirty="0">
                <a:solidFill>
                  <a:srgbClr val="FFFF00"/>
                </a:solidFill>
                <a:latin typeface="Arial" panose="020B0604020202020204" pitchFamily="34" charset="0"/>
                <a:ea typeface="굴림" panose="020B0600000101010101" pitchFamily="34" charset="-127"/>
              </a:rPr>
              <a:t>Sponsored by NSF</a:t>
            </a:r>
            <a:endParaRPr lang="en-US" altLang="en-US" sz="2000" b="1" dirty="0">
              <a:solidFill>
                <a:srgbClr val="FFFF00"/>
              </a:solidFill>
              <a:latin typeface="Arial" panose="020B0604020202020204" pitchFamily="34" charset="0"/>
              <a:ea typeface="굴림" panose="020B0600000101010101" pitchFamily="34" charset="-127"/>
            </a:endParaRPr>
          </a:p>
        </p:txBody>
      </p:sp>
      <p:sp>
        <p:nvSpPr>
          <p:cNvPr id="4109" name="Rectangle 16"/>
          <p:cNvSpPr>
            <a:spLocks noChangeArrowheads="1"/>
          </p:cNvSpPr>
          <p:nvPr/>
        </p:nvSpPr>
        <p:spPr bwMode="auto">
          <a:xfrm>
            <a:off x="34290000" y="5638800"/>
            <a:ext cx="15011400" cy="17127439"/>
          </a:xfrm>
          <a:prstGeom prst="rect">
            <a:avLst/>
          </a:prstGeom>
          <a:noFill/>
          <a:ln w="25400">
            <a:solidFill>
              <a:schemeClr val="accent2"/>
            </a:solidFill>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solidFill>
                <a:srgbClr val="FFFFFF"/>
              </a:solidFill>
            </a:endParaRPr>
          </a:p>
        </p:txBody>
      </p:sp>
      <p:grpSp>
        <p:nvGrpSpPr>
          <p:cNvPr id="4110" name="Group 17"/>
          <p:cNvGrpSpPr>
            <a:grpSpLocks/>
          </p:cNvGrpSpPr>
          <p:nvPr/>
        </p:nvGrpSpPr>
        <p:grpSpPr bwMode="auto">
          <a:xfrm>
            <a:off x="34290000" y="4495800"/>
            <a:ext cx="15047913" cy="1143000"/>
            <a:chOff x="8289" y="2929"/>
            <a:chExt cx="7253" cy="508"/>
          </a:xfrm>
          <a:gradFill>
            <a:gsLst>
              <a:gs pos="0">
                <a:srgbClr val="5868FE"/>
              </a:gs>
              <a:gs pos="50000">
                <a:schemeClr val="bg1"/>
              </a:gs>
              <a:gs pos="100000">
                <a:srgbClr val="5868FE"/>
              </a:gs>
            </a:gsLst>
            <a:lin ang="5400000" scaled="1"/>
          </a:gradFill>
        </p:grpSpPr>
        <p:sp>
          <p:nvSpPr>
            <p:cNvPr id="43026" name="AutoShape 18"/>
            <p:cNvSpPr>
              <a:spLocks noChangeArrowheads="1"/>
            </p:cNvSpPr>
            <p:nvPr/>
          </p:nvSpPr>
          <p:spPr bwMode="auto">
            <a:xfrm>
              <a:off x="8289" y="2929"/>
              <a:ext cx="7253" cy="508"/>
            </a:xfrm>
            <a:prstGeom prst="roundRect">
              <a:avLst>
                <a:gd name="adj" fmla="val 194"/>
              </a:avLst>
            </a:prstGeom>
            <a:grpFill/>
            <a:ln w="9525">
              <a:noFill/>
              <a:round/>
              <a:headEnd/>
              <a:tailEnd/>
            </a:ln>
          </p:spPr>
          <p:txBody>
            <a:bodyPr wrap="none" anchor="ctr"/>
            <a:lstStyle/>
            <a:p>
              <a:pPr>
                <a:defRPr/>
              </a:pPr>
              <a:endParaRPr lang="en-US">
                <a:latin typeface="Times New Roman" pitchFamily="-110" charset="0"/>
                <a:ea typeface="+mn-ea"/>
              </a:endParaRPr>
            </a:p>
          </p:txBody>
        </p:sp>
        <p:sp>
          <p:nvSpPr>
            <p:cNvPr id="43027" name="Text Box 19"/>
            <p:cNvSpPr txBox="1">
              <a:spLocks noChangeArrowheads="1"/>
            </p:cNvSpPr>
            <p:nvPr/>
          </p:nvSpPr>
          <p:spPr bwMode="auto">
            <a:xfrm>
              <a:off x="8289" y="3050"/>
              <a:ext cx="7253" cy="288"/>
            </a:xfrm>
            <a:prstGeom prst="rect">
              <a:avLst/>
            </a:prstGeom>
            <a:grpFill/>
            <a:ln w="9525">
              <a:noFill/>
              <a:miter lim="800000"/>
              <a:headEnd/>
              <a:tailEnd/>
            </a:ln>
          </p:spPr>
          <p:txBody>
            <a:bodyPr lIns="90000" tIns="46800" rIns="90000" bIns="46800" anchor="ctr" anchorCtr="1">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sz="2400">
                  <a:solidFill>
                    <a:srgbClr val="000000"/>
                  </a:solidFill>
                  <a:latin typeface="Times New Roman" panose="02020603050405020304" pitchFamily="18" charset="0"/>
                  <a:ea typeface="ＭＳ Ｐゴシック" panose="020B0600070205080204" pitchFamily="34" charset="-128"/>
                </a:defRPr>
              </a:lvl9pPr>
            </a:lstStyle>
            <a:p>
              <a:pPr eaLnBrk="1" hangingPunct="1">
                <a:buClr>
                  <a:srgbClr val="000000"/>
                </a:buClr>
                <a:buFont typeface="Times New Roman" panose="02020603050405020304" pitchFamily="18" charset="0"/>
                <a:buNone/>
                <a:defRPr/>
              </a:pPr>
              <a:r>
                <a:rPr lang="en-US" altLang="en-US" sz="3600" b="1" dirty="0" smtClean="0">
                  <a:solidFill>
                    <a:schemeClr val="tx1"/>
                  </a:solidFill>
                  <a:effectLst>
                    <a:outerShdw blurRad="38100" dist="38100" dir="2700000" algn="tl">
                      <a:srgbClr val="C0C0C0"/>
                    </a:outerShdw>
                  </a:effectLst>
                  <a:latin typeface="Arial" panose="020B0604020202020204" pitchFamily="34" charset="0"/>
                  <a:ea typeface="굴림" panose="020B0600000101010101" pitchFamily="34" charset="-127"/>
                </a:rPr>
                <a:t>TEC</a:t>
              </a:r>
              <a:endParaRPr lang="en-GB" altLang="en-US" sz="3600" b="1" dirty="0" smtClean="0">
                <a:solidFill>
                  <a:schemeClr val="tx1"/>
                </a:solidFill>
                <a:effectLst>
                  <a:outerShdw blurRad="38100" dist="38100" dir="2700000" algn="tl">
                    <a:srgbClr val="C0C0C0"/>
                  </a:outerShdw>
                </a:effectLst>
                <a:latin typeface="Arial" panose="020B0604020202020204" pitchFamily="34" charset="0"/>
                <a:ea typeface="Batang" panose="02030600000101010101" pitchFamily="18" charset="-127"/>
              </a:endParaRPr>
            </a:p>
          </p:txBody>
        </p:sp>
      </p:grpSp>
      <p:grpSp>
        <p:nvGrpSpPr>
          <p:cNvPr id="4111" name="Group 76"/>
          <p:cNvGrpSpPr>
            <a:grpSpLocks/>
          </p:cNvGrpSpPr>
          <p:nvPr/>
        </p:nvGrpSpPr>
        <p:grpSpPr bwMode="auto">
          <a:xfrm>
            <a:off x="34290000" y="23010624"/>
            <a:ext cx="15087600" cy="744537"/>
            <a:chOff x="23763" y="13201"/>
            <a:chExt cx="7253" cy="506"/>
          </a:xfrm>
          <a:gradFill>
            <a:gsLst>
              <a:gs pos="0">
                <a:srgbClr val="5868FE"/>
              </a:gs>
              <a:gs pos="50000">
                <a:schemeClr val="bg1"/>
              </a:gs>
              <a:gs pos="100000">
                <a:srgbClr val="5868FE"/>
              </a:gs>
            </a:gsLst>
            <a:lin ang="5400000" scaled="1"/>
          </a:gradFill>
        </p:grpSpPr>
        <p:sp>
          <p:nvSpPr>
            <p:cNvPr id="43085" name="AutoShape 77"/>
            <p:cNvSpPr>
              <a:spLocks noChangeArrowheads="1"/>
            </p:cNvSpPr>
            <p:nvPr/>
          </p:nvSpPr>
          <p:spPr bwMode="auto">
            <a:xfrm>
              <a:off x="23763" y="13201"/>
              <a:ext cx="7253" cy="506"/>
            </a:xfrm>
            <a:prstGeom prst="roundRect">
              <a:avLst>
                <a:gd name="adj" fmla="val 194"/>
              </a:avLst>
            </a:prstGeom>
            <a:grpFill/>
            <a:ln w="9525">
              <a:noFill/>
              <a:round/>
              <a:headEnd/>
              <a:tailEnd/>
            </a:ln>
          </p:spPr>
          <p:txBody>
            <a:bodyPr wrap="none" anchor="ctr"/>
            <a:lstStyle/>
            <a:p>
              <a:pPr>
                <a:defRPr/>
              </a:pPr>
              <a:endParaRPr lang="en-US">
                <a:latin typeface="Times New Roman" pitchFamily="-110" charset="0"/>
                <a:ea typeface="+mn-ea"/>
              </a:endParaRPr>
            </a:p>
          </p:txBody>
        </p:sp>
        <p:sp>
          <p:nvSpPr>
            <p:cNvPr id="43086" name="Text Box 78"/>
            <p:cNvSpPr txBox="1">
              <a:spLocks noChangeArrowheads="1"/>
            </p:cNvSpPr>
            <p:nvPr/>
          </p:nvSpPr>
          <p:spPr bwMode="auto">
            <a:xfrm>
              <a:off x="23763" y="13248"/>
              <a:ext cx="7253" cy="438"/>
            </a:xfrm>
            <a:prstGeom prst="rect">
              <a:avLst/>
            </a:prstGeom>
            <a:grpFill/>
            <a:ln w="9525">
              <a:noFill/>
              <a:miter lim="800000"/>
              <a:headEnd/>
              <a:tailEnd/>
            </a:ln>
          </p:spPr>
          <p:txBody>
            <a:bodyPr lIns="90000" tIns="46800" rIns="90000" bIns="46800" anchor="ctr">
              <a:spAutoFit/>
            </a:bodyPr>
            <a:lstStyle/>
            <a:p>
              <a:pPr algn="ctr" eaLnBrk="1" hangingPunct="1">
                <a:buClr>
                  <a:srgbClr val="000000"/>
                </a:buClr>
                <a:buFont typeface="Times New Roman" pitchFamily="-110"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a:pPr>
              <a:r>
                <a:rPr lang="en-GB" sz="3600" b="1" dirty="0" smtClean="0">
                  <a:effectLst>
                    <a:outerShdw blurRad="38100" dist="38100" dir="2700000" algn="tl">
                      <a:srgbClr val="DDDDDD"/>
                    </a:outerShdw>
                  </a:effectLst>
                  <a:latin typeface="Arial" pitchFamily="-110" charset="0"/>
                  <a:ea typeface="굴림" pitchFamily="-110" charset="-127"/>
                  <a:cs typeface="굴림" pitchFamily="-110" charset="-127"/>
                </a:rPr>
                <a:t>Low Light Calibration</a:t>
              </a:r>
              <a:endParaRPr lang="en-GB" sz="3600" b="1" dirty="0">
                <a:effectLst>
                  <a:outerShdw blurRad="38100" dist="38100" dir="2700000" algn="tl">
                    <a:srgbClr val="DDDDDD"/>
                  </a:outerShdw>
                </a:effectLst>
                <a:latin typeface="Arial" pitchFamily="-110" charset="0"/>
                <a:ea typeface="굴림" pitchFamily="-110" charset="-127"/>
                <a:cs typeface="굴림" pitchFamily="-110" charset="-127"/>
              </a:endParaRPr>
            </a:p>
          </p:txBody>
        </p:sp>
      </p:grpSp>
      <p:sp>
        <p:nvSpPr>
          <p:cNvPr id="4112" name="Rectangle 79"/>
          <p:cNvSpPr>
            <a:spLocks noChangeArrowheads="1"/>
          </p:cNvSpPr>
          <p:nvPr/>
        </p:nvSpPr>
        <p:spPr bwMode="auto">
          <a:xfrm>
            <a:off x="34309050" y="23717060"/>
            <a:ext cx="15087600" cy="8115489"/>
          </a:xfrm>
          <a:prstGeom prst="rect">
            <a:avLst/>
          </a:prstGeom>
          <a:noFill/>
          <a:ln w="25400">
            <a:solidFill>
              <a:schemeClr val="accent2"/>
            </a:solidFill>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4117" name="TextBox 115"/>
          <p:cNvSpPr txBox="1">
            <a:spLocks noChangeArrowheads="1"/>
          </p:cNvSpPr>
          <p:nvPr/>
        </p:nvSpPr>
        <p:spPr bwMode="auto">
          <a:xfrm>
            <a:off x="1219199" y="5798777"/>
            <a:ext cx="14782801" cy="1938992"/>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Rocket-based cameras provide a unique blend of spatial and temporal resolution that makes them a very attractive option for observing fine scale structure in the aurora.  The flight characteristics of rockets makes the mechanical design of an imager challenging.  The lateral motion of the rocket, the rotating motion of the payload, potential light pollution from the sun, and low light levels in the aurora all contribute to the design challenges.  Several iterations of this imager design have flown on sub-orbital sounding rocket missions.</a:t>
            </a:r>
            <a:endParaRPr lang="en-US" altLang="en-US" dirty="0">
              <a:latin typeface="Arial" panose="020B0604020202020204" pitchFamily="34" charset="0"/>
              <a:cs typeface="Arial" panose="020B0604020202020204" pitchFamily="34" charset="0"/>
            </a:endParaRPr>
          </a:p>
        </p:txBody>
      </p:sp>
      <p:pic>
        <p:nvPicPr>
          <p:cNvPr id="4119" name="Picture 64"/>
          <p:cNvPicPr>
            <a:picLocks noChangeAspect="1"/>
          </p:cNvPicPr>
          <p:nvPr/>
        </p:nvPicPr>
        <p:blipFill>
          <a:blip r:embed="rId7">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600200" y="1600200"/>
            <a:ext cx="5041900" cy="13589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alpha val="83920"/>
                  </a:srgbClr>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4120" name="TextBox 67"/>
          <p:cNvSpPr txBox="1">
            <a:spLocks noChangeArrowheads="1"/>
          </p:cNvSpPr>
          <p:nvPr/>
        </p:nvSpPr>
        <p:spPr bwMode="auto">
          <a:xfrm>
            <a:off x="34496292" y="23846554"/>
            <a:ext cx="14576507" cy="156966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imager is designed to observe aurora that is typically extremely faint and often sub-visual.  The imager must be calibrated for low light levels.  UNH has a class 10,000 clean room facility with a integrating sphere light source for calibrating a variety sensitive imaging equipment.  The facility has been used to calibrate instruments for several rocket launches as well as satellite missions such as e-POP and MMS.</a:t>
            </a:r>
            <a:endParaRPr lang="en-US" altLang="en-US" dirty="0">
              <a:latin typeface="Arial" panose="020B0604020202020204" pitchFamily="34" charset="0"/>
              <a:cs typeface="Arial" panose="020B0604020202020204" pitchFamily="34" charset="0"/>
            </a:endParaRPr>
          </a:p>
        </p:txBody>
      </p:sp>
      <p:sp>
        <p:nvSpPr>
          <p:cNvPr id="4134" name="TextBox 55"/>
          <p:cNvSpPr txBox="1">
            <a:spLocks noChangeArrowheads="1"/>
          </p:cNvSpPr>
          <p:nvPr/>
        </p:nvSpPr>
        <p:spPr bwMode="auto">
          <a:xfrm>
            <a:off x="16840200" y="5933159"/>
            <a:ext cx="16771620" cy="120032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rotating nature of many orbital and suborbital payloads requires a design that will counter-rotate at the same rate as the payload but in an opposite direction.  The low-light level of the aurora we wish to image requires an integration time of 1 second and the counter-rotating allows us to avoid blurring the images as the light is accumulated.</a:t>
            </a:r>
            <a:endParaRPr lang="en-US" altLang="en-US" dirty="0">
              <a:latin typeface="Arial" panose="020B0604020202020204" pitchFamily="34" charset="0"/>
              <a:cs typeface="Arial" panose="020B0604020202020204" pitchFamily="34" charset="0"/>
            </a:endParaRPr>
          </a:p>
        </p:txBody>
      </p:sp>
      <p:sp>
        <p:nvSpPr>
          <p:cNvPr id="4136" name="TextBox 57"/>
          <p:cNvSpPr txBox="1">
            <a:spLocks noChangeArrowheads="1"/>
          </p:cNvSpPr>
          <p:nvPr/>
        </p:nvSpPr>
        <p:spPr bwMode="auto">
          <a:xfrm>
            <a:off x="1035127" y="20230219"/>
            <a:ext cx="7939574" cy="2308324"/>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This imager uses a 25 mm f/0.95 CCTV standard lens along with an e2v Back-Illuminated 2-Phas IMO Series Electron Multiplying CCD.  The sensor has a 512 x 512 active pixel area that limits the field of view actually possible with the lens.  Together the lens and CCD give the instrument has </a:t>
            </a:r>
            <a:r>
              <a:rPr lang="en-US" altLang="en-US" dirty="0">
                <a:latin typeface="Arial" panose="020B0604020202020204" pitchFamily="34" charset="0"/>
                <a:cs typeface="Arial" panose="020B0604020202020204" pitchFamily="34" charset="0"/>
              </a:rPr>
              <a:t>a 26° field of view</a:t>
            </a:r>
            <a:r>
              <a:rPr lang="en-US" altLang="en-US" dirty="0" smtClean="0">
                <a:latin typeface="Arial" panose="020B0604020202020204" pitchFamily="34" charset="0"/>
                <a:cs typeface="Arial" panose="020B0604020202020204" pitchFamily="34" charset="0"/>
              </a:rPr>
              <a:t>.  </a:t>
            </a:r>
            <a:endParaRPr lang="en-US" altLang="en-US" dirty="0">
              <a:latin typeface="Arial" panose="020B0604020202020204" pitchFamily="34" charset="0"/>
              <a:cs typeface="Arial" panose="020B0604020202020204" pitchFamily="34" charset="0"/>
            </a:endParaRPr>
          </a:p>
        </p:txBody>
      </p:sp>
      <p:sp>
        <p:nvSpPr>
          <p:cNvPr id="4141" name="TextBox 57"/>
          <p:cNvSpPr txBox="1">
            <a:spLocks noChangeArrowheads="1"/>
          </p:cNvSpPr>
          <p:nvPr/>
        </p:nvSpPr>
        <p:spPr bwMode="auto">
          <a:xfrm>
            <a:off x="34823400" y="6032500"/>
            <a:ext cx="13716000" cy="2308324"/>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In order to operate the EMCCD effectively it needs to be kept at a constant temperature near 0°C.  This process generates a lot of excess heat inside of the imager assembly.  The CCD electronics and power source are mounted on the rotating platform.  As a result there is very little thermal contact between the power source and the rest of the imager housing, which means there is no efficient for heat to flow away.  A heat sink is required to absorb as much of the excess heat as possible.</a:t>
            </a:r>
            <a:endParaRPr lang="en-US" altLang="en-US" dirty="0">
              <a:latin typeface="Arial" panose="020B0604020202020204" pitchFamily="34" charset="0"/>
              <a:cs typeface="Arial" panose="020B0604020202020204" pitchFamily="34" charset="0"/>
            </a:endParaRPr>
          </a:p>
        </p:txBody>
      </p:sp>
      <p:sp>
        <p:nvSpPr>
          <p:cNvPr id="60" name="Text Box 18"/>
          <p:cNvSpPr txBox="1">
            <a:spLocks noChangeArrowheads="1"/>
          </p:cNvSpPr>
          <p:nvPr/>
        </p:nvSpPr>
        <p:spPr bwMode="auto">
          <a:xfrm>
            <a:off x="914400" y="19323228"/>
            <a:ext cx="8060301" cy="648512"/>
          </a:xfrm>
          <a:prstGeom prst="rect">
            <a:avLst/>
          </a:prstGeom>
          <a:gradFill>
            <a:gsLst>
              <a:gs pos="0">
                <a:srgbClr val="5868FE"/>
              </a:gs>
              <a:gs pos="50000">
                <a:schemeClr val="bg1"/>
              </a:gs>
              <a:gs pos="100000">
                <a:srgbClr val="5868FE"/>
              </a:gs>
            </a:gsLst>
            <a:lin ang="5400000" scaled="1"/>
          </a:gradFill>
          <a:ln w="9525">
            <a:noFill/>
            <a:miter lim="800000"/>
            <a:headEnd/>
            <a:tailEnd/>
          </a:ln>
        </p:spPr>
        <p:txBody>
          <a:bodyPr wrap="square" lIns="90000" tIns="46800" rIns="90000" bIns="46800" anchor="ctr" anchorCtr="1">
            <a:spAutoFit/>
          </a:bodyPr>
          <a:lstStyle/>
          <a:p>
            <a:pPr eaLnBrk="1" hangingPunct="1">
              <a:buClr>
                <a:srgbClr val="000000"/>
              </a:buClr>
              <a:buFont typeface="Times New Roman" pitchFamily="-110"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a:pPr>
            <a:r>
              <a:rPr lang="en-GB" sz="3600" b="1" dirty="0" smtClean="0">
                <a:effectLst>
                  <a:outerShdw blurRad="38100" dist="38100" dir="2700000" algn="tl">
                    <a:srgbClr val="DDDDDD"/>
                  </a:outerShdw>
                </a:effectLst>
                <a:latin typeface="Arial" pitchFamily="-110" charset="0"/>
                <a:ea typeface="굴림" pitchFamily="-110" charset="-127"/>
                <a:cs typeface="굴림" pitchFamily="-110" charset="-127"/>
              </a:rPr>
              <a:t>Optics</a:t>
            </a:r>
            <a:endParaRPr lang="en-GB" sz="3600" b="1" dirty="0">
              <a:effectLst>
                <a:outerShdw blurRad="38100" dist="38100" dir="2700000" algn="tl">
                  <a:srgbClr val="DDDDDD"/>
                </a:outerShdw>
              </a:effectLst>
              <a:latin typeface="Arial" pitchFamily="-110" charset="0"/>
              <a:ea typeface="굴림" pitchFamily="-110" charset="-127"/>
              <a:cs typeface="굴림" pitchFamily="-110" charset="-127"/>
            </a:endParaRPr>
          </a:p>
        </p:txBody>
      </p:sp>
      <p:sp>
        <p:nvSpPr>
          <p:cNvPr id="61" name="Rectangle 529"/>
          <p:cNvSpPr>
            <a:spLocks noChangeArrowheads="1"/>
          </p:cNvSpPr>
          <p:nvPr/>
        </p:nvSpPr>
        <p:spPr bwMode="auto">
          <a:xfrm>
            <a:off x="914400" y="19964400"/>
            <a:ext cx="8060301" cy="12268200"/>
          </a:xfrm>
          <a:prstGeom prst="rect">
            <a:avLst/>
          </a:prstGeom>
          <a:noFill/>
          <a:ln w="25400">
            <a:solidFill>
              <a:schemeClr val="accent2"/>
            </a:solidFill>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62" name="Rectangle 344"/>
          <p:cNvSpPr>
            <a:spLocks noChangeArrowheads="1"/>
          </p:cNvSpPr>
          <p:nvPr/>
        </p:nvSpPr>
        <p:spPr bwMode="auto">
          <a:xfrm>
            <a:off x="9429277" y="19964400"/>
            <a:ext cx="24327323" cy="12268200"/>
          </a:xfrm>
          <a:prstGeom prst="rect">
            <a:avLst/>
          </a:prstGeom>
          <a:noFill/>
          <a:ln w="25400">
            <a:solidFill>
              <a:schemeClr val="accent2"/>
            </a:solidFill>
            <a:miter lim="800000"/>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65" name="Text Box 101"/>
          <p:cNvSpPr txBox="1">
            <a:spLocks noChangeArrowheads="1"/>
          </p:cNvSpPr>
          <p:nvPr/>
        </p:nvSpPr>
        <p:spPr bwMode="auto">
          <a:xfrm>
            <a:off x="9392764" y="19350381"/>
            <a:ext cx="24384253" cy="648512"/>
          </a:xfrm>
          <a:prstGeom prst="rect">
            <a:avLst/>
          </a:prstGeom>
          <a:gradFill>
            <a:gsLst>
              <a:gs pos="0">
                <a:srgbClr val="5868FE"/>
              </a:gs>
              <a:gs pos="50000">
                <a:schemeClr val="bg1"/>
              </a:gs>
              <a:gs pos="100000">
                <a:srgbClr val="5868FE"/>
              </a:gs>
            </a:gsLst>
            <a:lin ang="5400000" scaled="1"/>
          </a:gradFill>
          <a:ln w="9525">
            <a:noFill/>
            <a:miter lim="800000"/>
            <a:headEnd/>
            <a:tailEnd/>
          </a:ln>
        </p:spPr>
        <p:txBody>
          <a:bodyPr wrap="square" lIns="90000" tIns="46800" rIns="90000" bIns="46800" anchor="ctr" anchorCtr="1">
            <a:spAutoFit/>
          </a:bodyPr>
          <a:lstStyle/>
          <a:p>
            <a:pPr eaLnBrk="1" hangingPunct="1">
              <a:buClr>
                <a:srgbClr val="000000"/>
              </a:buClr>
              <a:buFont typeface="Times New Roman" pitchFamily="-105"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Lst>
              <a:defRPr/>
            </a:pPr>
            <a:r>
              <a:rPr lang="en-US" altLang="ko-KR" sz="3600" b="1" dirty="0" smtClean="0">
                <a:solidFill>
                  <a:schemeClr val="tx1"/>
                </a:solidFill>
                <a:effectLst>
                  <a:outerShdw blurRad="38100" dist="38100" dir="2700000" algn="tl">
                    <a:srgbClr val="DDDDDD"/>
                  </a:outerShdw>
                </a:effectLst>
                <a:latin typeface="Arial" pitchFamily="-105" charset="0"/>
                <a:ea typeface="굴림" pitchFamily="-105" charset="-127"/>
                <a:cs typeface="굴림" pitchFamily="-105" charset="-127"/>
              </a:rPr>
              <a:t>Baffle Assembly</a:t>
            </a:r>
            <a:endParaRPr lang="en-US" altLang="ko-KR" sz="3600" b="1" dirty="0">
              <a:solidFill>
                <a:schemeClr val="tx1"/>
              </a:solidFill>
              <a:effectLst>
                <a:outerShdw blurRad="38100" dist="38100" dir="2700000" algn="tl">
                  <a:srgbClr val="DDDDDD"/>
                </a:outerShdw>
              </a:effectLst>
              <a:latin typeface="Arial" pitchFamily="-105" charset="0"/>
              <a:ea typeface="굴림" pitchFamily="-105" charset="-127"/>
              <a:cs typeface="굴림" pitchFamily="-105" charset="-127"/>
            </a:endParaRPr>
          </a:p>
        </p:txBody>
      </p:sp>
      <p:pic>
        <p:nvPicPr>
          <p:cNvPr id="2" name="Picture 1"/>
          <p:cNvPicPr>
            <a:picLocks noChangeAspect="1"/>
          </p:cNvPicPr>
          <p:nvPr/>
        </p:nvPicPr>
        <p:blipFill>
          <a:blip r:embed="rId8"/>
          <a:stretch>
            <a:fillRect/>
          </a:stretch>
        </p:blipFill>
        <p:spPr>
          <a:xfrm rot="5400000">
            <a:off x="41822954" y="15374375"/>
            <a:ext cx="5348545" cy="8693947"/>
          </a:xfrm>
          <a:prstGeom prst="rect">
            <a:avLst/>
          </a:prstGeom>
        </p:spPr>
      </p:pic>
      <p:sp>
        <p:nvSpPr>
          <p:cNvPr id="68" name="TextBox 57"/>
          <p:cNvSpPr txBox="1">
            <a:spLocks noChangeArrowheads="1"/>
          </p:cNvSpPr>
          <p:nvPr/>
        </p:nvSpPr>
        <p:spPr bwMode="auto">
          <a:xfrm>
            <a:off x="34910178" y="8832638"/>
            <a:ext cx="7437638" cy="156966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A heat sink was designed to offer much volume as possible while staying within mass and volume constraints.  The imager housing has a very limited volume with which to work.</a:t>
            </a:r>
            <a:endParaRPr lang="en-US" altLang="en-US" dirty="0">
              <a:latin typeface="Arial" panose="020B0604020202020204" pitchFamily="34" charset="0"/>
              <a:cs typeface="Arial" panose="020B0604020202020204" pitchFamily="34" charset="0"/>
            </a:endParaRPr>
          </a:p>
        </p:txBody>
      </p:sp>
      <p:sp>
        <p:nvSpPr>
          <p:cNvPr id="69" name="TextBox 57"/>
          <p:cNvSpPr txBox="1">
            <a:spLocks noChangeArrowheads="1"/>
          </p:cNvSpPr>
          <p:nvPr/>
        </p:nvSpPr>
        <p:spPr bwMode="auto">
          <a:xfrm>
            <a:off x="34625637" y="18082988"/>
            <a:ext cx="5334567" cy="4154984"/>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In addition, extensive testing was done prior to the RENU flight to ensure that the CCD would maintain the proper temperature levels throughout the flight.  More sophisticated methods would be required to transfer heat for a longer duration mission such as for a spin-stabilized spacecraft, but the TEC used here is sufficiently effective for the short duration rocket flight.</a:t>
            </a:r>
          </a:p>
        </p:txBody>
      </p:sp>
      <p:sp>
        <p:nvSpPr>
          <p:cNvPr id="45" name="TextBox 57"/>
          <p:cNvSpPr txBox="1">
            <a:spLocks noChangeArrowheads="1"/>
          </p:cNvSpPr>
          <p:nvPr/>
        </p:nvSpPr>
        <p:spPr bwMode="auto">
          <a:xfrm>
            <a:off x="40836054" y="14503728"/>
            <a:ext cx="8236745" cy="156966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A model was developed using </a:t>
            </a:r>
            <a:r>
              <a:rPr lang="en-US" altLang="en-US" dirty="0" err="1" smtClean="0">
                <a:latin typeface="Arial" panose="020B0604020202020204" pitchFamily="34" charset="0"/>
                <a:cs typeface="Arial" panose="020B0604020202020204" pitchFamily="34" charset="0"/>
              </a:rPr>
              <a:t>Solidworks</a:t>
            </a:r>
            <a:r>
              <a:rPr lang="en-US" altLang="en-US" dirty="0" smtClean="0">
                <a:latin typeface="Arial" panose="020B0604020202020204" pitchFamily="34" charset="0"/>
                <a:cs typeface="Arial" panose="020B0604020202020204" pitchFamily="34" charset="0"/>
              </a:rPr>
              <a:t> to simulate the efficiency of heat transfer in the mechanical design.  The simulations were used to help determine the amount of mass necessary for the heat sink to be effective</a:t>
            </a:r>
            <a:endParaRPr lang="en-US" altLang="en-US" dirty="0">
              <a:latin typeface="Arial" panose="020B0604020202020204" pitchFamily="34" charset="0"/>
              <a:cs typeface="Arial" panose="020B0604020202020204" pitchFamily="34" charset="0"/>
            </a:endParaRPr>
          </a:p>
        </p:txBody>
      </p:sp>
      <p:grpSp>
        <p:nvGrpSpPr>
          <p:cNvPr id="14" name="Group 13"/>
          <p:cNvGrpSpPr/>
          <p:nvPr/>
        </p:nvGrpSpPr>
        <p:grpSpPr>
          <a:xfrm>
            <a:off x="42770508" y="7916705"/>
            <a:ext cx="5768892" cy="5944068"/>
            <a:chOff x="42595801" y="8093972"/>
            <a:chExt cx="5768892" cy="5944068"/>
          </a:xfrm>
        </p:grpSpPr>
        <p:pic>
          <p:nvPicPr>
            <p:cNvPr id="3" name="Picture 2"/>
            <p:cNvPicPr>
              <a:picLocks noChangeAspect="1"/>
            </p:cNvPicPr>
            <p:nvPr/>
          </p:nvPicPr>
          <p:blipFill rotWithShape="1">
            <a:blip r:embed="rId9">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5706" r="17516" b="7604"/>
            <a:stretch/>
          </p:blipFill>
          <p:spPr>
            <a:xfrm>
              <a:off x="42595801" y="8251835"/>
              <a:ext cx="5575950" cy="5786205"/>
            </a:xfrm>
            <a:prstGeom prst="rect">
              <a:avLst/>
            </a:prstGeom>
          </p:spPr>
        </p:pic>
        <p:sp>
          <p:nvSpPr>
            <p:cNvPr id="4" name="TextBox 3"/>
            <p:cNvSpPr txBox="1"/>
            <p:nvPr/>
          </p:nvSpPr>
          <p:spPr>
            <a:xfrm>
              <a:off x="42862500" y="13263898"/>
              <a:ext cx="2514600" cy="646331"/>
            </a:xfrm>
            <a:prstGeom prst="rect">
              <a:avLst/>
            </a:prstGeom>
            <a:noFill/>
          </p:spPr>
          <p:txBody>
            <a:bodyPr wrap="square" rtlCol="0">
              <a:spAutoFit/>
            </a:bodyPr>
            <a:lstStyle/>
            <a:p>
              <a:r>
                <a:rPr lang="en-US" sz="3600" b="1" dirty="0" smtClean="0">
                  <a:solidFill>
                    <a:srgbClr val="FFFF00"/>
                  </a:solidFill>
                </a:rPr>
                <a:t>Heat Sink</a:t>
              </a:r>
              <a:endParaRPr lang="en-US" sz="3600" b="1" dirty="0">
                <a:solidFill>
                  <a:srgbClr val="FFFF00"/>
                </a:solidFill>
              </a:endParaRPr>
            </a:p>
          </p:txBody>
        </p:sp>
        <p:cxnSp>
          <p:nvCxnSpPr>
            <p:cNvPr id="6" name="Straight Arrow Connector 5"/>
            <p:cNvCxnSpPr/>
            <p:nvPr/>
          </p:nvCxnSpPr>
          <p:spPr bwMode="auto">
            <a:xfrm flipV="1">
              <a:off x="44179127" y="11522310"/>
              <a:ext cx="685800" cy="1792231"/>
            </a:xfrm>
            <a:prstGeom prst="straightConnector1">
              <a:avLst/>
            </a:prstGeom>
            <a:solidFill>
              <a:srgbClr val="00B8FF"/>
            </a:solidFill>
            <a:ln w="44450" cap="flat" cmpd="sng" algn="ctr">
              <a:solidFill>
                <a:srgbClr val="FFFF00"/>
              </a:solidFill>
              <a:prstDash val="solid"/>
              <a:round/>
              <a:headEnd type="none" w="med" len="med"/>
              <a:tailEnd type="triangle"/>
            </a:ln>
            <a:effectLst/>
          </p:spPr>
        </p:cxnSp>
        <p:cxnSp>
          <p:nvCxnSpPr>
            <p:cNvPr id="49" name="Straight Arrow Connector 48"/>
            <p:cNvCxnSpPr/>
            <p:nvPr/>
          </p:nvCxnSpPr>
          <p:spPr bwMode="auto">
            <a:xfrm flipH="1">
              <a:off x="45804384" y="8898166"/>
              <a:ext cx="186407" cy="709554"/>
            </a:xfrm>
            <a:prstGeom prst="straightConnector1">
              <a:avLst/>
            </a:prstGeom>
            <a:solidFill>
              <a:srgbClr val="00B8FF"/>
            </a:solidFill>
            <a:ln w="44450" cap="flat" cmpd="sng" algn="ctr">
              <a:solidFill>
                <a:srgbClr val="FFFF00"/>
              </a:solidFill>
              <a:prstDash val="solid"/>
              <a:round/>
              <a:headEnd type="none" w="med" len="med"/>
              <a:tailEnd type="triangle"/>
            </a:ln>
            <a:effectLst/>
          </p:spPr>
        </p:cxnSp>
        <p:sp>
          <p:nvSpPr>
            <p:cNvPr id="51" name="TextBox 50"/>
            <p:cNvSpPr txBox="1"/>
            <p:nvPr/>
          </p:nvSpPr>
          <p:spPr>
            <a:xfrm>
              <a:off x="43616890" y="8093972"/>
              <a:ext cx="4747803" cy="646331"/>
            </a:xfrm>
            <a:prstGeom prst="rect">
              <a:avLst/>
            </a:prstGeom>
            <a:noFill/>
          </p:spPr>
          <p:txBody>
            <a:bodyPr wrap="square" rtlCol="0">
              <a:spAutoFit/>
            </a:bodyPr>
            <a:lstStyle/>
            <a:p>
              <a:r>
                <a:rPr lang="en-US" sz="3600" b="1" dirty="0" smtClean="0">
                  <a:solidFill>
                    <a:srgbClr val="FFFF00"/>
                  </a:solidFill>
                </a:rPr>
                <a:t>CCD Contact Surface</a:t>
              </a:r>
              <a:endParaRPr lang="en-US" sz="3600" b="1" dirty="0">
                <a:solidFill>
                  <a:srgbClr val="FFFF00"/>
                </a:solidFill>
              </a:endParaRPr>
            </a:p>
          </p:txBody>
        </p:sp>
        <p:cxnSp>
          <p:nvCxnSpPr>
            <p:cNvPr id="53" name="Straight Arrow Connector 52"/>
            <p:cNvCxnSpPr/>
            <p:nvPr/>
          </p:nvCxnSpPr>
          <p:spPr bwMode="auto">
            <a:xfrm flipH="1" flipV="1">
              <a:off x="45696224" y="10402298"/>
              <a:ext cx="1305825" cy="722902"/>
            </a:xfrm>
            <a:prstGeom prst="straightConnector1">
              <a:avLst/>
            </a:prstGeom>
            <a:solidFill>
              <a:srgbClr val="00B8FF"/>
            </a:solidFill>
            <a:ln w="44450" cap="flat" cmpd="sng" algn="ctr">
              <a:solidFill>
                <a:srgbClr val="FFFF00"/>
              </a:solidFill>
              <a:prstDash val="solid"/>
              <a:round/>
              <a:headEnd type="none" w="med" len="med"/>
              <a:tailEnd type="triangle"/>
            </a:ln>
            <a:effectLst/>
          </p:spPr>
        </p:cxnSp>
        <p:sp>
          <p:nvSpPr>
            <p:cNvPr id="56" name="TextBox 55"/>
            <p:cNvSpPr txBox="1"/>
            <p:nvPr/>
          </p:nvSpPr>
          <p:spPr>
            <a:xfrm>
              <a:off x="47002049" y="10820400"/>
              <a:ext cx="1308751" cy="646331"/>
            </a:xfrm>
            <a:prstGeom prst="rect">
              <a:avLst/>
            </a:prstGeom>
            <a:noFill/>
          </p:spPr>
          <p:txBody>
            <a:bodyPr wrap="square" rtlCol="0">
              <a:spAutoFit/>
            </a:bodyPr>
            <a:lstStyle/>
            <a:p>
              <a:r>
                <a:rPr lang="en-US" sz="3600" b="1" dirty="0" smtClean="0">
                  <a:solidFill>
                    <a:srgbClr val="FFFF00"/>
                  </a:solidFill>
                </a:rPr>
                <a:t>TEC</a:t>
              </a:r>
              <a:endParaRPr lang="en-US" sz="3600" b="1" dirty="0">
                <a:solidFill>
                  <a:srgbClr val="FFFF00"/>
                </a:solidFill>
              </a:endParaRPr>
            </a:p>
          </p:txBody>
        </p:sp>
        <p:cxnSp>
          <p:nvCxnSpPr>
            <p:cNvPr id="66" name="Straight Arrow Connector 65"/>
            <p:cNvCxnSpPr/>
            <p:nvPr/>
          </p:nvCxnSpPr>
          <p:spPr bwMode="auto">
            <a:xfrm flipV="1">
              <a:off x="43815000" y="9736139"/>
              <a:ext cx="1246569" cy="834895"/>
            </a:xfrm>
            <a:prstGeom prst="straightConnector1">
              <a:avLst/>
            </a:prstGeom>
            <a:solidFill>
              <a:srgbClr val="00B8FF"/>
            </a:solidFill>
            <a:ln w="44450" cap="flat" cmpd="sng" algn="ctr">
              <a:solidFill>
                <a:srgbClr val="FFFF00"/>
              </a:solidFill>
              <a:prstDash val="solid"/>
              <a:round/>
              <a:headEnd type="none" w="med" len="med"/>
              <a:tailEnd type="triangle"/>
            </a:ln>
            <a:effectLst/>
          </p:spPr>
        </p:cxnSp>
        <p:sp>
          <p:nvSpPr>
            <p:cNvPr id="67" name="TextBox 66"/>
            <p:cNvSpPr txBox="1"/>
            <p:nvPr/>
          </p:nvSpPr>
          <p:spPr>
            <a:xfrm>
              <a:off x="42661422" y="10510468"/>
              <a:ext cx="1934624" cy="523220"/>
            </a:xfrm>
            <a:prstGeom prst="rect">
              <a:avLst/>
            </a:prstGeom>
            <a:noFill/>
          </p:spPr>
          <p:txBody>
            <a:bodyPr wrap="square" rtlCol="0">
              <a:spAutoFit/>
            </a:bodyPr>
            <a:lstStyle/>
            <a:p>
              <a:r>
                <a:rPr lang="en-US" sz="2800" b="1" dirty="0" smtClean="0">
                  <a:solidFill>
                    <a:srgbClr val="FFFF00"/>
                  </a:solidFill>
                </a:rPr>
                <a:t>Thermistor</a:t>
              </a:r>
              <a:endParaRPr lang="en-US" sz="2800" b="1" dirty="0">
                <a:solidFill>
                  <a:srgbClr val="FFFF00"/>
                </a:solidFill>
              </a:endParaRPr>
            </a:p>
          </p:txBody>
        </p:sp>
      </p:grpSp>
      <p:sp>
        <p:nvSpPr>
          <p:cNvPr id="70" name="TextBox 67"/>
          <p:cNvSpPr txBox="1">
            <a:spLocks noChangeArrowheads="1"/>
          </p:cNvSpPr>
          <p:nvPr/>
        </p:nvSpPr>
        <p:spPr bwMode="auto">
          <a:xfrm>
            <a:off x="9464779" y="20097725"/>
            <a:ext cx="6893604" cy="2677656"/>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rocket missions the imagers in this heritage have flown on are typically on the </a:t>
            </a:r>
            <a:r>
              <a:rPr lang="en-US" altLang="en-US" dirty="0" err="1" smtClean="0">
                <a:latin typeface="Arial" panose="020B0604020202020204" pitchFamily="34" charset="0"/>
                <a:cs typeface="Arial" panose="020B0604020202020204" pitchFamily="34" charset="0"/>
              </a:rPr>
              <a:t>nightside</a:t>
            </a:r>
            <a:r>
              <a:rPr lang="en-US" altLang="en-US" dirty="0" smtClean="0">
                <a:latin typeface="Arial" panose="020B0604020202020204" pitchFamily="34" charset="0"/>
                <a:cs typeface="Arial" panose="020B0604020202020204" pitchFamily="34" charset="0"/>
              </a:rPr>
              <a:t> of the earth, but the northern latitude and high altitude apogee of the missions.  This makes the imager optics susceptible to pollution from the sun and possible the moon from over the limb of the earth.</a:t>
            </a:r>
          </a:p>
          <a:p>
            <a:endParaRPr lang="en-US" altLang="en-US" dirty="0">
              <a:latin typeface="Arial" panose="020B0604020202020204" pitchFamily="34" charset="0"/>
              <a:cs typeface="Arial" panose="020B0604020202020204" pitchFamily="34" charset="0"/>
            </a:endParaRPr>
          </a:p>
        </p:txBody>
      </p:sp>
      <p:pic>
        <p:nvPicPr>
          <p:cNvPr id="15" name="Picture 14"/>
          <p:cNvPicPr>
            <a:picLocks noChangeAspect="1"/>
          </p:cNvPicPr>
          <p:nvPr/>
        </p:nvPicPr>
        <p:blipFill rotWithShape="1">
          <a:blip r:embed="rId10">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1770" t="11286" r="24562" b="5963"/>
          <a:stretch/>
        </p:blipFill>
        <p:spPr>
          <a:xfrm>
            <a:off x="17598363" y="28848776"/>
            <a:ext cx="3846912" cy="2812448"/>
          </a:xfrm>
          <a:prstGeom prst="rect">
            <a:avLst/>
          </a:prstGeom>
        </p:spPr>
      </p:pic>
      <p:pic>
        <p:nvPicPr>
          <p:cNvPr id="16" name="Picture 15"/>
          <p:cNvPicPr>
            <a:picLocks noChangeAspect="1"/>
          </p:cNvPicPr>
          <p:nvPr/>
        </p:nvPicPr>
        <p:blipFill rotWithShape="1">
          <a:blip r:embed="rId11">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1171" t="3545" r="7979" b="7565"/>
          <a:stretch/>
        </p:blipFill>
        <p:spPr>
          <a:xfrm rot="5400000">
            <a:off x="22099960" y="28748855"/>
            <a:ext cx="3679145" cy="2275260"/>
          </a:xfrm>
          <a:prstGeom prst="rect">
            <a:avLst/>
          </a:prstGeom>
        </p:spPr>
      </p:pic>
      <p:sp>
        <p:nvSpPr>
          <p:cNvPr id="17" name="Cross 16"/>
          <p:cNvSpPr/>
          <p:nvPr/>
        </p:nvSpPr>
        <p:spPr bwMode="auto">
          <a:xfrm>
            <a:off x="21654825" y="29875573"/>
            <a:ext cx="685800" cy="685800"/>
          </a:xfrm>
          <a:prstGeom prst="plus">
            <a:avLst>
              <a:gd name="adj" fmla="val 37500"/>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18" name="Right Arrow 17"/>
          <p:cNvSpPr/>
          <p:nvPr/>
        </p:nvSpPr>
        <p:spPr bwMode="auto">
          <a:xfrm>
            <a:off x="25229563" y="29980434"/>
            <a:ext cx="866388" cy="476078"/>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pic>
        <p:nvPicPr>
          <p:cNvPr id="19" name="Picture 18"/>
          <p:cNvPicPr>
            <a:picLocks noChangeAspect="1"/>
          </p:cNvPicPr>
          <p:nvPr/>
        </p:nvPicPr>
        <p:blipFill rotWithShape="1">
          <a:blip r:embed="rId1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3317" t="8433" r="21111" b="7229"/>
          <a:stretch/>
        </p:blipFill>
        <p:spPr>
          <a:xfrm rot="5400000">
            <a:off x="26094302" y="28259784"/>
            <a:ext cx="3811130" cy="3253403"/>
          </a:xfrm>
          <a:prstGeom prst="rect">
            <a:avLst/>
          </a:prstGeom>
        </p:spPr>
      </p:pic>
      <p:sp>
        <p:nvSpPr>
          <p:cNvPr id="71" name="TextBox 67"/>
          <p:cNvSpPr txBox="1">
            <a:spLocks noChangeArrowheads="1"/>
          </p:cNvSpPr>
          <p:nvPr/>
        </p:nvSpPr>
        <p:spPr bwMode="auto">
          <a:xfrm>
            <a:off x="29855166" y="27038032"/>
            <a:ext cx="3753872" cy="452431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baffle was designed mechanically as many separate pieces.  This allows for easier machining of individual parts but also allows for a more modular design if any late changes were necessary.  The aluminum surface is black anodized to reduce the reflectance of interior surfaces.</a:t>
            </a:r>
            <a:endParaRPr lang="en-US" altLang="en-US" dirty="0">
              <a:latin typeface="Arial" panose="020B0604020202020204" pitchFamily="34" charset="0"/>
              <a:cs typeface="Arial" panose="020B0604020202020204" pitchFamily="34" charset="0"/>
            </a:endParaRPr>
          </a:p>
        </p:txBody>
      </p:sp>
      <p:pic>
        <p:nvPicPr>
          <p:cNvPr id="21" name="Picture 20"/>
          <p:cNvPicPr>
            <a:picLocks noChangeAspect="1"/>
          </p:cNvPicPr>
          <p:nvPr/>
        </p:nvPicPr>
        <p:blipFill rotWithShape="1">
          <a:blip r:embed="rId1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9986" r="6268"/>
          <a:stretch/>
        </p:blipFill>
        <p:spPr>
          <a:xfrm rot="16200000">
            <a:off x="27364989" y="8151468"/>
            <a:ext cx="6718522" cy="5110936"/>
          </a:xfrm>
          <a:prstGeom prst="rect">
            <a:avLst/>
          </a:prstGeom>
        </p:spPr>
      </p:pic>
      <p:sp>
        <p:nvSpPr>
          <p:cNvPr id="72" name="TextBox 67"/>
          <p:cNvSpPr txBox="1">
            <a:spLocks noChangeArrowheads="1"/>
          </p:cNvSpPr>
          <p:nvPr/>
        </p:nvSpPr>
        <p:spPr bwMode="auto">
          <a:xfrm>
            <a:off x="25579281" y="14405997"/>
            <a:ext cx="8044742" cy="4154984"/>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cartoon shows the interior design to highlight the main components of the de-spin assembly.  The DC motor drives a timing belt to turn the interior assembly.   A photo-</a:t>
            </a:r>
            <a:r>
              <a:rPr lang="en-US" altLang="en-US" dirty="0" err="1" smtClean="0">
                <a:latin typeface="Arial" panose="020B0604020202020204" pitchFamily="34" charset="0"/>
                <a:cs typeface="Arial" panose="020B0604020202020204" pitchFamily="34" charset="0"/>
              </a:rPr>
              <a:t>microsensor</a:t>
            </a:r>
            <a:r>
              <a:rPr lang="en-US" altLang="en-US" dirty="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rPr>
              <a:t>is used to monitor the true rotation rate of the assembly.  The sensor output to the active feedback loop that controls the power of the motor.  The rotating assembly.</a:t>
            </a:r>
          </a:p>
          <a:p>
            <a:endParaRPr lang="en-US" altLang="en-US" dirty="0">
              <a:latin typeface="Arial" panose="020B0604020202020204" pitchFamily="34" charset="0"/>
              <a:cs typeface="Arial" panose="020B0604020202020204" pitchFamily="34" charset="0"/>
            </a:endParaRPr>
          </a:p>
          <a:p>
            <a:r>
              <a:rPr lang="en-US" altLang="en-US" dirty="0" smtClean="0">
                <a:latin typeface="Arial" panose="020B0604020202020204" pitchFamily="34" charset="0"/>
                <a:cs typeface="Arial" panose="020B0604020202020204" pitchFamily="34" charset="0"/>
              </a:rPr>
              <a:t>The cartoon is from the ROPA rocket launch design.  The upper stage and baffle have been modified for RENU 2 but the rotating assembly is essentially the same.</a:t>
            </a:r>
            <a:endParaRPr lang="en-US" altLang="en-US" dirty="0">
              <a:latin typeface="Arial" panose="020B0604020202020204" pitchFamily="34" charset="0"/>
              <a:cs typeface="Arial" panose="020B0604020202020204" pitchFamily="34" charset="0"/>
            </a:endParaRPr>
          </a:p>
        </p:txBody>
      </p:sp>
      <p:pic>
        <p:nvPicPr>
          <p:cNvPr id="22" name="Picture 21"/>
          <p:cNvPicPr>
            <a:picLocks noChangeAspect="1"/>
          </p:cNvPicPr>
          <p:nvPr/>
        </p:nvPicPr>
        <p:blipFill rotWithShape="1">
          <a:blip r:embed="rId1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6994" t="20064" r="9715" b="4704"/>
          <a:stretch/>
        </p:blipFill>
        <p:spPr>
          <a:xfrm>
            <a:off x="41196967" y="25593912"/>
            <a:ext cx="7765083" cy="4695167"/>
          </a:xfrm>
          <a:prstGeom prst="rect">
            <a:avLst/>
          </a:prstGeom>
        </p:spPr>
      </p:pic>
      <p:sp>
        <p:nvSpPr>
          <p:cNvPr id="74" name="TextBox 67"/>
          <p:cNvSpPr txBox="1">
            <a:spLocks noChangeArrowheads="1"/>
          </p:cNvSpPr>
          <p:nvPr/>
        </p:nvSpPr>
        <p:spPr bwMode="auto">
          <a:xfrm>
            <a:off x="41114653" y="30467238"/>
            <a:ext cx="7847397" cy="120032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integrating sphere is a </a:t>
            </a:r>
            <a:r>
              <a:rPr lang="en-US" altLang="en-US" dirty="0" err="1" smtClean="0">
                <a:latin typeface="Arial" panose="020B0604020202020204" pitchFamily="34" charset="0"/>
                <a:cs typeface="Arial" panose="020B0604020202020204" pitchFamily="34" charset="0"/>
              </a:rPr>
              <a:t>SphereOptics</a:t>
            </a:r>
            <a:r>
              <a:rPr lang="en-US" altLang="en-US" dirty="0" smtClean="0">
                <a:latin typeface="Arial" panose="020B0604020202020204" pitchFamily="34" charset="0"/>
                <a:cs typeface="Arial" panose="020B0604020202020204" pitchFamily="34" charset="0"/>
              </a:rPr>
              <a:t> LR-20 custom system designed for low light level calibration between 350 nm and 1000 nm</a:t>
            </a:r>
            <a:endParaRPr lang="en-US" altLang="en-US" dirty="0">
              <a:latin typeface="Arial" panose="020B0604020202020204" pitchFamily="34" charset="0"/>
              <a:cs typeface="Arial" panose="020B0604020202020204" pitchFamily="34" charset="0"/>
            </a:endParaRPr>
          </a:p>
        </p:txBody>
      </p:sp>
      <p:sp>
        <p:nvSpPr>
          <p:cNvPr id="76" name="TextBox 57"/>
          <p:cNvSpPr txBox="1">
            <a:spLocks noChangeArrowheads="1"/>
          </p:cNvSpPr>
          <p:nvPr/>
        </p:nvSpPr>
        <p:spPr bwMode="auto">
          <a:xfrm>
            <a:off x="1032597" y="18447709"/>
            <a:ext cx="14833601" cy="830997"/>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sz="1200" dirty="0" err="1">
                <a:latin typeface="Arial" panose="020B0604020202020204" pitchFamily="34" charset="0"/>
                <a:cs typeface="Arial" panose="020B0604020202020204" pitchFamily="34" charset="0"/>
              </a:rPr>
              <a:t>Despun</a:t>
            </a:r>
            <a:r>
              <a:rPr lang="en-US" altLang="en-US" sz="1200" dirty="0">
                <a:latin typeface="Arial" panose="020B0604020202020204" pitchFamily="34" charset="0"/>
                <a:cs typeface="Arial" panose="020B0604020202020204" pitchFamily="34" charset="0"/>
              </a:rPr>
              <a:t> rocket borne imager: Design aspects of a space based optical imaging instrument for </a:t>
            </a:r>
            <a:r>
              <a:rPr lang="en-US" altLang="en-US" sz="1200" dirty="0" err="1">
                <a:latin typeface="Arial" panose="020B0604020202020204" pitchFamily="34" charset="0"/>
                <a:cs typeface="Arial" panose="020B0604020202020204" pitchFamily="34" charset="0"/>
              </a:rPr>
              <a:t>auroral</a:t>
            </a:r>
            <a:r>
              <a:rPr lang="en-US" altLang="en-US" sz="1200" dirty="0">
                <a:latin typeface="Arial" panose="020B0604020202020204" pitchFamily="34" charset="0"/>
                <a:cs typeface="Arial" panose="020B0604020202020204" pitchFamily="34" charset="0"/>
              </a:rPr>
              <a:t> </a:t>
            </a:r>
            <a:r>
              <a:rPr lang="en-US" altLang="en-US" sz="1200" dirty="0" err="1">
                <a:latin typeface="Arial" panose="020B0604020202020204" pitchFamily="34" charset="0"/>
                <a:cs typeface="Arial" panose="020B0604020202020204" pitchFamily="34" charset="0"/>
              </a:rPr>
              <a:t>studiesEllis</a:t>
            </a:r>
            <a:r>
              <a:rPr lang="en-US" altLang="en-US" sz="1200" dirty="0">
                <a:latin typeface="Arial" panose="020B0604020202020204" pitchFamily="34" charset="0"/>
                <a:cs typeface="Arial" panose="020B0604020202020204" pitchFamily="34" charset="0"/>
              </a:rPr>
              <a:t>, Armin T. and </a:t>
            </a:r>
            <a:r>
              <a:rPr lang="en-US" altLang="en-US" sz="1200" dirty="0" err="1">
                <a:latin typeface="Arial" panose="020B0604020202020204" pitchFamily="34" charset="0"/>
                <a:cs typeface="Arial" panose="020B0604020202020204" pitchFamily="34" charset="0"/>
              </a:rPr>
              <a:t>Lessard</a:t>
            </a:r>
            <a:r>
              <a:rPr lang="en-US" altLang="en-US" sz="1200" dirty="0">
                <a:latin typeface="Arial" panose="020B0604020202020204" pitchFamily="34" charset="0"/>
                <a:cs typeface="Arial" panose="020B0604020202020204" pitchFamily="34" charset="0"/>
              </a:rPr>
              <a:t>, Marc R. and </a:t>
            </a:r>
            <a:r>
              <a:rPr lang="en-US" altLang="en-US" sz="1200" dirty="0" err="1">
                <a:latin typeface="Arial" panose="020B0604020202020204" pitchFamily="34" charset="0"/>
                <a:cs typeface="Arial" panose="020B0604020202020204" pitchFamily="34" charset="0"/>
              </a:rPr>
              <a:t>Bartel</a:t>
            </a:r>
            <a:r>
              <a:rPr lang="en-US" altLang="en-US" sz="1200" dirty="0">
                <a:latin typeface="Arial" panose="020B0604020202020204" pitchFamily="34" charset="0"/>
                <a:cs typeface="Arial" panose="020B0604020202020204" pitchFamily="34" charset="0"/>
              </a:rPr>
              <a:t>, Paul and </a:t>
            </a:r>
            <a:r>
              <a:rPr lang="en-US" altLang="en-US" sz="1200" dirty="0" err="1">
                <a:latin typeface="Arial" panose="020B0604020202020204" pitchFamily="34" charset="0"/>
                <a:cs typeface="Arial" panose="020B0604020202020204" pitchFamily="34" charset="0"/>
              </a:rPr>
              <a:t>Disbrow</a:t>
            </a:r>
            <a:r>
              <a:rPr lang="en-US" altLang="en-US" sz="1200" dirty="0">
                <a:latin typeface="Arial" panose="020B0604020202020204" pitchFamily="34" charset="0"/>
                <a:cs typeface="Arial" panose="020B0604020202020204" pitchFamily="34" charset="0"/>
              </a:rPr>
              <a:t>, Mike and Riley, Paul, Review of Scientific Instruments, 77, 045112 (2006), </a:t>
            </a:r>
            <a:r>
              <a:rPr lang="en-US" altLang="en-US" sz="1200" dirty="0" err="1">
                <a:latin typeface="Arial" panose="020B0604020202020204" pitchFamily="34" charset="0"/>
                <a:cs typeface="Arial" panose="020B0604020202020204" pitchFamily="34" charset="0"/>
              </a:rPr>
              <a:t>DOI:http</a:t>
            </a:r>
            <a:r>
              <a:rPr lang="en-US" altLang="en-US" sz="1200" dirty="0">
                <a:latin typeface="Arial" panose="020B0604020202020204" pitchFamily="34" charset="0"/>
                <a:cs typeface="Arial" panose="020B0604020202020204" pitchFamily="34" charset="0"/>
              </a:rPr>
              <a:t>://</a:t>
            </a:r>
            <a:r>
              <a:rPr lang="en-US" altLang="en-US" sz="1200" dirty="0" smtClean="0">
                <a:latin typeface="Arial" panose="020B0604020202020204" pitchFamily="34" charset="0"/>
                <a:cs typeface="Arial" panose="020B0604020202020204" pitchFamily="34" charset="0"/>
              </a:rPr>
              <a:t>dx.doi.org/10.1063/1.2195102</a:t>
            </a:r>
          </a:p>
          <a:p>
            <a:r>
              <a:rPr lang="en-US" altLang="en-US" sz="1200" dirty="0">
                <a:latin typeface="Arial" panose="020B0604020202020204" pitchFamily="34" charset="0"/>
                <a:cs typeface="Arial" panose="020B0604020202020204" pitchFamily="34" charset="0"/>
              </a:rPr>
              <a:t>Aurora Image credit: http://apod.nasa.gov/apod/image/0710/aurora_kuenzli_big.jpg</a:t>
            </a:r>
          </a:p>
          <a:p>
            <a:endParaRPr lang="en-US" altLang="en-US" sz="1200" dirty="0">
              <a:latin typeface="Arial" panose="020B0604020202020204" pitchFamily="34" charset="0"/>
              <a:cs typeface="Arial" panose="020B0604020202020204" pitchFamily="34" charset="0"/>
            </a:endParaRPr>
          </a:p>
        </p:txBody>
      </p:sp>
      <p:grpSp>
        <p:nvGrpSpPr>
          <p:cNvPr id="43021" name="Group 43020"/>
          <p:cNvGrpSpPr/>
          <p:nvPr/>
        </p:nvGrpSpPr>
        <p:grpSpPr>
          <a:xfrm>
            <a:off x="1219199" y="7626269"/>
            <a:ext cx="6553200" cy="10630893"/>
            <a:chOff x="5447479" y="9129511"/>
            <a:chExt cx="5953561" cy="10271058"/>
          </a:xfrm>
        </p:grpSpPr>
        <p:pic>
          <p:nvPicPr>
            <p:cNvPr id="1026" name="Picture 2" descr="http://apod.nasa.gov/apod/image/0710/aurora_kuenzli_big.jpg"/>
            <p:cNvPicPr>
              <a:picLocks noChangeAspect="1" noChangeArrowheads="1"/>
            </p:cNvPicPr>
            <p:nvPr/>
          </p:nvPicPr>
          <p:blipFill rotWithShape="1">
            <a:blip r:embed="rId15">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4795" b="47776"/>
            <a:stretch/>
          </p:blipFill>
          <p:spPr bwMode="auto">
            <a:xfrm>
              <a:off x="6067342" y="14765471"/>
              <a:ext cx="5000456" cy="1203728"/>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43017" name="Arc 43016"/>
            <p:cNvSpPr/>
            <p:nvPr/>
          </p:nvSpPr>
          <p:spPr bwMode="auto">
            <a:xfrm rot="20521232">
              <a:off x="6740015" y="9129511"/>
              <a:ext cx="1169482" cy="10271058"/>
            </a:xfrm>
            <a:prstGeom prst="arc">
              <a:avLst>
                <a:gd name="adj1" fmla="val 16418869"/>
                <a:gd name="adj2" fmla="val 4415551"/>
              </a:avLst>
            </a:prstGeom>
            <a:solidFill>
              <a:schemeClr val="accent6">
                <a:alpha val="0"/>
              </a:schemeClr>
            </a:solidFill>
            <a:ln w="15875" cap="flat" cmpd="sng" algn="ctr">
              <a:solidFill>
                <a:schemeClr val="accent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78" name="TextBox 57"/>
            <p:cNvSpPr txBox="1">
              <a:spLocks noChangeArrowheads="1"/>
            </p:cNvSpPr>
            <p:nvPr/>
          </p:nvSpPr>
          <p:spPr bwMode="auto">
            <a:xfrm>
              <a:off x="5447479" y="16024430"/>
              <a:ext cx="5953561" cy="2943853"/>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Image adapted from Ellis et al [2006].  Showing flight configuration and mounting of </a:t>
              </a:r>
              <a:r>
                <a:rPr lang="en-US" altLang="en-US" dirty="0" err="1" smtClean="0">
                  <a:latin typeface="Arial" panose="020B0604020202020204" pitchFamily="34" charset="0"/>
                  <a:cs typeface="Arial" panose="020B0604020202020204" pitchFamily="34" charset="0"/>
                </a:rPr>
                <a:t>auroral</a:t>
              </a:r>
              <a:r>
                <a:rPr lang="en-US" altLang="en-US" dirty="0" smtClean="0">
                  <a:latin typeface="Arial" panose="020B0604020202020204" pitchFamily="34" charset="0"/>
                  <a:cs typeface="Arial" panose="020B0604020202020204" pitchFamily="34" charset="0"/>
                </a:rPr>
                <a:t> imager as part of a suborbital payload.  Diagram shows converging magnetic field (a), the spin axis of the payload and center of field of view (b), and footprint of the local magnetic field line within the imager’s field of view (c)</a:t>
              </a:r>
            </a:p>
            <a:p>
              <a:endParaRPr lang="en-US" altLang="en-US" dirty="0" smtClean="0">
                <a:latin typeface="Arial" panose="020B0604020202020204" pitchFamily="34" charset="0"/>
                <a:cs typeface="Arial" panose="020B0604020202020204" pitchFamily="34" charset="0"/>
              </a:endParaRPr>
            </a:p>
          </p:txBody>
        </p:sp>
        <p:grpSp>
          <p:nvGrpSpPr>
            <p:cNvPr id="27" name="Group 26"/>
            <p:cNvGrpSpPr/>
            <p:nvPr/>
          </p:nvGrpSpPr>
          <p:grpSpPr>
            <a:xfrm>
              <a:off x="6842821" y="11240955"/>
              <a:ext cx="105003" cy="262154"/>
              <a:chOff x="7467600" y="12207788"/>
              <a:chExt cx="304800" cy="1056110"/>
            </a:xfrm>
            <a:scene3d>
              <a:camera prst="orthographicFront">
                <a:rot lat="0" lon="0" rev="1200000"/>
              </a:camera>
              <a:lightRig rig="threePt" dir="t"/>
            </a:scene3d>
          </p:grpSpPr>
          <p:sp>
            <p:nvSpPr>
              <p:cNvPr id="25" name="Rectangle 24"/>
              <p:cNvSpPr/>
              <p:nvPr/>
            </p:nvSpPr>
            <p:spPr bwMode="auto">
              <a:xfrm>
                <a:off x="7467600" y="12573000"/>
                <a:ext cx="304800" cy="69089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26" name="Rectangle 25"/>
              <p:cNvSpPr/>
              <p:nvPr/>
            </p:nvSpPr>
            <p:spPr bwMode="auto">
              <a:xfrm>
                <a:off x="7505700" y="12207788"/>
                <a:ext cx="228600" cy="381000"/>
              </a:xfrm>
              <a:prstGeom prst="rect">
                <a:avLst/>
              </a:prstGeom>
              <a:solidFill>
                <a:schemeClr val="bg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grpSp>
        <p:cxnSp>
          <p:nvCxnSpPr>
            <p:cNvPr id="29" name="Straight Connector 28"/>
            <p:cNvCxnSpPr>
              <a:endCxn id="43008" idx="2"/>
            </p:cNvCxnSpPr>
            <p:nvPr/>
          </p:nvCxnSpPr>
          <p:spPr bwMode="auto">
            <a:xfrm>
              <a:off x="6929944" y="11438464"/>
              <a:ext cx="975851" cy="3926087"/>
            </a:xfrm>
            <a:prstGeom prst="line">
              <a:avLst/>
            </a:prstGeom>
            <a:solidFill>
              <a:srgbClr val="00B8FF"/>
            </a:solidFill>
            <a:ln w="9525" cap="flat" cmpd="sng" algn="ctr">
              <a:solidFill>
                <a:schemeClr val="tx1"/>
              </a:solidFill>
              <a:prstDash val="solid"/>
              <a:round/>
              <a:headEnd type="none" w="med" len="med"/>
              <a:tailEnd type="none" w="med" len="med"/>
            </a:ln>
            <a:effectLst/>
          </p:spPr>
        </p:cxnSp>
        <p:cxnSp>
          <p:nvCxnSpPr>
            <p:cNvPr id="31" name="Straight Connector 30"/>
            <p:cNvCxnSpPr>
              <a:endCxn id="43008" idx="6"/>
            </p:cNvCxnSpPr>
            <p:nvPr/>
          </p:nvCxnSpPr>
          <p:spPr bwMode="auto">
            <a:xfrm>
              <a:off x="6929944" y="11482697"/>
              <a:ext cx="2623337" cy="3660526"/>
            </a:xfrm>
            <a:prstGeom prst="line">
              <a:avLst/>
            </a:prstGeom>
            <a:solidFill>
              <a:srgbClr val="00B8FF"/>
            </a:solidFill>
            <a:ln w="9525" cap="flat" cmpd="sng" algn="ctr">
              <a:solidFill>
                <a:schemeClr val="tx1"/>
              </a:solidFill>
              <a:prstDash val="solid"/>
              <a:round/>
              <a:headEnd type="none" w="med" len="med"/>
              <a:tailEnd type="none" w="med" len="med"/>
            </a:ln>
            <a:effectLst/>
          </p:spPr>
        </p:cxnSp>
        <p:sp>
          <p:nvSpPr>
            <p:cNvPr id="43008" name="Oval 43007"/>
            <p:cNvSpPr/>
            <p:nvPr/>
          </p:nvSpPr>
          <p:spPr bwMode="auto">
            <a:xfrm rot="21140910">
              <a:off x="7898395" y="15039138"/>
              <a:ext cx="1662286" cy="429497"/>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cxnSp>
          <p:nvCxnSpPr>
            <p:cNvPr id="43016" name="Straight Connector 43015"/>
            <p:cNvCxnSpPr/>
            <p:nvPr/>
          </p:nvCxnSpPr>
          <p:spPr bwMode="auto">
            <a:xfrm>
              <a:off x="6929944" y="11482697"/>
              <a:ext cx="1799594" cy="3771189"/>
            </a:xfrm>
            <a:prstGeom prst="line">
              <a:avLst/>
            </a:prstGeom>
            <a:solidFill>
              <a:srgbClr val="00B8FF"/>
            </a:solidFill>
            <a:ln w="19050" cap="flat" cmpd="sng" algn="ctr">
              <a:solidFill>
                <a:schemeClr val="tx1"/>
              </a:solidFill>
              <a:prstDash val="dashDot"/>
              <a:round/>
              <a:headEnd type="none" w="med" len="med"/>
              <a:tailEnd type="none" w="med" len="med"/>
            </a:ln>
            <a:effectLst/>
          </p:spPr>
        </p:cxnSp>
        <p:sp>
          <p:nvSpPr>
            <p:cNvPr id="43018" name="Rectangle 43017"/>
            <p:cNvSpPr/>
            <p:nvPr/>
          </p:nvSpPr>
          <p:spPr bwMode="auto">
            <a:xfrm rot="20392602">
              <a:off x="6718177" y="10984469"/>
              <a:ext cx="201309" cy="47797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0" scaled="0"/>
              <a:tileRect/>
            </a:gra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43020" name="Rectangle 43019"/>
            <p:cNvSpPr/>
            <p:nvPr/>
          </p:nvSpPr>
          <p:spPr>
            <a:xfrm>
              <a:off x="8029577" y="15605854"/>
              <a:ext cx="415968" cy="338554"/>
            </a:xfrm>
            <a:prstGeom prst="rect">
              <a:avLst/>
            </a:prstGeom>
            <a:noFill/>
          </p:spPr>
          <p:txBody>
            <a:bodyPr wrap="square" lIns="91440" tIns="45720" rIns="91440" bIns="45720">
              <a:spAutoFit/>
            </a:bodyPr>
            <a:lstStyle/>
            <a:p>
              <a:pPr algn="ctr"/>
              <a:r>
                <a:rPr lang="en-US" sz="1600" b="0" cap="none" spc="0" dirty="0" smtClean="0">
                  <a:ln w="0"/>
                  <a:solidFill>
                    <a:srgbClr val="FFFF00"/>
                  </a:solidFill>
                  <a:effectLst>
                    <a:outerShdw blurRad="38100" dist="19050" dir="2700000" algn="tl" rotWithShape="0">
                      <a:schemeClr val="dk1">
                        <a:alpha val="40000"/>
                      </a:schemeClr>
                    </a:outerShdw>
                  </a:effectLst>
                </a:rPr>
                <a:t>(c)</a:t>
              </a:r>
              <a:endParaRPr lang="en-US" sz="1600" b="0" cap="none" spc="0" dirty="0">
                <a:ln w="0"/>
                <a:solidFill>
                  <a:srgbClr val="FFFF00"/>
                </a:solidFill>
                <a:effectLst>
                  <a:outerShdw blurRad="38100" dist="19050" dir="2700000" algn="tl" rotWithShape="0">
                    <a:schemeClr val="dk1">
                      <a:alpha val="40000"/>
                    </a:schemeClr>
                  </a:outerShdw>
                </a:effectLst>
              </a:endParaRPr>
            </a:p>
          </p:txBody>
        </p:sp>
        <p:sp>
          <p:nvSpPr>
            <p:cNvPr id="98" name="Rectangle 97"/>
            <p:cNvSpPr/>
            <p:nvPr/>
          </p:nvSpPr>
          <p:spPr>
            <a:xfrm>
              <a:off x="8039146" y="13722318"/>
              <a:ext cx="495254" cy="338554"/>
            </a:xfrm>
            <a:prstGeom prst="rect">
              <a:avLst/>
            </a:prstGeom>
            <a:noFill/>
          </p:spPr>
          <p:txBody>
            <a:bodyPr wrap="square" lIns="91440" tIns="45720" rIns="91440" bIns="45720">
              <a:spAutoFit/>
            </a:bodyPr>
            <a:lstStyle/>
            <a:p>
              <a:pPr algn="ctr"/>
              <a:r>
                <a:rPr lang="en-US" sz="1600" b="0" cap="none" spc="0" dirty="0" smtClean="0">
                  <a:ln w="0"/>
                  <a:solidFill>
                    <a:schemeClr val="tx2"/>
                  </a:solidFill>
                  <a:effectLst>
                    <a:outerShdw blurRad="38100" dist="19050" dir="2700000" algn="tl" rotWithShape="0">
                      <a:schemeClr val="dk1">
                        <a:alpha val="40000"/>
                      </a:schemeClr>
                    </a:outerShdw>
                  </a:effectLst>
                </a:rPr>
                <a:t>(b)</a:t>
              </a:r>
              <a:endParaRPr lang="en-US" sz="1600" b="0" cap="none" spc="0" dirty="0">
                <a:ln w="0"/>
                <a:solidFill>
                  <a:schemeClr val="tx2"/>
                </a:solidFill>
                <a:effectLst>
                  <a:outerShdw blurRad="38100" dist="19050" dir="2700000" algn="tl" rotWithShape="0">
                    <a:schemeClr val="dk1">
                      <a:alpha val="40000"/>
                    </a:schemeClr>
                  </a:outerShdw>
                </a:effectLst>
              </a:endParaRPr>
            </a:p>
          </p:txBody>
        </p:sp>
        <p:sp>
          <p:nvSpPr>
            <p:cNvPr id="99" name="Rectangle 98"/>
            <p:cNvSpPr/>
            <p:nvPr/>
          </p:nvSpPr>
          <p:spPr>
            <a:xfrm>
              <a:off x="6653667" y="10623970"/>
              <a:ext cx="495254" cy="338554"/>
            </a:xfrm>
            <a:prstGeom prst="rect">
              <a:avLst/>
            </a:prstGeom>
            <a:noFill/>
          </p:spPr>
          <p:txBody>
            <a:bodyPr wrap="square" lIns="91440" tIns="45720" rIns="91440" bIns="45720">
              <a:spAutoFit/>
            </a:bodyPr>
            <a:lstStyle/>
            <a:p>
              <a:pPr algn="ctr"/>
              <a:r>
                <a:rPr lang="en-US" sz="1600" b="0" cap="none" spc="0" dirty="0" smtClean="0">
                  <a:ln w="0"/>
                  <a:solidFill>
                    <a:schemeClr val="tx2"/>
                  </a:solidFill>
                  <a:effectLst>
                    <a:outerShdw blurRad="38100" dist="19050" dir="2700000" algn="tl" rotWithShape="0">
                      <a:schemeClr val="dk1">
                        <a:alpha val="40000"/>
                      </a:schemeClr>
                    </a:outerShdw>
                  </a:effectLst>
                </a:rPr>
                <a:t>(a)</a:t>
              </a:r>
              <a:endParaRPr lang="en-US" sz="1600" b="0" cap="none" spc="0" dirty="0">
                <a:ln w="0"/>
                <a:solidFill>
                  <a:schemeClr val="tx2"/>
                </a:solidFill>
                <a:effectLst>
                  <a:outerShdw blurRad="38100" dist="19050" dir="2700000" algn="tl" rotWithShape="0">
                    <a:schemeClr val="dk1">
                      <a:alpha val="40000"/>
                    </a:schemeClr>
                  </a:outerShdw>
                </a:effectLst>
              </a:endParaRPr>
            </a:p>
          </p:txBody>
        </p:sp>
      </p:grpSp>
      <p:sp>
        <p:nvSpPr>
          <p:cNvPr id="101" name="TextBox 115"/>
          <p:cNvSpPr txBox="1">
            <a:spLocks noChangeArrowheads="1"/>
          </p:cNvSpPr>
          <p:nvPr/>
        </p:nvSpPr>
        <p:spPr bwMode="auto">
          <a:xfrm>
            <a:off x="10091371" y="12336372"/>
            <a:ext cx="2837994" cy="526297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a:latin typeface="Arial" panose="020B0604020202020204" pitchFamily="34" charset="0"/>
                <a:cs typeface="Arial" panose="020B0604020202020204" pitchFamily="34" charset="0"/>
              </a:rPr>
              <a:t>View of the imager with the lens exposed</a:t>
            </a:r>
            <a:r>
              <a:rPr lang="en-US" altLang="en-US" dirty="0" smtClean="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sym typeface="Wingdings" panose="05000000000000000000" pitchFamily="2" charset="2"/>
              </a:rPr>
              <a:t> </a:t>
            </a:r>
            <a:endParaRPr lang="en-US" altLang="en-US" dirty="0">
              <a:latin typeface="Arial" panose="020B0604020202020204" pitchFamily="34" charset="0"/>
              <a:cs typeface="Arial" panose="020B0604020202020204" pitchFamily="34" charset="0"/>
            </a:endParaRPr>
          </a:p>
          <a:p>
            <a:endParaRPr lang="en-US" altLang="en-US" dirty="0" smtClean="0">
              <a:latin typeface="Arial" panose="020B0604020202020204" pitchFamily="34" charset="0"/>
              <a:cs typeface="Arial" panose="020B0604020202020204" pitchFamily="34" charset="0"/>
            </a:endParaRPr>
          </a:p>
          <a:p>
            <a:r>
              <a:rPr lang="en-US" altLang="en-US" dirty="0" smtClean="0">
                <a:latin typeface="Arial" panose="020B0604020202020204" pitchFamily="34" charset="0"/>
                <a:cs typeface="Arial" panose="020B0604020202020204" pitchFamily="34" charset="0"/>
                <a:sym typeface="Wingdings" panose="05000000000000000000" pitchFamily="2" charset="2"/>
              </a:rPr>
              <a:t> </a:t>
            </a:r>
            <a:r>
              <a:rPr lang="en-US" altLang="en-US" dirty="0" smtClean="0">
                <a:latin typeface="Arial" panose="020B0604020202020204" pitchFamily="34" charset="0"/>
                <a:cs typeface="Arial" panose="020B0604020202020204" pitchFamily="34" charset="0"/>
              </a:rPr>
              <a:t>View of the imager in its ready to test configuration with the baffle installed.</a:t>
            </a:r>
            <a:endParaRPr lang="en-US" altLang="en-US" dirty="0">
              <a:latin typeface="Arial" panose="020B0604020202020204" pitchFamily="34" charset="0"/>
              <a:cs typeface="Arial" panose="020B0604020202020204" pitchFamily="34" charset="0"/>
            </a:endParaRPr>
          </a:p>
          <a:p>
            <a:endParaRPr lang="en-US" altLang="en-US" dirty="0" smtClean="0">
              <a:latin typeface="Arial" panose="020B0604020202020204" pitchFamily="34" charset="0"/>
              <a:cs typeface="Arial" panose="020B0604020202020204" pitchFamily="34" charset="0"/>
            </a:endParaRPr>
          </a:p>
          <a:p>
            <a:r>
              <a:rPr lang="en-US" altLang="en-US" dirty="0" smtClean="0">
                <a:latin typeface="Arial" panose="020B0604020202020204" pitchFamily="34" charset="0"/>
                <a:cs typeface="Arial" panose="020B0604020202020204" pitchFamily="34" charset="0"/>
              </a:rPr>
              <a:t>View of the imager integrated into the aft-section of the RENU payload </a:t>
            </a:r>
            <a:r>
              <a:rPr lang="en-US" altLang="en-US" dirty="0" smtClean="0">
                <a:latin typeface="Arial" panose="020B0604020202020204" pitchFamily="34" charset="0"/>
                <a:cs typeface="Arial" panose="020B0604020202020204" pitchFamily="34" charset="0"/>
                <a:sym typeface="Wingdings" panose="05000000000000000000" pitchFamily="2" charset="2"/>
              </a:rPr>
              <a:t> </a:t>
            </a:r>
            <a:endParaRPr lang="en-US" altLang="en-US" dirty="0">
              <a:latin typeface="Arial" panose="020B0604020202020204" pitchFamily="34" charset="0"/>
              <a:cs typeface="Arial" panose="020B0604020202020204" pitchFamily="34" charset="0"/>
            </a:endParaRPr>
          </a:p>
        </p:txBody>
      </p:sp>
      <p:pic>
        <p:nvPicPr>
          <p:cNvPr id="43022" name="Picture 43021"/>
          <p:cNvPicPr>
            <a:picLocks noChangeAspect="1"/>
          </p:cNvPicPr>
          <p:nvPr/>
        </p:nvPicPr>
        <p:blipFill rotWithShape="1">
          <a:blip r:embed="rId16">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8753" t="15723" r="4161" b="13765"/>
          <a:stretch/>
        </p:blipFill>
        <p:spPr>
          <a:xfrm rot="5400000">
            <a:off x="6703756" y="13940671"/>
            <a:ext cx="4460662" cy="2093673"/>
          </a:xfrm>
          <a:prstGeom prst="rect">
            <a:avLst/>
          </a:prstGeom>
        </p:spPr>
      </p:pic>
      <p:pic>
        <p:nvPicPr>
          <p:cNvPr id="43023" name="Picture 43022"/>
          <p:cNvPicPr>
            <a:picLocks noChangeAspect="1"/>
          </p:cNvPicPr>
          <p:nvPr/>
        </p:nvPicPr>
        <p:blipFill rotWithShape="1">
          <a:blip r:embed="rId17">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4872" t="32920" r="11861"/>
          <a:stretch/>
        </p:blipFill>
        <p:spPr>
          <a:xfrm rot="16200000">
            <a:off x="15995104" y="8503187"/>
            <a:ext cx="5574410" cy="3416506"/>
          </a:xfrm>
          <a:prstGeom prst="rect">
            <a:avLst/>
          </a:prstGeom>
        </p:spPr>
      </p:pic>
      <p:sp>
        <p:nvSpPr>
          <p:cNvPr id="104" name="TextBox 67"/>
          <p:cNvSpPr txBox="1">
            <a:spLocks noChangeArrowheads="1"/>
          </p:cNvSpPr>
          <p:nvPr/>
        </p:nvSpPr>
        <p:spPr bwMode="auto">
          <a:xfrm>
            <a:off x="21028379" y="7544783"/>
            <a:ext cx="6873704" cy="6001643"/>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rotating assembly is powered by a </a:t>
            </a:r>
            <a:r>
              <a:rPr lang="en-US" altLang="en-US" dirty="0" err="1" smtClean="0">
                <a:latin typeface="Arial" panose="020B0604020202020204" pitchFamily="34" charset="0"/>
                <a:cs typeface="Arial" panose="020B0604020202020204" pitchFamily="34" charset="0"/>
              </a:rPr>
              <a:t>Maxon</a:t>
            </a:r>
            <a:r>
              <a:rPr lang="en-US" altLang="en-US" dirty="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rPr>
              <a:t>Motors 3.2 W DC motor assembly.</a:t>
            </a:r>
          </a:p>
          <a:p>
            <a:endParaRPr lang="en-US" altLang="en-US"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12 V nominal voltage</a:t>
            </a:r>
          </a:p>
          <a:p>
            <a:pPr marL="342900" indent="-342900">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5030 rpm nominal motor speed</a:t>
            </a:r>
          </a:p>
          <a:p>
            <a:pPr marL="342900" indent="-342900">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19:1, 2 stage gearbox</a:t>
            </a:r>
          </a:p>
          <a:p>
            <a:pPr marL="342900" indent="-342900">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262 rpm nominal output speed</a:t>
            </a:r>
          </a:p>
          <a:p>
            <a:pPr marL="342900" indent="-342900">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0.1 Nm output torque</a:t>
            </a:r>
          </a:p>
          <a:p>
            <a:pPr marL="342900" indent="-342900">
              <a:buFont typeface="Arial" panose="020B0604020202020204" pitchFamily="34" charset="0"/>
              <a:buChar char="•"/>
            </a:pPr>
            <a:endParaRPr lang="en-US" altLang="en-US" dirty="0">
              <a:latin typeface="Arial" panose="020B0604020202020204" pitchFamily="34" charset="0"/>
              <a:cs typeface="Arial" panose="020B0604020202020204" pitchFamily="34" charset="0"/>
            </a:endParaRPr>
          </a:p>
          <a:p>
            <a:r>
              <a:rPr lang="en-US" altLang="en-US" dirty="0">
                <a:latin typeface="Arial" panose="020B0604020202020204" pitchFamily="34" charset="0"/>
                <a:cs typeface="Arial" panose="020B0604020202020204" pitchFamily="34" charset="0"/>
              </a:rPr>
              <a:t>The imager is spin calibrated in house to determine the power characteristics related to the de-spin mechanism.  For the upcoming flight on RENU 2, the de-spin mechanism is coupled to a QRS-11 rate sensor in an active feedback loop to maintain a 1 Hz spin rate</a:t>
            </a:r>
          </a:p>
          <a:p>
            <a:endParaRPr lang="en-US" altLang="en-US" dirty="0">
              <a:latin typeface="Arial" panose="020B0604020202020204" pitchFamily="34" charset="0"/>
              <a:cs typeface="Arial" panose="020B0604020202020204" pitchFamily="34" charset="0"/>
            </a:endParaRPr>
          </a:p>
        </p:txBody>
      </p:sp>
      <p:pic>
        <p:nvPicPr>
          <p:cNvPr id="43024" name="Picture 43023"/>
          <p:cNvPicPr>
            <a:picLocks noChangeAspect="1"/>
          </p:cNvPicPr>
          <p:nvPr/>
        </p:nvPicPr>
        <p:blipFill rotWithShape="1">
          <a:blip r:embed="rId18">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5454" t="16182" r="9943" b="22291"/>
          <a:stretch/>
        </p:blipFill>
        <p:spPr>
          <a:xfrm rot="5400000">
            <a:off x="13242770" y="12968097"/>
            <a:ext cx="2431247" cy="1467508"/>
          </a:xfrm>
          <a:prstGeom prst="rect">
            <a:avLst/>
          </a:prstGeom>
        </p:spPr>
      </p:pic>
      <p:pic>
        <p:nvPicPr>
          <p:cNvPr id="43028" name="Picture 43027"/>
          <p:cNvPicPr>
            <a:picLocks noChangeAspect="1"/>
          </p:cNvPicPr>
          <p:nvPr/>
        </p:nvPicPr>
        <p:blipFill>
          <a:blip r:embed="rId19"/>
          <a:stretch>
            <a:fillRect/>
          </a:stretch>
        </p:blipFill>
        <p:spPr>
          <a:xfrm>
            <a:off x="16740575" y="13334091"/>
            <a:ext cx="8559733" cy="5384648"/>
          </a:xfrm>
          <a:prstGeom prst="rect">
            <a:avLst/>
          </a:prstGeom>
        </p:spPr>
      </p:pic>
      <p:sp>
        <p:nvSpPr>
          <p:cNvPr id="109" name="TextBox 57"/>
          <p:cNvSpPr txBox="1">
            <a:spLocks noChangeArrowheads="1"/>
          </p:cNvSpPr>
          <p:nvPr/>
        </p:nvSpPr>
        <p:spPr bwMode="auto">
          <a:xfrm>
            <a:off x="16647259" y="18642741"/>
            <a:ext cx="16991960" cy="478736"/>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sz="1200" dirty="0">
                <a:latin typeface="Arial" panose="020B0604020202020204" pitchFamily="34" charset="0"/>
                <a:cs typeface="Arial" panose="020B0604020202020204" pitchFamily="34" charset="0"/>
              </a:rPr>
              <a:t>Jones, S. L., M. </a:t>
            </a:r>
            <a:r>
              <a:rPr lang="en-US" altLang="en-US" sz="1200" dirty="0" err="1">
                <a:latin typeface="Arial" panose="020B0604020202020204" pitchFamily="34" charset="0"/>
                <a:cs typeface="Arial" panose="020B0604020202020204" pitchFamily="34" charset="0"/>
              </a:rPr>
              <a:t>Lessard</a:t>
            </a:r>
            <a:r>
              <a:rPr lang="en-US" altLang="en-US" sz="1200" dirty="0">
                <a:latin typeface="Arial" panose="020B0604020202020204" pitchFamily="34" charset="0"/>
                <a:cs typeface="Arial" panose="020B0604020202020204" pitchFamily="34" charset="0"/>
              </a:rPr>
              <a:t>, P. R. Riley and A. T. Ellis, Development of the DE-spun Rocket Borne Imager-2 in support of Rocket Observations of Pulsating Aurora, Proceedings of the 33rd Annual European Meeting on Atmospheric Studies by Optical Methods, Kiruna, Sweden, 28 August-1 September 2006, Ingrid </a:t>
            </a:r>
            <a:r>
              <a:rPr lang="en-US" altLang="en-US" sz="1200" dirty="0" err="1">
                <a:latin typeface="Arial" panose="020B0604020202020204" pitchFamily="34" charset="0"/>
                <a:cs typeface="Arial" panose="020B0604020202020204" pitchFamily="34" charset="0"/>
              </a:rPr>
              <a:t>Sandahl</a:t>
            </a:r>
            <a:r>
              <a:rPr lang="en-US" altLang="en-US" sz="1200" dirty="0">
                <a:latin typeface="Arial" panose="020B0604020202020204" pitchFamily="34" charset="0"/>
                <a:cs typeface="Arial" panose="020B0604020202020204" pitchFamily="34" charset="0"/>
              </a:rPr>
              <a:t> and Johan </a:t>
            </a:r>
            <a:r>
              <a:rPr lang="en-US" altLang="en-US" sz="1200" dirty="0" err="1">
                <a:latin typeface="Arial" panose="020B0604020202020204" pitchFamily="34" charset="0"/>
                <a:cs typeface="Arial" panose="020B0604020202020204" pitchFamily="34" charset="0"/>
              </a:rPr>
              <a:t>Arvelius</a:t>
            </a:r>
            <a:r>
              <a:rPr lang="en-US" altLang="en-US" sz="1200" dirty="0">
                <a:latin typeface="Arial" panose="020B0604020202020204" pitchFamily="34" charset="0"/>
                <a:cs typeface="Arial" panose="020B0604020202020204" pitchFamily="34" charset="0"/>
              </a:rPr>
              <a:t> (editors), IRF Scientific Report 292, 2008.</a:t>
            </a:r>
          </a:p>
        </p:txBody>
      </p:sp>
      <p:pic>
        <p:nvPicPr>
          <p:cNvPr id="43029" name="Picture 43028"/>
          <p:cNvPicPr>
            <a:picLocks noChangeAspect="1"/>
          </p:cNvPicPr>
          <p:nvPr/>
        </p:nvPicPr>
        <p:blipFill>
          <a:blip r:embed="rId20"/>
          <a:stretch>
            <a:fillRect/>
          </a:stretch>
        </p:blipFill>
        <p:spPr>
          <a:xfrm>
            <a:off x="26748916" y="21896984"/>
            <a:ext cx="7000686" cy="3955190"/>
          </a:xfrm>
          <a:prstGeom prst="rect">
            <a:avLst/>
          </a:prstGeom>
        </p:spPr>
      </p:pic>
      <p:sp>
        <p:nvSpPr>
          <p:cNvPr id="111" name="TextBox 57"/>
          <p:cNvSpPr txBox="1">
            <a:spLocks noChangeArrowheads="1"/>
          </p:cNvSpPr>
          <p:nvPr/>
        </p:nvSpPr>
        <p:spPr bwMode="auto">
          <a:xfrm>
            <a:off x="22801901" y="31944451"/>
            <a:ext cx="10773403" cy="27699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sz="1200" dirty="0"/>
              <a:t>Lee, Y. S. (2000). A Baffle Design for an Airglow Photometer Onboard the Korean Sounding Rocket-III. Journal of the Korean Astronomical Society , 33, 65-72</a:t>
            </a:r>
            <a:endParaRPr lang="en-US" altLang="en-US" sz="1200" dirty="0">
              <a:latin typeface="Arial" panose="020B0604020202020204" pitchFamily="34" charset="0"/>
              <a:cs typeface="Arial" panose="020B0604020202020204" pitchFamily="34" charset="0"/>
            </a:endParaRPr>
          </a:p>
        </p:txBody>
      </p:sp>
      <p:sp>
        <p:nvSpPr>
          <p:cNvPr id="112" name="TextBox 67"/>
          <p:cNvSpPr txBox="1">
            <a:spLocks noChangeArrowheads="1"/>
          </p:cNvSpPr>
          <p:nvPr/>
        </p:nvSpPr>
        <p:spPr bwMode="auto">
          <a:xfrm>
            <a:off x="27564139" y="20511654"/>
            <a:ext cx="5513009" cy="120032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Actual design dimensions of the imager baffle were calculated using a 26° field of view.</a:t>
            </a:r>
            <a:endParaRPr lang="en-US" altLang="en-US" dirty="0">
              <a:latin typeface="Arial" panose="020B0604020202020204" pitchFamily="34" charset="0"/>
              <a:cs typeface="Arial" panose="020B0604020202020204" pitchFamily="34" charset="0"/>
            </a:endParaRPr>
          </a:p>
        </p:txBody>
      </p:sp>
      <p:sp>
        <p:nvSpPr>
          <p:cNvPr id="114" name="TextBox 67"/>
          <p:cNvSpPr txBox="1">
            <a:spLocks noChangeArrowheads="1"/>
          </p:cNvSpPr>
          <p:nvPr/>
        </p:nvSpPr>
        <p:spPr bwMode="auto">
          <a:xfrm>
            <a:off x="22271834" y="20617686"/>
            <a:ext cx="4891863" cy="637097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baffle design process followed Lee [2000].  In principle the baffle is designed such that no optical components permitted to view an sunlit wall or vane edge directly.  At least two reflections from darkened surfaces of the baffle tube or vanes are required between stray light sources and optical elements.  Light from within the baffle is required to experience a maximum number of surface reflection from blackened surfaces before entering the objective lens.  A minimum number of vane edges should be directly exposed to bright stray light.</a:t>
            </a:r>
            <a:endParaRPr lang="en-US" altLang="en-US" dirty="0">
              <a:latin typeface="Arial" panose="020B0604020202020204" pitchFamily="34" charset="0"/>
              <a:cs typeface="Arial" panose="020B0604020202020204" pitchFamily="34" charset="0"/>
            </a:endParaRPr>
          </a:p>
        </p:txBody>
      </p:sp>
      <p:pic>
        <p:nvPicPr>
          <p:cNvPr id="43031" name="Picture 43030"/>
          <p:cNvPicPr>
            <a:picLocks noChangeAspect="1"/>
          </p:cNvPicPr>
          <p:nvPr/>
        </p:nvPicPr>
        <p:blipFill>
          <a:blip r:embed="rId21"/>
          <a:stretch>
            <a:fillRect/>
          </a:stretch>
        </p:blipFill>
        <p:spPr>
          <a:xfrm>
            <a:off x="16513759" y="22734680"/>
            <a:ext cx="5785803" cy="2899968"/>
          </a:xfrm>
          <a:prstGeom prst="rect">
            <a:avLst/>
          </a:prstGeom>
        </p:spPr>
      </p:pic>
      <p:sp>
        <p:nvSpPr>
          <p:cNvPr id="116" name="TextBox 57"/>
          <p:cNvSpPr txBox="1">
            <a:spLocks noChangeArrowheads="1"/>
          </p:cNvSpPr>
          <p:nvPr/>
        </p:nvSpPr>
        <p:spPr bwMode="auto">
          <a:xfrm>
            <a:off x="16853715" y="25758625"/>
            <a:ext cx="5105400" cy="27699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sz="1200" dirty="0" smtClean="0"/>
              <a:t>Figures from Lee [2000]</a:t>
            </a:r>
            <a:endParaRPr lang="en-US" altLang="en-US" sz="1200" dirty="0">
              <a:latin typeface="Arial" panose="020B0604020202020204" pitchFamily="34" charset="0"/>
              <a:cs typeface="Arial" panose="020B0604020202020204" pitchFamily="34" charset="0"/>
            </a:endParaRPr>
          </a:p>
        </p:txBody>
      </p:sp>
      <mc:AlternateContent>
        <mc:Choice xmlns:mc="http://schemas.openxmlformats.org/markup-compatibility/2006" xmlns:a14="http://schemas.microsoft.com/office/drawing/2010/main" xmlns:p="http://schemas.openxmlformats.org/presentationml/2006/main" xmlns:r="http://schemas.openxmlformats.org/officeDocument/2006/relationships" xmlns:a="http://schemas.openxmlformats.org/drawingml/2006/main" xmlns="" Requires="a14">
          <p:sp>
            <p:nvSpPr>
              <p:cNvPr id="43032" name="TextBox 43031"/>
              <p:cNvSpPr txBox="1"/>
              <p:nvPr/>
            </p:nvSpPr>
            <p:spPr>
              <a:xfrm>
                <a:off x="16857172" y="26103084"/>
                <a:ext cx="5116465" cy="232275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𝑛</m:t>
                          </m:r>
                          <m:r>
                            <a:rPr lang="en-US" b="0" i="1" smtClean="0">
                              <a:latin typeface="Cambria Math" panose="02040503050406030204" pitchFamily="18" charset="0"/>
                            </a:rPr>
                            <m:t>+1</m:t>
                          </m:r>
                        </m:sub>
                      </m:sSub>
                      <m:r>
                        <a:rPr lang="en-US" b="0" i="1" smtClean="0">
                          <a:latin typeface="Cambria Math" panose="02040503050406030204" pitchFamily="18" charset="0"/>
                        </a:rPr>
                        <m:t>=</m:t>
                      </m:r>
                      <m:d>
                        <m:dPr>
                          <m:ctrlPr>
                            <a:rPr lang="en-US" b="0" i="1" smtClean="0">
                              <a:latin typeface="Cambria Math" panose="02040503050406030204" pitchFamily="18" charset="0"/>
                            </a:rPr>
                          </m:ctrlPr>
                        </m:dPr>
                        <m:e>
                          <m:sSub>
                            <m:sSubPr>
                              <m:ctrlPr>
                                <a:rPr lang="en-US" i="1">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𝑦</m:t>
                              </m:r>
                            </m:e>
                            <m:sub>
                              <m:r>
                                <a:rPr lang="en-US" i="1">
                                  <a:latin typeface="Cambria Math" panose="02040503050406030204" pitchFamily="18" charset="0"/>
                                </a:rPr>
                                <m:t>𝑛</m:t>
                              </m:r>
                              <m:r>
                                <a:rPr lang="en-US" i="1">
                                  <a:latin typeface="Cambria Math" panose="02040503050406030204" pitchFamily="18" charset="0"/>
                                </a:rPr>
                                <m:t>+1</m:t>
                              </m:r>
                            </m:sub>
                          </m:sSub>
                        </m:e>
                      </m:d>
                      <m:f>
                        <m:fPr>
                          <m:ctrlPr>
                            <a:rPr lang="en-US" b="0" i="1" smtClean="0">
                              <a:latin typeface="Cambria Math" panose="02040503050406030204" pitchFamily="18" charset="0"/>
                            </a:rPr>
                          </m:ctrlPr>
                        </m:fPr>
                        <m:num>
                          <m:r>
                            <a:rPr lang="en-US" b="0" i="1" smtClean="0">
                              <a:latin typeface="Cambria Math" panose="02040503050406030204" pitchFamily="18" charset="0"/>
                            </a:rPr>
                            <m:t>𝑠</m:t>
                          </m:r>
                        </m:num>
                        <m:den>
                          <m:sSub>
                            <m:sSubPr>
                              <m:ctrlPr>
                                <a:rPr lang="en-US" i="1">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0</m:t>
                              </m:r>
                            </m:sub>
                          </m:sSub>
                          <m:r>
                            <a:rPr lang="en-US" b="0" i="1" smtClean="0">
                              <a:latin typeface="Cambria Math" panose="02040503050406030204" pitchFamily="18" charset="0"/>
                            </a:rPr>
                            <m:t>−</m:t>
                          </m:r>
                          <m:r>
                            <a:rPr lang="en-US" b="0" i="1" smtClean="0">
                              <a:latin typeface="Cambria Math" panose="02040503050406030204" pitchFamily="18" charset="0"/>
                            </a:rPr>
                            <m:t>𝑎</m:t>
                          </m:r>
                        </m:den>
                      </m:f>
                    </m:oMath>
                    <m:oMath xmlns:m="http://schemas.openxmlformats.org/officeDocument/2006/math">
                      <m:sSub>
                        <m:sSubPr>
                          <m:ctrlPr>
                            <a:rPr lang="en-US" i="1">
                              <a:latin typeface="Cambria Math" panose="02040503050406030204" pitchFamily="18" charset="0"/>
                            </a:rPr>
                          </m:ctrlPr>
                        </m:sSubPr>
                        <m:e>
                          <m:r>
                            <a:rPr lang="en-US" b="0" i="1" smtClean="0">
                              <a:latin typeface="Cambria Math" panose="02040503050406030204" pitchFamily="18" charset="0"/>
                            </a:rPr>
                            <m:t>𝑦</m:t>
                          </m:r>
                        </m:e>
                        <m:sub>
                          <m:r>
                            <a:rPr lang="en-US" i="1">
                              <a:latin typeface="Cambria Math" panose="02040503050406030204" pitchFamily="18" charset="0"/>
                            </a:rPr>
                            <m:t>𝑛</m:t>
                          </m:r>
                          <m:r>
                            <a:rPr lang="en-US" i="1">
                              <a:latin typeface="Cambria Math" panose="02040503050406030204" pitchFamily="18" charset="0"/>
                            </a:rPr>
                            <m:t>+1</m:t>
                          </m:r>
                        </m:sub>
                      </m:sSub>
                      <m:r>
                        <a:rPr lang="en-US" b="0" i="1" smtClean="0">
                          <a:latin typeface="Cambria Math" panose="02040503050406030204" pitchFamily="18" charset="0"/>
                        </a:rPr>
                        <m:t>=</m:t>
                      </m:r>
                      <m:r>
                        <a:rPr lang="en-US" b="0" i="1" smtClean="0">
                          <a:latin typeface="Cambria Math" panose="02040503050406030204" pitchFamily="18" charset="0"/>
                        </a:rPr>
                        <m:t>𝑟</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𝑟</m:t>
                          </m:r>
                          <m:r>
                            <a:rPr lang="en-US" b="0" i="1" smtClean="0">
                              <a:latin typeface="Cambria Math" panose="02040503050406030204" pitchFamily="18" charset="0"/>
                            </a:rPr>
                            <m:t>+</m:t>
                          </m:r>
                          <m:r>
                            <a:rPr lang="en-US" b="0" i="1" smtClean="0">
                              <a:latin typeface="Cambria Math" panose="02040503050406030204" pitchFamily="18" charset="0"/>
                            </a:rPr>
                            <m:t>𝑎</m:t>
                          </m:r>
                        </m:num>
                        <m:den>
                          <m:r>
                            <a:rPr lang="en-US" b="0" i="1" smtClean="0">
                              <a:latin typeface="Cambria Math" panose="02040503050406030204" pitchFamily="18" charset="0"/>
                            </a:rPr>
                            <m:t>1+</m:t>
                          </m:r>
                          <m:sSub>
                            <m:sSubPr>
                              <m:ctrlPr>
                                <a:rPr lang="en-US" i="1">
                                  <a:latin typeface="Cambria Math" panose="02040503050406030204" pitchFamily="18" charset="0"/>
                                </a:rPr>
                              </m:ctrlPr>
                            </m:sSubPr>
                            <m:e>
                              <m:r>
                                <a:rPr lang="en-US" b="0" i="1" smtClean="0">
                                  <a:latin typeface="Cambria Math" panose="02040503050406030204" pitchFamily="18" charset="0"/>
                                </a:rPr>
                                <m:t>𝑧</m:t>
                              </m:r>
                            </m:e>
                            <m:sub>
                              <m:r>
                                <a:rPr lang="en-US" i="1">
                                  <a:latin typeface="Cambria Math" panose="02040503050406030204" pitchFamily="18" charset="0"/>
                                </a:rPr>
                                <m:t>𝑛</m:t>
                              </m:r>
                            </m:sub>
                          </m:sSub>
                        </m:den>
                      </m:f>
                    </m:oMath>
                    <m:oMath xmlns:m="http://schemas.openxmlformats.org/officeDocument/2006/math">
                      <m:sSub>
                        <m:sSubPr>
                          <m:ctrlPr>
                            <a:rPr lang="en-US" i="1">
                              <a:latin typeface="Cambria Math" panose="02040503050406030204" pitchFamily="18" charset="0"/>
                            </a:rPr>
                          </m:ctrlPr>
                        </m:sSubPr>
                        <m:e>
                          <m:r>
                            <a:rPr lang="en-US" b="0" i="1" smtClean="0">
                              <a:latin typeface="Cambria Math" panose="02040503050406030204" pitchFamily="18" charset="0"/>
                            </a:rPr>
                            <m:t>𝑧</m:t>
                          </m:r>
                        </m:e>
                        <m:sub>
                          <m:r>
                            <a:rPr lang="en-US" i="1">
                              <a:latin typeface="Cambria Math" panose="02040503050406030204" pitchFamily="18" charset="0"/>
                            </a:rPr>
                            <m:t>𝑛</m:t>
                          </m:r>
                        </m:sub>
                      </m:sSub>
                      <m:r>
                        <a:rPr lang="en-US" b="0" i="1" smtClean="0">
                          <a:latin typeface="Cambria Math" panose="02040503050406030204" pitchFamily="18" charset="0"/>
                        </a:rPr>
                        <m:t>=2</m:t>
                      </m:r>
                      <m:r>
                        <a:rPr lang="en-US" b="0" i="1" smtClean="0">
                          <a:latin typeface="Cambria Math" panose="02040503050406030204" pitchFamily="18" charset="0"/>
                        </a:rPr>
                        <m:t>𝑎</m:t>
                      </m:r>
                      <m:sSup>
                        <m:sSupPr>
                          <m:ctrlPr>
                            <a:rPr lang="en-US" b="0" i="1" smtClean="0">
                              <a:latin typeface="Cambria Math" panose="02040503050406030204" pitchFamily="18" charset="0"/>
                            </a:rPr>
                          </m:ctrlPr>
                        </m:sSupPr>
                        <m:e>
                          <m:d>
                            <m:dPr>
                              <m:begChr m:val="⌊"/>
                              <m:endChr m:val="⌋"/>
                              <m:ctrlPr>
                                <a:rPr lang="en-US" i="1">
                                  <a:latin typeface="Cambria Math" panose="02040503050406030204" pitchFamily="18" charset="0"/>
                                </a:rPr>
                              </m:ctrlPr>
                            </m:dPr>
                            <m:e>
                              <m:r>
                                <a:rPr lang="en-US" i="1">
                                  <a:latin typeface="Cambria Math" panose="02040503050406030204" pitchFamily="18" charset="0"/>
                                </a:rPr>
                                <m:t>𝑟</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𝑟</m:t>
                                  </m:r>
                                </m:e>
                                <m:sub>
                                  <m:r>
                                    <a:rPr lang="en-US" i="1">
                                      <a:latin typeface="Cambria Math" panose="02040503050406030204" pitchFamily="18" charset="0"/>
                                    </a:rPr>
                                    <m:t>0</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𝑛</m:t>
                                  </m:r>
                                </m:sub>
                              </m:sSub>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𝑦</m:t>
                                      </m:r>
                                    </m:e>
                                    <m:sub>
                                      <m:r>
                                        <a:rPr lang="en-US" i="1">
                                          <a:latin typeface="Cambria Math" panose="02040503050406030204" pitchFamily="18" charset="0"/>
                                        </a:rPr>
                                        <m:t>0</m:t>
                                      </m:r>
                                    </m:sub>
                                  </m:sSub>
                                  <m:r>
                                    <a:rPr lang="en-US" i="1">
                                      <a:latin typeface="Cambria Math" panose="02040503050406030204" pitchFamily="18" charset="0"/>
                                    </a:rPr>
                                    <m:t>−</m:t>
                                  </m:r>
                                  <m:r>
                                    <a:rPr lang="en-US" i="1">
                                      <a:latin typeface="Cambria Math" panose="02040503050406030204" pitchFamily="18" charset="0"/>
                                    </a:rPr>
                                    <m:t>𝑎</m:t>
                                  </m:r>
                                </m:num>
                                <m:den>
                                  <m:r>
                                    <a:rPr lang="en-US" i="1">
                                      <a:latin typeface="Cambria Math" panose="02040503050406030204" pitchFamily="18" charset="0"/>
                                    </a:rPr>
                                    <m:t>𝑠</m:t>
                                  </m:r>
                                </m:den>
                              </m:f>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𝑦</m:t>
                                      </m:r>
                                    </m:e>
                                    <m:sub>
                                      <m:r>
                                        <a:rPr lang="en-US" i="1">
                                          <a:latin typeface="Cambria Math" panose="02040503050406030204" pitchFamily="18" charset="0"/>
                                        </a:rPr>
                                        <m:t>0</m:t>
                                      </m:r>
                                    </m:sub>
                                  </m:sSub>
                                  <m:r>
                                    <a:rPr lang="en-US" i="1">
                                      <a:latin typeface="Cambria Math" panose="02040503050406030204" pitchFamily="18" charset="0"/>
                                    </a:rPr>
                                    <m:t>+</m:t>
                                  </m:r>
                                  <m:r>
                                    <a:rPr lang="en-US" i="1">
                                      <a:latin typeface="Cambria Math" panose="02040503050406030204" pitchFamily="18" charset="0"/>
                                    </a:rPr>
                                    <m:t>𝑟</m:t>
                                  </m:r>
                                </m:num>
                                <m:den>
                                  <m:sSub>
                                    <m:sSubPr>
                                      <m:ctrlPr>
                                        <a:rPr lang="en-US" i="1">
                                          <a:latin typeface="Cambria Math" panose="02040503050406030204" pitchFamily="18" charset="0"/>
                                        </a:rPr>
                                      </m:ctrlPr>
                                    </m:sSubPr>
                                    <m:e>
                                      <m:r>
                                        <a:rPr lang="en-US" i="1">
                                          <a:latin typeface="Cambria Math" panose="02040503050406030204" pitchFamily="18" charset="0"/>
                                        </a:rPr>
                                        <m:t>𝑦</m:t>
                                      </m:r>
                                    </m:e>
                                    <m:sub>
                                      <m:r>
                                        <a:rPr lang="en-US" i="1">
                                          <a:latin typeface="Cambria Math" panose="02040503050406030204" pitchFamily="18" charset="0"/>
                                        </a:rPr>
                                        <m:t>0</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𝑦</m:t>
                                      </m:r>
                                    </m:e>
                                    <m:sub>
                                      <m:r>
                                        <a:rPr lang="en-US" i="1">
                                          <a:latin typeface="Cambria Math" panose="02040503050406030204" pitchFamily="18" charset="0"/>
                                        </a:rPr>
                                        <m:t>𝑛</m:t>
                                      </m:r>
                                    </m:sub>
                                  </m:sSub>
                                </m:den>
                              </m:f>
                            </m:e>
                          </m:d>
                        </m:e>
                        <m:sup>
                          <m:r>
                            <a:rPr lang="en-US" b="0" i="1" smtClean="0">
                              <a:latin typeface="Cambria Math" panose="02040503050406030204" pitchFamily="18" charset="0"/>
                            </a:rPr>
                            <m:t>−1</m:t>
                          </m:r>
                        </m:sup>
                      </m:sSup>
                    </m:oMath>
                  </m:oMathPara>
                </a14:m>
                <a:endParaRPr lang="en-US" dirty="0"/>
              </a:p>
            </p:txBody>
          </p:sp>
        </mc:Choice>
        <mc:Fallback>
          <p:sp>
            <p:nvSpPr>
              <p:cNvPr id="43032" name="TextBox 43031"/>
              <p:cNvSpPr txBox="1">
                <a:spLocks noRot="1" noChangeAspect="1" noMove="1" noResize="1" noEditPoints="1" noAdjustHandles="1" noChangeArrowheads="1" noChangeShapeType="1" noTextEdit="1"/>
              </p:cNvSpPr>
              <p:nvPr/>
            </p:nvSpPr>
            <p:spPr>
              <a:xfrm>
                <a:off x="16857172" y="26103084"/>
                <a:ext cx="5116465" cy="2322752"/>
              </a:xfrm>
              <a:prstGeom prst="rect">
                <a:avLst/>
              </a:prstGeom>
              <a:blipFill rotWithShape="0">
                <a:blip r:embed="rId22"/>
                <a:stretch>
                  <a:fillRect/>
                </a:stretch>
              </a:blipFill>
            </p:spPr>
            <p:txBody>
              <a:bodyPr/>
              <a:lstStyle/>
              <a:p>
                <a:r>
                  <a:rPr lang="en-US">
                    <a:noFill/>
                  </a:rPr>
                  <a:t> </a:t>
                </a:r>
              </a:p>
            </p:txBody>
          </p:sp>
        </mc:Fallback>
      </mc:AlternateContent>
      <p:pic>
        <p:nvPicPr>
          <p:cNvPr id="43033" name="Picture 43032"/>
          <p:cNvPicPr>
            <a:picLocks noChangeAspect="1"/>
          </p:cNvPicPr>
          <p:nvPr/>
        </p:nvPicPr>
        <p:blipFill>
          <a:blip r:embed="rId23"/>
          <a:stretch>
            <a:fillRect/>
          </a:stretch>
        </p:blipFill>
        <p:spPr>
          <a:xfrm>
            <a:off x="34663737" y="26883815"/>
            <a:ext cx="6331242" cy="4686307"/>
          </a:xfrm>
          <a:prstGeom prst="rect">
            <a:avLst/>
          </a:prstGeom>
        </p:spPr>
      </p:pic>
      <p:sp>
        <p:nvSpPr>
          <p:cNvPr id="119" name="TextBox 67"/>
          <p:cNvSpPr txBox="1">
            <a:spLocks noChangeArrowheads="1"/>
          </p:cNvSpPr>
          <p:nvPr/>
        </p:nvSpPr>
        <p:spPr bwMode="auto">
          <a:xfrm>
            <a:off x="34570664" y="25649609"/>
            <a:ext cx="6449715" cy="120032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clean room is a custom designed and built facility capable of testing and calibrating space flight hardware.</a:t>
            </a:r>
            <a:endParaRPr lang="en-US" altLang="en-US" dirty="0">
              <a:latin typeface="Arial" panose="020B0604020202020204" pitchFamily="34" charset="0"/>
              <a:cs typeface="Arial" panose="020B0604020202020204" pitchFamily="34" charset="0"/>
            </a:endParaRPr>
          </a:p>
        </p:txBody>
      </p:sp>
      <p:sp>
        <p:nvSpPr>
          <p:cNvPr id="120" name="TextBox 115"/>
          <p:cNvSpPr txBox="1">
            <a:spLocks noChangeArrowheads="1"/>
          </p:cNvSpPr>
          <p:nvPr/>
        </p:nvSpPr>
        <p:spPr bwMode="auto">
          <a:xfrm>
            <a:off x="11574971" y="9562335"/>
            <a:ext cx="3970895" cy="2308324"/>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sz="1800" u="sng" dirty="0" smtClean="0">
                <a:solidFill>
                  <a:schemeClr val="bg1"/>
                </a:solidFill>
                <a:latin typeface="Arial" panose="020B0604020202020204" pitchFamily="34" charset="0"/>
                <a:cs typeface="Arial" panose="020B0604020202020204" pitchFamily="34" charset="0"/>
              </a:rPr>
              <a:t>Flight Heritage:</a:t>
            </a:r>
          </a:p>
          <a:p>
            <a:pPr marL="342900" indent="-342900">
              <a:buFont typeface="Arial" panose="020B0604020202020204" pitchFamily="34" charset="0"/>
              <a:buChar char="•"/>
            </a:pPr>
            <a:r>
              <a:rPr lang="en-US" altLang="en-US" sz="1800" dirty="0" smtClean="0">
                <a:solidFill>
                  <a:schemeClr val="bg1"/>
                </a:solidFill>
                <a:latin typeface="Arial" panose="020B0604020202020204" pitchFamily="34" charset="0"/>
                <a:cs typeface="Arial" panose="020B0604020202020204" pitchFamily="34" charset="0"/>
              </a:rPr>
              <a:t>2004 – 35.035 – SERSIO</a:t>
            </a:r>
          </a:p>
          <a:p>
            <a:pPr marL="342900" indent="-342900">
              <a:buFont typeface="Arial" panose="020B0604020202020204" pitchFamily="34" charset="0"/>
              <a:buChar char="•"/>
            </a:pPr>
            <a:r>
              <a:rPr lang="en-US" altLang="en-US" sz="1800" dirty="0" smtClean="0">
                <a:solidFill>
                  <a:schemeClr val="bg1"/>
                </a:solidFill>
                <a:latin typeface="Arial" panose="020B0604020202020204" pitchFamily="34" charset="0"/>
                <a:cs typeface="Arial" panose="020B0604020202020204" pitchFamily="34" charset="0"/>
              </a:rPr>
              <a:t>2005 – 40.017 – CASCADES </a:t>
            </a:r>
          </a:p>
          <a:p>
            <a:pPr marL="342900" indent="-342900">
              <a:buFont typeface="Arial" panose="020B0604020202020204" pitchFamily="34" charset="0"/>
              <a:buChar char="•"/>
            </a:pPr>
            <a:r>
              <a:rPr lang="en-US" altLang="en-US" sz="1800" dirty="0" smtClean="0">
                <a:solidFill>
                  <a:schemeClr val="bg1"/>
                </a:solidFill>
                <a:latin typeface="Arial" panose="020B0604020202020204" pitchFamily="34" charset="0"/>
                <a:cs typeface="Arial" panose="020B0604020202020204" pitchFamily="34" charset="0"/>
              </a:rPr>
              <a:t>2007 – 40.020 – ROPA</a:t>
            </a:r>
          </a:p>
          <a:p>
            <a:pPr marL="342900" indent="-342900">
              <a:buFont typeface="Arial" panose="020B0604020202020204" pitchFamily="34" charset="0"/>
              <a:buChar char="•"/>
            </a:pPr>
            <a:r>
              <a:rPr lang="en-US" altLang="en-US" sz="1800" dirty="0" smtClean="0">
                <a:solidFill>
                  <a:schemeClr val="bg1"/>
                </a:solidFill>
                <a:latin typeface="Arial" panose="020B0604020202020204" pitchFamily="34" charset="0"/>
                <a:cs typeface="Arial" panose="020B0604020202020204" pitchFamily="34" charset="0"/>
              </a:rPr>
              <a:t>2008 – 40.021 – SCIFER</a:t>
            </a:r>
          </a:p>
          <a:p>
            <a:pPr marL="342900" indent="-342900">
              <a:buFont typeface="Arial" panose="020B0604020202020204" pitchFamily="34" charset="0"/>
              <a:buChar char="•"/>
            </a:pPr>
            <a:r>
              <a:rPr lang="en-US" altLang="en-US" sz="1800" dirty="0" smtClean="0">
                <a:solidFill>
                  <a:schemeClr val="bg1"/>
                </a:solidFill>
                <a:latin typeface="Arial" panose="020B0604020202020204" pitchFamily="34" charset="0"/>
                <a:cs typeface="Arial" panose="020B0604020202020204" pitchFamily="34" charset="0"/>
              </a:rPr>
              <a:t>2009 – 40.023 – CASCADES 2</a:t>
            </a:r>
            <a:endParaRPr lang="en-US" altLang="en-US" sz="18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1800" dirty="0" smtClean="0">
                <a:solidFill>
                  <a:schemeClr val="bg1"/>
                </a:solidFill>
                <a:latin typeface="Arial" panose="020B0604020202020204" pitchFamily="34" charset="0"/>
                <a:cs typeface="Arial" panose="020B0604020202020204" pitchFamily="34" charset="0"/>
              </a:rPr>
              <a:t>2010 – 40.026 – RENU</a:t>
            </a:r>
          </a:p>
          <a:p>
            <a:r>
              <a:rPr lang="en-US" altLang="en-US" sz="1800" dirty="0">
                <a:solidFill>
                  <a:schemeClr val="bg1"/>
                </a:solidFill>
                <a:latin typeface="Arial" panose="020B0604020202020204" pitchFamily="34" charset="0"/>
                <a:cs typeface="Arial" panose="020B0604020202020204" pitchFamily="34" charset="0"/>
              </a:rPr>
              <a:t>	</a:t>
            </a:r>
            <a:r>
              <a:rPr lang="en-US" altLang="en-US" sz="1800" dirty="0" smtClean="0">
                <a:solidFill>
                  <a:schemeClr val="bg1"/>
                </a:solidFill>
                <a:latin typeface="Arial" panose="020B0604020202020204" pitchFamily="34" charset="0"/>
                <a:cs typeface="Arial" panose="020B0604020202020204" pitchFamily="34" charset="0"/>
              </a:rPr>
              <a:t>	   (pictured)</a:t>
            </a:r>
          </a:p>
        </p:txBody>
      </p:sp>
      <p:pic>
        <p:nvPicPr>
          <p:cNvPr id="43034" name="Picture 43033"/>
          <p:cNvPicPr>
            <a:picLocks noChangeAspect="1"/>
          </p:cNvPicPr>
          <p:nvPr/>
        </p:nvPicPr>
        <p:blipFill rotWithShape="1">
          <a:blip r:embed="rId2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51555" t="9099" r="5186"/>
          <a:stretch/>
        </p:blipFill>
        <p:spPr>
          <a:xfrm rot="16200000">
            <a:off x="2948151" y="26341417"/>
            <a:ext cx="4019403" cy="5653948"/>
          </a:xfrm>
          <a:prstGeom prst="rect">
            <a:avLst/>
          </a:prstGeom>
        </p:spPr>
      </p:pic>
      <p:sp>
        <p:nvSpPr>
          <p:cNvPr id="124" name="TextBox 57"/>
          <p:cNvSpPr txBox="1">
            <a:spLocks noChangeArrowheads="1"/>
          </p:cNvSpPr>
          <p:nvPr/>
        </p:nvSpPr>
        <p:spPr bwMode="auto">
          <a:xfrm>
            <a:off x="939592" y="31192840"/>
            <a:ext cx="7755940" cy="830997"/>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CCD integrated in the circuit board in flight configuration.  TEC is mounted directly below the board.</a:t>
            </a:r>
            <a:endParaRPr lang="en-US" altLang="en-US" dirty="0">
              <a:latin typeface="Arial" panose="020B0604020202020204" pitchFamily="34" charset="0"/>
              <a:cs typeface="Arial" panose="020B0604020202020204" pitchFamily="34" charset="0"/>
            </a:endParaRPr>
          </a:p>
        </p:txBody>
      </p:sp>
      <p:pic>
        <p:nvPicPr>
          <p:cNvPr id="43035" name="Picture 43034"/>
          <p:cNvPicPr>
            <a:picLocks noChangeAspect="1"/>
          </p:cNvPicPr>
          <p:nvPr/>
        </p:nvPicPr>
        <p:blipFill>
          <a:blip r:embed="rId25"/>
          <a:stretch>
            <a:fillRect/>
          </a:stretch>
        </p:blipFill>
        <p:spPr>
          <a:xfrm rot="16200000">
            <a:off x="2943842" y="22249907"/>
            <a:ext cx="3388749" cy="4182685"/>
          </a:xfrm>
          <a:prstGeom prst="rect">
            <a:avLst/>
          </a:prstGeom>
        </p:spPr>
      </p:pic>
      <p:sp>
        <p:nvSpPr>
          <p:cNvPr id="126" name="TextBox 57"/>
          <p:cNvSpPr txBox="1">
            <a:spLocks noChangeArrowheads="1"/>
          </p:cNvSpPr>
          <p:nvPr/>
        </p:nvSpPr>
        <p:spPr bwMode="auto">
          <a:xfrm>
            <a:off x="1967146" y="26219360"/>
            <a:ext cx="6175237" cy="830997"/>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smtClean="0">
                <a:latin typeface="Arial" panose="020B0604020202020204" pitchFamily="34" charset="0"/>
                <a:cs typeface="Arial" panose="020B0604020202020204" pitchFamily="34" charset="0"/>
              </a:rPr>
              <a:t>The flight lens for RENU 2 will be a UKA EL1025B, 25 mm F/0.95 CCTV lens</a:t>
            </a:r>
            <a:endParaRPr lang="en-US" altLang="en-US"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26">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9328" t="30333" r="23172" b="11667"/>
          <a:stretch/>
        </p:blipFill>
        <p:spPr>
          <a:xfrm>
            <a:off x="12983430" y="15132661"/>
            <a:ext cx="2835051" cy="2596310"/>
          </a:xfrm>
          <a:prstGeom prst="rect">
            <a:avLst/>
          </a:prstGeom>
        </p:spPr>
      </p:pic>
      <p:pic>
        <p:nvPicPr>
          <p:cNvPr id="8" name="Picture 7"/>
          <p:cNvPicPr>
            <a:picLocks noChangeAspect="1"/>
          </p:cNvPicPr>
          <p:nvPr/>
        </p:nvPicPr>
        <p:blipFill>
          <a:blip r:embed="rId27">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10181022" y="22538543"/>
            <a:ext cx="5262961" cy="4169474"/>
          </a:xfrm>
          <a:prstGeom prst="rect">
            <a:avLst/>
          </a:prstGeom>
        </p:spPr>
      </p:pic>
      <p:sp>
        <p:nvSpPr>
          <p:cNvPr id="106" name="TextBox 67"/>
          <p:cNvSpPr txBox="1">
            <a:spLocks noChangeArrowheads="1"/>
          </p:cNvSpPr>
          <p:nvPr/>
        </p:nvSpPr>
        <p:spPr bwMode="auto">
          <a:xfrm>
            <a:off x="9531101" y="27176453"/>
            <a:ext cx="7503047" cy="4893647"/>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dirty="0" smtClean="0">
                <a:latin typeface="Arial" panose="020B0604020202020204" pitchFamily="34" charset="0"/>
                <a:cs typeface="Arial" panose="020B0604020202020204" pitchFamily="34" charset="0"/>
              </a:rPr>
              <a:t>The figure above shows </a:t>
            </a:r>
            <a:r>
              <a:rPr lang="en-US" dirty="0">
                <a:latin typeface="Arial" panose="020B0604020202020204" pitchFamily="34" charset="0"/>
                <a:cs typeface="Arial" panose="020B0604020202020204" pitchFamily="34" charset="0"/>
              </a:rPr>
              <a:t>a simple equation for computing the angle (HEL) between a line-of-sight vector (or attitude vector) and Earth’s horizon (or limb).   </a:t>
            </a:r>
            <a:r>
              <a:rPr lang="en-US" dirty="0" smtClean="0">
                <a:latin typeface="Arial" panose="020B0604020202020204" pitchFamily="34" charset="0"/>
                <a:cs typeface="Arial" panose="020B0604020202020204" pitchFamily="34" charset="0"/>
              </a:rPr>
              <a:t>SEL </a:t>
            </a:r>
            <a:r>
              <a:rPr lang="en-US" dirty="0">
                <a:latin typeface="Arial" panose="020B0604020202020204" pitchFamily="34" charset="0"/>
                <a:cs typeface="Arial" panose="020B0604020202020204" pitchFamily="34" charset="0"/>
              </a:rPr>
              <a:t>is negative in the picture since SEL is defined positive when above the local horizon and HEL is defined positive when </a:t>
            </a:r>
            <a:r>
              <a:rPr lang="en-US" dirty="0" smtClean="0">
                <a:latin typeface="Arial" panose="020B0604020202020204" pitchFamily="34" charset="0"/>
                <a:cs typeface="Arial" panose="020B0604020202020204" pitchFamily="34" charset="0"/>
              </a:rPr>
              <a:t>visible (i.e. above </a:t>
            </a:r>
            <a:r>
              <a:rPr lang="en-US" dirty="0">
                <a:latin typeface="Arial" panose="020B0604020202020204" pitchFamily="34" charset="0"/>
                <a:cs typeface="Arial" panose="020B0604020202020204" pitchFamily="34" charset="0"/>
              </a:rPr>
              <a:t>Earth horizon).   </a:t>
            </a:r>
            <a:r>
              <a:rPr lang="en-US" dirty="0" smtClean="0">
                <a:latin typeface="Arial" panose="020B0604020202020204" pitchFamily="34" charset="0"/>
                <a:cs typeface="Arial" panose="020B0604020202020204" pitchFamily="34" charset="0"/>
              </a:rPr>
              <a:t>Alpha is </a:t>
            </a:r>
            <a:r>
              <a:rPr lang="en-US" dirty="0">
                <a:latin typeface="Arial" panose="020B0604020202020204" pitchFamily="34" charset="0"/>
                <a:cs typeface="Arial" panose="020B0604020202020204" pitchFamily="34" charset="0"/>
              </a:rPr>
              <a:t>the difference (HEL – SEL). </a:t>
            </a:r>
          </a:p>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SEL </a:t>
            </a:r>
            <a:r>
              <a:rPr lang="en-US" dirty="0">
                <a:latin typeface="Arial" panose="020B0604020202020204" pitchFamily="34" charset="0"/>
                <a:cs typeface="Arial" panose="020B0604020202020204" pitchFamily="34" charset="0"/>
              </a:rPr>
              <a:t>= solar </a:t>
            </a:r>
            <a:r>
              <a:rPr lang="en-US" dirty="0" smtClean="0">
                <a:latin typeface="Arial" panose="020B0604020202020204" pitchFamily="34" charset="0"/>
                <a:cs typeface="Arial" panose="020B0604020202020204" pitchFamily="34" charset="0"/>
              </a:rPr>
              <a:t>elev. </a:t>
            </a:r>
            <a:r>
              <a:rPr lang="en-US" dirty="0">
                <a:latin typeface="Arial" panose="020B0604020202020204" pitchFamily="34" charset="0"/>
                <a:cs typeface="Arial" panose="020B0604020202020204" pitchFamily="34" charset="0"/>
              </a:rPr>
              <a:t>angle, </a:t>
            </a:r>
            <a:r>
              <a:rPr lang="en-US" dirty="0" smtClean="0">
                <a:latin typeface="Arial" panose="020B0604020202020204" pitchFamily="34" charset="0"/>
                <a:cs typeface="Arial" panose="020B0604020202020204" pitchFamily="34" charset="0"/>
              </a:rPr>
              <a:t>rel. </a:t>
            </a:r>
            <a:r>
              <a:rPr lang="en-US" dirty="0">
                <a:latin typeface="Arial" panose="020B0604020202020204" pitchFamily="34" charset="0"/>
                <a:cs typeface="Arial" panose="020B0604020202020204" pitchFamily="34" charset="0"/>
              </a:rPr>
              <a:t>to local </a:t>
            </a:r>
            <a:r>
              <a:rPr lang="en-US" dirty="0" smtClean="0">
                <a:latin typeface="Arial" panose="020B0604020202020204" pitchFamily="34" charset="0"/>
                <a:cs typeface="Arial" panose="020B0604020202020204" pitchFamily="34" charset="0"/>
              </a:rPr>
              <a:t>horizon</a:t>
            </a:r>
          </a:p>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HEL </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horizon elev. angle</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rel. </a:t>
            </a:r>
            <a:r>
              <a:rPr lang="en-US" dirty="0">
                <a:latin typeface="Arial" panose="020B0604020202020204" pitchFamily="34" charset="0"/>
                <a:cs typeface="Arial" panose="020B0604020202020204" pitchFamily="34" charset="0"/>
              </a:rPr>
              <a:t>to Earth’s </a:t>
            </a:r>
            <a:r>
              <a:rPr lang="en-US" dirty="0" smtClean="0">
                <a:latin typeface="Arial" panose="020B0604020202020204" pitchFamily="34" charset="0"/>
                <a:cs typeface="Arial" panose="020B0604020202020204" pitchFamily="34" charset="0"/>
              </a:rPr>
              <a:t>horizon</a:t>
            </a:r>
          </a:p>
          <a:p>
            <a:r>
              <a:rPr lang="en-US" dirty="0" smtClean="0">
                <a:latin typeface="Arial" panose="020B0604020202020204" pitchFamily="34" charset="0"/>
                <a:cs typeface="Arial" panose="020B0604020202020204" pitchFamily="34" charset="0"/>
              </a:rPr>
              <a:t>This angle allows us to compute the worst case scenario for line of sight from the payload to the sun or earth limb.  This information is the starting point for computing the baffle blade dimensions.</a:t>
            </a:r>
            <a:endParaRPr lang="en-US" dirty="0">
              <a:latin typeface="Arial" panose="020B0604020202020204" pitchFamily="34" charset="0"/>
              <a:cs typeface="Arial" panose="020B0604020202020204" pitchFamily="34" charset="0"/>
            </a:endParaRP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37884</TotalTime>
  <Words>1645</Words>
  <Application>Microsoft Macintosh PowerPoint</Application>
  <PresentationFormat>Custom</PresentationFormat>
  <Paragraphs>70</Paragraphs>
  <Slides>1</Slides>
  <Notes>1</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Blank Presentation</vt:lpstr>
      <vt:lpstr>Slide 1</vt:lpstr>
    </vt:vector>
  </TitlesOfParts>
  <Company>Mark Lessard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Fritz</dc:creator>
  <cp:lastModifiedBy>Marc Lessard</cp:lastModifiedBy>
  <cp:revision>424</cp:revision>
  <cp:lastPrinted>2014-12-10T16:05:04Z</cp:lastPrinted>
  <dcterms:created xsi:type="dcterms:W3CDTF">2015-04-16T13:55:35Z</dcterms:created>
  <dcterms:modified xsi:type="dcterms:W3CDTF">2015-04-16T14:01:22Z</dcterms:modified>
</cp:coreProperties>
</file>