
<file path=[Content_Types].xml><?xml version="1.0" encoding="utf-8"?>
<Types xmlns="http://schemas.openxmlformats.org/package/2006/content-types">
  <Default Extension="xml" ContentType="application/xml"/>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marL="0" algn="l" defTabSz="2194389" rtl="0" eaLnBrk="1" latinLnBrk="0" hangingPunct="1">
      <a:defRPr sz="8600" kern="1200">
        <a:solidFill>
          <a:schemeClr val="tx1"/>
        </a:solidFill>
        <a:latin typeface="+mn-lt"/>
        <a:ea typeface="+mn-ea"/>
        <a:cs typeface="+mn-cs"/>
      </a:defRPr>
    </a:lvl1pPr>
    <a:lvl2pPr marL="2194389" algn="l" defTabSz="2194389" rtl="0" eaLnBrk="1" latinLnBrk="0" hangingPunct="1">
      <a:defRPr sz="8600" kern="1200">
        <a:solidFill>
          <a:schemeClr val="tx1"/>
        </a:solidFill>
        <a:latin typeface="+mn-lt"/>
        <a:ea typeface="+mn-ea"/>
        <a:cs typeface="+mn-cs"/>
      </a:defRPr>
    </a:lvl2pPr>
    <a:lvl3pPr marL="4388777" algn="l" defTabSz="2194389" rtl="0" eaLnBrk="1" latinLnBrk="0" hangingPunct="1">
      <a:defRPr sz="8600" kern="1200">
        <a:solidFill>
          <a:schemeClr val="tx1"/>
        </a:solidFill>
        <a:latin typeface="+mn-lt"/>
        <a:ea typeface="+mn-ea"/>
        <a:cs typeface="+mn-cs"/>
      </a:defRPr>
    </a:lvl3pPr>
    <a:lvl4pPr marL="6583167" algn="l" defTabSz="2194389" rtl="0" eaLnBrk="1" latinLnBrk="0" hangingPunct="1">
      <a:defRPr sz="8600" kern="1200">
        <a:solidFill>
          <a:schemeClr val="tx1"/>
        </a:solidFill>
        <a:latin typeface="+mn-lt"/>
        <a:ea typeface="+mn-ea"/>
        <a:cs typeface="+mn-cs"/>
      </a:defRPr>
    </a:lvl4pPr>
    <a:lvl5pPr marL="8777556" algn="l" defTabSz="2194389" rtl="0" eaLnBrk="1" latinLnBrk="0" hangingPunct="1">
      <a:defRPr sz="8600" kern="1200">
        <a:solidFill>
          <a:schemeClr val="tx1"/>
        </a:solidFill>
        <a:latin typeface="+mn-lt"/>
        <a:ea typeface="+mn-ea"/>
        <a:cs typeface="+mn-cs"/>
      </a:defRPr>
    </a:lvl5pPr>
    <a:lvl6pPr marL="10971944" algn="l" defTabSz="2194389" rtl="0" eaLnBrk="1" latinLnBrk="0" hangingPunct="1">
      <a:defRPr sz="8600" kern="1200">
        <a:solidFill>
          <a:schemeClr val="tx1"/>
        </a:solidFill>
        <a:latin typeface="+mn-lt"/>
        <a:ea typeface="+mn-ea"/>
        <a:cs typeface="+mn-cs"/>
      </a:defRPr>
    </a:lvl6pPr>
    <a:lvl7pPr marL="13166333" algn="l" defTabSz="2194389" rtl="0" eaLnBrk="1" latinLnBrk="0" hangingPunct="1">
      <a:defRPr sz="8600" kern="1200">
        <a:solidFill>
          <a:schemeClr val="tx1"/>
        </a:solidFill>
        <a:latin typeface="+mn-lt"/>
        <a:ea typeface="+mn-ea"/>
        <a:cs typeface="+mn-cs"/>
      </a:defRPr>
    </a:lvl7pPr>
    <a:lvl8pPr marL="15360723" algn="l" defTabSz="2194389" rtl="0" eaLnBrk="1" latinLnBrk="0" hangingPunct="1">
      <a:defRPr sz="8600" kern="1200">
        <a:solidFill>
          <a:schemeClr val="tx1"/>
        </a:solidFill>
        <a:latin typeface="+mn-lt"/>
        <a:ea typeface="+mn-ea"/>
        <a:cs typeface="+mn-cs"/>
      </a:defRPr>
    </a:lvl8pPr>
    <a:lvl9pPr marL="17555111" algn="l" defTabSz="2194389"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9829" autoAdjust="0"/>
  </p:normalViewPr>
  <p:slideViewPr>
    <p:cSldViewPr snapToGrid="0" snapToObjects="1">
      <p:cViewPr>
        <p:scale>
          <a:sx n="23" d="100"/>
          <a:sy n="23" d="100"/>
        </p:scale>
        <p:origin x="-1736" y="200"/>
      </p:cViewPr>
      <p:guideLst>
        <p:guide orient="horz" pos="10368"/>
        <p:guide pos="13824"/>
      </p:guideLst>
    </p:cSldViewPr>
  </p:slideViewPr>
  <p:notesTextViewPr>
    <p:cViewPr>
      <p:scale>
        <a:sx n="100" d="100"/>
        <a:sy n="100" d="100"/>
      </p:scale>
      <p:origin x="0" y="56"/>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37D349E-B05C-4941-B764-049DB0F07B54}" type="datetimeFigureOut">
              <a:rPr lang="en-US" smtClean="0"/>
              <a:t>4/16/15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23F67A-8BE0-9845-AD20-D41B51D49E3B}" type="slidenum">
              <a:rPr lang="en-US" smtClean="0"/>
              <a:t>‹#›</a:t>
            </a:fld>
            <a:endParaRPr lang="en-US"/>
          </a:p>
        </p:txBody>
      </p:sp>
    </p:spTree>
    <p:extLst>
      <p:ext uri="{BB962C8B-B14F-4D97-AF65-F5344CB8AC3E}">
        <p14:creationId xmlns:p14="http://schemas.microsoft.com/office/powerpoint/2010/main" val="3374759035"/>
      </p:ext>
    </p:extLst>
  </p:cSld>
  <p:clrMap bg1="lt1" tx1="dk1" bg2="lt2" tx2="dk2" accent1="accent1" accent2="accent2" accent3="accent3" accent4="accent4" accent5="accent5" accent6="accent6" hlink="hlink" folHlink="folHlink"/>
  <p:notesStyle>
    <a:lvl1pPr marL="0" algn="l" defTabSz="2194389" rtl="0" eaLnBrk="1" latinLnBrk="0" hangingPunct="1">
      <a:defRPr sz="5700" kern="1200">
        <a:solidFill>
          <a:schemeClr val="tx1"/>
        </a:solidFill>
        <a:latin typeface="+mn-lt"/>
        <a:ea typeface="+mn-ea"/>
        <a:cs typeface="+mn-cs"/>
      </a:defRPr>
    </a:lvl1pPr>
    <a:lvl2pPr marL="2194389" algn="l" defTabSz="2194389" rtl="0" eaLnBrk="1" latinLnBrk="0" hangingPunct="1">
      <a:defRPr sz="5700" kern="1200">
        <a:solidFill>
          <a:schemeClr val="tx1"/>
        </a:solidFill>
        <a:latin typeface="+mn-lt"/>
        <a:ea typeface="+mn-ea"/>
        <a:cs typeface="+mn-cs"/>
      </a:defRPr>
    </a:lvl2pPr>
    <a:lvl3pPr marL="4388777" algn="l" defTabSz="2194389" rtl="0" eaLnBrk="1" latinLnBrk="0" hangingPunct="1">
      <a:defRPr sz="5700" kern="1200">
        <a:solidFill>
          <a:schemeClr val="tx1"/>
        </a:solidFill>
        <a:latin typeface="+mn-lt"/>
        <a:ea typeface="+mn-ea"/>
        <a:cs typeface="+mn-cs"/>
      </a:defRPr>
    </a:lvl3pPr>
    <a:lvl4pPr marL="6583167" algn="l" defTabSz="2194389" rtl="0" eaLnBrk="1" latinLnBrk="0" hangingPunct="1">
      <a:defRPr sz="5700" kern="1200">
        <a:solidFill>
          <a:schemeClr val="tx1"/>
        </a:solidFill>
        <a:latin typeface="+mn-lt"/>
        <a:ea typeface="+mn-ea"/>
        <a:cs typeface="+mn-cs"/>
      </a:defRPr>
    </a:lvl4pPr>
    <a:lvl5pPr marL="8777556" algn="l" defTabSz="2194389" rtl="0" eaLnBrk="1" latinLnBrk="0" hangingPunct="1">
      <a:defRPr sz="5700" kern="1200">
        <a:solidFill>
          <a:schemeClr val="tx1"/>
        </a:solidFill>
        <a:latin typeface="+mn-lt"/>
        <a:ea typeface="+mn-ea"/>
        <a:cs typeface="+mn-cs"/>
      </a:defRPr>
    </a:lvl5pPr>
    <a:lvl6pPr marL="10971944" algn="l" defTabSz="2194389" rtl="0" eaLnBrk="1" latinLnBrk="0" hangingPunct="1">
      <a:defRPr sz="5700" kern="1200">
        <a:solidFill>
          <a:schemeClr val="tx1"/>
        </a:solidFill>
        <a:latin typeface="+mn-lt"/>
        <a:ea typeface="+mn-ea"/>
        <a:cs typeface="+mn-cs"/>
      </a:defRPr>
    </a:lvl6pPr>
    <a:lvl7pPr marL="13166333" algn="l" defTabSz="2194389" rtl="0" eaLnBrk="1" latinLnBrk="0" hangingPunct="1">
      <a:defRPr sz="5700" kern="1200">
        <a:solidFill>
          <a:schemeClr val="tx1"/>
        </a:solidFill>
        <a:latin typeface="+mn-lt"/>
        <a:ea typeface="+mn-ea"/>
        <a:cs typeface="+mn-cs"/>
      </a:defRPr>
    </a:lvl7pPr>
    <a:lvl8pPr marL="15360723" algn="l" defTabSz="2194389" rtl="0" eaLnBrk="1" latinLnBrk="0" hangingPunct="1">
      <a:defRPr sz="5700" kern="1200">
        <a:solidFill>
          <a:schemeClr val="tx1"/>
        </a:solidFill>
        <a:latin typeface="+mn-lt"/>
        <a:ea typeface="+mn-ea"/>
        <a:cs typeface="+mn-cs"/>
      </a:defRPr>
    </a:lvl8pPr>
    <a:lvl9pPr marL="17555111" algn="l" defTabSz="2194389" rtl="0" eaLnBrk="1" latinLnBrk="0" hangingPunct="1">
      <a:defRPr sz="57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23F67A-8BE0-9845-AD20-D41B51D49E3B}" type="slidenum">
              <a:rPr lang="en-US" smtClean="0"/>
              <a:t>1</a:t>
            </a:fld>
            <a:endParaRPr lang="en-US"/>
          </a:p>
        </p:txBody>
      </p:sp>
    </p:spTree>
    <p:extLst>
      <p:ext uri="{BB962C8B-B14F-4D97-AF65-F5344CB8AC3E}">
        <p14:creationId xmlns:p14="http://schemas.microsoft.com/office/powerpoint/2010/main" val="35035142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4"/>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389" indent="0" algn="ctr">
              <a:buNone/>
              <a:defRPr>
                <a:solidFill>
                  <a:schemeClr val="tx1">
                    <a:tint val="75000"/>
                  </a:schemeClr>
                </a:solidFill>
              </a:defRPr>
            </a:lvl2pPr>
            <a:lvl3pPr marL="4388777" indent="0" algn="ctr">
              <a:buNone/>
              <a:defRPr>
                <a:solidFill>
                  <a:schemeClr val="tx1">
                    <a:tint val="75000"/>
                  </a:schemeClr>
                </a:solidFill>
              </a:defRPr>
            </a:lvl3pPr>
            <a:lvl4pPr marL="6583167" indent="0" algn="ctr">
              <a:buNone/>
              <a:defRPr>
                <a:solidFill>
                  <a:schemeClr val="tx1">
                    <a:tint val="75000"/>
                  </a:schemeClr>
                </a:solidFill>
              </a:defRPr>
            </a:lvl4pPr>
            <a:lvl5pPr marL="8777556" indent="0" algn="ctr">
              <a:buNone/>
              <a:defRPr>
                <a:solidFill>
                  <a:schemeClr val="tx1">
                    <a:tint val="75000"/>
                  </a:schemeClr>
                </a:solidFill>
              </a:defRPr>
            </a:lvl5pPr>
            <a:lvl6pPr marL="10971944" indent="0" algn="ctr">
              <a:buNone/>
              <a:defRPr>
                <a:solidFill>
                  <a:schemeClr val="tx1">
                    <a:tint val="75000"/>
                  </a:schemeClr>
                </a:solidFill>
              </a:defRPr>
            </a:lvl6pPr>
            <a:lvl7pPr marL="13166333" indent="0" algn="ctr">
              <a:buNone/>
              <a:defRPr>
                <a:solidFill>
                  <a:schemeClr val="tx1">
                    <a:tint val="75000"/>
                  </a:schemeClr>
                </a:solidFill>
              </a:defRPr>
            </a:lvl7pPr>
            <a:lvl8pPr marL="15360723" indent="0" algn="ctr">
              <a:buNone/>
              <a:defRPr>
                <a:solidFill>
                  <a:schemeClr val="tx1">
                    <a:tint val="75000"/>
                  </a:schemeClr>
                </a:solidFill>
              </a:defRPr>
            </a:lvl8pPr>
            <a:lvl9pPr marL="1755511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DE307CE-27D2-914C-AF68-8DD9113A9F41}" type="datetimeFigureOut">
              <a:rPr lang="en-US" smtClean="0"/>
              <a:t>4/16/15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3080439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E307CE-27D2-914C-AF68-8DD9113A9F41}" type="datetimeFigureOut">
              <a:rPr lang="en-US" smtClean="0"/>
              <a:t>4/16/15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31522774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389" indent="0">
              <a:buNone/>
              <a:defRPr sz="8600">
                <a:solidFill>
                  <a:schemeClr val="tx1">
                    <a:tint val="75000"/>
                  </a:schemeClr>
                </a:solidFill>
              </a:defRPr>
            </a:lvl2pPr>
            <a:lvl3pPr marL="4388777" indent="0">
              <a:buNone/>
              <a:defRPr sz="7700">
                <a:solidFill>
                  <a:schemeClr val="tx1">
                    <a:tint val="75000"/>
                  </a:schemeClr>
                </a:solidFill>
              </a:defRPr>
            </a:lvl3pPr>
            <a:lvl4pPr marL="6583167" indent="0">
              <a:buNone/>
              <a:defRPr sz="6800">
                <a:solidFill>
                  <a:schemeClr val="tx1">
                    <a:tint val="75000"/>
                  </a:schemeClr>
                </a:solidFill>
              </a:defRPr>
            </a:lvl4pPr>
            <a:lvl5pPr marL="8777556" indent="0">
              <a:buNone/>
              <a:defRPr sz="6800">
                <a:solidFill>
                  <a:schemeClr val="tx1">
                    <a:tint val="75000"/>
                  </a:schemeClr>
                </a:solidFill>
              </a:defRPr>
            </a:lvl5pPr>
            <a:lvl6pPr marL="10971944" indent="0">
              <a:buNone/>
              <a:defRPr sz="6800">
                <a:solidFill>
                  <a:schemeClr val="tx1">
                    <a:tint val="75000"/>
                  </a:schemeClr>
                </a:solidFill>
              </a:defRPr>
            </a:lvl6pPr>
            <a:lvl7pPr marL="13166333" indent="0">
              <a:buNone/>
              <a:defRPr sz="6800">
                <a:solidFill>
                  <a:schemeClr val="tx1">
                    <a:tint val="75000"/>
                  </a:schemeClr>
                </a:solidFill>
              </a:defRPr>
            </a:lvl7pPr>
            <a:lvl8pPr marL="15360723" indent="0">
              <a:buNone/>
              <a:defRPr sz="6800">
                <a:solidFill>
                  <a:schemeClr val="tx1">
                    <a:tint val="75000"/>
                  </a:schemeClr>
                </a:solidFill>
              </a:defRPr>
            </a:lvl8pPr>
            <a:lvl9pPr marL="17555111" indent="0">
              <a:buNone/>
              <a:defRPr sz="6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E307CE-27D2-914C-AF68-8DD9113A9F41}" type="datetimeFigureOut">
              <a:rPr lang="en-US" smtClean="0"/>
              <a:t>4/16/15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22954512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778240" y="32773625"/>
            <a:ext cx="786384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8148160" y="32773625"/>
            <a:ext cx="78638400" cy="9268968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DE307CE-27D2-914C-AF68-8DD9113A9F41}" type="datetimeFigureOut">
              <a:rPr lang="en-US" smtClean="0"/>
              <a:t>4/16/15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4135970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3"/>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1" y="7368545"/>
            <a:ext cx="19392902" cy="3070857"/>
          </a:xfrm>
        </p:spPr>
        <p:txBody>
          <a:bodyPr anchor="b"/>
          <a:lstStyle>
            <a:lvl1pPr marL="0" indent="0">
              <a:buNone/>
              <a:defRPr sz="11500" b="1"/>
            </a:lvl1pPr>
            <a:lvl2pPr marL="2194389" indent="0">
              <a:buNone/>
              <a:defRPr sz="9600" b="1"/>
            </a:lvl2pPr>
            <a:lvl3pPr marL="4388777" indent="0">
              <a:buNone/>
              <a:defRPr sz="8600" b="1"/>
            </a:lvl3pPr>
            <a:lvl4pPr marL="6583167" indent="0">
              <a:buNone/>
              <a:defRPr sz="7700" b="1"/>
            </a:lvl4pPr>
            <a:lvl5pPr marL="8777556" indent="0">
              <a:buNone/>
              <a:defRPr sz="7700" b="1"/>
            </a:lvl5pPr>
            <a:lvl6pPr marL="10971944" indent="0">
              <a:buNone/>
              <a:defRPr sz="7700" b="1"/>
            </a:lvl6pPr>
            <a:lvl7pPr marL="13166333" indent="0">
              <a:buNone/>
              <a:defRPr sz="7700" b="1"/>
            </a:lvl7pPr>
            <a:lvl8pPr marL="15360723" indent="0">
              <a:buNone/>
              <a:defRPr sz="7700" b="1"/>
            </a:lvl8pPr>
            <a:lvl9pPr marL="17555111"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1" y="10439402"/>
            <a:ext cx="19392902"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5"/>
            <a:ext cx="19400520" cy="3070857"/>
          </a:xfrm>
        </p:spPr>
        <p:txBody>
          <a:bodyPr anchor="b"/>
          <a:lstStyle>
            <a:lvl1pPr marL="0" indent="0">
              <a:buNone/>
              <a:defRPr sz="11500" b="1"/>
            </a:lvl1pPr>
            <a:lvl2pPr marL="2194389" indent="0">
              <a:buNone/>
              <a:defRPr sz="9600" b="1"/>
            </a:lvl2pPr>
            <a:lvl3pPr marL="4388777" indent="0">
              <a:buNone/>
              <a:defRPr sz="8600" b="1"/>
            </a:lvl3pPr>
            <a:lvl4pPr marL="6583167" indent="0">
              <a:buNone/>
              <a:defRPr sz="7700" b="1"/>
            </a:lvl4pPr>
            <a:lvl5pPr marL="8777556" indent="0">
              <a:buNone/>
              <a:defRPr sz="7700" b="1"/>
            </a:lvl5pPr>
            <a:lvl6pPr marL="10971944" indent="0">
              <a:buNone/>
              <a:defRPr sz="7700" b="1"/>
            </a:lvl6pPr>
            <a:lvl7pPr marL="13166333" indent="0">
              <a:buNone/>
              <a:defRPr sz="7700" b="1"/>
            </a:lvl7pPr>
            <a:lvl8pPr marL="15360723" indent="0">
              <a:buNone/>
              <a:defRPr sz="7700" b="1"/>
            </a:lvl8pPr>
            <a:lvl9pPr marL="17555111"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2"/>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DE307CE-27D2-914C-AF68-8DD9113A9F41}" type="datetimeFigureOut">
              <a:rPr lang="en-US" smtClean="0"/>
              <a:t>4/16/15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1136598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DE307CE-27D2-914C-AF68-8DD9113A9F41}" type="datetimeFigureOut">
              <a:rPr lang="en-US" smtClean="0"/>
              <a:t>4/16/15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3025157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E307CE-27D2-914C-AF68-8DD9113A9F41}" type="datetimeFigureOut">
              <a:rPr lang="en-US" smtClean="0"/>
              <a:t>4/16/15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2811301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4" y="6888483"/>
            <a:ext cx="14439902" cy="22517102"/>
          </a:xfrm>
        </p:spPr>
        <p:txBody>
          <a:bodyPr/>
          <a:lstStyle>
            <a:lvl1pPr marL="0" indent="0">
              <a:buNone/>
              <a:defRPr sz="6800"/>
            </a:lvl1pPr>
            <a:lvl2pPr marL="2194389" indent="0">
              <a:buNone/>
              <a:defRPr sz="5700"/>
            </a:lvl2pPr>
            <a:lvl3pPr marL="4388777" indent="0">
              <a:buNone/>
              <a:defRPr sz="4800"/>
            </a:lvl3pPr>
            <a:lvl4pPr marL="6583167" indent="0">
              <a:buNone/>
              <a:defRPr sz="4300"/>
            </a:lvl4pPr>
            <a:lvl5pPr marL="8777556" indent="0">
              <a:buNone/>
              <a:defRPr sz="4300"/>
            </a:lvl5pPr>
            <a:lvl6pPr marL="10971944" indent="0">
              <a:buNone/>
              <a:defRPr sz="4300"/>
            </a:lvl6pPr>
            <a:lvl7pPr marL="13166333" indent="0">
              <a:buNone/>
              <a:defRPr sz="4300"/>
            </a:lvl7pPr>
            <a:lvl8pPr marL="15360723" indent="0">
              <a:buNone/>
              <a:defRPr sz="4300"/>
            </a:lvl8pPr>
            <a:lvl9pPr marL="17555111"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E307CE-27D2-914C-AF68-8DD9113A9F41}" type="datetimeFigureOut">
              <a:rPr lang="en-US" smtClean="0"/>
              <a:t>4/16/15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1426699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389" indent="0">
              <a:buNone/>
              <a:defRPr sz="13400"/>
            </a:lvl2pPr>
            <a:lvl3pPr marL="4388777" indent="0">
              <a:buNone/>
              <a:defRPr sz="11500"/>
            </a:lvl3pPr>
            <a:lvl4pPr marL="6583167" indent="0">
              <a:buNone/>
              <a:defRPr sz="9600"/>
            </a:lvl4pPr>
            <a:lvl5pPr marL="8777556" indent="0">
              <a:buNone/>
              <a:defRPr sz="9600"/>
            </a:lvl5pPr>
            <a:lvl6pPr marL="10971944" indent="0">
              <a:buNone/>
              <a:defRPr sz="9600"/>
            </a:lvl6pPr>
            <a:lvl7pPr marL="13166333" indent="0">
              <a:buNone/>
              <a:defRPr sz="9600"/>
            </a:lvl7pPr>
            <a:lvl8pPr marL="15360723" indent="0">
              <a:buNone/>
              <a:defRPr sz="9600"/>
            </a:lvl8pPr>
            <a:lvl9pPr marL="17555111"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800"/>
            </a:lvl1pPr>
            <a:lvl2pPr marL="2194389" indent="0">
              <a:buNone/>
              <a:defRPr sz="5700"/>
            </a:lvl2pPr>
            <a:lvl3pPr marL="4388777" indent="0">
              <a:buNone/>
              <a:defRPr sz="4800"/>
            </a:lvl3pPr>
            <a:lvl4pPr marL="6583167" indent="0">
              <a:buNone/>
              <a:defRPr sz="4300"/>
            </a:lvl4pPr>
            <a:lvl5pPr marL="8777556" indent="0">
              <a:buNone/>
              <a:defRPr sz="4300"/>
            </a:lvl5pPr>
            <a:lvl6pPr marL="10971944" indent="0">
              <a:buNone/>
              <a:defRPr sz="4300"/>
            </a:lvl6pPr>
            <a:lvl7pPr marL="13166333" indent="0">
              <a:buNone/>
              <a:defRPr sz="4300"/>
            </a:lvl7pPr>
            <a:lvl8pPr marL="15360723" indent="0">
              <a:buNone/>
              <a:defRPr sz="4300"/>
            </a:lvl8pPr>
            <a:lvl9pPr marL="17555111"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E307CE-27D2-914C-AF68-8DD9113A9F41}" type="datetimeFigureOut">
              <a:rPr lang="en-US" smtClean="0"/>
              <a:t>4/16/15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613695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E307CE-27D2-914C-AF68-8DD9113A9F41}" type="datetimeFigureOut">
              <a:rPr lang="en-US" smtClean="0"/>
              <a:t>4/16/15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1042668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27284480" y="5623564"/>
            <a:ext cx="39502080" cy="11983974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778240" y="5623564"/>
            <a:ext cx="117774720" cy="11983974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DE307CE-27D2-914C-AF68-8DD9113A9F41}" type="datetimeFigureOut">
              <a:rPr lang="en-US" smtClean="0"/>
              <a:t>4/16/15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18BE64-8F3A-C940-B5E2-6CA157028C20}" type="slidenum">
              <a:rPr lang="en-US" smtClean="0"/>
              <a:t>‹#›</a:t>
            </a:fld>
            <a:endParaRPr lang="en-US"/>
          </a:p>
        </p:txBody>
      </p:sp>
    </p:spTree>
    <p:extLst>
      <p:ext uri="{BB962C8B-B14F-4D97-AF65-F5344CB8AC3E}">
        <p14:creationId xmlns:p14="http://schemas.microsoft.com/office/powerpoint/2010/main" val="3912943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438877" tIns="219439" rIns="438877" bIns="21943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877" tIns="219439" rIns="438877" bIns="21943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5"/>
            <a:ext cx="10241280" cy="1752600"/>
          </a:xfrm>
          <a:prstGeom prst="rect">
            <a:avLst/>
          </a:prstGeom>
        </p:spPr>
        <p:txBody>
          <a:bodyPr vert="horz" lIns="438877" tIns="219439" rIns="438877" bIns="219439" rtlCol="0" anchor="ctr"/>
          <a:lstStyle>
            <a:lvl1pPr algn="l">
              <a:defRPr sz="5700">
                <a:solidFill>
                  <a:schemeClr val="tx1">
                    <a:tint val="75000"/>
                  </a:schemeClr>
                </a:solidFill>
              </a:defRPr>
            </a:lvl1pPr>
          </a:lstStyle>
          <a:p>
            <a:fld id="{DDE307CE-27D2-914C-AF68-8DD9113A9F41}" type="datetimeFigureOut">
              <a:rPr lang="en-US" smtClean="0"/>
              <a:t>4/16/15</a:t>
            </a:fld>
            <a:endParaRPr lang="en-US"/>
          </a:p>
        </p:txBody>
      </p:sp>
      <p:sp>
        <p:nvSpPr>
          <p:cNvPr id="5" name="Footer Placeholder 4"/>
          <p:cNvSpPr>
            <a:spLocks noGrp="1"/>
          </p:cNvSpPr>
          <p:nvPr>
            <p:ph type="ftr" sz="quarter" idx="3"/>
          </p:nvPr>
        </p:nvSpPr>
        <p:spPr>
          <a:xfrm>
            <a:off x="14996160" y="30510485"/>
            <a:ext cx="13898880" cy="1752600"/>
          </a:xfrm>
          <a:prstGeom prst="rect">
            <a:avLst/>
          </a:prstGeom>
        </p:spPr>
        <p:txBody>
          <a:bodyPr vert="horz" lIns="438877" tIns="219439" rIns="438877" bIns="219439"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5"/>
            <a:ext cx="10241280" cy="1752600"/>
          </a:xfrm>
          <a:prstGeom prst="rect">
            <a:avLst/>
          </a:prstGeom>
        </p:spPr>
        <p:txBody>
          <a:bodyPr vert="horz" lIns="438877" tIns="219439" rIns="438877" bIns="219439" rtlCol="0" anchor="ctr"/>
          <a:lstStyle>
            <a:lvl1pPr algn="r">
              <a:defRPr sz="5700">
                <a:solidFill>
                  <a:schemeClr val="tx1">
                    <a:tint val="75000"/>
                  </a:schemeClr>
                </a:solidFill>
              </a:defRPr>
            </a:lvl1pPr>
          </a:lstStyle>
          <a:p>
            <a:fld id="{5218BE64-8F3A-C940-B5E2-6CA157028C20}" type="slidenum">
              <a:rPr lang="en-US" smtClean="0"/>
              <a:t>‹#›</a:t>
            </a:fld>
            <a:endParaRPr lang="en-US"/>
          </a:p>
        </p:txBody>
      </p:sp>
    </p:spTree>
    <p:extLst>
      <p:ext uri="{BB962C8B-B14F-4D97-AF65-F5344CB8AC3E}">
        <p14:creationId xmlns:p14="http://schemas.microsoft.com/office/powerpoint/2010/main" val="29346069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389" rtl="0" eaLnBrk="1" latinLnBrk="0" hangingPunct="1">
        <a:spcBef>
          <a:spcPct val="0"/>
        </a:spcBef>
        <a:buNone/>
        <a:defRPr sz="21100" kern="1200">
          <a:solidFill>
            <a:schemeClr val="tx1"/>
          </a:solidFill>
          <a:latin typeface="+mj-lt"/>
          <a:ea typeface="+mj-ea"/>
          <a:cs typeface="+mj-cs"/>
        </a:defRPr>
      </a:lvl1pPr>
    </p:titleStyle>
    <p:bodyStyle>
      <a:lvl1pPr marL="1645791" indent="-1645791" algn="l" defTabSz="2194389" rtl="0" eaLnBrk="1" latinLnBrk="0" hangingPunct="1">
        <a:spcBef>
          <a:spcPct val="20000"/>
        </a:spcBef>
        <a:buFont typeface="Arial"/>
        <a:buChar char="•"/>
        <a:defRPr sz="15400" kern="1200">
          <a:solidFill>
            <a:schemeClr val="tx1"/>
          </a:solidFill>
          <a:latin typeface="+mn-lt"/>
          <a:ea typeface="+mn-ea"/>
          <a:cs typeface="+mn-cs"/>
        </a:defRPr>
      </a:lvl1pPr>
      <a:lvl2pPr marL="3565882" indent="-1371493" algn="l" defTabSz="2194389" rtl="0" eaLnBrk="1" latinLnBrk="0" hangingPunct="1">
        <a:spcBef>
          <a:spcPct val="20000"/>
        </a:spcBef>
        <a:buFont typeface="Arial"/>
        <a:buChar char="–"/>
        <a:defRPr sz="13400" kern="1200">
          <a:solidFill>
            <a:schemeClr val="tx1"/>
          </a:solidFill>
          <a:latin typeface="+mn-lt"/>
          <a:ea typeface="+mn-ea"/>
          <a:cs typeface="+mn-cs"/>
        </a:defRPr>
      </a:lvl2pPr>
      <a:lvl3pPr marL="5485973" indent="-1097194" algn="l" defTabSz="2194389" rtl="0" eaLnBrk="1" latinLnBrk="0" hangingPunct="1">
        <a:spcBef>
          <a:spcPct val="20000"/>
        </a:spcBef>
        <a:buFont typeface="Arial"/>
        <a:buChar char="•"/>
        <a:defRPr sz="11500" kern="1200">
          <a:solidFill>
            <a:schemeClr val="tx1"/>
          </a:solidFill>
          <a:latin typeface="+mn-lt"/>
          <a:ea typeface="+mn-ea"/>
          <a:cs typeface="+mn-cs"/>
        </a:defRPr>
      </a:lvl3pPr>
      <a:lvl4pPr marL="7680361" indent="-1097194" algn="l" defTabSz="2194389" rtl="0" eaLnBrk="1" latinLnBrk="0" hangingPunct="1">
        <a:spcBef>
          <a:spcPct val="20000"/>
        </a:spcBef>
        <a:buFont typeface="Arial"/>
        <a:buChar char="–"/>
        <a:defRPr sz="9600" kern="1200">
          <a:solidFill>
            <a:schemeClr val="tx1"/>
          </a:solidFill>
          <a:latin typeface="+mn-lt"/>
          <a:ea typeface="+mn-ea"/>
          <a:cs typeface="+mn-cs"/>
        </a:defRPr>
      </a:lvl4pPr>
      <a:lvl5pPr marL="9874750" indent="-1097194" algn="l" defTabSz="2194389" rtl="0" eaLnBrk="1" latinLnBrk="0" hangingPunct="1">
        <a:spcBef>
          <a:spcPct val="20000"/>
        </a:spcBef>
        <a:buFont typeface="Arial"/>
        <a:buChar char="»"/>
        <a:defRPr sz="9600" kern="1200">
          <a:solidFill>
            <a:schemeClr val="tx1"/>
          </a:solidFill>
          <a:latin typeface="+mn-lt"/>
          <a:ea typeface="+mn-ea"/>
          <a:cs typeface="+mn-cs"/>
        </a:defRPr>
      </a:lvl5pPr>
      <a:lvl6pPr marL="12069138" indent="-1097194" algn="l" defTabSz="2194389" rtl="0" eaLnBrk="1" latinLnBrk="0" hangingPunct="1">
        <a:spcBef>
          <a:spcPct val="20000"/>
        </a:spcBef>
        <a:buFont typeface="Arial"/>
        <a:buChar char="•"/>
        <a:defRPr sz="9600" kern="1200">
          <a:solidFill>
            <a:schemeClr val="tx1"/>
          </a:solidFill>
          <a:latin typeface="+mn-lt"/>
          <a:ea typeface="+mn-ea"/>
          <a:cs typeface="+mn-cs"/>
        </a:defRPr>
      </a:lvl6pPr>
      <a:lvl7pPr marL="14263528" indent="-1097194" algn="l" defTabSz="2194389" rtl="0" eaLnBrk="1" latinLnBrk="0" hangingPunct="1">
        <a:spcBef>
          <a:spcPct val="20000"/>
        </a:spcBef>
        <a:buFont typeface="Arial"/>
        <a:buChar char="•"/>
        <a:defRPr sz="9600" kern="1200">
          <a:solidFill>
            <a:schemeClr val="tx1"/>
          </a:solidFill>
          <a:latin typeface="+mn-lt"/>
          <a:ea typeface="+mn-ea"/>
          <a:cs typeface="+mn-cs"/>
        </a:defRPr>
      </a:lvl7pPr>
      <a:lvl8pPr marL="16457917" indent="-1097194" algn="l" defTabSz="2194389" rtl="0" eaLnBrk="1" latinLnBrk="0" hangingPunct="1">
        <a:spcBef>
          <a:spcPct val="20000"/>
        </a:spcBef>
        <a:buFont typeface="Arial"/>
        <a:buChar char="•"/>
        <a:defRPr sz="9600" kern="1200">
          <a:solidFill>
            <a:schemeClr val="tx1"/>
          </a:solidFill>
          <a:latin typeface="+mn-lt"/>
          <a:ea typeface="+mn-ea"/>
          <a:cs typeface="+mn-cs"/>
        </a:defRPr>
      </a:lvl8pPr>
      <a:lvl9pPr marL="18652305" indent="-1097194" algn="l" defTabSz="2194389"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389" rtl="0" eaLnBrk="1" latinLnBrk="0" hangingPunct="1">
        <a:defRPr sz="8600" kern="1200">
          <a:solidFill>
            <a:schemeClr val="tx1"/>
          </a:solidFill>
          <a:latin typeface="+mn-lt"/>
          <a:ea typeface="+mn-ea"/>
          <a:cs typeface="+mn-cs"/>
        </a:defRPr>
      </a:lvl1pPr>
      <a:lvl2pPr marL="2194389" algn="l" defTabSz="2194389" rtl="0" eaLnBrk="1" latinLnBrk="0" hangingPunct="1">
        <a:defRPr sz="8600" kern="1200">
          <a:solidFill>
            <a:schemeClr val="tx1"/>
          </a:solidFill>
          <a:latin typeface="+mn-lt"/>
          <a:ea typeface="+mn-ea"/>
          <a:cs typeface="+mn-cs"/>
        </a:defRPr>
      </a:lvl2pPr>
      <a:lvl3pPr marL="4388777" algn="l" defTabSz="2194389" rtl="0" eaLnBrk="1" latinLnBrk="0" hangingPunct="1">
        <a:defRPr sz="8600" kern="1200">
          <a:solidFill>
            <a:schemeClr val="tx1"/>
          </a:solidFill>
          <a:latin typeface="+mn-lt"/>
          <a:ea typeface="+mn-ea"/>
          <a:cs typeface="+mn-cs"/>
        </a:defRPr>
      </a:lvl3pPr>
      <a:lvl4pPr marL="6583167" algn="l" defTabSz="2194389" rtl="0" eaLnBrk="1" latinLnBrk="0" hangingPunct="1">
        <a:defRPr sz="8600" kern="1200">
          <a:solidFill>
            <a:schemeClr val="tx1"/>
          </a:solidFill>
          <a:latin typeface="+mn-lt"/>
          <a:ea typeface="+mn-ea"/>
          <a:cs typeface="+mn-cs"/>
        </a:defRPr>
      </a:lvl4pPr>
      <a:lvl5pPr marL="8777556" algn="l" defTabSz="2194389" rtl="0" eaLnBrk="1" latinLnBrk="0" hangingPunct="1">
        <a:defRPr sz="8600" kern="1200">
          <a:solidFill>
            <a:schemeClr val="tx1"/>
          </a:solidFill>
          <a:latin typeface="+mn-lt"/>
          <a:ea typeface="+mn-ea"/>
          <a:cs typeface="+mn-cs"/>
        </a:defRPr>
      </a:lvl5pPr>
      <a:lvl6pPr marL="10971944" algn="l" defTabSz="2194389" rtl="0" eaLnBrk="1" latinLnBrk="0" hangingPunct="1">
        <a:defRPr sz="8600" kern="1200">
          <a:solidFill>
            <a:schemeClr val="tx1"/>
          </a:solidFill>
          <a:latin typeface="+mn-lt"/>
          <a:ea typeface="+mn-ea"/>
          <a:cs typeface="+mn-cs"/>
        </a:defRPr>
      </a:lvl6pPr>
      <a:lvl7pPr marL="13166333" algn="l" defTabSz="2194389" rtl="0" eaLnBrk="1" latinLnBrk="0" hangingPunct="1">
        <a:defRPr sz="8600" kern="1200">
          <a:solidFill>
            <a:schemeClr val="tx1"/>
          </a:solidFill>
          <a:latin typeface="+mn-lt"/>
          <a:ea typeface="+mn-ea"/>
          <a:cs typeface="+mn-cs"/>
        </a:defRPr>
      </a:lvl7pPr>
      <a:lvl8pPr marL="15360723" algn="l" defTabSz="2194389" rtl="0" eaLnBrk="1" latinLnBrk="0" hangingPunct="1">
        <a:defRPr sz="8600" kern="1200">
          <a:solidFill>
            <a:schemeClr val="tx1"/>
          </a:solidFill>
          <a:latin typeface="+mn-lt"/>
          <a:ea typeface="+mn-ea"/>
          <a:cs typeface="+mn-cs"/>
        </a:defRPr>
      </a:lvl8pPr>
      <a:lvl9pPr marL="17555111" algn="l" defTabSz="219438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43891200" cy="32918400"/>
          </a:xfrm>
          <a:prstGeom prst="rect">
            <a:avLst/>
          </a:prstGeom>
          <a:solidFill>
            <a:schemeClr val="tx2"/>
          </a:solidFill>
        </p:spPr>
        <p:style>
          <a:lnRef idx="1">
            <a:schemeClr val="accent1"/>
          </a:lnRef>
          <a:fillRef idx="3">
            <a:schemeClr val="accent1"/>
          </a:fillRef>
          <a:effectRef idx="2">
            <a:schemeClr val="accent1"/>
          </a:effectRef>
          <a:fontRef idx="minor">
            <a:schemeClr val="lt1"/>
          </a:fontRef>
        </p:style>
        <p:txBody>
          <a:bodyPr lIns="106674" tIns="53337" rIns="106674" bIns="53337" rtlCol="0" anchor="ctr"/>
          <a:lstStyle/>
          <a:p>
            <a:pPr algn="ctr"/>
            <a:endParaRPr lang="en-US"/>
          </a:p>
        </p:txBody>
      </p:sp>
      <p:sp>
        <p:nvSpPr>
          <p:cNvPr id="2" name="Title 1"/>
          <p:cNvSpPr>
            <a:spLocks noGrp="1"/>
          </p:cNvSpPr>
          <p:nvPr>
            <p:ph type="ctrTitle"/>
          </p:nvPr>
        </p:nvSpPr>
        <p:spPr/>
        <p:txBody>
          <a:bodyPr/>
          <a:lstStyle/>
          <a:p>
            <a:r>
              <a:rPr lang="en-US" dirty="0" smtClean="0"/>
              <a:t>z</a:t>
            </a:r>
            <a:endParaRPr lang="en-US" dirty="0"/>
          </a:p>
        </p:txBody>
      </p:sp>
      <p:sp>
        <p:nvSpPr>
          <p:cNvPr id="3" name="Subtitle 2"/>
          <p:cNvSpPr>
            <a:spLocks noGrp="1"/>
          </p:cNvSpPr>
          <p:nvPr>
            <p:ph type="subTitle" idx="1"/>
          </p:nvPr>
        </p:nvSpPr>
        <p:spPr/>
        <p:txBody>
          <a:bodyPr/>
          <a:lstStyle/>
          <a:p>
            <a:endParaRPr lang="en-US"/>
          </a:p>
        </p:txBody>
      </p:sp>
      <p:sp>
        <p:nvSpPr>
          <p:cNvPr id="8" name="Rectangle 7"/>
          <p:cNvSpPr/>
          <p:nvPr/>
        </p:nvSpPr>
        <p:spPr>
          <a:xfrm>
            <a:off x="2060026" y="1640983"/>
            <a:ext cx="39604853" cy="29703639"/>
          </a:xfrm>
          <a:prstGeom prst="rect">
            <a:avLst/>
          </a:prstGeom>
          <a:solidFill>
            <a:schemeClr val="bg2"/>
          </a:solidFill>
          <a:ln w="250825">
            <a:solidFill>
              <a:srgbClr val="000000"/>
            </a:solidFill>
          </a:ln>
        </p:spPr>
        <p:style>
          <a:lnRef idx="1">
            <a:schemeClr val="accent1"/>
          </a:lnRef>
          <a:fillRef idx="3">
            <a:schemeClr val="accent1"/>
          </a:fillRef>
          <a:effectRef idx="2">
            <a:schemeClr val="accent1"/>
          </a:effectRef>
          <a:fontRef idx="minor">
            <a:schemeClr val="lt1"/>
          </a:fontRef>
        </p:style>
        <p:txBody>
          <a:bodyPr lIns="106674" tIns="53337" rIns="106674" bIns="53337" rtlCol="0" anchor="ctr"/>
          <a:lstStyle/>
          <a:p>
            <a:pPr algn="ctr"/>
            <a:endParaRPr lang="en-US" b="1" dirty="0"/>
          </a:p>
        </p:txBody>
      </p:sp>
      <p:sp>
        <p:nvSpPr>
          <p:cNvPr id="9" name="TextBox 8"/>
          <p:cNvSpPr txBox="1"/>
          <p:nvPr/>
        </p:nvSpPr>
        <p:spPr>
          <a:xfrm>
            <a:off x="1924877" y="1656662"/>
            <a:ext cx="39604853" cy="5170640"/>
          </a:xfrm>
          <a:prstGeom prst="rect">
            <a:avLst/>
          </a:prstGeom>
          <a:noFill/>
          <a:ln w="250825" cmpd="sng">
            <a:noFill/>
          </a:ln>
        </p:spPr>
        <p:txBody>
          <a:bodyPr wrap="square" lIns="106674" tIns="53337" rIns="106674" bIns="53337" rtlCol="0">
            <a:spAutoFit/>
          </a:bodyPr>
          <a:lstStyle/>
          <a:p>
            <a:pPr algn="ctr"/>
            <a:r>
              <a:rPr lang="en-US" sz="16300" b="1" dirty="0" err="1">
                <a:latin typeface="PT Sans"/>
                <a:cs typeface="PT Sans"/>
              </a:rPr>
              <a:t>ScheduleIT</a:t>
            </a:r>
            <a:endParaRPr lang="en-US" sz="16300" b="1" dirty="0">
              <a:latin typeface="PT Sans"/>
              <a:cs typeface="PT Sans"/>
            </a:endParaRPr>
          </a:p>
          <a:p>
            <a:pPr algn="ctr"/>
            <a:r>
              <a:rPr lang="en-US" sz="11000" dirty="0" smtClean="0">
                <a:latin typeface="PT Sans"/>
                <a:cs typeface="PT Sans"/>
              </a:rPr>
              <a:t>Streamlining the Student - Advisor Scheduling Process</a:t>
            </a:r>
          </a:p>
          <a:p>
            <a:pPr algn="ctr"/>
            <a:r>
              <a:rPr lang="en-US" sz="2400" dirty="0" smtClean="0">
                <a:latin typeface="PT Sans"/>
                <a:cs typeface="PT Sans"/>
              </a:rPr>
              <a:t>  </a:t>
            </a:r>
            <a:r>
              <a:rPr lang="en-US" sz="2800" dirty="0" smtClean="0">
                <a:latin typeface="PT Sans"/>
                <a:cs typeface="PT Sans"/>
              </a:rPr>
              <a:t>Alex Carrozzi, James English, and Arturo Hernandez. </a:t>
            </a:r>
          </a:p>
          <a:p>
            <a:pPr algn="ctr"/>
            <a:r>
              <a:rPr lang="en-US" sz="2800" dirty="0" smtClean="0">
                <a:latin typeface="PT Sans"/>
                <a:cs typeface="PT Sans"/>
              </a:rPr>
              <a:t>Advisor: </a:t>
            </a:r>
            <a:r>
              <a:rPr lang="en-US" sz="2800" dirty="0" err="1" smtClean="0">
                <a:latin typeface="PT Sans"/>
                <a:cs typeface="PT Sans"/>
              </a:rPr>
              <a:t>Radim</a:t>
            </a:r>
            <a:r>
              <a:rPr lang="en-US" sz="2800" dirty="0" smtClean="0">
                <a:latin typeface="PT Sans"/>
                <a:cs typeface="PT Sans"/>
              </a:rPr>
              <a:t> </a:t>
            </a:r>
            <a:r>
              <a:rPr lang="en-US" sz="2800" dirty="0" err="1" smtClean="0">
                <a:latin typeface="PT Sans"/>
                <a:cs typeface="PT Sans"/>
              </a:rPr>
              <a:t>Bartos</a:t>
            </a:r>
            <a:r>
              <a:rPr lang="en-US" sz="2800" dirty="0" smtClean="0">
                <a:latin typeface="PT Sans"/>
                <a:cs typeface="PT Sans"/>
              </a:rPr>
              <a:t>, Department of Computer Science </a:t>
            </a:r>
            <a:endParaRPr lang="en-US" sz="2800" dirty="0">
              <a:latin typeface="PT Sans"/>
              <a:cs typeface="PT Sans"/>
            </a:endParaRPr>
          </a:p>
        </p:txBody>
      </p:sp>
      <p:sp>
        <p:nvSpPr>
          <p:cNvPr id="24" name="Rectangle 23"/>
          <p:cNvSpPr/>
          <p:nvPr/>
        </p:nvSpPr>
        <p:spPr>
          <a:xfrm>
            <a:off x="2587507" y="7029712"/>
            <a:ext cx="19212287" cy="3339370"/>
          </a:xfrm>
          <a:prstGeom prst="rect">
            <a:avLst/>
          </a:prstGeom>
          <a:ln>
            <a:noFill/>
          </a:ln>
        </p:spPr>
        <p:txBody>
          <a:bodyPr wrap="square" lIns="106674" tIns="53337" rIns="106674" bIns="53337">
            <a:spAutoFit/>
          </a:bodyPr>
          <a:lstStyle/>
          <a:p>
            <a:pPr marL="533370"/>
            <a:r>
              <a:rPr lang="en-US" sz="4200" dirty="0" smtClean="0">
                <a:solidFill>
                  <a:srgbClr val="1F497D"/>
                </a:solidFill>
                <a:latin typeface="PT Sans"/>
                <a:cs typeface="PT Sans"/>
              </a:rPr>
              <a:t>CS &amp; IT students meet with their faculty advisor every semester to discuss progress in their academic program, as well as to select classes for the next semester. Advisors can have many students to meet with, and without a formal scheduling process, advisors must spend valuable time every semester scheduling meetings</a:t>
            </a:r>
            <a:r>
              <a:rPr lang="en-US" sz="4200" dirty="0">
                <a:solidFill>
                  <a:srgbClr val="1F497D"/>
                </a:solidFill>
                <a:latin typeface="PT Sans"/>
                <a:cs typeface="PT Sans"/>
              </a:rPr>
              <a:t> </a:t>
            </a:r>
            <a:r>
              <a:rPr lang="en-US" sz="4200" dirty="0" smtClean="0">
                <a:solidFill>
                  <a:srgbClr val="1F497D"/>
                </a:solidFill>
                <a:latin typeface="PT Sans"/>
                <a:cs typeface="PT Sans"/>
              </a:rPr>
              <a:t>with an increasing number of students</a:t>
            </a:r>
            <a:endParaRPr lang="en-US" sz="4200" dirty="0">
              <a:solidFill>
                <a:srgbClr val="1F497D"/>
              </a:solidFill>
              <a:latin typeface="PT Sans"/>
              <a:cs typeface="PT Sans"/>
            </a:endParaRPr>
          </a:p>
        </p:txBody>
      </p:sp>
      <p:cxnSp>
        <p:nvCxnSpPr>
          <p:cNvPr id="15" name="Straight Connector 14"/>
          <p:cNvCxnSpPr/>
          <p:nvPr/>
        </p:nvCxnSpPr>
        <p:spPr>
          <a:xfrm>
            <a:off x="1964566" y="6798534"/>
            <a:ext cx="39604853" cy="102868"/>
          </a:xfrm>
          <a:prstGeom prst="line">
            <a:avLst/>
          </a:prstGeom>
          <a:ln w="250825">
            <a:solidFill>
              <a:schemeClr val="tx1"/>
            </a:solidFill>
          </a:ln>
        </p:spPr>
        <p:style>
          <a:lnRef idx="2">
            <a:schemeClr val="accent1"/>
          </a:lnRef>
          <a:fillRef idx="0">
            <a:schemeClr val="accent1"/>
          </a:fillRef>
          <a:effectRef idx="1">
            <a:schemeClr val="accent1"/>
          </a:effectRef>
          <a:fontRef idx="minor">
            <a:schemeClr val="tx1"/>
          </a:fontRef>
        </p:style>
      </p:cxnSp>
      <p:pic>
        <p:nvPicPr>
          <p:cNvPr id="30" name="Picture 29" descr="1.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54382" y="26694344"/>
            <a:ext cx="6406337" cy="3895130"/>
          </a:xfrm>
          <a:prstGeom prst="rect">
            <a:avLst/>
          </a:prstGeom>
          <a:ln>
            <a:solidFill>
              <a:srgbClr val="1F497D"/>
            </a:solidFill>
          </a:ln>
        </p:spPr>
      </p:pic>
      <p:sp>
        <p:nvSpPr>
          <p:cNvPr id="31" name="Rectangle 30"/>
          <p:cNvSpPr/>
          <p:nvPr/>
        </p:nvSpPr>
        <p:spPr>
          <a:xfrm>
            <a:off x="2573089" y="10567584"/>
            <a:ext cx="18981293" cy="20667186"/>
          </a:xfrm>
          <a:prstGeom prst="rect">
            <a:avLst/>
          </a:prstGeom>
          <a:ln>
            <a:noFill/>
          </a:ln>
        </p:spPr>
        <p:txBody>
          <a:bodyPr wrap="square" lIns="106674" tIns="53337" rIns="106674" bIns="53337">
            <a:spAutoFit/>
          </a:bodyPr>
          <a:lstStyle/>
          <a:p>
            <a:pPr marL="447675" indent="50800"/>
            <a:r>
              <a:rPr lang="en-US" sz="5600" b="1" i="1" u="sng" dirty="0" err="1">
                <a:solidFill>
                  <a:srgbClr val="1F497D"/>
                </a:solidFill>
                <a:latin typeface="PT Sans"/>
                <a:cs typeface="PT Sans"/>
              </a:rPr>
              <a:t>ScheduleIT</a:t>
            </a:r>
            <a:r>
              <a:rPr lang="en-US" sz="5600" b="1" i="1" dirty="0">
                <a:solidFill>
                  <a:srgbClr val="1F497D"/>
                </a:solidFill>
                <a:latin typeface="PT Sans"/>
                <a:cs typeface="PT Sans"/>
              </a:rPr>
              <a:t>  </a:t>
            </a:r>
            <a:r>
              <a:rPr lang="en-US" sz="5600" dirty="0">
                <a:solidFill>
                  <a:srgbClr val="1F497D"/>
                </a:solidFill>
                <a:latin typeface="PT Sans"/>
                <a:cs typeface="PT Sans"/>
              </a:rPr>
              <a:t>improves administrative control </a:t>
            </a:r>
            <a:r>
              <a:rPr lang="en-US" sz="5600" dirty="0" smtClean="0">
                <a:solidFill>
                  <a:srgbClr val="1F497D"/>
                </a:solidFill>
                <a:latin typeface="PT Sans"/>
                <a:cs typeface="PT Sans"/>
              </a:rPr>
              <a:t>over the </a:t>
            </a:r>
            <a:r>
              <a:rPr lang="en-US" sz="5600" dirty="0">
                <a:solidFill>
                  <a:srgbClr val="1F497D"/>
                </a:solidFill>
                <a:latin typeface="PT Sans"/>
                <a:cs typeface="PT Sans"/>
              </a:rPr>
              <a:t>scheduling process with time-block listing, and calendar synchronization </a:t>
            </a:r>
            <a:endParaRPr lang="en-US" sz="5600" dirty="0" smtClean="0">
              <a:solidFill>
                <a:srgbClr val="1F497D"/>
              </a:solidFill>
              <a:latin typeface="PT Sans"/>
              <a:cs typeface="PT Sans"/>
            </a:endParaRPr>
          </a:p>
          <a:p>
            <a:pPr marL="220663" indent="50800"/>
            <a:endParaRPr lang="en-US" sz="4000" b="1" dirty="0" smtClean="0">
              <a:solidFill>
                <a:schemeClr val="tx2"/>
              </a:solidFill>
              <a:latin typeface="PT Sans"/>
              <a:cs typeface="PT Sans"/>
            </a:endParaRPr>
          </a:p>
          <a:p>
            <a:pPr marL="220663" indent="277813"/>
            <a:r>
              <a:rPr lang="en-US" sz="5600" b="1" dirty="0" smtClean="0">
                <a:solidFill>
                  <a:schemeClr val="tx2"/>
                </a:solidFill>
                <a:latin typeface="PT Sans"/>
                <a:cs typeface="PT Sans"/>
              </a:rPr>
              <a:t>Current System:</a:t>
            </a:r>
          </a:p>
          <a:p>
            <a:pPr marL="220663" indent="277813">
              <a:buFont typeface="Arial"/>
              <a:buChar char="•"/>
            </a:pPr>
            <a:r>
              <a:rPr lang="en-US" sz="5600" dirty="0" smtClean="0">
                <a:solidFill>
                  <a:schemeClr val="tx2"/>
                </a:solidFill>
                <a:latin typeface="PT Sans"/>
                <a:cs typeface="PT Sans"/>
              </a:rPr>
              <a:t>Advisors </a:t>
            </a:r>
            <a:r>
              <a:rPr lang="en-US" sz="5600" dirty="0">
                <a:solidFill>
                  <a:schemeClr val="tx2"/>
                </a:solidFill>
                <a:latin typeface="PT Sans"/>
                <a:cs typeface="PT Sans"/>
              </a:rPr>
              <a:t>forced to handle all </a:t>
            </a:r>
            <a:r>
              <a:rPr lang="en-US" sz="5600" dirty="0" smtClean="0">
                <a:solidFill>
                  <a:schemeClr val="tx2"/>
                </a:solidFill>
                <a:latin typeface="PT Sans"/>
                <a:cs typeface="PT Sans"/>
              </a:rPr>
              <a:t>scheduling </a:t>
            </a:r>
            <a:endParaRPr lang="en-US" sz="5600" dirty="0">
              <a:solidFill>
                <a:schemeClr val="tx2"/>
              </a:solidFill>
              <a:latin typeface="PT Sans"/>
              <a:cs typeface="PT Sans"/>
            </a:endParaRPr>
          </a:p>
          <a:p>
            <a:pPr marL="220663" indent="277813">
              <a:buFont typeface="Arial"/>
              <a:buChar char="•"/>
            </a:pPr>
            <a:r>
              <a:rPr lang="en-US" sz="5600" dirty="0">
                <a:solidFill>
                  <a:schemeClr val="tx2"/>
                </a:solidFill>
                <a:latin typeface="PT Sans"/>
                <a:cs typeface="PT Sans"/>
              </a:rPr>
              <a:t>Students </a:t>
            </a:r>
            <a:r>
              <a:rPr lang="en-US" sz="5600" dirty="0" smtClean="0">
                <a:solidFill>
                  <a:schemeClr val="tx2"/>
                </a:solidFill>
                <a:latin typeface="PT Sans"/>
                <a:cs typeface="PT Sans"/>
              </a:rPr>
              <a:t>cannot </a:t>
            </a:r>
            <a:r>
              <a:rPr lang="en-US" sz="5600" dirty="0">
                <a:solidFill>
                  <a:schemeClr val="tx2"/>
                </a:solidFill>
                <a:latin typeface="PT Sans"/>
                <a:cs typeface="PT Sans"/>
              </a:rPr>
              <a:t>easily reschedule</a:t>
            </a:r>
          </a:p>
          <a:p>
            <a:pPr marL="220663" indent="277813">
              <a:buFont typeface="Arial"/>
              <a:buChar char="•"/>
            </a:pPr>
            <a:r>
              <a:rPr lang="en-US" sz="5600" dirty="0" smtClean="0">
                <a:solidFill>
                  <a:schemeClr val="tx2"/>
                </a:solidFill>
                <a:latin typeface="PT Sans"/>
                <a:cs typeface="PT Sans"/>
              </a:rPr>
              <a:t>No established process, faculty have various techniques</a:t>
            </a:r>
          </a:p>
          <a:p>
            <a:pPr marL="220663" indent="277813"/>
            <a:endParaRPr lang="en-US" sz="4000" dirty="0">
              <a:solidFill>
                <a:schemeClr val="tx2"/>
              </a:solidFill>
              <a:latin typeface="PT Sans"/>
              <a:cs typeface="PT Sans"/>
            </a:endParaRPr>
          </a:p>
          <a:p>
            <a:pPr marL="220663" indent="277813"/>
            <a:r>
              <a:rPr lang="en-US" sz="5600" b="1" dirty="0" smtClean="0">
                <a:solidFill>
                  <a:schemeClr val="tx2"/>
                </a:solidFill>
                <a:latin typeface="PT Sans"/>
                <a:cs typeface="PT Sans"/>
              </a:rPr>
              <a:t>Our </a:t>
            </a:r>
            <a:r>
              <a:rPr lang="en-US" sz="5600" b="1" dirty="0">
                <a:solidFill>
                  <a:schemeClr val="tx2"/>
                </a:solidFill>
                <a:latin typeface="PT Sans"/>
                <a:cs typeface="PT Sans"/>
              </a:rPr>
              <a:t>System: </a:t>
            </a:r>
          </a:p>
          <a:p>
            <a:pPr marL="220663" indent="277813">
              <a:buFont typeface="Arial"/>
              <a:buChar char="•"/>
            </a:pPr>
            <a:r>
              <a:rPr lang="en-US" sz="5600" dirty="0">
                <a:solidFill>
                  <a:schemeClr val="tx2"/>
                </a:solidFill>
                <a:latin typeface="PT Sans"/>
                <a:cs typeface="PT Sans"/>
              </a:rPr>
              <a:t>Quick and easy for both students and </a:t>
            </a:r>
            <a:r>
              <a:rPr lang="en-US" sz="5600" dirty="0" smtClean="0">
                <a:solidFill>
                  <a:schemeClr val="tx2"/>
                </a:solidFill>
                <a:latin typeface="PT Sans"/>
                <a:cs typeface="PT Sans"/>
              </a:rPr>
              <a:t>advisors</a:t>
            </a:r>
          </a:p>
          <a:p>
            <a:pPr marL="220663" indent="277813">
              <a:buFont typeface="Arial"/>
              <a:buChar char="•"/>
            </a:pPr>
            <a:r>
              <a:rPr lang="en-US" sz="5600" dirty="0" smtClean="0">
                <a:solidFill>
                  <a:schemeClr val="tx2"/>
                </a:solidFill>
                <a:latin typeface="PT Sans"/>
                <a:cs typeface="PT Sans"/>
              </a:rPr>
              <a:t>Integration with existing calendar tools </a:t>
            </a:r>
          </a:p>
          <a:p>
            <a:pPr marL="220663" indent="277813">
              <a:buFont typeface="Arial"/>
              <a:buChar char="•"/>
            </a:pPr>
            <a:r>
              <a:rPr lang="en-US" sz="5600" dirty="0" smtClean="0">
                <a:solidFill>
                  <a:schemeClr val="tx2"/>
                </a:solidFill>
                <a:latin typeface="PT Sans"/>
                <a:cs typeface="PT Sans"/>
              </a:rPr>
              <a:t>Streamlined user experience for faculty and students </a:t>
            </a:r>
          </a:p>
          <a:p>
            <a:pPr marL="220663" indent="277813">
              <a:buFont typeface="Arial"/>
              <a:buChar char="•"/>
            </a:pPr>
            <a:r>
              <a:rPr lang="en-US" sz="5600" dirty="0" smtClean="0">
                <a:solidFill>
                  <a:schemeClr val="tx2"/>
                </a:solidFill>
                <a:latin typeface="PT Sans"/>
                <a:cs typeface="PT Sans"/>
              </a:rPr>
              <a:t>Potential for deployment beyond original scope</a:t>
            </a:r>
          </a:p>
          <a:p>
            <a:pPr marL="220663" indent="277813">
              <a:buFont typeface="Arial"/>
              <a:buChar char="•"/>
            </a:pPr>
            <a:endParaRPr lang="en-US" sz="4000" dirty="0" smtClean="0">
              <a:solidFill>
                <a:schemeClr val="tx2"/>
              </a:solidFill>
              <a:latin typeface="PT Sans"/>
              <a:cs typeface="PT Sans"/>
            </a:endParaRPr>
          </a:p>
          <a:p>
            <a:pPr marL="220663" indent="277813"/>
            <a:r>
              <a:rPr lang="en-US" sz="5600" b="1" dirty="0" smtClean="0">
                <a:solidFill>
                  <a:schemeClr val="tx2"/>
                </a:solidFill>
                <a:latin typeface="PT Sans"/>
                <a:cs typeface="PT Sans"/>
              </a:rPr>
              <a:t>Benefits</a:t>
            </a:r>
          </a:p>
          <a:p>
            <a:pPr marL="220663" indent="277813">
              <a:buFont typeface="Arial"/>
              <a:buChar char="•"/>
            </a:pPr>
            <a:r>
              <a:rPr lang="en-US" sz="5600" dirty="0" smtClean="0">
                <a:solidFill>
                  <a:schemeClr val="tx2"/>
                </a:solidFill>
                <a:latin typeface="PT Sans"/>
                <a:cs typeface="PT Sans"/>
              </a:rPr>
              <a:t>No registration </a:t>
            </a:r>
          </a:p>
          <a:p>
            <a:pPr marL="220663" indent="277813">
              <a:buFont typeface="Arial"/>
              <a:buChar char="•"/>
            </a:pPr>
            <a:r>
              <a:rPr lang="en-US" sz="5600" dirty="0" smtClean="0">
                <a:solidFill>
                  <a:schemeClr val="tx2"/>
                </a:solidFill>
                <a:latin typeface="PT Sans"/>
                <a:cs typeface="PT Sans"/>
              </a:rPr>
              <a:t>No information held outside of Google</a:t>
            </a:r>
          </a:p>
          <a:p>
            <a:pPr marL="220663" indent="277813">
              <a:buFont typeface="Arial"/>
              <a:buChar char="•"/>
            </a:pPr>
            <a:r>
              <a:rPr lang="en-US" sz="5600" dirty="0" smtClean="0">
                <a:solidFill>
                  <a:schemeClr val="tx2"/>
                </a:solidFill>
                <a:latin typeface="PT Sans"/>
                <a:cs typeface="PT Sans"/>
              </a:rPr>
              <a:t>Integration with existing solutions </a:t>
            </a:r>
          </a:p>
          <a:p>
            <a:pPr marL="220663" indent="277813">
              <a:buFont typeface="Arial"/>
              <a:buChar char="•"/>
            </a:pPr>
            <a:r>
              <a:rPr lang="en-US" sz="5600" dirty="0" smtClean="0">
                <a:solidFill>
                  <a:schemeClr val="tx2"/>
                </a:solidFill>
                <a:latin typeface="PT Sans"/>
                <a:cs typeface="PT Sans"/>
              </a:rPr>
              <a:t>Improving user experience for both Student and Faculty </a:t>
            </a:r>
          </a:p>
          <a:p>
            <a:pPr marL="220663" indent="277813"/>
            <a:endParaRPr lang="en-US" sz="4000" dirty="0">
              <a:solidFill>
                <a:schemeClr val="tx2"/>
              </a:solidFill>
              <a:latin typeface="PT Sans"/>
              <a:cs typeface="PT Sans"/>
            </a:endParaRPr>
          </a:p>
          <a:p>
            <a:pPr marL="220663" indent="277813"/>
            <a:r>
              <a:rPr lang="en-US" sz="5600" b="1" dirty="0" smtClean="0">
                <a:solidFill>
                  <a:srgbClr val="1F497D"/>
                </a:solidFill>
              </a:rPr>
              <a:t>Technologies Used:</a:t>
            </a:r>
            <a:endParaRPr lang="en-US" sz="5600" b="1" dirty="0">
              <a:solidFill>
                <a:srgbClr val="1F497D"/>
              </a:solidFill>
            </a:endParaRPr>
          </a:p>
          <a:p>
            <a:pPr marL="220663" indent="277813">
              <a:buFont typeface="Arial"/>
              <a:buChar char="•"/>
            </a:pPr>
            <a:r>
              <a:rPr lang="en-US" sz="5600" dirty="0" smtClean="0">
                <a:solidFill>
                  <a:srgbClr val="1F497D"/>
                </a:solidFill>
              </a:rPr>
              <a:t>PHP, HTML 5, CSS </a:t>
            </a:r>
            <a:r>
              <a:rPr lang="en-US" sz="5600" dirty="0">
                <a:solidFill>
                  <a:srgbClr val="1F497D"/>
                </a:solidFill>
              </a:rPr>
              <a:t>(Bootstrap)</a:t>
            </a:r>
          </a:p>
          <a:p>
            <a:pPr marL="220663" indent="277813">
              <a:buFont typeface="Arial"/>
              <a:buChar char="•"/>
            </a:pPr>
            <a:r>
              <a:rPr lang="en-US" sz="5600" dirty="0" smtClean="0">
                <a:solidFill>
                  <a:srgbClr val="1F497D"/>
                </a:solidFill>
              </a:rPr>
              <a:t>JavaScript, </a:t>
            </a:r>
            <a:r>
              <a:rPr lang="en-US" sz="5600" dirty="0" err="1" smtClean="0">
                <a:solidFill>
                  <a:srgbClr val="1F497D"/>
                </a:solidFill>
              </a:rPr>
              <a:t>jQuery</a:t>
            </a:r>
            <a:r>
              <a:rPr lang="en-US" sz="5600" dirty="0" smtClean="0">
                <a:solidFill>
                  <a:srgbClr val="1F497D"/>
                </a:solidFill>
              </a:rPr>
              <a:t> </a:t>
            </a:r>
            <a:r>
              <a:rPr lang="en-US" sz="5600" dirty="0">
                <a:solidFill>
                  <a:srgbClr val="1F497D"/>
                </a:solidFill>
              </a:rPr>
              <a:t>and </a:t>
            </a:r>
            <a:r>
              <a:rPr lang="en-US" sz="5600" dirty="0" err="1">
                <a:solidFill>
                  <a:srgbClr val="1F497D"/>
                </a:solidFill>
              </a:rPr>
              <a:t>Date.js</a:t>
            </a:r>
            <a:r>
              <a:rPr lang="en-US" sz="5600" dirty="0">
                <a:solidFill>
                  <a:srgbClr val="1F497D"/>
                </a:solidFill>
              </a:rPr>
              <a:t> </a:t>
            </a:r>
            <a:r>
              <a:rPr lang="en-US" sz="5600" dirty="0" smtClean="0">
                <a:solidFill>
                  <a:srgbClr val="1F497D"/>
                </a:solidFill>
              </a:rPr>
              <a:t>Libraries, </a:t>
            </a:r>
            <a:r>
              <a:rPr lang="en-US" sz="5600" dirty="0" err="1" smtClean="0">
                <a:solidFill>
                  <a:srgbClr val="1F497D"/>
                </a:solidFill>
              </a:rPr>
              <a:t>Angular.js</a:t>
            </a:r>
            <a:r>
              <a:rPr lang="en-US" sz="5600" dirty="0" smtClean="0">
                <a:solidFill>
                  <a:srgbClr val="1F497D"/>
                </a:solidFill>
              </a:rPr>
              <a:t> </a:t>
            </a:r>
            <a:r>
              <a:rPr lang="en-US" sz="5600" dirty="0">
                <a:solidFill>
                  <a:srgbClr val="1F497D"/>
                </a:solidFill>
              </a:rPr>
              <a:t>MVC</a:t>
            </a:r>
          </a:p>
          <a:p>
            <a:pPr marL="220663" indent="277813">
              <a:buFont typeface="Arial"/>
              <a:buChar char="•"/>
            </a:pPr>
            <a:r>
              <a:rPr lang="en-US" sz="5600" dirty="0">
                <a:solidFill>
                  <a:srgbClr val="1F497D"/>
                </a:solidFill>
              </a:rPr>
              <a:t>Google API Calendar API 3.0 </a:t>
            </a:r>
            <a:r>
              <a:rPr lang="en-US" sz="5600" dirty="0" err="1">
                <a:solidFill>
                  <a:srgbClr val="1F497D"/>
                </a:solidFill>
              </a:rPr>
              <a:t>Oauth</a:t>
            </a:r>
            <a:r>
              <a:rPr lang="en-US" sz="5600" dirty="0">
                <a:solidFill>
                  <a:srgbClr val="1F497D"/>
                </a:solidFill>
              </a:rPr>
              <a:t> 2.0 </a:t>
            </a:r>
            <a:r>
              <a:rPr lang="en-US" sz="5600" dirty="0" smtClean="0">
                <a:solidFill>
                  <a:srgbClr val="1F497D"/>
                </a:solidFill>
              </a:rPr>
              <a:t>Google</a:t>
            </a:r>
            <a:endParaRPr lang="en-US" sz="5600" dirty="0" smtClean="0">
              <a:solidFill>
                <a:schemeClr val="tx2"/>
              </a:solidFill>
              <a:latin typeface="PT Sans"/>
              <a:cs typeface="PT Sans"/>
            </a:endParaRPr>
          </a:p>
        </p:txBody>
      </p:sp>
      <p:sp>
        <p:nvSpPr>
          <p:cNvPr id="6" name="TextBox 5"/>
          <p:cNvSpPr txBox="1"/>
          <p:nvPr/>
        </p:nvSpPr>
        <p:spPr>
          <a:xfrm>
            <a:off x="21799794" y="7044679"/>
            <a:ext cx="19045136" cy="8710078"/>
          </a:xfrm>
          <a:prstGeom prst="rect">
            <a:avLst/>
          </a:prstGeom>
          <a:noFill/>
        </p:spPr>
        <p:txBody>
          <a:bodyPr wrap="square" rtlCol="0">
            <a:spAutoFit/>
          </a:bodyPr>
          <a:lstStyle/>
          <a:p>
            <a:pPr marL="363538" indent="-363538" algn="ctr"/>
            <a:r>
              <a:rPr lang="en-US" sz="5600" b="1" dirty="0" smtClean="0">
                <a:solidFill>
                  <a:schemeClr val="tx2"/>
                </a:solidFill>
                <a:latin typeface="PT Sans"/>
                <a:cs typeface="PT Sans"/>
              </a:rPr>
              <a:t>How it works:</a:t>
            </a:r>
          </a:p>
          <a:p>
            <a:pPr marL="363538" indent="-363538">
              <a:buFont typeface="Arial"/>
              <a:buChar char="•"/>
            </a:pPr>
            <a:r>
              <a:rPr lang="en-US" sz="5600" dirty="0" smtClean="0">
                <a:solidFill>
                  <a:schemeClr val="tx2"/>
                </a:solidFill>
                <a:latin typeface="PT Sans"/>
                <a:cs typeface="PT Sans"/>
              </a:rPr>
              <a:t>Advisors authorize </a:t>
            </a:r>
            <a:r>
              <a:rPr lang="en-US" sz="5600" dirty="0" err="1" smtClean="0">
                <a:solidFill>
                  <a:schemeClr val="tx2"/>
                </a:solidFill>
                <a:latin typeface="PT Sans"/>
                <a:cs typeface="PT Sans"/>
              </a:rPr>
              <a:t>ScheduleIT</a:t>
            </a:r>
            <a:r>
              <a:rPr lang="en-US" sz="5600" dirty="0" smtClean="0">
                <a:solidFill>
                  <a:schemeClr val="tx2"/>
                </a:solidFill>
                <a:latin typeface="PT Sans"/>
                <a:cs typeface="PT Sans"/>
              </a:rPr>
              <a:t> to access the specific calendar they choose</a:t>
            </a:r>
          </a:p>
          <a:p>
            <a:pPr marL="363538" indent="-363538">
              <a:buFont typeface="Arial"/>
              <a:buChar char="•"/>
            </a:pPr>
            <a:r>
              <a:rPr lang="en-US" sz="5600" dirty="0">
                <a:solidFill>
                  <a:schemeClr val="tx2"/>
                </a:solidFill>
                <a:latin typeface="PT Sans"/>
                <a:cs typeface="PT Sans"/>
              </a:rPr>
              <a:t>Advisors create blocks of time in his / her </a:t>
            </a:r>
            <a:r>
              <a:rPr lang="en-US" sz="5600" dirty="0" smtClean="0">
                <a:solidFill>
                  <a:schemeClr val="tx2"/>
                </a:solidFill>
                <a:latin typeface="PT Sans"/>
                <a:cs typeface="PT Sans"/>
              </a:rPr>
              <a:t>calendar</a:t>
            </a:r>
            <a:endParaRPr lang="en-US" sz="5600" dirty="0">
              <a:solidFill>
                <a:schemeClr val="tx2"/>
              </a:solidFill>
              <a:latin typeface="PT Sans"/>
              <a:cs typeface="PT Sans"/>
            </a:endParaRPr>
          </a:p>
          <a:p>
            <a:pPr marL="363538" indent="-363538">
              <a:buFont typeface="Arial"/>
              <a:buChar char="•"/>
            </a:pPr>
            <a:r>
              <a:rPr lang="en-US" sz="5600" dirty="0" smtClean="0">
                <a:solidFill>
                  <a:schemeClr val="tx2"/>
                </a:solidFill>
                <a:latin typeface="PT Sans"/>
                <a:cs typeface="PT Sans"/>
              </a:rPr>
              <a:t>Advisor distributes link to students</a:t>
            </a:r>
          </a:p>
          <a:p>
            <a:pPr marL="363538" indent="-363538">
              <a:buFont typeface="Arial"/>
              <a:buChar char="•"/>
            </a:pPr>
            <a:r>
              <a:rPr lang="en-US" sz="5600" dirty="0" smtClean="0">
                <a:solidFill>
                  <a:schemeClr val="tx2"/>
                </a:solidFill>
                <a:latin typeface="PT Sans"/>
                <a:cs typeface="PT Sans"/>
              </a:rPr>
              <a:t>Students follow link to a page with available times shown and can select their preferred meeting time</a:t>
            </a:r>
          </a:p>
          <a:p>
            <a:pPr marL="363538" indent="-363538">
              <a:buFont typeface="Arial"/>
              <a:buChar char="•"/>
            </a:pPr>
            <a:r>
              <a:rPr lang="en-US" sz="5600" dirty="0" smtClean="0">
                <a:solidFill>
                  <a:schemeClr val="tx2"/>
                </a:solidFill>
                <a:latin typeface="PT Sans"/>
                <a:cs typeface="PT Sans"/>
              </a:rPr>
              <a:t>Automated email sent if students need to reschedule</a:t>
            </a:r>
          </a:p>
          <a:p>
            <a:pPr marL="363538" indent="-363538">
              <a:buFont typeface="Arial"/>
              <a:buChar char="•"/>
            </a:pPr>
            <a:r>
              <a:rPr lang="en-US" sz="5600" dirty="0" smtClean="0">
                <a:solidFill>
                  <a:schemeClr val="tx2"/>
                </a:solidFill>
                <a:latin typeface="PT Sans"/>
                <a:cs typeface="PT Sans"/>
              </a:rPr>
              <a:t>Calendar entry on Advisors calendar changed to show students name</a:t>
            </a:r>
          </a:p>
        </p:txBody>
      </p:sp>
      <p:pic>
        <p:nvPicPr>
          <p:cNvPr id="11" name="Picture 10"/>
          <p:cNvPicPr>
            <a:picLocks noChangeAspect="1"/>
          </p:cNvPicPr>
          <p:nvPr/>
        </p:nvPicPr>
        <p:blipFill>
          <a:blip r:embed="rId4"/>
          <a:stretch>
            <a:fillRect/>
          </a:stretch>
        </p:blipFill>
        <p:spPr>
          <a:xfrm>
            <a:off x="21554382" y="19397924"/>
            <a:ext cx="5873531" cy="2638377"/>
          </a:xfrm>
          <a:prstGeom prst="rect">
            <a:avLst/>
          </a:prstGeom>
          <a:ln>
            <a:solidFill>
              <a:srgbClr val="1F497D"/>
            </a:solidFill>
          </a:ln>
        </p:spPr>
      </p:pic>
      <p:pic>
        <p:nvPicPr>
          <p:cNvPr id="12" name="Picture 11"/>
          <p:cNvPicPr>
            <a:picLocks noChangeAspect="1"/>
          </p:cNvPicPr>
          <p:nvPr/>
        </p:nvPicPr>
        <p:blipFill>
          <a:blip r:embed="rId5"/>
          <a:stretch>
            <a:fillRect/>
          </a:stretch>
        </p:blipFill>
        <p:spPr>
          <a:xfrm>
            <a:off x="21554384" y="24034356"/>
            <a:ext cx="11150096" cy="1244744"/>
          </a:xfrm>
          <a:prstGeom prst="rect">
            <a:avLst/>
          </a:prstGeom>
          <a:ln>
            <a:solidFill>
              <a:srgbClr val="1F497D"/>
            </a:solidFill>
          </a:ln>
        </p:spPr>
      </p:pic>
      <p:sp>
        <p:nvSpPr>
          <p:cNvPr id="35" name="Down Arrow 34"/>
          <p:cNvSpPr/>
          <p:nvPr/>
        </p:nvSpPr>
        <p:spPr>
          <a:xfrm>
            <a:off x="24097162" y="17761533"/>
            <a:ext cx="753822" cy="105863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Down Arrow 35"/>
          <p:cNvSpPr/>
          <p:nvPr/>
        </p:nvSpPr>
        <p:spPr>
          <a:xfrm rot="16200000">
            <a:off x="28167459" y="19780270"/>
            <a:ext cx="705761" cy="1130730"/>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Down Arrow 38"/>
          <p:cNvSpPr/>
          <p:nvPr/>
        </p:nvSpPr>
        <p:spPr>
          <a:xfrm>
            <a:off x="32327569" y="22674094"/>
            <a:ext cx="753822" cy="105863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Down Arrow 41"/>
          <p:cNvSpPr/>
          <p:nvPr/>
        </p:nvSpPr>
        <p:spPr>
          <a:xfrm>
            <a:off x="22553639" y="25544989"/>
            <a:ext cx="753822" cy="1058639"/>
          </a:xfrm>
          <a:prstGeom prst="down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7" name="Picture 6" descr="IOSScreenshot.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210714" y="19274560"/>
            <a:ext cx="4447260" cy="7893887"/>
          </a:xfrm>
          <a:prstGeom prst="rect">
            <a:avLst/>
          </a:prstGeom>
          <a:ln>
            <a:solidFill>
              <a:srgbClr val="1F497D"/>
            </a:solidFill>
          </a:ln>
        </p:spPr>
      </p:pic>
      <p:pic>
        <p:nvPicPr>
          <p:cNvPr id="13" name="Picture 12"/>
          <p:cNvPicPr>
            <a:picLocks noChangeAspect="1"/>
          </p:cNvPicPr>
          <p:nvPr/>
        </p:nvPicPr>
        <p:blipFill>
          <a:blip r:embed="rId7"/>
          <a:stretch>
            <a:fillRect/>
          </a:stretch>
        </p:blipFill>
        <p:spPr>
          <a:xfrm>
            <a:off x="29382222" y="19274560"/>
            <a:ext cx="6284172" cy="3028124"/>
          </a:xfrm>
          <a:prstGeom prst="rect">
            <a:avLst/>
          </a:prstGeom>
          <a:ln>
            <a:solidFill>
              <a:schemeClr val="tx2"/>
            </a:solidFill>
          </a:ln>
        </p:spPr>
      </p:pic>
      <p:sp>
        <p:nvSpPr>
          <p:cNvPr id="14" name="TextBox 13"/>
          <p:cNvSpPr txBox="1"/>
          <p:nvPr/>
        </p:nvSpPr>
        <p:spPr>
          <a:xfrm>
            <a:off x="36210714" y="16036617"/>
            <a:ext cx="4388646" cy="2677656"/>
          </a:xfrm>
          <a:prstGeom prst="rect">
            <a:avLst/>
          </a:prstGeom>
          <a:noFill/>
          <a:ln>
            <a:noFill/>
          </a:ln>
        </p:spPr>
        <p:txBody>
          <a:bodyPr wrap="square" rtlCol="0">
            <a:spAutoFit/>
          </a:bodyPr>
          <a:lstStyle/>
          <a:p>
            <a:pPr algn="ctr"/>
            <a:r>
              <a:rPr lang="en-US" sz="5600" dirty="0" smtClean="0">
                <a:solidFill>
                  <a:schemeClr val="tx2"/>
                </a:solidFill>
                <a:latin typeface="PT Sans"/>
                <a:cs typeface="PT Sans"/>
              </a:rPr>
              <a:t>Advisor </a:t>
            </a:r>
          </a:p>
          <a:p>
            <a:pPr algn="ctr"/>
            <a:r>
              <a:rPr lang="en-US" sz="5600" dirty="0" smtClean="0">
                <a:solidFill>
                  <a:schemeClr val="tx2"/>
                </a:solidFill>
                <a:latin typeface="PT Sans"/>
                <a:cs typeface="PT Sans"/>
              </a:rPr>
              <a:t>Mobile View (IOS) </a:t>
            </a:r>
            <a:endParaRPr lang="en-US" sz="5600" dirty="0">
              <a:solidFill>
                <a:schemeClr val="tx2"/>
              </a:solidFill>
              <a:latin typeface="PT Sans"/>
              <a:cs typeface="PT Sans"/>
            </a:endParaRPr>
          </a:p>
        </p:txBody>
      </p:sp>
      <p:sp>
        <p:nvSpPr>
          <p:cNvPr id="17" name="TextBox 16"/>
          <p:cNvSpPr txBox="1"/>
          <p:nvPr/>
        </p:nvSpPr>
        <p:spPr>
          <a:xfrm>
            <a:off x="29085704" y="17398669"/>
            <a:ext cx="6580689" cy="1815882"/>
          </a:xfrm>
          <a:prstGeom prst="rect">
            <a:avLst/>
          </a:prstGeom>
          <a:noFill/>
        </p:spPr>
        <p:txBody>
          <a:bodyPr wrap="square" rtlCol="0">
            <a:spAutoFit/>
          </a:bodyPr>
          <a:lstStyle/>
          <a:p>
            <a:pPr algn="ctr"/>
            <a:r>
              <a:rPr lang="en-US" sz="5600" dirty="0" smtClean="0">
                <a:solidFill>
                  <a:srgbClr val="1F497D"/>
                </a:solidFill>
                <a:latin typeface="PT Sans"/>
                <a:cs typeface="PT Sans"/>
              </a:rPr>
              <a:t>Advisor </a:t>
            </a:r>
          </a:p>
          <a:p>
            <a:pPr algn="ctr"/>
            <a:r>
              <a:rPr lang="en-US" sz="5600" dirty="0" smtClean="0">
                <a:solidFill>
                  <a:srgbClr val="1F497D"/>
                </a:solidFill>
                <a:latin typeface="PT Sans"/>
                <a:cs typeface="PT Sans"/>
              </a:rPr>
              <a:t>Desktop View </a:t>
            </a:r>
            <a:endParaRPr lang="en-US" sz="5600" dirty="0">
              <a:solidFill>
                <a:srgbClr val="1F497D"/>
              </a:solidFill>
              <a:latin typeface="PT Sans"/>
              <a:cs typeface="PT Sans"/>
            </a:endParaRPr>
          </a:p>
        </p:txBody>
      </p:sp>
      <p:sp>
        <p:nvSpPr>
          <p:cNvPr id="18" name="TextBox 17"/>
          <p:cNvSpPr txBox="1"/>
          <p:nvPr/>
        </p:nvSpPr>
        <p:spPr>
          <a:xfrm>
            <a:off x="21554384" y="22218474"/>
            <a:ext cx="11150098" cy="1815882"/>
          </a:xfrm>
          <a:prstGeom prst="rect">
            <a:avLst/>
          </a:prstGeom>
          <a:noFill/>
        </p:spPr>
        <p:txBody>
          <a:bodyPr wrap="square" rtlCol="0">
            <a:spAutoFit/>
          </a:bodyPr>
          <a:lstStyle/>
          <a:p>
            <a:pPr algn="ctr"/>
            <a:r>
              <a:rPr lang="en-US" sz="5600" dirty="0" smtClean="0">
                <a:solidFill>
                  <a:srgbClr val="1F497D"/>
                </a:solidFill>
                <a:latin typeface="PT Sans"/>
                <a:cs typeface="PT Sans"/>
              </a:rPr>
              <a:t>Link Generation: </a:t>
            </a:r>
          </a:p>
          <a:p>
            <a:pPr algn="ctr"/>
            <a:r>
              <a:rPr lang="en-US" sz="5600" dirty="0" smtClean="0">
                <a:solidFill>
                  <a:srgbClr val="1F497D"/>
                </a:solidFill>
                <a:latin typeface="PT Sans"/>
                <a:cs typeface="PT Sans"/>
              </a:rPr>
              <a:t>(Advisor to emails to students)</a:t>
            </a:r>
            <a:endParaRPr lang="en-US" sz="5600" dirty="0">
              <a:solidFill>
                <a:srgbClr val="1F497D"/>
              </a:solidFill>
              <a:latin typeface="PT Sans"/>
              <a:cs typeface="PT Sans"/>
            </a:endParaRPr>
          </a:p>
        </p:txBody>
      </p:sp>
      <p:sp>
        <p:nvSpPr>
          <p:cNvPr id="19" name="TextBox 18"/>
          <p:cNvSpPr txBox="1"/>
          <p:nvPr/>
        </p:nvSpPr>
        <p:spPr>
          <a:xfrm>
            <a:off x="28156600" y="27638399"/>
            <a:ext cx="8866977" cy="1815882"/>
          </a:xfrm>
          <a:prstGeom prst="rect">
            <a:avLst/>
          </a:prstGeom>
          <a:noFill/>
        </p:spPr>
        <p:txBody>
          <a:bodyPr wrap="square" rtlCol="0">
            <a:spAutoFit/>
          </a:bodyPr>
          <a:lstStyle/>
          <a:p>
            <a:r>
              <a:rPr lang="en-US" sz="5600" dirty="0" smtClean="0">
                <a:solidFill>
                  <a:srgbClr val="1F497D"/>
                </a:solidFill>
                <a:latin typeface="PT Sans"/>
                <a:cs typeface="PT Sans"/>
              </a:rPr>
              <a:t>Student view from link sent by their Advisor</a:t>
            </a:r>
            <a:endParaRPr lang="en-US" sz="5600" dirty="0">
              <a:solidFill>
                <a:srgbClr val="1F497D"/>
              </a:solidFill>
              <a:latin typeface="PT Sans"/>
              <a:cs typeface="PT Sans"/>
            </a:endParaRPr>
          </a:p>
        </p:txBody>
      </p:sp>
      <p:pic>
        <p:nvPicPr>
          <p:cNvPr id="26" name="Picture 25"/>
          <p:cNvPicPr>
            <a:picLocks noChangeAspect="1"/>
          </p:cNvPicPr>
          <p:nvPr/>
        </p:nvPicPr>
        <p:blipFill>
          <a:blip r:embed="rId8"/>
          <a:stretch>
            <a:fillRect/>
          </a:stretch>
        </p:blipFill>
        <p:spPr>
          <a:xfrm>
            <a:off x="21799794" y="16036617"/>
            <a:ext cx="13217911" cy="1335247"/>
          </a:xfrm>
          <a:prstGeom prst="rect">
            <a:avLst/>
          </a:prstGeom>
          <a:ln>
            <a:solidFill>
              <a:schemeClr val="tx2"/>
            </a:solidFill>
          </a:ln>
        </p:spPr>
      </p:pic>
    </p:spTree>
    <p:extLst>
      <p:ext uri="{BB962C8B-B14F-4D97-AF65-F5344CB8AC3E}">
        <p14:creationId xmlns:p14="http://schemas.microsoft.com/office/powerpoint/2010/main" val="3450943743"/>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1063</TotalTime>
  <Words>183</Words>
  <Application>Microsoft Macintosh PowerPoint</Application>
  <PresentationFormat>Custom</PresentationFormat>
  <Paragraphs>44</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z</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dc:creator>
  <cp:lastModifiedBy>James </cp:lastModifiedBy>
  <cp:revision>48</cp:revision>
  <dcterms:created xsi:type="dcterms:W3CDTF">2015-04-07T00:00:05Z</dcterms:created>
  <dcterms:modified xsi:type="dcterms:W3CDTF">2015-04-16T17:09:39Z</dcterms:modified>
</cp:coreProperties>
</file>