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62" r:id="rId2"/>
  </p:sldIdLst>
  <p:sldSz cx="43891200" cy="32918400"/>
  <p:notesSz cx="6858000" cy="9067800"/>
  <p:defaultTextStyle>
    <a:defPPr>
      <a:defRPr lang="en-US"/>
    </a:defPPr>
    <a:lvl1pPr algn="ctr" rtl="0" eaLnBrk="0" fontAlgn="base" hangingPunct="0">
      <a:spcBef>
        <a:spcPct val="0"/>
      </a:spcBef>
      <a:spcAft>
        <a:spcPct val="0"/>
      </a:spcAft>
      <a:defRPr sz="1600" kern="1200">
        <a:solidFill>
          <a:srgbClr val="000066"/>
        </a:solidFill>
        <a:latin typeface="Palatino Linotype" pitchFamily="18" charset="0"/>
        <a:ea typeface="+mn-ea"/>
        <a:cs typeface="+mn-cs"/>
      </a:defRPr>
    </a:lvl1pPr>
    <a:lvl2pPr marL="457200" algn="ctr" rtl="0" eaLnBrk="0" fontAlgn="base" hangingPunct="0">
      <a:spcBef>
        <a:spcPct val="0"/>
      </a:spcBef>
      <a:spcAft>
        <a:spcPct val="0"/>
      </a:spcAft>
      <a:defRPr sz="1600" kern="1200">
        <a:solidFill>
          <a:srgbClr val="000066"/>
        </a:solidFill>
        <a:latin typeface="Palatino Linotype" pitchFamily="18" charset="0"/>
        <a:ea typeface="+mn-ea"/>
        <a:cs typeface="+mn-cs"/>
      </a:defRPr>
    </a:lvl2pPr>
    <a:lvl3pPr marL="914400" algn="ctr" rtl="0" eaLnBrk="0" fontAlgn="base" hangingPunct="0">
      <a:spcBef>
        <a:spcPct val="0"/>
      </a:spcBef>
      <a:spcAft>
        <a:spcPct val="0"/>
      </a:spcAft>
      <a:defRPr sz="1600" kern="1200">
        <a:solidFill>
          <a:srgbClr val="000066"/>
        </a:solidFill>
        <a:latin typeface="Palatino Linotype" pitchFamily="18" charset="0"/>
        <a:ea typeface="+mn-ea"/>
        <a:cs typeface="+mn-cs"/>
      </a:defRPr>
    </a:lvl3pPr>
    <a:lvl4pPr marL="1371600" algn="ctr" rtl="0" eaLnBrk="0" fontAlgn="base" hangingPunct="0">
      <a:spcBef>
        <a:spcPct val="0"/>
      </a:spcBef>
      <a:spcAft>
        <a:spcPct val="0"/>
      </a:spcAft>
      <a:defRPr sz="1600" kern="1200">
        <a:solidFill>
          <a:srgbClr val="000066"/>
        </a:solidFill>
        <a:latin typeface="Palatino Linotype" pitchFamily="18" charset="0"/>
        <a:ea typeface="+mn-ea"/>
        <a:cs typeface="+mn-cs"/>
      </a:defRPr>
    </a:lvl4pPr>
    <a:lvl5pPr marL="1828800" algn="ctr" rtl="0" eaLnBrk="0" fontAlgn="base" hangingPunct="0">
      <a:spcBef>
        <a:spcPct val="0"/>
      </a:spcBef>
      <a:spcAft>
        <a:spcPct val="0"/>
      </a:spcAft>
      <a:defRPr sz="1600" kern="1200">
        <a:solidFill>
          <a:srgbClr val="000066"/>
        </a:solidFill>
        <a:latin typeface="Palatino Linotype" pitchFamily="18" charset="0"/>
        <a:ea typeface="+mn-ea"/>
        <a:cs typeface="+mn-cs"/>
      </a:defRPr>
    </a:lvl5pPr>
    <a:lvl6pPr marL="2286000" algn="l" defTabSz="914400" rtl="0" eaLnBrk="1" latinLnBrk="0" hangingPunct="1">
      <a:defRPr sz="1600" kern="1200">
        <a:solidFill>
          <a:srgbClr val="000066"/>
        </a:solidFill>
        <a:latin typeface="Palatino Linotype" pitchFamily="18" charset="0"/>
        <a:ea typeface="+mn-ea"/>
        <a:cs typeface="+mn-cs"/>
      </a:defRPr>
    </a:lvl6pPr>
    <a:lvl7pPr marL="2743200" algn="l" defTabSz="914400" rtl="0" eaLnBrk="1" latinLnBrk="0" hangingPunct="1">
      <a:defRPr sz="1600" kern="1200">
        <a:solidFill>
          <a:srgbClr val="000066"/>
        </a:solidFill>
        <a:latin typeface="Palatino Linotype" pitchFamily="18" charset="0"/>
        <a:ea typeface="+mn-ea"/>
        <a:cs typeface="+mn-cs"/>
      </a:defRPr>
    </a:lvl7pPr>
    <a:lvl8pPr marL="3200400" algn="l" defTabSz="914400" rtl="0" eaLnBrk="1" latinLnBrk="0" hangingPunct="1">
      <a:defRPr sz="1600" kern="1200">
        <a:solidFill>
          <a:srgbClr val="000066"/>
        </a:solidFill>
        <a:latin typeface="Palatino Linotype" pitchFamily="18" charset="0"/>
        <a:ea typeface="+mn-ea"/>
        <a:cs typeface="+mn-cs"/>
      </a:defRPr>
    </a:lvl8pPr>
    <a:lvl9pPr marL="3657600" algn="l" defTabSz="914400" rtl="0" eaLnBrk="1" latinLnBrk="0" hangingPunct="1">
      <a:defRPr sz="1600" kern="1200">
        <a:solidFill>
          <a:srgbClr val="000066"/>
        </a:solidFill>
        <a:latin typeface="Palatino Linotype" pitchFamily="18" charset="0"/>
        <a:ea typeface="+mn-ea"/>
        <a:cs typeface="+mn-cs"/>
      </a:defRPr>
    </a:lvl9pPr>
  </p:defaultTextStyle>
  <p:extLst>
    <p:ext uri="{EFAFB233-063F-42B5-8137-9DF3F51BA10A}">
      <p15:sldGuideLst xmlns:p15="http://schemas.microsoft.com/office/powerpoint/2012/main" xmlns="">
        <p15:guide id="1" orient="horz" pos="19368">
          <p15:clr>
            <a:srgbClr val="A4A3A4"/>
          </p15:clr>
        </p15:guide>
        <p15:guide id="2" orient="horz" pos="5928">
          <p15:clr>
            <a:srgbClr val="A4A3A4"/>
          </p15:clr>
        </p15:guide>
        <p15:guide id="3" orient="horz" pos="3960">
          <p15:clr>
            <a:srgbClr val="A4A3A4"/>
          </p15:clr>
        </p15:guide>
        <p15:guide id="4" orient="horz" pos="6480">
          <p15:clr>
            <a:srgbClr val="A4A3A4"/>
          </p15:clr>
        </p15:guide>
        <p15:guide id="5" pos="720">
          <p15:clr>
            <a:srgbClr val="A4A3A4"/>
          </p15:clr>
        </p15:guide>
        <p15:guide id="6" pos="6912">
          <p15:clr>
            <a:srgbClr val="A4A3A4"/>
          </p15:clr>
        </p15:guide>
        <p15:guide id="7" pos="7392">
          <p15:clr>
            <a:srgbClr val="A4A3A4"/>
          </p15:clr>
        </p15:guide>
        <p15:guide id="8" pos="13584">
          <p15:clr>
            <a:srgbClr val="A4A3A4"/>
          </p15:clr>
        </p15:guide>
        <p15:guide id="9" pos="14064">
          <p15:clr>
            <a:srgbClr val="A4A3A4"/>
          </p15:clr>
        </p15:guide>
        <p15:guide id="10" pos="20256">
          <p15:clr>
            <a:srgbClr val="A4A3A4"/>
          </p15:clr>
        </p15:guide>
        <p15:guide id="11" pos="20736">
          <p15:clr>
            <a:srgbClr val="A4A3A4"/>
          </p15:clr>
        </p15:guide>
        <p15:guide id="12" pos="26928">
          <p15:clr>
            <a:srgbClr val="A4A3A4"/>
          </p15:clr>
        </p15:guide>
      </p15:sldGuideLst>
    </p:ext>
    <p:ext uri="{2D200454-40CA-4A62-9FC3-DE9A4176ACB9}">
      <p15:notesGuideLst xmlns:p15="http://schemas.microsoft.com/office/powerpoint/2012/main" xmlns="">
        <p15:guide id="1" orient="horz" pos="2856">
          <p15:clr>
            <a:srgbClr val="A4A3A4"/>
          </p15:clr>
        </p15:guide>
        <p15:guide id="2" pos="216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bert Drugan" initials="rcd" lastIdx="9" clrIdx="0"/>
  <p:cmAuthor id="1" name="Tim Warner" initials="TW" lastIdx="6" clrIdx="1"/>
  <p:cmAuthor id="2" name="Nathaniel Stafford" initials="NS" lastIdx="2" clrIdx="2"/>
  <p:cmAuthor id="3" name="Warner, Rebecca" initials="WR" lastIdx="15"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990033"/>
    <a:srgbClr val="FFCC66"/>
    <a:srgbClr val="339933"/>
    <a:srgbClr val="FFFF00"/>
    <a:srgbClr val="292929"/>
    <a:srgbClr val="0033CC"/>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4615" autoAdjust="0"/>
    <p:restoredTop sz="94920" autoAdjust="0"/>
  </p:normalViewPr>
  <p:slideViewPr>
    <p:cSldViewPr snapToObjects="1">
      <p:cViewPr>
        <p:scale>
          <a:sx n="33" d="100"/>
          <a:sy n="33" d="100"/>
        </p:scale>
        <p:origin x="-1552" y="1096"/>
      </p:cViewPr>
      <p:guideLst>
        <p:guide orient="horz" pos="19368"/>
        <p:guide orient="horz" pos="5928"/>
        <p:guide orient="horz" pos="3960"/>
        <p:guide orient="horz" pos="6480"/>
        <p:guide pos="720"/>
        <p:guide pos="6912"/>
        <p:guide pos="7392"/>
        <p:guide pos="13584"/>
        <p:guide pos="14064"/>
        <p:guide pos="20256"/>
        <p:guide pos="20736"/>
        <p:guide pos="26928"/>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33" d="100"/>
        <a:sy n="33" d="100"/>
      </p:scale>
      <p:origin x="0" y="0"/>
    </p:cViewPr>
  </p:sorterViewPr>
  <p:notesViewPr>
    <p:cSldViewPr snapToObjects="1">
      <p:cViewPr varScale="1">
        <p:scale>
          <a:sx n="52" d="100"/>
          <a:sy n="52" d="100"/>
        </p:scale>
        <p:origin x="-1938" y="-78"/>
      </p:cViewPr>
      <p:guideLst>
        <p:guide orient="horz" pos="2856"/>
        <p:guide pos="2161"/>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commentAuthors" Target="commentAuthors.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60688" cy="474663"/>
          </a:xfrm>
          <a:prstGeom prst="rect">
            <a:avLst/>
          </a:prstGeom>
          <a:noFill/>
          <a:ln w="9525">
            <a:noFill/>
            <a:miter lim="800000"/>
            <a:headEnd/>
            <a:tailEnd/>
          </a:ln>
        </p:spPr>
        <p:txBody>
          <a:bodyPr vert="horz" wrap="square" lIns="84416" tIns="42209" rIns="84416" bIns="42209" numCol="1" anchor="t" anchorCtr="0" compatLnSpc="1">
            <a:prstTxWarp prst="textNoShape">
              <a:avLst/>
            </a:prstTxWarp>
          </a:bodyPr>
          <a:lstStyle>
            <a:lvl1pPr algn="l" defTabSz="846138">
              <a:defRPr sz="1100">
                <a:solidFill>
                  <a:schemeClr val="tx1"/>
                </a:solidFill>
                <a:latin typeface="Times New Roman" pitchFamily="18" charset="0"/>
              </a:defRPr>
            </a:lvl1pPr>
          </a:lstStyle>
          <a:p>
            <a:pPr>
              <a:defRPr/>
            </a:pPr>
            <a:endParaRPr lang="en-AU"/>
          </a:p>
        </p:txBody>
      </p:sp>
      <p:sp>
        <p:nvSpPr>
          <p:cNvPr id="4099" name="Rectangle 3"/>
          <p:cNvSpPr>
            <a:spLocks noGrp="1" noChangeArrowheads="1"/>
          </p:cNvSpPr>
          <p:nvPr>
            <p:ph type="dt" sz="quarter" idx="1"/>
          </p:nvPr>
        </p:nvSpPr>
        <p:spPr bwMode="auto">
          <a:xfrm>
            <a:off x="3851275" y="0"/>
            <a:ext cx="3033713" cy="474663"/>
          </a:xfrm>
          <a:prstGeom prst="rect">
            <a:avLst/>
          </a:prstGeom>
          <a:noFill/>
          <a:ln w="9525">
            <a:noFill/>
            <a:miter lim="800000"/>
            <a:headEnd/>
            <a:tailEnd/>
          </a:ln>
        </p:spPr>
        <p:txBody>
          <a:bodyPr vert="horz" wrap="square" lIns="84416" tIns="42209" rIns="84416" bIns="42209" numCol="1" anchor="t" anchorCtr="0" compatLnSpc="1">
            <a:prstTxWarp prst="textNoShape">
              <a:avLst/>
            </a:prstTxWarp>
          </a:bodyPr>
          <a:lstStyle>
            <a:lvl1pPr algn="r" defTabSz="846138">
              <a:defRPr sz="1100">
                <a:solidFill>
                  <a:schemeClr val="tx1"/>
                </a:solidFill>
                <a:latin typeface="Times New Roman" pitchFamily="18" charset="0"/>
              </a:defRPr>
            </a:lvl1pPr>
          </a:lstStyle>
          <a:p>
            <a:pPr>
              <a:defRPr/>
            </a:pPr>
            <a:endParaRPr lang="en-AU"/>
          </a:p>
        </p:txBody>
      </p:sp>
      <p:sp>
        <p:nvSpPr>
          <p:cNvPr id="4100" name="Rectangle 4"/>
          <p:cNvSpPr>
            <a:spLocks noGrp="1" noChangeArrowheads="1"/>
          </p:cNvSpPr>
          <p:nvPr>
            <p:ph type="ftr" sz="quarter" idx="2"/>
          </p:nvPr>
        </p:nvSpPr>
        <p:spPr bwMode="auto">
          <a:xfrm>
            <a:off x="0" y="8615363"/>
            <a:ext cx="2960688" cy="474662"/>
          </a:xfrm>
          <a:prstGeom prst="rect">
            <a:avLst/>
          </a:prstGeom>
          <a:noFill/>
          <a:ln w="9525">
            <a:noFill/>
            <a:miter lim="800000"/>
            <a:headEnd/>
            <a:tailEnd/>
          </a:ln>
        </p:spPr>
        <p:txBody>
          <a:bodyPr vert="horz" wrap="square" lIns="84416" tIns="42209" rIns="84416" bIns="42209" numCol="1" anchor="b" anchorCtr="0" compatLnSpc="1">
            <a:prstTxWarp prst="textNoShape">
              <a:avLst/>
            </a:prstTxWarp>
          </a:bodyPr>
          <a:lstStyle>
            <a:lvl1pPr algn="l" defTabSz="846138">
              <a:defRPr sz="1100">
                <a:solidFill>
                  <a:schemeClr val="tx1"/>
                </a:solidFill>
                <a:latin typeface="Times New Roman" pitchFamily="18" charset="0"/>
              </a:defRPr>
            </a:lvl1pPr>
          </a:lstStyle>
          <a:p>
            <a:pPr>
              <a:defRPr/>
            </a:pPr>
            <a:endParaRPr lang="en-AU"/>
          </a:p>
        </p:txBody>
      </p:sp>
      <p:sp>
        <p:nvSpPr>
          <p:cNvPr id="4101" name="Rectangle 5"/>
          <p:cNvSpPr>
            <a:spLocks noGrp="1" noChangeArrowheads="1"/>
          </p:cNvSpPr>
          <p:nvPr>
            <p:ph type="sldNum" sz="quarter" idx="3"/>
          </p:nvPr>
        </p:nvSpPr>
        <p:spPr bwMode="auto">
          <a:xfrm>
            <a:off x="3851275" y="8615363"/>
            <a:ext cx="3033713" cy="474662"/>
          </a:xfrm>
          <a:prstGeom prst="rect">
            <a:avLst/>
          </a:prstGeom>
          <a:noFill/>
          <a:ln w="9525">
            <a:noFill/>
            <a:miter lim="800000"/>
            <a:headEnd/>
            <a:tailEnd/>
          </a:ln>
        </p:spPr>
        <p:txBody>
          <a:bodyPr vert="horz" wrap="square" lIns="84416" tIns="42209" rIns="84416" bIns="42209" numCol="1" anchor="b" anchorCtr="0" compatLnSpc="1">
            <a:prstTxWarp prst="textNoShape">
              <a:avLst/>
            </a:prstTxWarp>
          </a:bodyPr>
          <a:lstStyle>
            <a:lvl1pPr algn="r" defTabSz="846138">
              <a:defRPr sz="1100">
                <a:solidFill>
                  <a:schemeClr val="tx1"/>
                </a:solidFill>
                <a:latin typeface="Times New Roman" pitchFamily="18" charset="0"/>
              </a:defRPr>
            </a:lvl1pPr>
          </a:lstStyle>
          <a:p>
            <a:pPr>
              <a:defRPr/>
            </a:pPr>
            <a:fld id="{5A8F6465-BE7A-40A0-A3E7-21D1719CBC94}" type="slidenum">
              <a:rPr lang="en-AU"/>
              <a:pPr>
                <a:defRPr/>
              </a:pPr>
              <a:t>‹#›</a:t>
            </a:fld>
            <a:endParaRPr lang="en-AU"/>
          </a:p>
        </p:txBody>
      </p:sp>
    </p:spTree>
    <p:extLst>
      <p:ext uri="{BB962C8B-B14F-4D97-AF65-F5344CB8AC3E}">
        <p14:creationId xmlns:p14="http://schemas.microsoft.com/office/powerpoint/2010/main" val="2562481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60688" cy="474663"/>
          </a:xfrm>
          <a:prstGeom prst="rect">
            <a:avLst/>
          </a:prstGeom>
          <a:noFill/>
          <a:ln w="9525">
            <a:noFill/>
            <a:miter lim="800000"/>
            <a:headEnd/>
            <a:tailEnd/>
          </a:ln>
        </p:spPr>
        <p:txBody>
          <a:bodyPr vert="horz" wrap="square" lIns="84416" tIns="42209" rIns="84416" bIns="42209" numCol="1" anchor="t" anchorCtr="0" compatLnSpc="1">
            <a:prstTxWarp prst="textNoShape">
              <a:avLst/>
            </a:prstTxWarp>
          </a:bodyPr>
          <a:lstStyle>
            <a:lvl1pPr algn="l" defTabSz="846138">
              <a:defRPr sz="1100">
                <a:solidFill>
                  <a:schemeClr val="tx1"/>
                </a:solidFill>
                <a:latin typeface="Times New Roman" pitchFamily="18" charset="0"/>
              </a:defRPr>
            </a:lvl1pPr>
          </a:lstStyle>
          <a:p>
            <a:pPr>
              <a:defRPr/>
            </a:pPr>
            <a:endParaRPr lang="en-AU"/>
          </a:p>
        </p:txBody>
      </p:sp>
      <p:sp>
        <p:nvSpPr>
          <p:cNvPr id="3075" name="Rectangle 3"/>
          <p:cNvSpPr>
            <a:spLocks noGrp="1" noChangeArrowheads="1"/>
          </p:cNvSpPr>
          <p:nvPr>
            <p:ph type="dt" idx="1"/>
          </p:nvPr>
        </p:nvSpPr>
        <p:spPr bwMode="auto">
          <a:xfrm>
            <a:off x="3851275" y="0"/>
            <a:ext cx="3033713" cy="474663"/>
          </a:xfrm>
          <a:prstGeom prst="rect">
            <a:avLst/>
          </a:prstGeom>
          <a:noFill/>
          <a:ln w="9525">
            <a:noFill/>
            <a:miter lim="800000"/>
            <a:headEnd/>
            <a:tailEnd/>
          </a:ln>
        </p:spPr>
        <p:txBody>
          <a:bodyPr vert="horz" wrap="square" lIns="84416" tIns="42209" rIns="84416" bIns="42209" numCol="1" anchor="t" anchorCtr="0" compatLnSpc="1">
            <a:prstTxWarp prst="textNoShape">
              <a:avLst/>
            </a:prstTxWarp>
          </a:bodyPr>
          <a:lstStyle>
            <a:lvl1pPr algn="r" defTabSz="846138">
              <a:defRPr sz="1100">
                <a:solidFill>
                  <a:schemeClr val="tx1"/>
                </a:solidFill>
                <a:latin typeface="Times New Roman" pitchFamily="18" charset="0"/>
              </a:defRPr>
            </a:lvl1pPr>
          </a:lstStyle>
          <a:p>
            <a:pPr>
              <a:defRPr/>
            </a:pPr>
            <a:endParaRPr lang="en-AU"/>
          </a:p>
        </p:txBody>
      </p:sp>
      <p:sp>
        <p:nvSpPr>
          <p:cNvPr id="3076" name="Rectangle 4"/>
          <p:cNvSpPr>
            <a:spLocks noGrp="1" noRot="1" noChangeAspect="1" noChangeArrowheads="1" noTextEdit="1"/>
          </p:cNvSpPr>
          <p:nvPr>
            <p:ph type="sldImg" idx="2"/>
          </p:nvPr>
        </p:nvSpPr>
        <p:spPr bwMode="auto">
          <a:xfrm>
            <a:off x="1147763" y="677863"/>
            <a:ext cx="4522787" cy="33924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887413" y="4341813"/>
            <a:ext cx="5035550" cy="4070350"/>
          </a:xfrm>
          <a:prstGeom prst="rect">
            <a:avLst/>
          </a:prstGeom>
          <a:noFill/>
          <a:ln w="9525">
            <a:noFill/>
            <a:miter lim="800000"/>
            <a:headEnd/>
            <a:tailEnd/>
          </a:ln>
        </p:spPr>
        <p:txBody>
          <a:bodyPr vert="horz" wrap="square" lIns="84416" tIns="42209" rIns="84416" bIns="42209" numCol="1" anchor="t" anchorCtr="0" compatLnSpc="1">
            <a:prstTxWarp prst="textNoShape">
              <a:avLst/>
            </a:prstTxWarp>
          </a:body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p>
        </p:txBody>
      </p:sp>
      <p:sp>
        <p:nvSpPr>
          <p:cNvPr id="3078" name="Rectangle 6"/>
          <p:cNvSpPr>
            <a:spLocks noGrp="1" noChangeArrowheads="1"/>
          </p:cNvSpPr>
          <p:nvPr>
            <p:ph type="ftr" sz="quarter" idx="4"/>
          </p:nvPr>
        </p:nvSpPr>
        <p:spPr bwMode="auto">
          <a:xfrm>
            <a:off x="0" y="8615363"/>
            <a:ext cx="2960688" cy="474662"/>
          </a:xfrm>
          <a:prstGeom prst="rect">
            <a:avLst/>
          </a:prstGeom>
          <a:noFill/>
          <a:ln w="9525">
            <a:noFill/>
            <a:miter lim="800000"/>
            <a:headEnd/>
            <a:tailEnd/>
          </a:ln>
        </p:spPr>
        <p:txBody>
          <a:bodyPr vert="horz" wrap="square" lIns="84416" tIns="42209" rIns="84416" bIns="42209" numCol="1" anchor="b" anchorCtr="0" compatLnSpc="1">
            <a:prstTxWarp prst="textNoShape">
              <a:avLst/>
            </a:prstTxWarp>
          </a:bodyPr>
          <a:lstStyle>
            <a:lvl1pPr algn="l" defTabSz="846138">
              <a:defRPr sz="1100">
                <a:solidFill>
                  <a:schemeClr val="tx1"/>
                </a:solidFill>
                <a:latin typeface="Times New Roman" pitchFamily="18" charset="0"/>
              </a:defRPr>
            </a:lvl1pPr>
          </a:lstStyle>
          <a:p>
            <a:pPr>
              <a:defRPr/>
            </a:pPr>
            <a:endParaRPr lang="en-AU"/>
          </a:p>
        </p:txBody>
      </p:sp>
      <p:sp>
        <p:nvSpPr>
          <p:cNvPr id="3079" name="Rectangle 7"/>
          <p:cNvSpPr>
            <a:spLocks noGrp="1" noChangeArrowheads="1"/>
          </p:cNvSpPr>
          <p:nvPr>
            <p:ph type="sldNum" sz="quarter" idx="5"/>
          </p:nvPr>
        </p:nvSpPr>
        <p:spPr bwMode="auto">
          <a:xfrm>
            <a:off x="3851275" y="8615363"/>
            <a:ext cx="3033713" cy="474662"/>
          </a:xfrm>
          <a:prstGeom prst="rect">
            <a:avLst/>
          </a:prstGeom>
          <a:noFill/>
          <a:ln w="9525">
            <a:noFill/>
            <a:miter lim="800000"/>
            <a:headEnd/>
            <a:tailEnd/>
          </a:ln>
        </p:spPr>
        <p:txBody>
          <a:bodyPr vert="horz" wrap="square" lIns="84416" tIns="42209" rIns="84416" bIns="42209" numCol="1" anchor="b" anchorCtr="0" compatLnSpc="1">
            <a:prstTxWarp prst="textNoShape">
              <a:avLst/>
            </a:prstTxWarp>
          </a:bodyPr>
          <a:lstStyle>
            <a:lvl1pPr algn="r" defTabSz="846138">
              <a:defRPr sz="1100">
                <a:solidFill>
                  <a:schemeClr val="tx1"/>
                </a:solidFill>
                <a:latin typeface="Times New Roman" pitchFamily="18" charset="0"/>
              </a:defRPr>
            </a:lvl1pPr>
          </a:lstStyle>
          <a:p>
            <a:pPr>
              <a:defRPr/>
            </a:pPr>
            <a:fld id="{4C04A2DC-0E3A-4D9C-B7A3-3B08848FDC17}" type="slidenum">
              <a:rPr lang="en-AU"/>
              <a:pPr>
                <a:defRPr/>
              </a:pPr>
              <a:t>‹#›</a:t>
            </a:fld>
            <a:endParaRPr lang="en-AU"/>
          </a:p>
        </p:txBody>
      </p:sp>
    </p:spTree>
    <p:extLst>
      <p:ext uri="{BB962C8B-B14F-4D97-AF65-F5344CB8AC3E}">
        <p14:creationId xmlns:p14="http://schemas.microsoft.com/office/powerpoint/2010/main" val="29471367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a:ln/>
        </p:spPr>
      </p:sp>
      <p:sp>
        <p:nvSpPr>
          <p:cNvPr id="40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1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46138">
              <a:defRPr sz="1600">
                <a:solidFill>
                  <a:srgbClr val="000066"/>
                </a:solidFill>
                <a:latin typeface="Palatino Linotype" pitchFamily="18" charset="0"/>
              </a:defRPr>
            </a:lvl1pPr>
            <a:lvl2pPr marL="742950" indent="-285750" defTabSz="846138">
              <a:defRPr sz="1600">
                <a:solidFill>
                  <a:srgbClr val="000066"/>
                </a:solidFill>
                <a:latin typeface="Palatino Linotype" pitchFamily="18" charset="0"/>
              </a:defRPr>
            </a:lvl2pPr>
            <a:lvl3pPr marL="1143000" indent="-228600" defTabSz="846138">
              <a:defRPr sz="1600">
                <a:solidFill>
                  <a:srgbClr val="000066"/>
                </a:solidFill>
                <a:latin typeface="Palatino Linotype" pitchFamily="18" charset="0"/>
              </a:defRPr>
            </a:lvl3pPr>
            <a:lvl4pPr marL="1600200" indent="-228600" defTabSz="846138">
              <a:defRPr sz="1600">
                <a:solidFill>
                  <a:srgbClr val="000066"/>
                </a:solidFill>
                <a:latin typeface="Palatino Linotype" pitchFamily="18" charset="0"/>
              </a:defRPr>
            </a:lvl4pPr>
            <a:lvl5pPr marL="2057400" indent="-228600" defTabSz="846138">
              <a:defRPr sz="1600">
                <a:solidFill>
                  <a:srgbClr val="000066"/>
                </a:solidFill>
                <a:latin typeface="Palatino Linotype" pitchFamily="18" charset="0"/>
              </a:defRPr>
            </a:lvl5pPr>
            <a:lvl6pPr marL="2514600" indent="-228600" algn="ctr" defTabSz="846138" eaLnBrk="0" fontAlgn="base" hangingPunct="0">
              <a:spcBef>
                <a:spcPct val="0"/>
              </a:spcBef>
              <a:spcAft>
                <a:spcPct val="0"/>
              </a:spcAft>
              <a:defRPr sz="1600">
                <a:solidFill>
                  <a:srgbClr val="000066"/>
                </a:solidFill>
                <a:latin typeface="Palatino Linotype" pitchFamily="18" charset="0"/>
              </a:defRPr>
            </a:lvl6pPr>
            <a:lvl7pPr marL="2971800" indent="-228600" algn="ctr" defTabSz="846138" eaLnBrk="0" fontAlgn="base" hangingPunct="0">
              <a:spcBef>
                <a:spcPct val="0"/>
              </a:spcBef>
              <a:spcAft>
                <a:spcPct val="0"/>
              </a:spcAft>
              <a:defRPr sz="1600">
                <a:solidFill>
                  <a:srgbClr val="000066"/>
                </a:solidFill>
                <a:latin typeface="Palatino Linotype" pitchFamily="18" charset="0"/>
              </a:defRPr>
            </a:lvl7pPr>
            <a:lvl8pPr marL="3429000" indent="-228600" algn="ctr" defTabSz="846138" eaLnBrk="0" fontAlgn="base" hangingPunct="0">
              <a:spcBef>
                <a:spcPct val="0"/>
              </a:spcBef>
              <a:spcAft>
                <a:spcPct val="0"/>
              </a:spcAft>
              <a:defRPr sz="1600">
                <a:solidFill>
                  <a:srgbClr val="000066"/>
                </a:solidFill>
                <a:latin typeface="Palatino Linotype" pitchFamily="18" charset="0"/>
              </a:defRPr>
            </a:lvl8pPr>
            <a:lvl9pPr marL="3886200" indent="-228600" algn="ctr" defTabSz="846138" eaLnBrk="0" fontAlgn="base" hangingPunct="0">
              <a:spcBef>
                <a:spcPct val="0"/>
              </a:spcBef>
              <a:spcAft>
                <a:spcPct val="0"/>
              </a:spcAft>
              <a:defRPr sz="1600">
                <a:solidFill>
                  <a:srgbClr val="000066"/>
                </a:solidFill>
                <a:latin typeface="Palatino Linotype" pitchFamily="18" charset="0"/>
              </a:defRPr>
            </a:lvl9pPr>
          </a:lstStyle>
          <a:p>
            <a:fld id="{3FB60CFB-38F4-4657-86AA-F8515DAB381F}" type="slidenum">
              <a:rPr lang="en-AU" sz="1100" smtClean="0">
                <a:solidFill>
                  <a:schemeClr val="tx1"/>
                </a:solidFill>
                <a:latin typeface="Times New Roman" pitchFamily="18" charset="0"/>
              </a:rPr>
              <a:pPr/>
              <a:t>1</a:t>
            </a:fld>
            <a:endParaRPr lang="en-AU" sz="1100" smtClean="0">
              <a:solidFill>
                <a:schemeClr val="tx1"/>
              </a:solidFill>
              <a:latin typeface="Times New Roman" pitchFamily="18" charset="0"/>
            </a:endParaRPr>
          </a:p>
        </p:txBody>
      </p:sp>
    </p:spTree>
    <p:extLst>
      <p:ext uri="{BB962C8B-B14F-4D97-AF65-F5344CB8AC3E}">
        <p14:creationId xmlns:p14="http://schemas.microsoft.com/office/powerpoint/2010/main" val="3975303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09740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2193925" y="7680325"/>
            <a:ext cx="39503350" cy="217249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2159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02119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493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493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64573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22539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825016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8770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70614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88185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7680325"/>
            <a:ext cx="39503350" cy="2172493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6622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7638"/>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763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39723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33CC"/>
            </a:gs>
            <a:gs pos="100000">
              <a:srgbClr val="00185E"/>
            </a:gs>
          </a:gsLst>
          <a:lin ang="5400000" scaled="1"/>
        </a:gradFill>
        <a:effectLst/>
      </p:bgPr>
    </p:bg>
    <p:spTree>
      <p:nvGrpSpPr>
        <p:cNvPr id="1" name=""/>
        <p:cNvGrpSpPr/>
        <p:nvPr/>
      </p:nvGrpSpPr>
      <p:grpSpPr>
        <a:xfrm>
          <a:off x="0" y="0"/>
          <a:ext cx="0" cy="0"/>
          <a:chOff x="0" y="0"/>
          <a:chExt cx="0" cy="0"/>
        </a:xfrm>
      </p:grpSpPr>
      <p:sp>
        <p:nvSpPr>
          <p:cNvPr id="1031" name="Rectangle 7"/>
          <p:cNvSpPr>
            <a:spLocks noChangeArrowheads="1"/>
          </p:cNvSpPr>
          <p:nvPr userDrawn="1"/>
        </p:nvSpPr>
        <p:spPr bwMode="auto">
          <a:xfrm>
            <a:off x="1143000" y="8940800"/>
            <a:ext cx="9829800" cy="22758400"/>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032" name="Rectangle 8"/>
          <p:cNvSpPr>
            <a:spLocks noChangeArrowheads="1"/>
          </p:cNvSpPr>
          <p:nvPr userDrawn="1"/>
        </p:nvSpPr>
        <p:spPr bwMode="auto">
          <a:xfrm>
            <a:off x="11734800" y="8940800"/>
            <a:ext cx="9829800" cy="22758400"/>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033" name="Rectangle 9"/>
          <p:cNvSpPr>
            <a:spLocks noChangeArrowheads="1"/>
          </p:cNvSpPr>
          <p:nvPr userDrawn="1"/>
        </p:nvSpPr>
        <p:spPr bwMode="auto">
          <a:xfrm>
            <a:off x="22326600" y="8940800"/>
            <a:ext cx="9829800" cy="22758400"/>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034" name="Rectangle 10"/>
          <p:cNvSpPr>
            <a:spLocks noChangeArrowheads="1"/>
          </p:cNvSpPr>
          <p:nvPr userDrawn="1"/>
        </p:nvSpPr>
        <p:spPr bwMode="auto">
          <a:xfrm>
            <a:off x="32918400" y="8940800"/>
            <a:ext cx="9829800" cy="22758400"/>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036" name="Rectangle 12"/>
          <p:cNvSpPr>
            <a:spLocks noChangeArrowheads="1"/>
          </p:cNvSpPr>
          <p:nvPr userDrawn="1"/>
        </p:nvSpPr>
        <p:spPr bwMode="auto">
          <a:xfrm>
            <a:off x="0" y="0"/>
            <a:ext cx="43891200" cy="32918400"/>
          </a:xfrm>
          <a:prstGeom prst="rect">
            <a:avLst/>
          </a:prstGeom>
          <a:noFill/>
          <a:ln w="25400">
            <a:solidFill>
              <a:schemeClr val="tx1"/>
            </a:solidFill>
            <a:miter lim="800000"/>
            <a:headEnd/>
            <a:tailEnd/>
          </a:ln>
          <a:effectLst/>
        </p:spPr>
        <p:txBody>
          <a:bodyPr wrap="none" anchor="ctr"/>
          <a:lstStyle/>
          <a:p>
            <a:pPr>
              <a:defRPr/>
            </a:pP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67200" rtl="0" eaLnBrk="0" fontAlgn="base" hangingPunct="0">
        <a:spcBef>
          <a:spcPct val="0"/>
        </a:spcBef>
        <a:spcAft>
          <a:spcPct val="0"/>
        </a:spcAft>
        <a:defRPr sz="20500">
          <a:solidFill>
            <a:schemeClr val="tx2"/>
          </a:solidFill>
          <a:latin typeface="+mj-lt"/>
          <a:ea typeface="+mj-ea"/>
          <a:cs typeface="+mj-cs"/>
        </a:defRPr>
      </a:lvl1pPr>
      <a:lvl2pPr algn="ctr" defTabSz="4267200" rtl="0" eaLnBrk="0" fontAlgn="base" hangingPunct="0">
        <a:spcBef>
          <a:spcPct val="0"/>
        </a:spcBef>
        <a:spcAft>
          <a:spcPct val="0"/>
        </a:spcAft>
        <a:defRPr sz="20500">
          <a:solidFill>
            <a:schemeClr val="tx2"/>
          </a:solidFill>
          <a:latin typeface="Times New Roman" pitchFamily="18" charset="0"/>
        </a:defRPr>
      </a:lvl2pPr>
      <a:lvl3pPr algn="ctr" defTabSz="4267200" rtl="0" eaLnBrk="0" fontAlgn="base" hangingPunct="0">
        <a:spcBef>
          <a:spcPct val="0"/>
        </a:spcBef>
        <a:spcAft>
          <a:spcPct val="0"/>
        </a:spcAft>
        <a:defRPr sz="20500">
          <a:solidFill>
            <a:schemeClr val="tx2"/>
          </a:solidFill>
          <a:latin typeface="Times New Roman" pitchFamily="18" charset="0"/>
        </a:defRPr>
      </a:lvl3pPr>
      <a:lvl4pPr algn="ctr" defTabSz="4267200" rtl="0" eaLnBrk="0" fontAlgn="base" hangingPunct="0">
        <a:spcBef>
          <a:spcPct val="0"/>
        </a:spcBef>
        <a:spcAft>
          <a:spcPct val="0"/>
        </a:spcAft>
        <a:defRPr sz="20500">
          <a:solidFill>
            <a:schemeClr val="tx2"/>
          </a:solidFill>
          <a:latin typeface="Times New Roman" pitchFamily="18" charset="0"/>
        </a:defRPr>
      </a:lvl4pPr>
      <a:lvl5pPr algn="ctr" defTabSz="4267200" rtl="0" eaLnBrk="0" fontAlgn="base" hangingPunct="0">
        <a:spcBef>
          <a:spcPct val="0"/>
        </a:spcBef>
        <a:spcAft>
          <a:spcPct val="0"/>
        </a:spcAft>
        <a:defRPr sz="20500">
          <a:solidFill>
            <a:schemeClr val="tx2"/>
          </a:solidFill>
          <a:latin typeface="Times New Roman" pitchFamily="18" charset="0"/>
        </a:defRPr>
      </a:lvl5pPr>
      <a:lvl6pPr marL="457200" algn="ctr" defTabSz="4267200" rtl="0" eaLnBrk="0" fontAlgn="base" hangingPunct="0">
        <a:spcBef>
          <a:spcPct val="0"/>
        </a:spcBef>
        <a:spcAft>
          <a:spcPct val="0"/>
        </a:spcAft>
        <a:defRPr sz="20500">
          <a:solidFill>
            <a:schemeClr val="tx2"/>
          </a:solidFill>
          <a:latin typeface="Times New Roman" pitchFamily="18" charset="0"/>
        </a:defRPr>
      </a:lvl6pPr>
      <a:lvl7pPr marL="914400" algn="ctr" defTabSz="4267200" rtl="0" eaLnBrk="0" fontAlgn="base" hangingPunct="0">
        <a:spcBef>
          <a:spcPct val="0"/>
        </a:spcBef>
        <a:spcAft>
          <a:spcPct val="0"/>
        </a:spcAft>
        <a:defRPr sz="20500">
          <a:solidFill>
            <a:schemeClr val="tx2"/>
          </a:solidFill>
          <a:latin typeface="Times New Roman" pitchFamily="18" charset="0"/>
        </a:defRPr>
      </a:lvl7pPr>
      <a:lvl8pPr marL="1371600" algn="ctr" defTabSz="4267200" rtl="0" eaLnBrk="0" fontAlgn="base" hangingPunct="0">
        <a:spcBef>
          <a:spcPct val="0"/>
        </a:spcBef>
        <a:spcAft>
          <a:spcPct val="0"/>
        </a:spcAft>
        <a:defRPr sz="20500">
          <a:solidFill>
            <a:schemeClr val="tx2"/>
          </a:solidFill>
          <a:latin typeface="Times New Roman" pitchFamily="18" charset="0"/>
        </a:defRPr>
      </a:lvl8pPr>
      <a:lvl9pPr marL="1828800" algn="ctr" defTabSz="4267200" rtl="0" eaLnBrk="0" fontAlgn="base" hangingPunct="0">
        <a:spcBef>
          <a:spcPct val="0"/>
        </a:spcBef>
        <a:spcAft>
          <a:spcPct val="0"/>
        </a:spcAft>
        <a:defRPr sz="20500">
          <a:solidFill>
            <a:schemeClr val="tx2"/>
          </a:solidFill>
          <a:latin typeface="Times New Roman" pitchFamily="18" charset="0"/>
        </a:defRPr>
      </a:lvl9pPr>
    </p:titleStyle>
    <p:bodyStyle>
      <a:lvl1pPr marL="1600200" indent="-1600200" algn="l" defTabSz="4267200" rtl="0" eaLnBrk="0" fontAlgn="base" hangingPunct="0">
        <a:spcBef>
          <a:spcPct val="20000"/>
        </a:spcBef>
        <a:spcAft>
          <a:spcPct val="0"/>
        </a:spcAft>
        <a:buChar char="•"/>
        <a:defRPr sz="14900">
          <a:solidFill>
            <a:schemeClr val="tx1"/>
          </a:solidFill>
          <a:latin typeface="+mn-lt"/>
          <a:ea typeface="+mn-ea"/>
          <a:cs typeface="+mn-cs"/>
        </a:defRPr>
      </a:lvl1pPr>
      <a:lvl2pPr marL="3467100" indent="-1333500" algn="l" defTabSz="4267200" rtl="0" eaLnBrk="0" fontAlgn="base" hangingPunct="0">
        <a:spcBef>
          <a:spcPct val="20000"/>
        </a:spcBef>
        <a:spcAft>
          <a:spcPct val="0"/>
        </a:spcAft>
        <a:buChar char="–"/>
        <a:defRPr sz="13100">
          <a:solidFill>
            <a:schemeClr val="tx1"/>
          </a:solidFill>
          <a:latin typeface="+mn-lt"/>
        </a:defRPr>
      </a:lvl2pPr>
      <a:lvl3pPr marL="5334000" indent="-1066800" algn="l" defTabSz="4267200" rtl="0" eaLnBrk="0" fontAlgn="base" hangingPunct="0">
        <a:spcBef>
          <a:spcPct val="20000"/>
        </a:spcBef>
        <a:spcAft>
          <a:spcPct val="0"/>
        </a:spcAft>
        <a:buChar char="•"/>
        <a:defRPr sz="11200">
          <a:solidFill>
            <a:schemeClr val="tx1"/>
          </a:solidFill>
          <a:latin typeface="+mn-lt"/>
        </a:defRPr>
      </a:lvl3pPr>
      <a:lvl4pPr marL="7467600" indent="-1066800" algn="l" defTabSz="4267200" rtl="0" eaLnBrk="0" fontAlgn="base" hangingPunct="0">
        <a:spcBef>
          <a:spcPct val="20000"/>
        </a:spcBef>
        <a:spcAft>
          <a:spcPct val="0"/>
        </a:spcAft>
        <a:buChar char="–"/>
        <a:defRPr sz="9300">
          <a:solidFill>
            <a:schemeClr val="tx1"/>
          </a:solidFill>
          <a:latin typeface="+mn-lt"/>
        </a:defRPr>
      </a:lvl4pPr>
      <a:lvl5pPr marL="9601200" indent="-1066800" algn="l" defTabSz="4267200" rtl="0" eaLnBrk="0" fontAlgn="base" hangingPunct="0">
        <a:spcBef>
          <a:spcPct val="20000"/>
        </a:spcBef>
        <a:spcAft>
          <a:spcPct val="0"/>
        </a:spcAft>
        <a:buChar char="»"/>
        <a:defRPr sz="9300">
          <a:solidFill>
            <a:schemeClr val="tx1"/>
          </a:solidFill>
          <a:latin typeface="+mn-lt"/>
        </a:defRPr>
      </a:lvl5pPr>
      <a:lvl6pPr marL="10058400" indent="-1066800" algn="l" defTabSz="4267200" rtl="0" eaLnBrk="0" fontAlgn="base" hangingPunct="0">
        <a:spcBef>
          <a:spcPct val="20000"/>
        </a:spcBef>
        <a:spcAft>
          <a:spcPct val="0"/>
        </a:spcAft>
        <a:buChar char="»"/>
        <a:defRPr sz="9300">
          <a:solidFill>
            <a:schemeClr val="tx1"/>
          </a:solidFill>
          <a:latin typeface="+mn-lt"/>
        </a:defRPr>
      </a:lvl6pPr>
      <a:lvl7pPr marL="10515600" indent="-1066800" algn="l" defTabSz="4267200" rtl="0" eaLnBrk="0" fontAlgn="base" hangingPunct="0">
        <a:spcBef>
          <a:spcPct val="20000"/>
        </a:spcBef>
        <a:spcAft>
          <a:spcPct val="0"/>
        </a:spcAft>
        <a:buChar char="»"/>
        <a:defRPr sz="9300">
          <a:solidFill>
            <a:schemeClr val="tx1"/>
          </a:solidFill>
          <a:latin typeface="+mn-lt"/>
        </a:defRPr>
      </a:lvl7pPr>
      <a:lvl8pPr marL="10972800" indent="-1066800" algn="l" defTabSz="4267200" rtl="0" eaLnBrk="0" fontAlgn="base" hangingPunct="0">
        <a:spcBef>
          <a:spcPct val="20000"/>
        </a:spcBef>
        <a:spcAft>
          <a:spcPct val="0"/>
        </a:spcAft>
        <a:buChar char="»"/>
        <a:defRPr sz="9300">
          <a:solidFill>
            <a:schemeClr val="tx1"/>
          </a:solidFill>
          <a:latin typeface="+mn-lt"/>
        </a:defRPr>
      </a:lvl8pPr>
      <a:lvl9pPr marL="11430000" indent="-1066800" algn="l" defTabSz="4267200"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399"/>
        </a:solid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143000" y="9906000"/>
            <a:ext cx="9825038" cy="119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9496" tIns="457200" rIns="539496" bIns="360000">
            <a:spAutoFit/>
          </a:bodyPr>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algn="l"/>
            <a:endParaRPr lang="en-US" sz="2400" b="1" dirty="0">
              <a:solidFill>
                <a:schemeClr val="tx1"/>
              </a:solidFill>
            </a:endParaRPr>
          </a:p>
        </p:txBody>
      </p:sp>
      <p:sp>
        <p:nvSpPr>
          <p:cNvPr id="2051" name="Text Box 3"/>
          <p:cNvSpPr txBox="1">
            <a:spLocks noChangeArrowheads="1"/>
          </p:cNvSpPr>
          <p:nvPr/>
        </p:nvSpPr>
        <p:spPr bwMode="auto">
          <a:xfrm>
            <a:off x="11919889" y="8939213"/>
            <a:ext cx="4586380" cy="937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0" tIns="360000" rIns="539496" bIns="360000">
            <a:spAutoFit/>
          </a:bodyPr>
          <a:lstStyle>
            <a:lvl1pPr marL="457200" indent="-457200">
              <a:defRPr sz="1600">
                <a:solidFill>
                  <a:srgbClr val="000066"/>
                </a:solidFill>
                <a:latin typeface="Palatino Linotype" pitchFamily="18" charset="0"/>
              </a:defRPr>
            </a:lvl1pPr>
            <a:lvl2pPr marL="914400" indent="-45720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marL="0" indent="0" algn="l"/>
            <a:r>
              <a:rPr lang="en-US" sz="2800" b="1" dirty="0" smtClean="0"/>
              <a:t>Measures</a:t>
            </a:r>
            <a:r>
              <a:rPr lang="en-US" sz="2800" b="1" dirty="0" smtClean="0"/>
              <a:t>:</a:t>
            </a:r>
          </a:p>
          <a:p>
            <a:pPr marL="0" indent="0" algn="l"/>
            <a:r>
              <a:rPr lang="en-US" sz="2400" dirty="0" smtClean="0"/>
              <a:t> </a:t>
            </a:r>
            <a:r>
              <a:rPr lang="en-US" sz="2300" dirty="0" smtClean="0"/>
              <a:t>The</a:t>
            </a:r>
            <a:r>
              <a:rPr lang="en-US" sz="2300" dirty="0" smtClean="0"/>
              <a:t> six </a:t>
            </a:r>
          </a:p>
          <a:p>
            <a:pPr marL="0" indent="0" algn="l"/>
            <a:r>
              <a:rPr lang="en-US" sz="2300" dirty="0" smtClean="0"/>
              <a:t>variables analyzed were SLUMS exam score, hearing, gait, white blood cell count, serum albumin level and red blood cell count. The SLUMS exam has a score from 0-30, with scores from 1-20 indicating dementia (N=17), 21-26 indicating mild neurocognitive impairment (N=32), and 27-30  indicating normal cognitive function (N=37). Scoring assumed that all patients had a high school education. The mean SLUMS was 24.35, SD=5.09. </a:t>
            </a:r>
            <a:endParaRPr lang="en-US" sz="2300" dirty="0" smtClean="0">
              <a:solidFill>
                <a:schemeClr val="tx1"/>
              </a:solidFill>
            </a:endParaRPr>
          </a:p>
          <a:p>
            <a:pPr algn="l">
              <a:buFont typeface="Courier New" pitchFamily="49" charset="0"/>
              <a:buChar char="o"/>
            </a:pPr>
            <a:endParaRPr lang="en-AU" sz="2400" dirty="0">
              <a:solidFill>
                <a:srgbClr val="003399"/>
              </a:solidFill>
            </a:endParaRPr>
          </a:p>
          <a:p>
            <a:endParaRPr lang="en-AU" sz="2400" dirty="0">
              <a:solidFill>
                <a:schemeClr val="tx1"/>
              </a:solidFill>
            </a:endParaRPr>
          </a:p>
          <a:p>
            <a:pPr algn="l"/>
            <a:endParaRPr lang="en-US" sz="2400" b="1" dirty="0">
              <a:solidFill>
                <a:schemeClr val="tx1"/>
              </a:solidFill>
            </a:endParaRPr>
          </a:p>
          <a:p>
            <a:endParaRPr lang="en-AU" sz="2400" dirty="0">
              <a:solidFill>
                <a:schemeClr val="tx1"/>
              </a:solidFill>
            </a:endParaRPr>
          </a:p>
        </p:txBody>
      </p:sp>
      <p:sp>
        <p:nvSpPr>
          <p:cNvPr id="2052" name="Text Box 5"/>
          <p:cNvSpPr txBox="1">
            <a:spLocks noChangeArrowheads="1"/>
          </p:cNvSpPr>
          <p:nvPr/>
        </p:nvSpPr>
        <p:spPr bwMode="auto">
          <a:xfrm>
            <a:off x="32918400" y="9982200"/>
            <a:ext cx="9834563" cy="161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60000" tIns="360000" rIns="539496" bIns="360000">
            <a:spAutoFit/>
          </a:bodyPr>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marL="457200" indent="-457200" algn="l">
              <a:buClr>
                <a:srgbClr val="003399"/>
              </a:buClr>
              <a:buSzPct val="120000"/>
              <a:buFont typeface="Wingdings" charset="2"/>
              <a:buChar char="§"/>
            </a:pPr>
            <a:r>
              <a:rPr lang="en-US" sz="2500" b="1" dirty="0" smtClean="0"/>
              <a:t>Loss of hearing in both ears was associated with a lower SLUMS score. This supports previous research that found hearing loss associated with a lower MMSE score. </a:t>
            </a:r>
          </a:p>
          <a:p>
            <a:pPr marL="457200" indent="-457200" algn="l">
              <a:buClr>
                <a:srgbClr val="003399"/>
              </a:buClr>
              <a:buSzPct val="120000"/>
              <a:buFont typeface="Wingdings" charset="2"/>
              <a:buChar char="§"/>
            </a:pPr>
            <a:endParaRPr lang="en-US" sz="2500" b="1" dirty="0"/>
          </a:p>
          <a:p>
            <a:pPr marL="457200" indent="-457200" algn="l">
              <a:buClr>
                <a:srgbClr val="003399"/>
              </a:buClr>
              <a:buSzPct val="120000"/>
              <a:buFont typeface="Wingdings" charset="2"/>
              <a:buChar char="§"/>
            </a:pPr>
            <a:r>
              <a:rPr lang="en-US" sz="2500" b="1" dirty="0" smtClean="0"/>
              <a:t>Abnormal gait was associated with a lower SLUMS score</a:t>
            </a:r>
            <a:r>
              <a:rPr lang="en-US" sz="2500" b="1" dirty="0"/>
              <a:t>.</a:t>
            </a:r>
            <a:r>
              <a:rPr lang="en-US" sz="2500" b="1" dirty="0" smtClean="0"/>
              <a:t> </a:t>
            </a:r>
          </a:p>
          <a:p>
            <a:pPr algn="l">
              <a:buClr>
                <a:srgbClr val="003399"/>
              </a:buClr>
              <a:buSzPct val="120000"/>
            </a:pPr>
            <a:endParaRPr lang="en-US" sz="2500" b="1" dirty="0"/>
          </a:p>
          <a:p>
            <a:pPr marL="457200" indent="-457200" algn="l">
              <a:buClr>
                <a:srgbClr val="003399"/>
              </a:buClr>
              <a:buSzPct val="120000"/>
              <a:buFont typeface="Wingdings" charset="2"/>
              <a:buChar char="§"/>
            </a:pPr>
            <a:r>
              <a:rPr lang="en-US" sz="2500" b="1" dirty="0" smtClean="0"/>
              <a:t>White blood cell count is negatively correlated to SLUMS score. High white blood cell count indicates a possible immune response.</a:t>
            </a:r>
          </a:p>
          <a:p>
            <a:pPr marL="457200" indent="-457200" algn="l">
              <a:buClr>
                <a:srgbClr val="003399"/>
              </a:buClr>
              <a:buSzPct val="120000"/>
              <a:buFont typeface="Wingdings" charset="2"/>
              <a:buChar char="§"/>
            </a:pPr>
            <a:endParaRPr lang="en-US" sz="2500" b="1" dirty="0"/>
          </a:p>
          <a:p>
            <a:pPr marL="457200" indent="-457200" algn="l">
              <a:buClr>
                <a:srgbClr val="003399"/>
              </a:buClr>
              <a:buSzPct val="120000"/>
              <a:buFont typeface="Wingdings" charset="2"/>
              <a:buChar char="§"/>
            </a:pPr>
            <a:r>
              <a:rPr lang="en-US" sz="2500" b="1" dirty="0" smtClean="0"/>
              <a:t>Serum albumin is positively correlated to SLUMS score. Serum albumin is predictive of systemic inflammation usually measured by C-reactive protein or inflammatory cytokines. This may be possibly associated with nutritional status.</a:t>
            </a:r>
          </a:p>
          <a:p>
            <a:pPr marL="457200" indent="-457200" algn="l">
              <a:buClr>
                <a:srgbClr val="003399"/>
              </a:buClr>
              <a:buSzPct val="120000"/>
              <a:buFont typeface="Wingdings" charset="2"/>
              <a:buChar char="§"/>
            </a:pPr>
            <a:endParaRPr lang="en-US" sz="2500" b="1" dirty="0"/>
          </a:p>
          <a:p>
            <a:pPr marL="457200" indent="-457200" algn="l">
              <a:buClr>
                <a:srgbClr val="003399"/>
              </a:buClr>
              <a:buSzPct val="120000"/>
              <a:buFont typeface="Wingdings" charset="2"/>
              <a:buChar char="§"/>
            </a:pPr>
            <a:r>
              <a:rPr lang="en-US" sz="2500" b="1" dirty="0"/>
              <a:t>Red blood cell count is positively correlated to SLUMS score. </a:t>
            </a:r>
            <a:r>
              <a:rPr lang="en-US" sz="2500" b="1" dirty="0" smtClean="0"/>
              <a:t>This may be associated with nutritional stratus. </a:t>
            </a:r>
          </a:p>
          <a:p>
            <a:pPr marL="457200" indent="-457200" algn="l">
              <a:buClr>
                <a:srgbClr val="003399"/>
              </a:buClr>
              <a:buSzPct val="120000"/>
              <a:buFont typeface="Wingdings" charset="2"/>
              <a:buChar char="§"/>
            </a:pPr>
            <a:endParaRPr lang="en-US" sz="2500" b="1" dirty="0"/>
          </a:p>
          <a:p>
            <a:pPr marL="457200" indent="-457200" algn="l">
              <a:buClr>
                <a:srgbClr val="003399"/>
              </a:buClr>
              <a:buSzPct val="120000"/>
              <a:buFont typeface="Wingdings" charset="2"/>
              <a:buChar char="§"/>
            </a:pPr>
            <a:r>
              <a:rPr lang="en-US" sz="2500" b="1" dirty="0" smtClean="0"/>
              <a:t>Results are consistent with past research.</a:t>
            </a:r>
          </a:p>
          <a:p>
            <a:pPr marL="457200" indent="-457200" algn="l">
              <a:buClr>
                <a:srgbClr val="003399"/>
              </a:buClr>
              <a:buSzPct val="120000"/>
              <a:buFont typeface="Wingdings" charset="2"/>
              <a:buChar char="§"/>
            </a:pPr>
            <a:endParaRPr lang="en-US" sz="2800" b="1" dirty="0"/>
          </a:p>
          <a:p>
            <a:pPr marL="457200" indent="-457200" algn="l">
              <a:buClr>
                <a:srgbClr val="003399"/>
              </a:buClr>
              <a:buSzPct val="120000"/>
              <a:buFont typeface="Wingdings" charset="2"/>
              <a:buChar char="§"/>
            </a:pPr>
            <a:endParaRPr lang="en-US" sz="2800" b="1" dirty="0"/>
          </a:p>
          <a:p>
            <a:pPr marL="457200" indent="-457200" algn="l">
              <a:buClr>
                <a:srgbClr val="003399"/>
              </a:buClr>
              <a:buSzPct val="120000"/>
              <a:buFont typeface="Wingdings" charset="2"/>
              <a:buChar char="§"/>
            </a:pPr>
            <a:endParaRPr lang="en-US" sz="2800" b="1" dirty="0"/>
          </a:p>
          <a:p>
            <a:pPr marL="571500" indent="-571500" algn="l">
              <a:buClr>
                <a:srgbClr val="003399"/>
              </a:buClr>
              <a:buSzPct val="120000"/>
              <a:buFont typeface="Wingdings" charset="2"/>
              <a:buChar char="§"/>
            </a:pPr>
            <a:endParaRPr lang="en-US" sz="2800" b="1" dirty="0" smtClean="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endParaRPr lang="en-AU" sz="2800" b="1" dirty="0">
              <a:solidFill>
                <a:schemeClr val="tx1"/>
              </a:solidFill>
            </a:endParaRPr>
          </a:p>
          <a:p>
            <a:pPr marL="457200" indent="-457200" algn="l">
              <a:buClr>
                <a:srgbClr val="003399"/>
              </a:buClr>
              <a:buSzPct val="120000"/>
              <a:buFont typeface="Wingdings" charset="2"/>
              <a:buChar char="§"/>
            </a:pPr>
            <a:r>
              <a:rPr lang="en-AU" sz="2800" b="1" dirty="0">
                <a:solidFill>
                  <a:schemeClr val="tx1"/>
                </a:solidFill>
              </a:rPr>
              <a:t>        </a:t>
            </a:r>
          </a:p>
          <a:p>
            <a:pPr marL="457200" indent="-457200" algn="l">
              <a:buClr>
                <a:srgbClr val="003399"/>
              </a:buClr>
              <a:buSzPct val="120000"/>
              <a:buFont typeface="Wingdings" charset="2"/>
              <a:buChar char="§"/>
            </a:pPr>
            <a:r>
              <a:rPr lang="en-AU" sz="2800" b="1" dirty="0">
                <a:solidFill>
                  <a:schemeClr val="tx1"/>
                </a:solidFill>
              </a:rPr>
              <a:t>         </a:t>
            </a:r>
          </a:p>
          <a:p>
            <a:pPr marL="457200" indent="-457200" algn="l">
              <a:buClr>
                <a:srgbClr val="003399"/>
              </a:buClr>
              <a:buSzPct val="120000"/>
              <a:buFont typeface="Wingdings" charset="2"/>
              <a:buChar char="§"/>
            </a:pPr>
            <a:r>
              <a:rPr lang="en-AU" sz="2800" b="1" dirty="0">
                <a:solidFill>
                  <a:schemeClr val="tx1"/>
                </a:solidFill>
              </a:rPr>
              <a:t>         </a:t>
            </a:r>
          </a:p>
          <a:p>
            <a:pPr marL="457200" indent="-457200" algn="l">
              <a:buClr>
                <a:srgbClr val="003399"/>
              </a:buClr>
              <a:buSzPct val="120000"/>
              <a:buFont typeface="Wingdings" charset="2"/>
              <a:buChar char="§"/>
            </a:pPr>
            <a:r>
              <a:rPr lang="en-AU" sz="2800" b="1" dirty="0">
                <a:solidFill>
                  <a:schemeClr val="tx1"/>
                </a:solidFill>
              </a:rPr>
              <a:t>         </a:t>
            </a:r>
          </a:p>
          <a:p>
            <a:pPr marL="457200" indent="-457200" algn="l">
              <a:buClr>
                <a:srgbClr val="003399"/>
              </a:buClr>
              <a:buSzPct val="120000"/>
              <a:buFont typeface="Wingdings" charset="2"/>
              <a:buChar char="§"/>
            </a:pPr>
            <a:r>
              <a:rPr lang="en-AU" sz="2800" b="1" dirty="0">
                <a:solidFill>
                  <a:schemeClr val="tx1"/>
                </a:solidFill>
              </a:rPr>
              <a:t>         </a:t>
            </a:r>
          </a:p>
        </p:txBody>
      </p:sp>
      <p:sp>
        <p:nvSpPr>
          <p:cNvPr id="2053" name="Text Box 6"/>
          <p:cNvSpPr txBox="1">
            <a:spLocks noChangeArrowheads="1"/>
          </p:cNvSpPr>
          <p:nvPr/>
        </p:nvSpPr>
        <p:spPr bwMode="auto">
          <a:xfrm>
            <a:off x="0" y="-152400"/>
            <a:ext cx="43891200" cy="4876800"/>
          </a:xfrm>
          <a:prstGeom prst="rect">
            <a:avLst/>
          </a:prstGeom>
          <a:solidFill>
            <a:schemeClr val="bg1"/>
          </a:solidFill>
          <a:ln>
            <a:noFill/>
          </a:ln>
          <a:extLst>
            <a:ext uri="{91240B29-F687-4f45-9708-019B960494DF}">
              <a14:hiddenLine xmlns:a14="http://schemas.microsoft.com/office/drawing/2010/main" w="50800">
                <a:solidFill>
                  <a:srgbClr val="000000"/>
                </a:solidFill>
                <a:miter lim="800000"/>
                <a:headEnd/>
                <a:tailEnd/>
              </a14:hiddenLine>
            </a:ext>
          </a:extLst>
        </p:spPr>
        <p:txBody>
          <a:bodyPr lIns="2459736" tIns="905256" rIns="540000" bIns="540000"/>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algn="l"/>
            <a:r>
              <a:rPr lang="en-US" sz="11500" b="1" kern="1000" dirty="0" smtClean="0">
                <a:solidFill>
                  <a:schemeClr val="tx1"/>
                </a:solidFill>
              </a:rPr>
              <a:t>	Dementia </a:t>
            </a:r>
            <a:r>
              <a:rPr lang="en-US" sz="11500" b="1" kern="1000" dirty="0" smtClean="0">
                <a:solidFill>
                  <a:schemeClr val="tx1"/>
                </a:solidFill>
              </a:rPr>
              <a:t>and primary-care health measures:</a:t>
            </a:r>
          </a:p>
          <a:p>
            <a:pPr algn="l"/>
            <a:r>
              <a:rPr lang="en-US" sz="9600" b="1" kern="1000" dirty="0" smtClean="0">
                <a:solidFill>
                  <a:schemeClr val="tx1"/>
                </a:solidFill>
              </a:rPr>
              <a:t>	Hearing</a:t>
            </a:r>
            <a:r>
              <a:rPr lang="en-US" sz="9600" b="1" kern="1000" dirty="0" smtClean="0">
                <a:solidFill>
                  <a:schemeClr val="tx1"/>
                </a:solidFill>
              </a:rPr>
              <a:t>, gait, and markers of </a:t>
            </a:r>
            <a:r>
              <a:rPr lang="en-US" sz="9600" b="1" kern="1000" dirty="0" smtClean="0">
                <a:solidFill>
                  <a:schemeClr val="tx1"/>
                </a:solidFill>
              </a:rPr>
              <a:t>inflammation</a:t>
            </a:r>
            <a:endParaRPr lang="en-US" sz="9600" b="1" kern="1000" dirty="0" smtClean="0">
              <a:solidFill>
                <a:schemeClr val="tx1"/>
              </a:solidFill>
            </a:endParaRPr>
          </a:p>
        </p:txBody>
      </p:sp>
      <p:sp>
        <p:nvSpPr>
          <p:cNvPr id="2054" name="Rectangle 29"/>
          <p:cNvSpPr>
            <a:spLocks noChangeArrowheads="1"/>
          </p:cNvSpPr>
          <p:nvPr/>
        </p:nvSpPr>
        <p:spPr bwMode="auto">
          <a:xfrm>
            <a:off x="0" y="4343400"/>
            <a:ext cx="43891200" cy="762000"/>
          </a:xfrm>
          <a:prstGeom prst="rect">
            <a:avLst/>
          </a:prstGeom>
          <a:gradFill rotWithShape="0">
            <a:gsLst>
              <a:gs pos="0">
                <a:srgbClr val="A3A3A3"/>
              </a:gs>
              <a:gs pos="100000">
                <a:srgbClr val="EAEAEA"/>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2055" name="Text Box 8"/>
          <p:cNvSpPr txBox="1">
            <a:spLocks noChangeArrowheads="1"/>
          </p:cNvSpPr>
          <p:nvPr/>
        </p:nvSpPr>
        <p:spPr bwMode="auto">
          <a:xfrm>
            <a:off x="1484755" y="5410200"/>
            <a:ext cx="4016375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60000" tIns="360000" rIns="360000" bIns="360000"/>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a:spcBef>
                <a:spcPct val="20000"/>
              </a:spcBef>
            </a:pPr>
            <a:r>
              <a:rPr lang="en-GB" sz="6800" b="1" dirty="0" smtClean="0">
                <a:solidFill>
                  <a:schemeClr val="bg1"/>
                </a:solidFill>
                <a:latin typeface="Century Gothic" pitchFamily="34" charset="0"/>
              </a:rPr>
              <a:t>Elsa Lindgren, Robert </a:t>
            </a:r>
            <a:r>
              <a:rPr lang="en-GB" sz="6800" b="1" dirty="0">
                <a:solidFill>
                  <a:schemeClr val="bg1"/>
                </a:solidFill>
                <a:latin typeface="Century Gothic" pitchFamily="34" charset="0"/>
              </a:rPr>
              <a:t>C. </a:t>
            </a:r>
            <a:r>
              <a:rPr lang="en-GB" sz="6800" b="1" dirty="0" err="1" smtClean="0">
                <a:solidFill>
                  <a:schemeClr val="bg1"/>
                </a:solidFill>
                <a:latin typeface="Century Gothic" pitchFamily="34" charset="0"/>
              </a:rPr>
              <a:t>Drugan</a:t>
            </a:r>
            <a:r>
              <a:rPr lang="en-GB" sz="6800" b="1" dirty="0" smtClean="0">
                <a:solidFill>
                  <a:schemeClr val="bg1"/>
                </a:solidFill>
                <a:latin typeface="Century Gothic" pitchFamily="34" charset="0"/>
              </a:rPr>
              <a:t>, &amp; Rebecca M. Warner</a:t>
            </a:r>
          </a:p>
          <a:p>
            <a:pPr>
              <a:spcBef>
                <a:spcPct val="20000"/>
              </a:spcBef>
            </a:pPr>
            <a:r>
              <a:rPr lang="en-GB" sz="5000" i="1" dirty="0" smtClean="0">
                <a:solidFill>
                  <a:schemeClr val="bg1"/>
                </a:solidFill>
                <a:latin typeface="Century Gothic" pitchFamily="34" charset="0"/>
              </a:rPr>
              <a:t>Psychology </a:t>
            </a:r>
            <a:r>
              <a:rPr lang="en-GB" sz="5000" i="1" dirty="0">
                <a:solidFill>
                  <a:schemeClr val="bg1"/>
                </a:solidFill>
                <a:latin typeface="Century Gothic" pitchFamily="34" charset="0"/>
              </a:rPr>
              <a:t>Department, University of New Hampshire, Durham, NH 03824, USA</a:t>
            </a:r>
          </a:p>
        </p:txBody>
      </p:sp>
      <p:sp>
        <p:nvSpPr>
          <p:cNvPr id="2056" name="Text Box 22"/>
          <p:cNvSpPr txBox="1">
            <a:spLocks noChangeArrowheads="1"/>
          </p:cNvSpPr>
          <p:nvPr/>
        </p:nvSpPr>
        <p:spPr bwMode="auto">
          <a:xfrm>
            <a:off x="32910463" y="30022800"/>
            <a:ext cx="9615486" cy="183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39496" tIns="360000" rIns="539496" bIns="360000">
            <a:spAutoFit/>
          </a:bodyPr>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pPr algn="l">
              <a:spcBef>
                <a:spcPct val="20000"/>
              </a:spcBef>
              <a:spcAft>
                <a:spcPct val="10000"/>
              </a:spcAft>
            </a:pPr>
            <a:r>
              <a:rPr lang="en-US" sz="1800" b="1" i="1" dirty="0">
                <a:solidFill>
                  <a:schemeClr val="tx1"/>
                </a:solidFill>
                <a:cs typeface="Times New Roman" pitchFamily="18" charset="0"/>
              </a:rPr>
              <a:t>All data collection methods were reviewed and approved by the University of New Hampshire Internal Review Board and the Chief Information Officer at Goodwin Community Health.  </a:t>
            </a:r>
            <a:r>
              <a:rPr lang="en-US" sz="1800" b="1" i="1" dirty="0" smtClean="0">
                <a:solidFill>
                  <a:schemeClr val="tx1"/>
                </a:solidFill>
                <a:cs typeface="Times New Roman" pitchFamily="18" charset="0"/>
              </a:rPr>
              <a:t>Funding for the </a:t>
            </a:r>
            <a:r>
              <a:rPr lang="en-US" sz="1800" b="1" i="1" dirty="0">
                <a:solidFill>
                  <a:schemeClr val="tx1"/>
                </a:solidFill>
                <a:cs typeface="Times New Roman" pitchFamily="18" charset="0"/>
              </a:rPr>
              <a:t>project was provided by the Hamel Center for Undergraduate Research. </a:t>
            </a:r>
            <a:r>
              <a:rPr lang="en-US" sz="1800" b="1" i="1" dirty="0" smtClean="0">
                <a:solidFill>
                  <a:schemeClr val="tx1"/>
                </a:solidFill>
                <a:cs typeface="Times New Roman" pitchFamily="18" charset="0"/>
              </a:rPr>
              <a:t> </a:t>
            </a:r>
            <a:endParaRPr lang="en-US" sz="1800" b="1" i="1" dirty="0">
              <a:solidFill>
                <a:schemeClr val="tx1"/>
              </a:solidFill>
              <a:cs typeface="Times New Roman" pitchFamily="18" charset="0"/>
            </a:endParaRPr>
          </a:p>
        </p:txBody>
      </p:sp>
      <p:sp>
        <p:nvSpPr>
          <p:cNvPr id="15408" name="Text Box 48"/>
          <p:cNvSpPr txBox="1">
            <a:spLocks noChangeArrowheads="1"/>
          </p:cNvSpPr>
          <p:nvPr/>
        </p:nvSpPr>
        <p:spPr bwMode="auto">
          <a:xfrm>
            <a:off x="1143000" y="8936038"/>
            <a:ext cx="9829800" cy="1273175"/>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lIns="360000" tIns="180000" rIns="360000" bIns="180000">
            <a:spAutoFit/>
          </a:bodyPr>
          <a:lstStyle/>
          <a:p>
            <a:pPr algn="l">
              <a:spcBef>
                <a:spcPct val="50000"/>
              </a:spcBef>
              <a:defRPr/>
            </a:pPr>
            <a:r>
              <a:rPr lang="en-GB" sz="6000">
                <a:solidFill>
                  <a:schemeClr val="bg1"/>
                </a:solidFill>
                <a:effectLst>
                  <a:outerShdw blurRad="38100" dist="38100" dir="2700000" algn="tl">
                    <a:srgbClr val="000000"/>
                  </a:outerShdw>
                </a:effectLst>
                <a:latin typeface="Century Gothic" pitchFamily="34" charset="0"/>
              </a:rPr>
              <a:t>Introduction</a:t>
            </a:r>
            <a:endParaRPr lang="en-US" sz="6000">
              <a:solidFill>
                <a:schemeClr val="bg1"/>
              </a:solidFill>
              <a:effectLst>
                <a:outerShdw blurRad="38100" dist="38100" dir="2700000" algn="tl">
                  <a:srgbClr val="000000"/>
                </a:outerShdw>
              </a:effectLst>
              <a:latin typeface="Century Gothic" pitchFamily="34" charset="0"/>
            </a:endParaRPr>
          </a:p>
        </p:txBody>
      </p:sp>
      <p:sp>
        <p:nvSpPr>
          <p:cNvPr id="2058" name="Text Box 3697"/>
          <p:cNvSpPr txBox="1">
            <a:spLocks noChangeArrowheads="1"/>
          </p:cNvSpPr>
          <p:nvPr/>
        </p:nvSpPr>
        <p:spPr bwMode="auto">
          <a:xfrm>
            <a:off x="33100963" y="20261263"/>
            <a:ext cx="96424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miter lim="800000"/>
                <a:headEnd/>
                <a:tailEnd/>
              </a14:hiddenLine>
            </a:ext>
          </a:extLst>
        </p:spPr>
        <p:txBody>
          <a:bodyPr>
            <a:spAutoFit/>
          </a:bodyPr>
          <a:lstStyle>
            <a:lvl1pPr>
              <a:defRPr sz="1600">
                <a:solidFill>
                  <a:srgbClr val="000066"/>
                </a:solidFill>
                <a:latin typeface="Palatino Linotype" pitchFamily="18" charset="0"/>
              </a:defRPr>
            </a:lvl1pPr>
            <a:lvl2pPr marL="742950" indent="-285750">
              <a:defRPr sz="1600">
                <a:solidFill>
                  <a:srgbClr val="000066"/>
                </a:solidFill>
                <a:latin typeface="Palatino Linotype" pitchFamily="18" charset="0"/>
              </a:defRPr>
            </a:lvl2pPr>
            <a:lvl3pPr marL="1143000" indent="-228600">
              <a:defRPr sz="1600">
                <a:solidFill>
                  <a:srgbClr val="000066"/>
                </a:solidFill>
                <a:latin typeface="Palatino Linotype" pitchFamily="18" charset="0"/>
              </a:defRPr>
            </a:lvl3pPr>
            <a:lvl4pPr marL="1600200" indent="-228600">
              <a:defRPr sz="1600">
                <a:solidFill>
                  <a:srgbClr val="000066"/>
                </a:solidFill>
                <a:latin typeface="Palatino Linotype" pitchFamily="18" charset="0"/>
              </a:defRPr>
            </a:lvl4pPr>
            <a:lvl5pPr marL="2057400" indent="-228600">
              <a:defRPr sz="1600">
                <a:solidFill>
                  <a:srgbClr val="000066"/>
                </a:solidFill>
                <a:latin typeface="Palatino Linotype" pitchFamily="18" charset="0"/>
              </a:defRPr>
            </a:lvl5pPr>
            <a:lvl6pPr marL="2514600" indent="-228600" algn="ctr" eaLnBrk="0" fontAlgn="base" hangingPunct="0">
              <a:spcBef>
                <a:spcPct val="0"/>
              </a:spcBef>
              <a:spcAft>
                <a:spcPct val="0"/>
              </a:spcAft>
              <a:defRPr sz="1600">
                <a:solidFill>
                  <a:srgbClr val="000066"/>
                </a:solidFill>
                <a:latin typeface="Palatino Linotype" pitchFamily="18" charset="0"/>
              </a:defRPr>
            </a:lvl6pPr>
            <a:lvl7pPr marL="2971800" indent="-228600" algn="ctr" eaLnBrk="0" fontAlgn="base" hangingPunct="0">
              <a:spcBef>
                <a:spcPct val="0"/>
              </a:spcBef>
              <a:spcAft>
                <a:spcPct val="0"/>
              </a:spcAft>
              <a:defRPr sz="1600">
                <a:solidFill>
                  <a:srgbClr val="000066"/>
                </a:solidFill>
                <a:latin typeface="Palatino Linotype" pitchFamily="18" charset="0"/>
              </a:defRPr>
            </a:lvl7pPr>
            <a:lvl8pPr marL="3429000" indent="-228600" algn="ctr" eaLnBrk="0" fontAlgn="base" hangingPunct="0">
              <a:spcBef>
                <a:spcPct val="0"/>
              </a:spcBef>
              <a:spcAft>
                <a:spcPct val="0"/>
              </a:spcAft>
              <a:defRPr sz="1600">
                <a:solidFill>
                  <a:srgbClr val="000066"/>
                </a:solidFill>
                <a:latin typeface="Palatino Linotype" pitchFamily="18" charset="0"/>
              </a:defRPr>
            </a:lvl8pPr>
            <a:lvl9pPr marL="3886200" indent="-228600" algn="ctr" eaLnBrk="0" fontAlgn="base" hangingPunct="0">
              <a:spcBef>
                <a:spcPct val="0"/>
              </a:spcBef>
              <a:spcAft>
                <a:spcPct val="0"/>
              </a:spcAft>
              <a:defRPr sz="1600">
                <a:solidFill>
                  <a:srgbClr val="000066"/>
                </a:solidFill>
                <a:latin typeface="Palatino Linotype" pitchFamily="18" charset="0"/>
              </a:defRPr>
            </a:lvl9pPr>
          </a:lstStyle>
          <a:p>
            <a:endParaRPr lang="en-US"/>
          </a:p>
        </p:txBody>
      </p:sp>
      <p:sp>
        <p:nvSpPr>
          <p:cNvPr id="2059" name="Text Box 3698"/>
          <p:cNvSpPr txBox="1">
            <a:spLocks noChangeArrowheads="1"/>
          </p:cNvSpPr>
          <p:nvPr/>
        </p:nvSpPr>
        <p:spPr bwMode="auto">
          <a:xfrm>
            <a:off x="32981317" y="19331303"/>
            <a:ext cx="9794876" cy="10556736"/>
          </a:xfrm>
          <a:prstGeom prst="rect">
            <a:avLst/>
          </a:prstGeom>
          <a:solidFill>
            <a:schemeClr val="bg1"/>
          </a:solidFill>
          <a:ln w="28575" algn="ctr">
            <a:noFill/>
            <a:miter lim="800000"/>
            <a:headEnd/>
            <a:tailEnd/>
          </a:ln>
        </p:spPr>
        <p:txBody>
          <a:bodyPr wrap="square" lIns="539496" rIns="539496">
            <a:spAutoFit/>
          </a:bodyPr>
          <a:lstStyle/>
          <a:p>
            <a:pPr marL="457200" indent="-457200" algn="l">
              <a:buFont typeface="+mj-lt"/>
              <a:buAutoNum type="arabicPeriod"/>
              <a:defRPr/>
            </a:pPr>
            <a:r>
              <a:rPr lang="en-US" sz="2000" dirty="0" err="1" smtClean="0"/>
              <a:t>Hurd</a:t>
            </a:r>
            <a:r>
              <a:rPr lang="en-US" sz="2000" dirty="0"/>
              <a:t>, M. D., </a:t>
            </a:r>
            <a:r>
              <a:rPr lang="en-US" sz="2000" dirty="0" err="1"/>
              <a:t>Martorell</a:t>
            </a:r>
            <a:r>
              <a:rPr lang="en-US" sz="2000" dirty="0"/>
              <a:t>, P., </a:t>
            </a:r>
            <a:r>
              <a:rPr lang="en-US" sz="2000" dirty="0" err="1"/>
              <a:t>Delavande</a:t>
            </a:r>
            <a:r>
              <a:rPr lang="en-US" sz="2000" dirty="0"/>
              <a:t>, A., Mullen, K. J., &amp; </a:t>
            </a:r>
            <a:r>
              <a:rPr lang="en-US" sz="2000" dirty="0" err="1"/>
              <a:t>Langa</a:t>
            </a:r>
            <a:r>
              <a:rPr lang="en-US" sz="2000" dirty="0"/>
              <a:t>, K. M. (2013). Monetary costs of dementia in the United States. </a:t>
            </a:r>
            <a:r>
              <a:rPr lang="en-US" sz="2000" i="1" dirty="0"/>
              <a:t>New England Journal of Medicine, 368</a:t>
            </a:r>
            <a:r>
              <a:rPr lang="en-US" sz="2000" dirty="0"/>
              <a:t>(14), 1326-1334</a:t>
            </a:r>
            <a:r>
              <a:rPr lang="en-US" sz="2000" dirty="0" smtClean="0"/>
              <a:t>.</a:t>
            </a:r>
          </a:p>
          <a:p>
            <a:pPr marL="457200" indent="-457200" algn="l">
              <a:buFont typeface="+mj-lt"/>
              <a:buAutoNum type="arabicPeriod"/>
              <a:defRPr/>
            </a:pPr>
            <a:endParaRPr lang="en-US" sz="2000" dirty="0" smtClean="0"/>
          </a:p>
          <a:p>
            <a:pPr marL="457200" indent="-457200" algn="l">
              <a:buFont typeface="+mj-lt"/>
              <a:buAutoNum type="arabicPeriod"/>
              <a:defRPr/>
            </a:pPr>
            <a:r>
              <a:rPr lang="en-US" sz="2000" dirty="0" smtClean="0"/>
              <a:t>Tariq</a:t>
            </a:r>
            <a:r>
              <a:rPr lang="en-US" sz="2000" dirty="0"/>
              <a:t>, S. H., </a:t>
            </a:r>
            <a:r>
              <a:rPr lang="en-US" sz="2000" dirty="0" err="1"/>
              <a:t>Tumosa</a:t>
            </a:r>
            <a:r>
              <a:rPr lang="en-US" sz="2000" dirty="0"/>
              <a:t>, N., </a:t>
            </a:r>
            <a:r>
              <a:rPr lang="en-US" sz="2000" dirty="0" err="1"/>
              <a:t>Chibnall</a:t>
            </a:r>
            <a:r>
              <a:rPr lang="en-US" sz="2000" dirty="0"/>
              <a:t>, J. T., Perry, M. H., &amp; Morley, J. E. (2006). Comparison of the Saint Louis University mental status examination and the </a:t>
            </a:r>
            <a:r>
              <a:rPr lang="en-US" sz="2000" dirty="0" smtClean="0"/>
              <a:t>Mini-Mental State Examination </a:t>
            </a:r>
            <a:r>
              <a:rPr lang="en-US" sz="2000" dirty="0"/>
              <a:t>for detecting dementia and mild neurocognitive disorder—a pilot study. </a:t>
            </a:r>
            <a:r>
              <a:rPr lang="en-US" sz="2000" i="1" dirty="0"/>
              <a:t>The American </a:t>
            </a:r>
            <a:r>
              <a:rPr lang="en-US" sz="2000" i="1" dirty="0" smtClean="0"/>
              <a:t>Journal </a:t>
            </a:r>
            <a:r>
              <a:rPr lang="en-US" sz="2000" i="1" dirty="0"/>
              <a:t>of </a:t>
            </a:r>
            <a:r>
              <a:rPr lang="en-US" sz="2000" i="1" dirty="0" smtClean="0"/>
              <a:t>Geriatric Psychiatry</a:t>
            </a:r>
            <a:r>
              <a:rPr lang="en-US" sz="2000" i="1" dirty="0"/>
              <a:t>, 14(11</a:t>
            </a:r>
            <a:r>
              <a:rPr lang="en-US" sz="2000" dirty="0"/>
              <a:t>), 900-910.</a:t>
            </a:r>
          </a:p>
          <a:p>
            <a:pPr marL="457200" indent="-457200" algn="l">
              <a:buFont typeface="+mj-lt"/>
              <a:buAutoNum type="arabicPeriod"/>
              <a:defRPr/>
            </a:pPr>
            <a:endParaRPr lang="en-US" sz="2000" dirty="0" smtClean="0"/>
          </a:p>
          <a:p>
            <a:pPr marL="457200" indent="-457200" algn="l">
              <a:buFont typeface="+mj-lt"/>
              <a:buAutoNum type="arabicPeriod"/>
              <a:defRPr/>
            </a:pPr>
            <a:r>
              <a:rPr lang="en-US" sz="2000" dirty="0" err="1"/>
              <a:t>Kloppenborg</a:t>
            </a:r>
            <a:r>
              <a:rPr lang="en-US" sz="2000" dirty="0"/>
              <a:t>, R. P., van den Berg, E., </a:t>
            </a:r>
            <a:r>
              <a:rPr lang="en-US" sz="2000" dirty="0" err="1"/>
              <a:t>Kappelle</a:t>
            </a:r>
            <a:r>
              <a:rPr lang="en-US" sz="2000" dirty="0"/>
              <a:t>, L. J., &amp; </a:t>
            </a:r>
            <a:r>
              <a:rPr lang="en-US" sz="2000" dirty="0" err="1"/>
              <a:t>Biessels</a:t>
            </a:r>
            <a:r>
              <a:rPr lang="en-US" sz="2000" dirty="0"/>
              <a:t>, G. J. (2008). Diabetes and other vascular risk factors for dementia: which factor matters most? A systematic review. </a:t>
            </a:r>
            <a:r>
              <a:rPr lang="en-US" sz="2000" i="1" dirty="0"/>
              <a:t>European </a:t>
            </a:r>
            <a:r>
              <a:rPr lang="en-US" sz="2000" i="1" dirty="0" smtClean="0"/>
              <a:t>Journal </a:t>
            </a:r>
            <a:r>
              <a:rPr lang="en-US" sz="2000" i="1" dirty="0"/>
              <a:t>of </a:t>
            </a:r>
            <a:r>
              <a:rPr lang="en-US" sz="2000" i="1" dirty="0" smtClean="0"/>
              <a:t>Pharmacology</a:t>
            </a:r>
            <a:r>
              <a:rPr lang="en-US" sz="2000" i="1" dirty="0"/>
              <a:t>, 585</a:t>
            </a:r>
            <a:r>
              <a:rPr lang="en-US" sz="2000" dirty="0"/>
              <a:t>(1), 97-108</a:t>
            </a:r>
            <a:r>
              <a:rPr lang="en-US" sz="2000" dirty="0" smtClean="0"/>
              <a:t>.</a:t>
            </a:r>
          </a:p>
          <a:p>
            <a:pPr marL="457200" indent="-457200" algn="l">
              <a:buFont typeface="+mj-lt"/>
              <a:buAutoNum type="arabicPeriod"/>
              <a:defRPr/>
            </a:pPr>
            <a:endParaRPr lang="en-US" sz="2000" dirty="0"/>
          </a:p>
          <a:p>
            <a:pPr marL="457200" indent="-457200" algn="l">
              <a:buFont typeface="+mj-lt"/>
              <a:buAutoNum type="arabicPeriod"/>
              <a:defRPr/>
            </a:pPr>
            <a:r>
              <a:rPr lang="en-US" sz="2000" dirty="0" err="1"/>
              <a:t>Uhlmann</a:t>
            </a:r>
            <a:r>
              <a:rPr lang="en-US" sz="2000" dirty="0"/>
              <a:t>, R. F., Larson, E. B., Rees, T. S., </a:t>
            </a:r>
            <a:r>
              <a:rPr lang="en-US" sz="2000" dirty="0" err="1"/>
              <a:t>Koepsell</a:t>
            </a:r>
            <a:r>
              <a:rPr lang="en-US" sz="2000" dirty="0"/>
              <a:t>, T. D., &amp; </a:t>
            </a:r>
            <a:r>
              <a:rPr lang="en-US" sz="2000" dirty="0" err="1"/>
              <a:t>Duckert</a:t>
            </a:r>
            <a:r>
              <a:rPr lang="en-US" sz="2000" dirty="0"/>
              <a:t>, L. G. (1989). Relationship of hearing impairment to dementia and cognitive dysfunction in older </a:t>
            </a:r>
            <a:r>
              <a:rPr lang="en-US" sz="2000" dirty="0" smtClean="0"/>
              <a:t>adults. </a:t>
            </a:r>
            <a:r>
              <a:rPr lang="en-US" sz="2000" i="1" dirty="0" smtClean="0"/>
              <a:t>Journal of the American Medical Association</a:t>
            </a:r>
            <a:r>
              <a:rPr lang="en-US" sz="2000" dirty="0" smtClean="0"/>
              <a:t>, </a:t>
            </a:r>
            <a:r>
              <a:rPr lang="en-US" sz="2000" i="1" dirty="0"/>
              <a:t>261</a:t>
            </a:r>
            <a:r>
              <a:rPr lang="en-US" sz="2000" dirty="0"/>
              <a:t>(13), 1916-1919.</a:t>
            </a:r>
          </a:p>
          <a:p>
            <a:pPr marL="457200" indent="-457200" algn="l">
              <a:buFont typeface="+mj-lt"/>
              <a:buAutoNum type="arabicPeriod"/>
              <a:defRPr/>
            </a:pPr>
            <a:endParaRPr lang="en-US" sz="2000" dirty="0"/>
          </a:p>
          <a:p>
            <a:pPr marL="457200" indent="-457200" algn="l">
              <a:buFont typeface="+mj-lt"/>
              <a:buAutoNum type="arabicPeriod"/>
              <a:defRPr/>
            </a:pPr>
            <a:r>
              <a:rPr lang="en-US" sz="2000" dirty="0" err="1"/>
              <a:t>Verghese</a:t>
            </a:r>
            <a:r>
              <a:rPr lang="en-US" sz="2000" dirty="0"/>
              <a:t>, J., Lipton, R. B., Hall, C. B., </a:t>
            </a:r>
            <a:r>
              <a:rPr lang="en-US" sz="2000" dirty="0" err="1"/>
              <a:t>Kuslansky</a:t>
            </a:r>
            <a:r>
              <a:rPr lang="en-US" sz="2000" dirty="0"/>
              <a:t>, G., Katz, M. J., &amp; </a:t>
            </a:r>
            <a:r>
              <a:rPr lang="en-US" sz="2000" dirty="0" err="1"/>
              <a:t>Buschke</a:t>
            </a:r>
            <a:r>
              <a:rPr lang="en-US" sz="2000" dirty="0"/>
              <a:t>, H. (2002). Abnormality of gait as a predictor of non-Alzheimer's dementia. </a:t>
            </a:r>
            <a:r>
              <a:rPr lang="en-US" sz="2000" i="1" dirty="0"/>
              <a:t>New England Journal of Medicine</a:t>
            </a:r>
            <a:r>
              <a:rPr lang="en-US" sz="2000" dirty="0"/>
              <a:t>, 347(22), 1761-</a:t>
            </a:r>
            <a:r>
              <a:rPr lang="en-US" sz="2000" dirty="0" smtClean="0"/>
              <a:t>1768</a:t>
            </a:r>
          </a:p>
          <a:p>
            <a:pPr marL="457200" indent="-457200" algn="l">
              <a:buFont typeface="+mj-lt"/>
              <a:buAutoNum type="arabicPeriod"/>
              <a:defRPr/>
            </a:pPr>
            <a:endParaRPr lang="en-US" sz="2000" dirty="0"/>
          </a:p>
          <a:p>
            <a:pPr marL="457200" indent="-457200" algn="l">
              <a:buFont typeface="+mj-lt"/>
              <a:buAutoNum type="arabicPeriod"/>
              <a:defRPr/>
            </a:pPr>
            <a:r>
              <a:rPr lang="en-US" sz="2000" dirty="0" err="1"/>
              <a:t>Dik</a:t>
            </a:r>
            <a:r>
              <a:rPr lang="en-US" sz="2000" dirty="0"/>
              <a:t>, M. G., </a:t>
            </a:r>
            <a:r>
              <a:rPr lang="en-US" sz="2000" dirty="0" err="1"/>
              <a:t>Jonker</a:t>
            </a:r>
            <a:r>
              <a:rPr lang="en-US" sz="2000" dirty="0"/>
              <a:t>, C., Hack, C. E., </a:t>
            </a:r>
            <a:r>
              <a:rPr lang="en-US" sz="2000" dirty="0" err="1"/>
              <a:t>Smit</a:t>
            </a:r>
            <a:r>
              <a:rPr lang="en-US" sz="2000" dirty="0"/>
              <a:t>, J. H., </a:t>
            </a:r>
            <a:r>
              <a:rPr lang="en-US" sz="2000" dirty="0" err="1"/>
              <a:t>Comijs</a:t>
            </a:r>
            <a:r>
              <a:rPr lang="en-US" sz="2000" dirty="0"/>
              <a:t>, H. C., &amp; </a:t>
            </a:r>
            <a:r>
              <a:rPr lang="en-US" sz="2000" dirty="0" err="1"/>
              <a:t>Eikelenboom</a:t>
            </a:r>
            <a:r>
              <a:rPr lang="en-US" sz="2000" dirty="0"/>
              <a:t>, P. (2005). Serum inflammatory proteins and cognitive decline in older persons</a:t>
            </a:r>
            <a:r>
              <a:rPr lang="en-US" sz="2000" dirty="0" smtClean="0"/>
              <a:t>. </a:t>
            </a:r>
            <a:r>
              <a:rPr lang="en-US" sz="2000" i="1" dirty="0" smtClean="0"/>
              <a:t>Neurology</a:t>
            </a:r>
            <a:r>
              <a:rPr lang="en-US" sz="2000" dirty="0"/>
              <a:t>, </a:t>
            </a:r>
            <a:r>
              <a:rPr lang="en-US" sz="2000" i="1" dirty="0"/>
              <a:t>64</a:t>
            </a:r>
            <a:r>
              <a:rPr lang="en-US" sz="2000" dirty="0"/>
              <a:t>(8), 1371-1377</a:t>
            </a:r>
            <a:r>
              <a:rPr lang="en-US" sz="2000" dirty="0" smtClean="0"/>
              <a:t>.</a:t>
            </a:r>
          </a:p>
          <a:p>
            <a:pPr marL="457200" indent="-457200" algn="l">
              <a:buFont typeface="+mj-lt"/>
              <a:buAutoNum type="arabicPeriod"/>
              <a:defRPr/>
            </a:pPr>
            <a:endParaRPr lang="en-US" sz="2000" dirty="0"/>
          </a:p>
          <a:p>
            <a:pPr marL="457200" indent="-457200" algn="l">
              <a:buFont typeface="+mj-lt"/>
              <a:buAutoNum type="arabicPeriod"/>
              <a:defRPr/>
            </a:pPr>
            <a:r>
              <a:rPr lang="en-US" sz="2000" dirty="0"/>
              <a:t>Taniguchi, Y., </a:t>
            </a:r>
            <a:r>
              <a:rPr lang="en-US" sz="2000" dirty="0" err="1"/>
              <a:t>Shinkai</a:t>
            </a:r>
            <a:r>
              <a:rPr lang="en-US" sz="2000" dirty="0"/>
              <a:t>, S., Nishi, M., Murayama, H., </a:t>
            </a:r>
            <a:r>
              <a:rPr lang="en-US" sz="2000" dirty="0" err="1"/>
              <a:t>Nofuji</a:t>
            </a:r>
            <a:r>
              <a:rPr lang="en-US" sz="2000" dirty="0"/>
              <a:t>, Y., Yoshida, H., &amp; Fujiwara, Y. (2014). Nutritional biomarkers and subsequent cognitive decline among community-dwelling older Japanese: a prospective study. </a:t>
            </a:r>
            <a:r>
              <a:rPr lang="en-US" sz="2000" i="1" dirty="0"/>
              <a:t>The Journals of Gerontology Series A: Biological Sciences and Medical Sciences</a:t>
            </a:r>
            <a:r>
              <a:rPr lang="en-US" sz="2000" dirty="0"/>
              <a:t>, </a:t>
            </a:r>
            <a:r>
              <a:rPr lang="en-US" sz="2000" i="1" dirty="0"/>
              <a:t>69</a:t>
            </a:r>
            <a:r>
              <a:rPr lang="en-US" sz="2000" dirty="0"/>
              <a:t>(10), 1276-1283.</a:t>
            </a:r>
          </a:p>
          <a:p>
            <a:pPr algn="l">
              <a:defRPr/>
            </a:pPr>
            <a:endParaRPr lang="en-US" sz="2000" dirty="0" smtClean="0"/>
          </a:p>
        </p:txBody>
      </p:sp>
      <p:sp>
        <p:nvSpPr>
          <p:cNvPr id="35929" name="Text Box 4185"/>
          <p:cNvSpPr txBox="1">
            <a:spLocks noChangeArrowheads="1"/>
          </p:cNvSpPr>
          <p:nvPr/>
        </p:nvSpPr>
        <p:spPr bwMode="auto">
          <a:xfrm>
            <a:off x="1135814" y="25148691"/>
            <a:ext cx="9836986" cy="1286845"/>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wrap="square" lIns="360000" tIns="180000" rIns="360000" bIns="180000">
            <a:spAutoFit/>
          </a:bodyPr>
          <a:lstStyle/>
          <a:p>
            <a:pPr algn="l">
              <a:spcBef>
                <a:spcPct val="50000"/>
              </a:spcBef>
              <a:defRPr/>
            </a:pPr>
            <a:r>
              <a:rPr lang="en-GB" sz="6000" dirty="0" smtClean="0">
                <a:solidFill>
                  <a:schemeClr val="bg1"/>
                </a:solidFill>
                <a:effectLst>
                  <a:outerShdw blurRad="38100" dist="38100" dir="2700000" algn="tl">
                    <a:srgbClr val="000000"/>
                  </a:outerShdw>
                </a:effectLst>
                <a:latin typeface="Century Gothic" pitchFamily="34" charset="0"/>
              </a:rPr>
              <a:t>Method</a:t>
            </a:r>
            <a:endParaRPr lang="en-US" sz="6000" dirty="0">
              <a:solidFill>
                <a:schemeClr val="bg1"/>
              </a:solidFill>
              <a:effectLst>
                <a:outerShdw blurRad="38100" dist="38100" dir="2700000" algn="tl">
                  <a:srgbClr val="000000"/>
                </a:outerShdw>
              </a:effectLst>
              <a:latin typeface="Century Gothic" pitchFamily="34" charset="0"/>
            </a:endParaRPr>
          </a:p>
        </p:txBody>
      </p:sp>
      <p:sp>
        <p:nvSpPr>
          <p:cNvPr id="35931" name="Text Box 4187"/>
          <p:cNvSpPr txBox="1">
            <a:spLocks noChangeArrowheads="1"/>
          </p:cNvSpPr>
          <p:nvPr/>
        </p:nvSpPr>
        <p:spPr bwMode="auto">
          <a:xfrm>
            <a:off x="11730037" y="22365702"/>
            <a:ext cx="9829800" cy="1273175"/>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lIns="360000" tIns="180000" rIns="360000" bIns="180000">
            <a:spAutoFit/>
          </a:bodyPr>
          <a:lstStyle/>
          <a:p>
            <a:pPr algn="l">
              <a:spcBef>
                <a:spcPct val="50000"/>
              </a:spcBef>
              <a:defRPr/>
            </a:pPr>
            <a:r>
              <a:rPr lang="en-GB" sz="6000">
                <a:solidFill>
                  <a:schemeClr val="bg1"/>
                </a:solidFill>
                <a:effectLst>
                  <a:outerShdw blurRad="38100" dist="38100" dir="2700000" algn="tl">
                    <a:srgbClr val="000000"/>
                  </a:outerShdw>
                </a:effectLst>
                <a:latin typeface="Century Gothic" pitchFamily="34" charset="0"/>
              </a:rPr>
              <a:t>Results</a:t>
            </a:r>
            <a:endParaRPr lang="en-US" sz="6000">
              <a:solidFill>
                <a:schemeClr val="bg1"/>
              </a:solidFill>
              <a:effectLst>
                <a:outerShdw blurRad="38100" dist="38100" dir="2700000" algn="tl">
                  <a:srgbClr val="000000"/>
                </a:outerShdw>
              </a:effectLst>
              <a:latin typeface="Century Gothic" pitchFamily="34" charset="0"/>
            </a:endParaRPr>
          </a:p>
        </p:txBody>
      </p:sp>
      <p:sp>
        <p:nvSpPr>
          <p:cNvPr id="35932" name="Text Box 4188"/>
          <p:cNvSpPr txBox="1">
            <a:spLocks noChangeArrowheads="1"/>
          </p:cNvSpPr>
          <p:nvPr/>
        </p:nvSpPr>
        <p:spPr bwMode="auto">
          <a:xfrm>
            <a:off x="32918400" y="8939213"/>
            <a:ext cx="9829800" cy="1273175"/>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lIns="360000" tIns="180000" rIns="360000" bIns="180000">
            <a:spAutoFit/>
          </a:bodyPr>
          <a:lstStyle/>
          <a:p>
            <a:pPr algn="l">
              <a:spcBef>
                <a:spcPct val="50000"/>
              </a:spcBef>
              <a:defRPr/>
            </a:pPr>
            <a:r>
              <a:rPr lang="en-GB" sz="6000">
                <a:solidFill>
                  <a:schemeClr val="bg1"/>
                </a:solidFill>
                <a:effectLst>
                  <a:outerShdw blurRad="38100" dist="38100" dir="2700000" algn="tl">
                    <a:srgbClr val="000000"/>
                  </a:outerShdw>
                </a:effectLst>
                <a:latin typeface="Century Gothic" pitchFamily="34" charset="0"/>
              </a:rPr>
              <a:t>Conclusions</a:t>
            </a:r>
            <a:endParaRPr lang="en-US" sz="6000">
              <a:solidFill>
                <a:schemeClr val="bg1"/>
              </a:solidFill>
              <a:effectLst>
                <a:outerShdw blurRad="38100" dist="38100" dir="2700000" algn="tl">
                  <a:srgbClr val="000000"/>
                </a:outerShdw>
              </a:effectLst>
              <a:latin typeface="Century Gothic" pitchFamily="34" charset="0"/>
            </a:endParaRPr>
          </a:p>
        </p:txBody>
      </p:sp>
      <p:sp>
        <p:nvSpPr>
          <p:cNvPr id="35933" name="Text Box 4189"/>
          <p:cNvSpPr txBox="1">
            <a:spLocks noChangeArrowheads="1"/>
          </p:cNvSpPr>
          <p:nvPr/>
        </p:nvSpPr>
        <p:spPr bwMode="auto">
          <a:xfrm>
            <a:off x="32908875" y="18099716"/>
            <a:ext cx="9867317" cy="1102179"/>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wrap="square" lIns="360000" tIns="180000" rIns="360000" bIns="180000">
            <a:spAutoFit/>
          </a:bodyPr>
          <a:lstStyle/>
          <a:p>
            <a:pPr algn="l">
              <a:spcBef>
                <a:spcPct val="50000"/>
              </a:spcBef>
              <a:defRPr/>
            </a:pPr>
            <a:r>
              <a:rPr lang="en-GB" sz="4800" dirty="0">
                <a:solidFill>
                  <a:schemeClr val="bg1"/>
                </a:solidFill>
                <a:effectLst>
                  <a:outerShdw blurRad="38100" dist="38100" dir="2700000" algn="tl">
                    <a:srgbClr val="000000"/>
                  </a:outerShdw>
                </a:effectLst>
                <a:latin typeface="Century Gothic" pitchFamily="34" charset="0"/>
              </a:rPr>
              <a:t>References</a:t>
            </a:r>
            <a:endParaRPr lang="en-US" sz="4800" dirty="0">
              <a:solidFill>
                <a:schemeClr val="bg1"/>
              </a:solidFill>
              <a:effectLst>
                <a:outerShdw blurRad="38100" dist="38100" dir="2700000" algn="tl">
                  <a:srgbClr val="000000"/>
                </a:outerShdw>
              </a:effectLst>
              <a:latin typeface="Century Gothic" pitchFamily="34" charset="0"/>
            </a:endParaRPr>
          </a:p>
        </p:txBody>
      </p:sp>
      <p:sp>
        <p:nvSpPr>
          <p:cNvPr id="35934" name="Text Box 4190"/>
          <p:cNvSpPr txBox="1">
            <a:spLocks noChangeArrowheads="1"/>
          </p:cNvSpPr>
          <p:nvPr/>
        </p:nvSpPr>
        <p:spPr bwMode="auto">
          <a:xfrm>
            <a:off x="32926711" y="29337176"/>
            <a:ext cx="9849482" cy="1101725"/>
          </a:xfrm>
          <a:prstGeom prst="rect">
            <a:avLst/>
          </a:prstGeom>
          <a:gradFill rotWithShape="1">
            <a:gsLst>
              <a:gs pos="0">
                <a:schemeClr val="folHlink">
                  <a:alpha val="70000"/>
                </a:schemeClr>
              </a:gs>
              <a:gs pos="100000">
                <a:schemeClr val="folHlink">
                  <a:gamma/>
                  <a:shade val="63922"/>
                  <a:invGamma/>
                </a:schemeClr>
              </a:gs>
            </a:gsLst>
            <a:lin ang="2700000" scaled="1"/>
          </a:gradFill>
          <a:ln w="9525">
            <a:noFill/>
            <a:miter lim="800000"/>
            <a:headEnd/>
            <a:tailEnd/>
          </a:ln>
          <a:effectLst/>
        </p:spPr>
        <p:txBody>
          <a:bodyPr wrap="square" lIns="360000" tIns="180000" rIns="360000" bIns="180000">
            <a:spAutoFit/>
          </a:bodyPr>
          <a:lstStyle/>
          <a:p>
            <a:pPr algn="l">
              <a:spcBef>
                <a:spcPct val="50000"/>
              </a:spcBef>
              <a:defRPr/>
            </a:pPr>
            <a:r>
              <a:rPr lang="en-GB" sz="4800" dirty="0">
                <a:solidFill>
                  <a:schemeClr val="bg1"/>
                </a:solidFill>
                <a:effectLst>
                  <a:outerShdw blurRad="38100" dist="38100" dir="2700000" algn="tl">
                    <a:srgbClr val="000000"/>
                  </a:outerShdw>
                </a:effectLst>
                <a:latin typeface="Century Gothic" pitchFamily="34" charset="0"/>
              </a:rPr>
              <a:t>Acknowledgements</a:t>
            </a:r>
            <a:endParaRPr lang="en-US" sz="4800" dirty="0">
              <a:solidFill>
                <a:schemeClr val="bg1"/>
              </a:solidFill>
              <a:effectLst>
                <a:outerShdw blurRad="38100" dist="38100" dir="2700000" algn="tl">
                  <a:srgbClr val="000000"/>
                </a:outerShdw>
              </a:effectLst>
              <a:latin typeface="Century Gothic" pitchFamily="34" charset="0"/>
            </a:endParaRPr>
          </a:p>
        </p:txBody>
      </p:sp>
      <p:sp>
        <p:nvSpPr>
          <p:cNvPr id="38" name="TextBox 37"/>
          <p:cNvSpPr txBox="1"/>
          <p:nvPr/>
        </p:nvSpPr>
        <p:spPr>
          <a:xfrm>
            <a:off x="23025100" y="26962100"/>
            <a:ext cx="431800" cy="92075"/>
          </a:xfrm>
          <a:prstGeom prst="rect">
            <a:avLst/>
          </a:prstGeom>
          <a:solidFill>
            <a:schemeClr val="bg1"/>
          </a:solidFill>
        </p:spPr>
        <p:txBody>
          <a:bodyPr vert="vert270" wrap="none">
            <a:spAutoFit/>
          </a:bodyPr>
          <a:lstStyle/>
          <a:p>
            <a:pPr>
              <a:defRPr/>
            </a:pPr>
            <a:endParaRPr lang="en-US" b="1" dirty="0">
              <a:solidFill>
                <a:schemeClr val="tx2"/>
              </a:solidFill>
            </a:endParaRPr>
          </a:p>
        </p:txBody>
      </p:sp>
      <p:pic>
        <p:nvPicPr>
          <p:cNvPr id="1030" name="Picture 6" descr="The University of New Hampshi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05636" y="1143000"/>
            <a:ext cx="7633845" cy="221914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316006" y="10424517"/>
            <a:ext cx="8970994" cy="3985707"/>
          </a:xfrm>
          <a:prstGeom prst="rect">
            <a:avLst/>
          </a:prstGeom>
        </p:spPr>
        <p:txBody>
          <a:bodyPr wrap="square">
            <a:spAutoFit/>
          </a:bodyPr>
          <a:lstStyle/>
          <a:p>
            <a:pPr algn="l"/>
            <a:r>
              <a:rPr lang="en-US" sz="2300" dirty="0" smtClean="0"/>
              <a:t>Dementia </a:t>
            </a:r>
            <a:r>
              <a:rPr lang="en-US" sz="2300" dirty="0"/>
              <a:t>is estimated to affect 14.7% of the US population aged 70 years and </a:t>
            </a:r>
            <a:r>
              <a:rPr lang="en-US" sz="2300" dirty="0" smtClean="0"/>
              <a:t>older, and to cost an estimated $159 billion to $215 billion nationwide (1)</a:t>
            </a:r>
            <a:r>
              <a:rPr lang="en-US" sz="2300" dirty="0"/>
              <a:t>. Primary care visits frequently use screening tools such as the Mini-Mental Status Exam (MMSE) or St. Louis University Mental Status (SLUMS) exam to assess cognitive impairment and dementia. An advantage of the SLUMS exam is that it differentiates dementia from mild neurocognitive impairment (MNCI) which may precede dementia in younger </a:t>
            </a:r>
            <a:r>
              <a:rPr lang="en-US" sz="2300" dirty="0" smtClean="0"/>
              <a:t>patients (2). </a:t>
            </a:r>
            <a:endParaRPr lang="en-US" sz="2300" dirty="0" smtClean="0"/>
          </a:p>
          <a:p>
            <a:pPr algn="l"/>
            <a:endParaRPr lang="en-US" sz="2300" dirty="0"/>
          </a:p>
          <a:p>
            <a:pPr algn="l"/>
            <a:endParaRPr lang="en-US" sz="2300" dirty="0"/>
          </a:p>
        </p:txBody>
      </p:sp>
      <p:sp>
        <p:nvSpPr>
          <p:cNvPr id="6" name="TextBox 5"/>
          <p:cNvSpPr txBox="1"/>
          <p:nvPr/>
        </p:nvSpPr>
        <p:spPr>
          <a:xfrm>
            <a:off x="5334000" y="23469600"/>
            <a:ext cx="184666" cy="338554"/>
          </a:xfrm>
          <a:prstGeom prst="rect">
            <a:avLst/>
          </a:prstGeom>
          <a:noFill/>
        </p:spPr>
        <p:txBody>
          <a:bodyPr wrap="none" rtlCol="0">
            <a:spAutoFit/>
          </a:bodyPr>
          <a:lstStyle/>
          <a:p>
            <a:endParaRPr lang="en-US" dirty="0"/>
          </a:p>
        </p:txBody>
      </p:sp>
      <p:pic>
        <p:nvPicPr>
          <p:cNvPr id="30" name="Picture 29" descr="7332f272e956f5cbdd64e534e0e194b2.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27476" y="9196917"/>
            <a:ext cx="5732361" cy="7414684"/>
          </a:xfrm>
          <a:prstGeom prst="rect">
            <a:avLst/>
          </a:prstGeom>
        </p:spPr>
      </p:pic>
      <p:sp>
        <p:nvSpPr>
          <p:cNvPr id="8" name="TextBox 7"/>
          <p:cNvSpPr txBox="1"/>
          <p:nvPr/>
        </p:nvSpPr>
        <p:spPr>
          <a:xfrm>
            <a:off x="1193682" y="27054175"/>
            <a:ext cx="9584556" cy="4201150"/>
          </a:xfrm>
          <a:prstGeom prst="rect">
            <a:avLst/>
          </a:prstGeom>
          <a:noFill/>
        </p:spPr>
        <p:txBody>
          <a:bodyPr wrap="square" rtlCol="0">
            <a:spAutoFit/>
          </a:bodyPr>
          <a:lstStyle/>
          <a:p>
            <a:pPr algn="l"/>
            <a:r>
              <a:rPr lang="en-US" sz="2800" b="1" dirty="0" smtClean="0"/>
              <a:t>Participants</a:t>
            </a:r>
            <a:r>
              <a:rPr lang="en-US" sz="2400" b="1" dirty="0" smtClean="0"/>
              <a:t>:</a:t>
            </a:r>
          </a:p>
          <a:p>
            <a:pPr algn="l"/>
            <a:r>
              <a:rPr lang="en-US" sz="2400" dirty="0"/>
              <a:t> Archival data </a:t>
            </a:r>
            <a:r>
              <a:rPr lang="en-US" sz="2400" dirty="0" smtClean="0"/>
              <a:t>were </a:t>
            </a:r>
            <a:r>
              <a:rPr lang="en-US" sz="2400" dirty="0"/>
              <a:t>collected </a:t>
            </a:r>
            <a:r>
              <a:rPr lang="en-US" sz="2400" dirty="0" smtClean="0"/>
              <a:t>from </a:t>
            </a:r>
            <a:r>
              <a:rPr lang="en-US" sz="2400" dirty="0"/>
              <a:t>electronic medical </a:t>
            </a:r>
            <a:r>
              <a:rPr lang="en-US" sz="2400" dirty="0" smtClean="0"/>
              <a:t>record</a:t>
            </a:r>
            <a:r>
              <a:rPr lang="en-US" sz="2400" b="1" i="1" dirty="0" smtClean="0">
                <a:solidFill>
                  <a:schemeClr val="tx1"/>
                </a:solidFill>
              </a:rPr>
              <a:t>s</a:t>
            </a:r>
            <a:r>
              <a:rPr lang="en-US" sz="2400" dirty="0" smtClean="0"/>
              <a:t> </a:t>
            </a:r>
            <a:r>
              <a:rPr lang="en-US" sz="2400" dirty="0"/>
              <a:t>at Goodwin Community Health, Somersworth, NH. A </a:t>
            </a:r>
            <a:r>
              <a:rPr lang="en-US" sz="2400" dirty="0" smtClean="0"/>
              <a:t>report was generated for all patients 65 and older with a score on the SLUMS exam, N=86</a:t>
            </a:r>
            <a:r>
              <a:rPr lang="en-US" sz="2400" dirty="0"/>
              <a:t>. Data </a:t>
            </a:r>
            <a:r>
              <a:rPr lang="en-US" sz="2400" dirty="0" smtClean="0"/>
              <a:t>for SLUMS scores and other measures were transferred to a de-identified data file. </a:t>
            </a:r>
            <a:r>
              <a:rPr lang="en-US" sz="2400" dirty="0"/>
              <a:t>Approval was given from the University of New Hampshire Institutional Review Board for the Protection of Human Subjects in Research (IRB) and the Chief Information Officer </a:t>
            </a:r>
            <a:r>
              <a:rPr lang="en-US" sz="2400" dirty="0" smtClean="0"/>
              <a:t>at Goodwin Community Health. A HIPAA privacy regulation waiver was obtained. </a:t>
            </a:r>
            <a:endParaRPr lang="en-US" sz="2300" dirty="0" smtClean="0"/>
          </a:p>
          <a:p>
            <a:endParaRPr lang="en-US" sz="2300" dirty="0"/>
          </a:p>
        </p:txBody>
      </p:sp>
      <p:sp>
        <p:nvSpPr>
          <p:cNvPr id="4" name="TextBox 3"/>
          <p:cNvSpPr txBox="1"/>
          <p:nvPr/>
        </p:nvSpPr>
        <p:spPr>
          <a:xfrm>
            <a:off x="12132604" y="16636105"/>
            <a:ext cx="9301116" cy="5986254"/>
          </a:xfrm>
          <a:prstGeom prst="rect">
            <a:avLst/>
          </a:prstGeom>
          <a:noFill/>
        </p:spPr>
        <p:txBody>
          <a:bodyPr wrap="square" rtlCol="0">
            <a:spAutoFit/>
          </a:bodyPr>
          <a:lstStyle/>
          <a:p>
            <a:pPr algn="l"/>
            <a:r>
              <a:rPr lang="en-US" sz="2400" dirty="0" smtClean="0"/>
              <a:t>Hearing loss was measured by a hearing test of each ear.  Data from patients with a hearing aid were not included.  Hearing data was available for 45 patients. If a patient passed the test in one or both ears, the patient was placed into the some hearing group (N=14). </a:t>
            </a:r>
          </a:p>
          <a:p>
            <a:pPr algn="l"/>
            <a:endParaRPr lang="en-US" sz="2400" dirty="0" smtClean="0"/>
          </a:p>
          <a:p>
            <a:pPr algn="l"/>
            <a:r>
              <a:rPr lang="en-US" sz="2400" dirty="0" smtClean="0"/>
              <a:t>Gait was determined by the patient's provider and commented on in the chart. Gait data was available for 71 patients. Any gait that was not described as normal was placed in the abnormal gait group (N=11). </a:t>
            </a:r>
          </a:p>
          <a:p>
            <a:pPr algn="l"/>
            <a:endParaRPr lang="en-US" sz="2400" dirty="0" smtClean="0"/>
          </a:p>
          <a:p>
            <a:pPr algn="l"/>
            <a:r>
              <a:rPr lang="en-US" sz="2400" dirty="0" smtClean="0"/>
              <a:t>White blood cell count (M=7.09, SD=2.03), serum albumin level (M=4.19, SD=0.47), and red blood cell count (M=4.47, SD=0.45) were all measured by routine blood tests. Statistical analysis was performed using SPSS. </a:t>
            </a:r>
            <a:endParaRPr lang="en-US" sz="2400" dirty="0" smtClean="0">
              <a:solidFill>
                <a:schemeClr val="tx1"/>
              </a:solidFill>
            </a:endParaRPr>
          </a:p>
          <a:p>
            <a:endParaRPr lang="en-US" sz="2300" dirty="0"/>
          </a:p>
        </p:txBody>
      </p:sp>
      <p:pic>
        <p:nvPicPr>
          <p:cNvPr id="5" name="Picture 4"/>
          <p:cNvPicPr>
            <a:picLocks noChangeAspect="1"/>
          </p:cNvPicPr>
          <p:nvPr/>
        </p:nvPicPr>
        <p:blipFill>
          <a:blip r:embed="rId5"/>
          <a:stretch>
            <a:fillRect/>
          </a:stretch>
        </p:blipFill>
        <p:spPr>
          <a:xfrm>
            <a:off x="5334000" y="13966360"/>
            <a:ext cx="5444237" cy="3065965"/>
          </a:xfrm>
          <a:prstGeom prst="rect">
            <a:avLst/>
          </a:prstGeom>
        </p:spPr>
      </p:pic>
      <p:sp>
        <p:nvSpPr>
          <p:cNvPr id="9" name="TextBox 8"/>
          <p:cNvSpPr txBox="1"/>
          <p:nvPr/>
        </p:nvSpPr>
        <p:spPr>
          <a:xfrm>
            <a:off x="6201663" y="17057555"/>
            <a:ext cx="4458244" cy="276999"/>
          </a:xfrm>
          <a:prstGeom prst="rect">
            <a:avLst/>
          </a:prstGeom>
          <a:noFill/>
        </p:spPr>
        <p:txBody>
          <a:bodyPr wrap="square" rtlCol="0">
            <a:spAutoFit/>
          </a:bodyPr>
          <a:lstStyle/>
          <a:p>
            <a:pPr algn="r"/>
            <a:r>
              <a:rPr lang="en-US" sz="1200" i="1" dirty="0" err="1" smtClean="0"/>
              <a:t>iStockphot</a:t>
            </a:r>
            <a:r>
              <a:rPr lang="en-US" sz="1200" i="1" dirty="0" err="1"/>
              <a:t>o</a:t>
            </a:r>
            <a:endParaRPr lang="en-US" sz="2000" i="1" dirty="0"/>
          </a:p>
        </p:txBody>
      </p:sp>
      <p:pic>
        <p:nvPicPr>
          <p:cNvPr id="16" name="Picture 15"/>
          <p:cNvPicPr>
            <a:picLocks noChangeAspect="1"/>
          </p:cNvPicPr>
          <p:nvPr/>
        </p:nvPicPr>
        <p:blipFill rotWithShape="1">
          <a:blip r:embed="rId6"/>
          <a:srcRect b="6383"/>
          <a:stretch/>
        </p:blipFill>
        <p:spPr>
          <a:xfrm>
            <a:off x="24503575" y="20858422"/>
            <a:ext cx="6649009" cy="5636998"/>
          </a:xfrm>
          <a:prstGeom prst="rect">
            <a:avLst/>
          </a:prstGeom>
        </p:spPr>
      </p:pic>
      <p:pic>
        <p:nvPicPr>
          <p:cNvPr id="21" name="Picture 20"/>
          <p:cNvPicPr>
            <a:picLocks noChangeAspect="1"/>
          </p:cNvPicPr>
          <p:nvPr/>
        </p:nvPicPr>
        <p:blipFill>
          <a:blip r:embed="rId7"/>
          <a:stretch>
            <a:fillRect/>
          </a:stretch>
        </p:blipFill>
        <p:spPr>
          <a:xfrm>
            <a:off x="13535650" y="25148691"/>
            <a:ext cx="6273112" cy="5440043"/>
          </a:xfrm>
          <a:prstGeom prst="rect">
            <a:avLst/>
          </a:prstGeom>
        </p:spPr>
      </p:pic>
      <p:pic>
        <p:nvPicPr>
          <p:cNvPr id="22" name="Picture 21"/>
          <p:cNvPicPr>
            <a:picLocks noChangeAspect="1"/>
          </p:cNvPicPr>
          <p:nvPr/>
        </p:nvPicPr>
        <p:blipFill>
          <a:blip r:embed="rId8"/>
          <a:stretch>
            <a:fillRect/>
          </a:stretch>
        </p:blipFill>
        <p:spPr>
          <a:xfrm>
            <a:off x="24426680" y="10018173"/>
            <a:ext cx="5643927" cy="5111140"/>
          </a:xfrm>
          <a:prstGeom prst="rect">
            <a:avLst/>
          </a:prstGeom>
        </p:spPr>
      </p:pic>
      <p:sp>
        <p:nvSpPr>
          <p:cNvPr id="25" name="TextBox 24"/>
          <p:cNvSpPr txBox="1"/>
          <p:nvPr/>
        </p:nvSpPr>
        <p:spPr>
          <a:xfrm>
            <a:off x="12024834" y="23796491"/>
            <a:ext cx="9535003" cy="1323439"/>
          </a:xfrm>
          <a:prstGeom prst="rect">
            <a:avLst/>
          </a:prstGeom>
          <a:noFill/>
        </p:spPr>
        <p:txBody>
          <a:bodyPr wrap="square" rtlCol="0">
            <a:spAutoFit/>
          </a:bodyPr>
          <a:lstStyle/>
          <a:p>
            <a:pPr algn="l"/>
            <a:r>
              <a:rPr lang="en-US" sz="2000" dirty="0" smtClean="0"/>
              <a:t>Figure 1: The group with hearing loss in both ears had a significantly lower SLUMS score (M=22.26, SD=5.38) than the group with no hearing loss or hearing loss in one ear (M=25.43, SD=3.03). </a:t>
            </a:r>
            <a:endParaRPr lang="en-US" sz="2000" dirty="0"/>
          </a:p>
          <a:p>
            <a:pPr algn="l"/>
            <a:r>
              <a:rPr lang="en-US" sz="2000" i="1" dirty="0"/>
              <a:t>t</a:t>
            </a:r>
            <a:r>
              <a:rPr lang="en-US" sz="2000" dirty="0" smtClean="0"/>
              <a:t>(43)=2.055, </a:t>
            </a:r>
            <a:r>
              <a:rPr lang="en-US" sz="2000" i="1" dirty="0" smtClean="0"/>
              <a:t>p</a:t>
            </a:r>
            <a:r>
              <a:rPr lang="en-US" sz="2000" dirty="0" smtClean="0"/>
              <a:t>=.046, two-tailed. Eta-squared=0.09.</a:t>
            </a:r>
            <a:endParaRPr lang="en-US" sz="2000" dirty="0"/>
          </a:p>
        </p:txBody>
      </p:sp>
      <p:sp>
        <p:nvSpPr>
          <p:cNvPr id="26" name="Rectangle 25"/>
          <p:cNvSpPr/>
          <p:nvPr/>
        </p:nvSpPr>
        <p:spPr>
          <a:xfrm>
            <a:off x="22602825" y="9135534"/>
            <a:ext cx="9672637" cy="1015663"/>
          </a:xfrm>
          <a:prstGeom prst="rect">
            <a:avLst/>
          </a:prstGeom>
        </p:spPr>
        <p:txBody>
          <a:bodyPr wrap="square">
            <a:spAutoFit/>
          </a:bodyPr>
          <a:lstStyle/>
          <a:p>
            <a:pPr algn="l"/>
            <a:r>
              <a:rPr lang="en-US" sz="2000" dirty="0"/>
              <a:t>Figure </a:t>
            </a:r>
            <a:r>
              <a:rPr lang="en-US" sz="2000" dirty="0" smtClean="0"/>
              <a:t>2: </a:t>
            </a:r>
            <a:r>
              <a:rPr lang="en-US" sz="2000" dirty="0"/>
              <a:t>The group with </a:t>
            </a:r>
            <a:r>
              <a:rPr lang="en-US" sz="2000" dirty="0" smtClean="0"/>
              <a:t>abnormal gait had a significantly </a:t>
            </a:r>
            <a:r>
              <a:rPr lang="en-US" sz="2000" dirty="0"/>
              <a:t>lower SLUMS score </a:t>
            </a:r>
            <a:r>
              <a:rPr lang="en-US" sz="2000" dirty="0" smtClean="0"/>
              <a:t>(</a:t>
            </a:r>
            <a:r>
              <a:rPr lang="en-US" sz="2000" dirty="0"/>
              <a:t>M=20.45, SD=6.76</a:t>
            </a:r>
            <a:r>
              <a:rPr lang="en-US" sz="2000" dirty="0" smtClean="0"/>
              <a:t>) </a:t>
            </a:r>
            <a:r>
              <a:rPr lang="en-US" sz="2000" dirty="0"/>
              <a:t>than the group </a:t>
            </a:r>
            <a:r>
              <a:rPr lang="en-US" sz="2000" dirty="0" smtClean="0"/>
              <a:t>normal gait(M=24.87, SD=4.34). </a:t>
            </a:r>
            <a:endParaRPr lang="en-US" sz="2000" dirty="0"/>
          </a:p>
          <a:p>
            <a:pPr algn="l"/>
            <a:r>
              <a:rPr lang="en-US" sz="2000" i="1" dirty="0" smtClean="0"/>
              <a:t>t</a:t>
            </a:r>
            <a:r>
              <a:rPr lang="en-US" sz="2000" dirty="0" smtClean="0"/>
              <a:t>(69)=2.82, </a:t>
            </a:r>
            <a:r>
              <a:rPr lang="en-US" sz="2000" i="1" dirty="0" smtClean="0"/>
              <a:t>p</a:t>
            </a:r>
            <a:r>
              <a:rPr lang="en-US" sz="2000" dirty="0" smtClean="0"/>
              <a:t>=.006, two-tailed. Eta-squared=0.1.</a:t>
            </a:r>
            <a:endParaRPr lang="en-US" sz="2000" dirty="0"/>
          </a:p>
        </p:txBody>
      </p:sp>
      <p:sp>
        <p:nvSpPr>
          <p:cNvPr id="27" name="TextBox 26"/>
          <p:cNvSpPr txBox="1"/>
          <p:nvPr/>
        </p:nvSpPr>
        <p:spPr>
          <a:xfrm>
            <a:off x="22602825" y="15129313"/>
            <a:ext cx="9260637" cy="707886"/>
          </a:xfrm>
          <a:prstGeom prst="rect">
            <a:avLst/>
          </a:prstGeom>
          <a:noFill/>
        </p:spPr>
        <p:txBody>
          <a:bodyPr wrap="square" rtlCol="0">
            <a:spAutoFit/>
          </a:bodyPr>
          <a:lstStyle/>
          <a:p>
            <a:pPr algn="l"/>
            <a:r>
              <a:rPr lang="en-US" sz="2000" dirty="0" smtClean="0"/>
              <a:t>Figures 3-5: Correlation plots for SLUMS score with white blood cell count, serum albumin and red blood cell count.</a:t>
            </a:r>
            <a:endParaRPr lang="en-US" sz="2000" dirty="0"/>
          </a:p>
        </p:txBody>
      </p:sp>
      <p:sp>
        <p:nvSpPr>
          <p:cNvPr id="3" name="TextBox 2"/>
          <p:cNvSpPr txBox="1"/>
          <p:nvPr/>
        </p:nvSpPr>
        <p:spPr>
          <a:xfrm>
            <a:off x="1316006" y="13813343"/>
            <a:ext cx="3865594" cy="3631764"/>
          </a:xfrm>
          <a:prstGeom prst="rect">
            <a:avLst/>
          </a:prstGeom>
          <a:noFill/>
        </p:spPr>
        <p:txBody>
          <a:bodyPr wrap="square" rtlCol="0">
            <a:spAutoFit/>
          </a:bodyPr>
          <a:lstStyle/>
          <a:p>
            <a:pPr algn="l"/>
            <a:r>
              <a:rPr lang="en-US" sz="2300" dirty="0" smtClean="0"/>
              <a:t>Hypertension, dyslipidemia and diabetes have been shown to increase risk for both vascular dementia and Alzheimer's disease (3). Two other directions for research are studying related physical disturbances and related systemic inflammation. </a:t>
            </a:r>
          </a:p>
        </p:txBody>
      </p:sp>
      <p:sp>
        <p:nvSpPr>
          <p:cNvPr id="10" name="TextBox 9"/>
          <p:cNvSpPr txBox="1"/>
          <p:nvPr/>
        </p:nvSpPr>
        <p:spPr>
          <a:xfrm>
            <a:off x="1409700" y="20261263"/>
            <a:ext cx="9558338" cy="4585871"/>
          </a:xfrm>
          <a:prstGeom prst="rect">
            <a:avLst/>
          </a:prstGeom>
          <a:noFill/>
        </p:spPr>
        <p:txBody>
          <a:bodyPr wrap="square" rtlCol="0">
            <a:spAutoFit/>
          </a:bodyPr>
          <a:lstStyle/>
          <a:p>
            <a:pPr algn="l"/>
            <a:r>
              <a:rPr lang="en-US" sz="2300" dirty="0" smtClean="0"/>
              <a:t>Inflammation </a:t>
            </a:r>
            <a:r>
              <a:rPr lang="en-US" sz="2300" dirty="0"/>
              <a:t>is commonly studied by measuring levels of inflammatory proteins in blood plasma such as c-reactive protein (CRP) and interleukin-6 (IL-6). High levels of IL-6 are associated with an increased risk of non-Alzheimer's dementia. As these tests are relatively new and not widely performed in primary care visits, this study looked at other measures of inflammation from the complete blood count panel, including white blood cell count, and serum albumin. In a previous study, serum albumin level was shown to correlate with scores on the MMSE (6). In addition, this study considered red blood cell count for correlations to the SLUMS scores as a recent study found this to also relate to cognitive decline in addition to albumin levels as an association to nutritional levels (7).</a:t>
            </a:r>
          </a:p>
          <a:p>
            <a:endParaRPr lang="en-US" dirty="0"/>
          </a:p>
        </p:txBody>
      </p:sp>
      <p:sp>
        <p:nvSpPr>
          <p:cNvPr id="11" name="TextBox 10"/>
          <p:cNvSpPr txBox="1"/>
          <p:nvPr/>
        </p:nvSpPr>
        <p:spPr>
          <a:xfrm>
            <a:off x="1331435" y="17799050"/>
            <a:ext cx="9309831" cy="2462213"/>
          </a:xfrm>
          <a:prstGeom prst="rect">
            <a:avLst/>
          </a:prstGeom>
          <a:noFill/>
        </p:spPr>
        <p:txBody>
          <a:bodyPr wrap="square" rtlCol="0">
            <a:spAutoFit/>
          </a:bodyPr>
          <a:lstStyle/>
          <a:p>
            <a:pPr algn="l"/>
            <a:r>
              <a:rPr lang="en-US" sz="2300" dirty="0" smtClean="0"/>
              <a:t>Hearing </a:t>
            </a:r>
            <a:r>
              <a:rPr lang="en-US" sz="2300" dirty="0"/>
              <a:t>loss has been shown to correlate with the severity of cognitive impairment according to the MMSE (4), and abnormal gait has been shown to be a predictor of non-Alzheimer's dementia (5).  This study examined correlations between these two variables, gait and hearing, and dementia to determine if these previous studies could be supported.  </a:t>
            </a:r>
          </a:p>
          <a:p>
            <a:endParaRPr lang="en-US" dirty="0"/>
          </a:p>
        </p:txBody>
      </p:sp>
      <p:pic>
        <p:nvPicPr>
          <p:cNvPr id="13" name="Picture 12"/>
          <p:cNvPicPr>
            <a:picLocks noChangeAspect="1"/>
          </p:cNvPicPr>
          <p:nvPr/>
        </p:nvPicPr>
        <p:blipFill rotWithShape="1">
          <a:blip r:embed="rId9"/>
          <a:srcRect b="9758"/>
          <a:stretch/>
        </p:blipFill>
        <p:spPr>
          <a:xfrm>
            <a:off x="24503576" y="26428624"/>
            <a:ext cx="5768602" cy="5189049"/>
          </a:xfrm>
          <a:prstGeom prst="rect">
            <a:avLst/>
          </a:prstGeom>
        </p:spPr>
      </p:pic>
      <p:pic>
        <p:nvPicPr>
          <p:cNvPr id="17" name="Picture 16"/>
          <p:cNvPicPr>
            <a:picLocks noChangeAspect="1"/>
          </p:cNvPicPr>
          <p:nvPr/>
        </p:nvPicPr>
        <p:blipFill rotWithShape="1">
          <a:blip r:embed="rId10"/>
          <a:srcRect b="4999"/>
          <a:stretch/>
        </p:blipFill>
        <p:spPr>
          <a:xfrm>
            <a:off x="24503576" y="15789806"/>
            <a:ext cx="5768602" cy="5212759"/>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rgbClr val="000066"/>
            </a:solidFill>
            <a:effectLst/>
            <a:latin typeface="Palatino Linotype" pitchFamily="18" charset="0"/>
          </a:defRPr>
        </a:defPPr>
      </a:lstStyle>
    </a:spDef>
    <a:lnDef>
      <a:spPr bwMode="auto">
        <a:xfrm>
          <a:off x="0" y="0"/>
          <a:ext cx="1" cy="1"/>
        </a:xfrm>
        <a:custGeom>
          <a:avLst/>
          <a:gdLst/>
          <a:ahLst/>
          <a:cxnLst/>
          <a:rect l="0" t="0" r="0" b="0"/>
          <a:pathLst/>
        </a:custGeom>
        <a:solidFill>
          <a:schemeClr val="accent1"/>
        </a:solidFill>
        <a:ln w="28575"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rgbClr val="000066"/>
            </a:solidFill>
            <a:effectLst/>
            <a:latin typeface="Palatino Linotype"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8170</TotalTime>
  <Words>1122</Words>
  <Application>Microsoft Macintosh PowerPoint</Application>
  <PresentationFormat>Custom</PresentationFormat>
  <Paragraphs>76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UNSW</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Medical Illustration Unit</dc:creator>
  <cp:lastModifiedBy>UNH</cp:lastModifiedBy>
  <cp:revision>637</cp:revision>
  <cp:lastPrinted>1999-09-02T03:17:39Z</cp:lastPrinted>
  <dcterms:created xsi:type="dcterms:W3CDTF">1997-10-24T05:44:18Z</dcterms:created>
  <dcterms:modified xsi:type="dcterms:W3CDTF">2015-04-16T22:09:59Z</dcterms:modified>
</cp:coreProperties>
</file>