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CCECFF"/>
    <a:srgbClr val="99CCFF"/>
    <a:srgbClr val="0099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2" d="100"/>
          <a:sy n="32" d="100"/>
        </p:scale>
        <p:origin x="-1352" y="-88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5" y="10226675"/>
            <a:ext cx="37306250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3" y="18653125"/>
            <a:ext cx="30724475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605EBF-E6E6-432E-B7F6-45A8458C668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05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416D2B-4157-464B-A0F9-C41E039DE7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144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38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CD1C5-E6D6-4E5F-80B6-C24A5194E31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372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5513" y="7681913"/>
            <a:ext cx="19673887" cy="217249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0" y="7681913"/>
            <a:ext cx="19675475" cy="217249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BCA02-0289-4E11-AC3E-D2396049F5F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1865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7625"/>
            <a:ext cx="3950335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5"/>
            <a:ext cx="1939290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5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709E6D-75F5-4730-8AB5-65FE74E860C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522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3CD978-B9CC-4752-A2EB-126860956B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5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7B85C-92A7-43FE-AD82-8AFD20E5EB1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361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1275"/>
            <a:ext cx="14439900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5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5" y="6888163"/>
            <a:ext cx="14439900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E66B0D-DC0A-4793-B671-5D76177576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985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3" y="23042563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3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3" y="25763538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324FB-B49F-4901-8146-08919A17A41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426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73372B-244B-4972-9BCF-1F5A14CD5C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210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3025" y="1319213"/>
            <a:ext cx="9874250" cy="280876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5513" y="1319213"/>
            <a:ext cx="29475112" cy="280876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F3F6F-3E43-47BA-AA54-E8D0A03C769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3518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5513" y="1319213"/>
            <a:ext cx="39501762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70253" tIns="235127" rIns="470253" bIns="2351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5513" y="7681913"/>
            <a:ext cx="39501762" cy="21724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70253" tIns="235127" rIns="470253" bIns="2351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5513" y="29978350"/>
            <a:ext cx="10240962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70253" tIns="235127" rIns="470253" bIns="235127" numCol="1" anchor="t" anchorCtr="0" compatLnSpc="1">
            <a:prstTxWarp prst="textNoShape">
              <a:avLst/>
            </a:prstTxWarp>
          </a:bodyPr>
          <a:lstStyle>
            <a:lvl1pPr defTabSz="4703763">
              <a:defRPr sz="7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7113" y="29978350"/>
            <a:ext cx="13898562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70253" tIns="235127" rIns="470253" bIns="235127" numCol="1" anchor="t" anchorCtr="0" compatLnSpc="1">
            <a:prstTxWarp prst="textNoShape">
              <a:avLst/>
            </a:prstTxWarp>
          </a:bodyPr>
          <a:lstStyle>
            <a:lvl1pPr algn="ctr" defTabSz="4703763">
              <a:defRPr sz="7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6313" y="29978350"/>
            <a:ext cx="10240962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70253" tIns="235127" rIns="470253" bIns="235127" numCol="1" anchor="t" anchorCtr="0" compatLnSpc="1">
            <a:prstTxWarp prst="textNoShape">
              <a:avLst/>
            </a:prstTxWarp>
          </a:bodyPr>
          <a:lstStyle>
            <a:lvl1pPr algn="r" defTabSz="4703763">
              <a:defRPr sz="7200">
                <a:latin typeface="Arial" charset="0"/>
              </a:defRPr>
            </a:lvl1pPr>
          </a:lstStyle>
          <a:p>
            <a:pPr>
              <a:defRPr/>
            </a:pPr>
            <a:fld id="{6C155CB2-7681-4596-ADC2-72B9058BC3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703763" rtl="0" eaLnBrk="0" fontAlgn="base" hangingPunct="0">
        <a:spcBef>
          <a:spcPct val="0"/>
        </a:spcBef>
        <a:spcAft>
          <a:spcPct val="0"/>
        </a:spcAft>
        <a:defRPr sz="227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703763" rtl="0" eaLnBrk="0" fontAlgn="base" hangingPunct="0">
        <a:spcBef>
          <a:spcPct val="0"/>
        </a:spcBef>
        <a:spcAft>
          <a:spcPct val="0"/>
        </a:spcAft>
        <a:defRPr sz="22700">
          <a:solidFill>
            <a:schemeClr val="tx2"/>
          </a:solidFill>
          <a:latin typeface="Arial" charset="0"/>
        </a:defRPr>
      </a:lvl2pPr>
      <a:lvl3pPr algn="ctr" defTabSz="4703763" rtl="0" eaLnBrk="0" fontAlgn="base" hangingPunct="0">
        <a:spcBef>
          <a:spcPct val="0"/>
        </a:spcBef>
        <a:spcAft>
          <a:spcPct val="0"/>
        </a:spcAft>
        <a:defRPr sz="22700">
          <a:solidFill>
            <a:schemeClr val="tx2"/>
          </a:solidFill>
          <a:latin typeface="Arial" charset="0"/>
        </a:defRPr>
      </a:lvl3pPr>
      <a:lvl4pPr algn="ctr" defTabSz="4703763" rtl="0" eaLnBrk="0" fontAlgn="base" hangingPunct="0">
        <a:spcBef>
          <a:spcPct val="0"/>
        </a:spcBef>
        <a:spcAft>
          <a:spcPct val="0"/>
        </a:spcAft>
        <a:defRPr sz="22700">
          <a:solidFill>
            <a:schemeClr val="tx2"/>
          </a:solidFill>
          <a:latin typeface="Arial" charset="0"/>
        </a:defRPr>
      </a:lvl4pPr>
      <a:lvl5pPr algn="ctr" defTabSz="4703763" rtl="0" eaLnBrk="0" fontAlgn="base" hangingPunct="0">
        <a:spcBef>
          <a:spcPct val="0"/>
        </a:spcBef>
        <a:spcAft>
          <a:spcPct val="0"/>
        </a:spcAft>
        <a:defRPr sz="22700">
          <a:solidFill>
            <a:schemeClr val="tx2"/>
          </a:solidFill>
          <a:latin typeface="Arial" charset="0"/>
        </a:defRPr>
      </a:lvl5pPr>
      <a:lvl6pPr marL="457200" algn="ctr" defTabSz="4703763" rtl="0" fontAlgn="base">
        <a:spcBef>
          <a:spcPct val="0"/>
        </a:spcBef>
        <a:spcAft>
          <a:spcPct val="0"/>
        </a:spcAft>
        <a:defRPr sz="22700">
          <a:solidFill>
            <a:schemeClr val="tx2"/>
          </a:solidFill>
          <a:latin typeface="Arial" charset="0"/>
        </a:defRPr>
      </a:lvl6pPr>
      <a:lvl7pPr marL="914400" algn="ctr" defTabSz="4703763" rtl="0" fontAlgn="base">
        <a:spcBef>
          <a:spcPct val="0"/>
        </a:spcBef>
        <a:spcAft>
          <a:spcPct val="0"/>
        </a:spcAft>
        <a:defRPr sz="22700">
          <a:solidFill>
            <a:schemeClr val="tx2"/>
          </a:solidFill>
          <a:latin typeface="Arial" charset="0"/>
        </a:defRPr>
      </a:lvl7pPr>
      <a:lvl8pPr marL="1371600" algn="ctr" defTabSz="4703763" rtl="0" fontAlgn="base">
        <a:spcBef>
          <a:spcPct val="0"/>
        </a:spcBef>
        <a:spcAft>
          <a:spcPct val="0"/>
        </a:spcAft>
        <a:defRPr sz="22700">
          <a:solidFill>
            <a:schemeClr val="tx2"/>
          </a:solidFill>
          <a:latin typeface="Arial" charset="0"/>
        </a:defRPr>
      </a:lvl8pPr>
      <a:lvl9pPr marL="1828800" algn="ctr" defTabSz="4703763" rtl="0" fontAlgn="base">
        <a:spcBef>
          <a:spcPct val="0"/>
        </a:spcBef>
        <a:spcAft>
          <a:spcPct val="0"/>
        </a:spcAft>
        <a:defRPr sz="22700">
          <a:solidFill>
            <a:schemeClr val="tx2"/>
          </a:solidFill>
          <a:latin typeface="Arial" charset="0"/>
        </a:defRPr>
      </a:lvl9pPr>
    </p:titleStyle>
    <p:bodyStyle>
      <a:lvl1pPr marL="1765300" indent="-1765300" algn="l" defTabSz="4703763" rtl="0" eaLnBrk="0" fontAlgn="base" hangingPunct="0">
        <a:spcBef>
          <a:spcPct val="20000"/>
        </a:spcBef>
        <a:spcAft>
          <a:spcPct val="0"/>
        </a:spcAft>
        <a:buChar char="•"/>
        <a:defRPr sz="16500">
          <a:solidFill>
            <a:schemeClr val="tx1"/>
          </a:solidFill>
          <a:latin typeface="+mn-lt"/>
          <a:ea typeface="+mn-ea"/>
          <a:cs typeface="+mn-cs"/>
        </a:defRPr>
      </a:lvl1pPr>
      <a:lvl2pPr marL="3822700" indent="-1471613" algn="l" defTabSz="4703763" rtl="0" eaLnBrk="0" fontAlgn="base" hangingPunct="0">
        <a:spcBef>
          <a:spcPct val="20000"/>
        </a:spcBef>
        <a:spcAft>
          <a:spcPct val="0"/>
        </a:spcAft>
        <a:buChar char="–"/>
        <a:defRPr sz="14400">
          <a:solidFill>
            <a:schemeClr val="tx1"/>
          </a:solidFill>
          <a:latin typeface="+mn-lt"/>
        </a:defRPr>
      </a:lvl2pPr>
      <a:lvl3pPr marL="5880100" indent="-1176338" algn="l" defTabSz="4703763" rtl="0" eaLnBrk="0" fontAlgn="base" hangingPunct="0">
        <a:spcBef>
          <a:spcPct val="20000"/>
        </a:spcBef>
        <a:spcAft>
          <a:spcPct val="0"/>
        </a:spcAft>
        <a:buChar char="•"/>
        <a:defRPr sz="12300">
          <a:solidFill>
            <a:schemeClr val="tx1"/>
          </a:solidFill>
          <a:latin typeface="+mn-lt"/>
        </a:defRPr>
      </a:lvl3pPr>
      <a:lvl4pPr marL="8229600" indent="-1176338" algn="l" defTabSz="4703763" rtl="0" eaLnBrk="0" fontAlgn="base" hangingPunct="0">
        <a:spcBef>
          <a:spcPct val="20000"/>
        </a:spcBef>
        <a:spcAft>
          <a:spcPct val="0"/>
        </a:spcAft>
        <a:buChar char="–"/>
        <a:defRPr sz="10400">
          <a:solidFill>
            <a:schemeClr val="tx1"/>
          </a:solidFill>
          <a:latin typeface="+mn-lt"/>
        </a:defRPr>
      </a:lvl4pPr>
      <a:lvl5pPr marL="10580688" indent="-1174750" algn="l" defTabSz="4703763" rtl="0" eaLnBrk="0" fontAlgn="base" hangingPunct="0">
        <a:spcBef>
          <a:spcPct val="20000"/>
        </a:spcBef>
        <a:spcAft>
          <a:spcPct val="0"/>
        </a:spcAft>
        <a:buChar char="»"/>
        <a:defRPr sz="10400">
          <a:solidFill>
            <a:schemeClr val="tx1"/>
          </a:solidFill>
          <a:latin typeface="+mn-lt"/>
        </a:defRPr>
      </a:lvl5pPr>
      <a:lvl6pPr marL="11037888" indent="-1174750" algn="l" defTabSz="4703763" rtl="0" fontAlgn="base">
        <a:spcBef>
          <a:spcPct val="20000"/>
        </a:spcBef>
        <a:spcAft>
          <a:spcPct val="0"/>
        </a:spcAft>
        <a:buChar char="»"/>
        <a:defRPr sz="10400">
          <a:solidFill>
            <a:schemeClr val="tx1"/>
          </a:solidFill>
          <a:latin typeface="+mn-lt"/>
        </a:defRPr>
      </a:lvl6pPr>
      <a:lvl7pPr marL="11495088" indent="-1174750" algn="l" defTabSz="4703763" rtl="0" fontAlgn="base">
        <a:spcBef>
          <a:spcPct val="20000"/>
        </a:spcBef>
        <a:spcAft>
          <a:spcPct val="0"/>
        </a:spcAft>
        <a:buChar char="»"/>
        <a:defRPr sz="10400">
          <a:solidFill>
            <a:schemeClr val="tx1"/>
          </a:solidFill>
          <a:latin typeface="+mn-lt"/>
        </a:defRPr>
      </a:lvl7pPr>
      <a:lvl8pPr marL="11952288" indent="-1174750" algn="l" defTabSz="4703763" rtl="0" fontAlgn="base">
        <a:spcBef>
          <a:spcPct val="20000"/>
        </a:spcBef>
        <a:spcAft>
          <a:spcPct val="0"/>
        </a:spcAft>
        <a:buChar char="»"/>
        <a:defRPr sz="10400">
          <a:solidFill>
            <a:schemeClr val="tx1"/>
          </a:solidFill>
          <a:latin typeface="+mn-lt"/>
        </a:defRPr>
      </a:lvl8pPr>
      <a:lvl9pPr marL="12409488" indent="-1174750" algn="l" defTabSz="4703763" rtl="0" fontAlgn="base">
        <a:spcBef>
          <a:spcPct val="20000"/>
        </a:spcBef>
        <a:spcAft>
          <a:spcPct val="0"/>
        </a:spcAft>
        <a:buChar char="»"/>
        <a:defRPr sz="10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5">
                <a:lumMod val="40000"/>
                <a:lumOff val="60000"/>
              </a:schemeClr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6"/>
          <p:cNvSpPr>
            <a:spLocks noChangeArrowheads="1"/>
          </p:cNvSpPr>
          <p:nvPr/>
        </p:nvSpPr>
        <p:spPr bwMode="auto">
          <a:xfrm>
            <a:off x="0" y="0"/>
            <a:ext cx="43891200" cy="3886200"/>
          </a:xfrm>
          <a:prstGeom prst="rect">
            <a:avLst/>
          </a:prstGeom>
          <a:gradFill rotWithShape="0"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37160" tIns="68580" rIns="137160" bIns="68580" anchor="ctr"/>
          <a:lstStyle/>
          <a:p>
            <a:pPr algn="ctr" defTabSz="4703763"/>
            <a:r>
              <a:rPr lang="en-US" sz="6000" b="1" dirty="0" smtClean="0">
                <a:solidFill>
                  <a:schemeClr val="bg1"/>
                </a:solidFill>
              </a:rPr>
              <a:t>Case Study: Elderly Male With Chest Pain and Palpitations</a:t>
            </a:r>
            <a:endParaRPr lang="en-US" sz="6000" b="1" dirty="0">
              <a:solidFill>
                <a:schemeClr val="bg1"/>
              </a:solidFill>
            </a:endParaRPr>
          </a:p>
          <a:p>
            <a:pPr algn="ctr" defTabSz="4703763"/>
            <a:r>
              <a:rPr lang="en-US" sz="4400" dirty="0" smtClean="0">
                <a:solidFill>
                  <a:schemeClr val="bg1"/>
                </a:solidFill>
              </a:rPr>
              <a:t>Rachel Lynch</a:t>
            </a:r>
            <a:endParaRPr lang="en-US" sz="4400" dirty="0">
              <a:solidFill>
                <a:schemeClr val="bg1"/>
              </a:solidFill>
            </a:endParaRPr>
          </a:p>
          <a:p>
            <a:pPr algn="ctr" defTabSz="4703763"/>
            <a:r>
              <a:rPr lang="en-US" sz="4400" dirty="0" smtClean="0">
                <a:solidFill>
                  <a:schemeClr val="bg1"/>
                </a:solidFill>
              </a:rPr>
              <a:t>DEMN Nursing Department, University </a:t>
            </a:r>
            <a:r>
              <a:rPr lang="en-US" sz="4400" dirty="0" smtClean="0">
                <a:solidFill>
                  <a:schemeClr val="bg1"/>
                </a:solidFill>
              </a:rPr>
              <a:t>of New Hampshire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051" name="Rectangle 7"/>
          <p:cNvSpPr>
            <a:spLocks noChangeArrowheads="1"/>
          </p:cNvSpPr>
          <p:nvPr/>
        </p:nvSpPr>
        <p:spPr bwMode="auto">
          <a:xfrm>
            <a:off x="0" y="4343400"/>
            <a:ext cx="10358438" cy="10287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none" lIns="137160" tIns="68580" rIns="137160" bIns="68580" anchor="ctr"/>
          <a:lstStyle/>
          <a:p>
            <a:pPr algn="ctr" defTabSz="4703763"/>
            <a:r>
              <a:rPr lang="en-US" sz="5700" dirty="0" smtClean="0">
                <a:solidFill>
                  <a:schemeClr val="bg1"/>
                </a:solidFill>
              </a:rPr>
              <a:t>Introduction</a:t>
            </a:r>
            <a:endParaRPr lang="en-US" sz="5700" dirty="0">
              <a:solidFill>
                <a:schemeClr val="bg1"/>
              </a:solidFill>
            </a:endParaRPr>
          </a:p>
        </p:txBody>
      </p:sp>
      <p:sp>
        <p:nvSpPr>
          <p:cNvPr id="2052" name="Rectangle 8"/>
          <p:cNvSpPr>
            <a:spLocks noChangeArrowheads="1"/>
          </p:cNvSpPr>
          <p:nvPr/>
        </p:nvSpPr>
        <p:spPr bwMode="auto">
          <a:xfrm>
            <a:off x="22326600" y="4267200"/>
            <a:ext cx="10358437" cy="10287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none" lIns="137160" tIns="68580" rIns="137160" bIns="68580" anchor="ctr"/>
          <a:lstStyle/>
          <a:p>
            <a:pPr algn="ctr" defTabSz="4703763"/>
            <a:r>
              <a:rPr lang="en-US" sz="5700" dirty="0" smtClean="0">
                <a:solidFill>
                  <a:schemeClr val="bg1"/>
                </a:solidFill>
              </a:rPr>
              <a:t>Pathophysiology</a:t>
            </a:r>
            <a:endParaRPr lang="en-US" sz="5700" dirty="0">
              <a:solidFill>
                <a:schemeClr val="bg1"/>
              </a:solidFill>
            </a:endParaRPr>
          </a:p>
        </p:txBody>
      </p:sp>
      <p:sp>
        <p:nvSpPr>
          <p:cNvPr id="2053" name="Rectangle 9"/>
          <p:cNvSpPr>
            <a:spLocks noChangeArrowheads="1"/>
          </p:cNvSpPr>
          <p:nvPr/>
        </p:nvSpPr>
        <p:spPr bwMode="auto">
          <a:xfrm>
            <a:off x="22021800" y="21564600"/>
            <a:ext cx="10358438" cy="10287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none" lIns="137160" tIns="68580" rIns="137160" bIns="68580" anchor="ctr"/>
          <a:lstStyle/>
          <a:p>
            <a:pPr algn="ctr" defTabSz="4703763"/>
            <a:r>
              <a:rPr lang="en-US" sz="5700" dirty="0" smtClean="0">
                <a:solidFill>
                  <a:schemeClr val="bg1"/>
                </a:solidFill>
              </a:rPr>
              <a:t>Medications</a:t>
            </a:r>
            <a:endParaRPr lang="en-US" sz="5700" dirty="0">
              <a:solidFill>
                <a:schemeClr val="bg1"/>
              </a:solidFill>
            </a:endParaRPr>
          </a:p>
        </p:txBody>
      </p:sp>
      <p:sp>
        <p:nvSpPr>
          <p:cNvPr id="2054" name="Rectangle 10"/>
          <p:cNvSpPr>
            <a:spLocks noChangeArrowheads="1"/>
          </p:cNvSpPr>
          <p:nvPr/>
        </p:nvSpPr>
        <p:spPr bwMode="auto">
          <a:xfrm>
            <a:off x="33532763" y="4343400"/>
            <a:ext cx="10358437" cy="10287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none" lIns="137160" tIns="68580" rIns="137160" bIns="68580" anchor="ctr"/>
          <a:lstStyle/>
          <a:p>
            <a:pPr algn="ctr" defTabSz="4703763"/>
            <a:r>
              <a:rPr lang="en-US" sz="5700" dirty="0" smtClean="0">
                <a:solidFill>
                  <a:schemeClr val="bg1"/>
                </a:solidFill>
              </a:rPr>
              <a:t>Patient Illness Trajectory</a:t>
            </a:r>
            <a:endParaRPr lang="en-US" sz="5700" dirty="0">
              <a:solidFill>
                <a:schemeClr val="bg1"/>
              </a:solidFill>
            </a:endParaRPr>
          </a:p>
        </p:txBody>
      </p:sp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711200" y="5715000"/>
            <a:ext cx="9448800" cy="9602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7160" tIns="68580" rIns="137160" bIns="68580">
            <a:spAutoFit/>
          </a:bodyPr>
          <a:lstStyle>
            <a:lvl1pPr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smtClean="0"/>
              <a:t>An </a:t>
            </a:r>
            <a:r>
              <a:rPr lang="en-US" dirty="0"/>
              <a:t>81-year old male brought to the emergency </a:t>
            </a:r>
            <a:r>
              <a:rPr lang="en-US" dirty="0" smtClean="0"/>
              <a:t>department </a:t>
            </a:r>
            <a:r>
              <a:rPr lang="en-US" dirty="0"/>
              <a:t>complaining of chest pain and generally ‘not feeling right.’ Patient was found to be in atrial fibrillation with a heart rate of 130. </a:t>
            </a:r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</p:txBody>
      </p:sp>
      <p:sp>
        <p:nvSpPr>
          <p:cNvPr id="2056" name="Rectangle 14"/>
          <p:cNvSpPr>
            <a:spLocks noChangeArrowheads="1"/>
          </p:cNvSpPr>
          <p:nvPr/>
        </p:nvSpPr>
        <p:spPr bwMode="auto">
          <a:xfrm>
            <a:off x="0" y="8839200"/>
            <a:ext cx="10358438" cy="10287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none" lIns="137160" tIns="68580" rIns="137160" bIns="68580" anchor="ctr"/>
          <a:lstStyle/>
          <a:p>
            <a:pPr algn="ctr" defTabSz="4703763"/>
            <a:r>
              <a:rPr lang="en-US" sz="5700" dirty="0" smtClean="0">
                <a:solidFill>
                  <a:schemeClr val="bg1"/>
                </a:solidFill>
              </a:rPr>
              <a:t>Past Medical History</a:t>
            </a:r>
            <a:endParaRPr lang="en-US" sz="5700" dirty="0">
              <a:solidFill>
                <a:schemeClr val="bg1"/>
              </a:solidFill>
            </a:endParaRPr>
          </a:p>
        </p:txBody>
      </p:sp>
      <p:sp>
        <p:nvSpPr>
          <p:cNvPr id="2057" name="Rectangle 16"/>
          <p:cNvSpPr>
            <a:spLocks noChangeArrowheads="1"/>
          </p:cNvSpPr>
          <p:nvPr/>
        </p:nvSpPr>
        <p:spPr bwMode="auto">
          <a:xfrm>
            <a:off x="11353800" y="4343400"/>
            <a:ext cx="10358438" cy="10287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none" lIns="137160" tIns="68580" rIns="137160" bIns="68580" anchor="ctr"/>
          <a:lstStyle/>
          <a:p>
            <a:pPr algn="ctr" defTabSz="4703763"/>
            <a:r>
              <a:rPr lang="en-US" sz="5700" dirty="0" smtClean="0">
                <a:solidFill>
                  <a:schemeClr val="bg1"/>
                </a:solidFill>
              </a:rPr>
              <a:t>Vitals, Lab </a:t>
            </a:r>
            <a:r>
              <a:rPr lang="en-US" sz="5700" dirty="0" smtClean="0">
                <a:solidFill>
                  <a:schemeClr val="bg1"/>
                </a:solidFill>
              </a:rPr>
              <a:t>Tests, </a:t>
            </a:r>
            <a:r>
              <a:rPr lang="en-US" sz="5700" dirty="0" smtClean="0">
                <a:solidFill>
                  <a:schemeClr val="bg1"/>
                </a:solidFill>
              </a:rPr>
              <a:t>Diagnostics</a:t>
            </a:r>
            <a:endParaRPr lang="en-US" sz="5700" dirty="0">
              <a:solidFill>
                <a:schemeClr val="bg1"/>
              </a:solidFill>
            </a:endParaRPr>
          </a:p>
        </p:txBody>
      </p:sp>
      <p:sp>
        <p:nvSpPr>
          <p:cNvPr id="2058" name="Rectangle 18"/>
          <p:cNvSpPr>
            <a:spLocks noChangeArrowheads="1"/>
          </p:cNvSpPr>
          <p:nvPr/>
        </p:nvSpPr>
        <p:spPr bwMode="auto">
          <a:xfrm>
            <a:off x="33532763" y="24003000"/>
            <a:ext cx="10358437" cy="10287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none" lIns="137160" tIns="68580" rIns="137160" bIns="68580" anchor="ctr"/>
          <a:lstStyle/>
          <a:p>
            <a:pPr algn="ctr" defTabSz="4703763"/>
            <a:r>
              <a:rPr lang="en-US" sz="5700" dirty="0">
                <a:solidFill>
                  <a:schemeClr val="bg1"/>
                </a:solidFill>
              </a:rPr>
              <a:t>References</a:t>
            </a:r>
          </a:p>
        </p:txBody>
      </p:sp>
      <p:sp>
        <p:nvSpPr>
          <p:cNvPr id="2062" name="Text Box 26"/>
          <p:cNvSpPr txBox="1">
            <a:spLocks noChangeArrowheads="1"/>
          </p:cNvSpPr>
          <p:nvPr/>
        </p:nvSpPr>
        <p:spPr bwMode="auto">
          <a:xfrm>
            <a:off x="33680400" y="25298400"/>
            <a:ext cx="9652000" cy="10110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7160" tIns="68580" rIns="137160" bIns="68580">
            <a:spAutoFit/>
          </a:bodyPr>
          <a:lstStyle>
            <a:lvl1pPr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548640" indent="-1188720"/>
            <a:r>
              <a:rPr lang="en-US" sz="2400" dirty="0"/>
              <a:t>Aschenbrenner, D., &amp; Venable, S. (2012). </a:t>
            </a:r>
            <a:r>
              <a:rPr lang="en-US" sz="2400" i="1" dirty="0"/>
              <a:t>Drug Therapy in </a:t>
            </a:r>
            <a:r>
              <a:rPr lang="en-US" sz="2400" i="1" dirty="0" smtClean="0"/>
              <a:t>Nursing</a:t>
            </a:r>
          </a:p>
          <a:p>
            <a:pPr marL="548640" indent="-1188720"/>
            <a:r>
              <a:rPr lang="en-US" sz="2400" dirty="0" smtClean="0"/>
              <a:t>      (</a:t>
            </a:r>
            <a:r>
              <a:rPr lang="en-US" sz="2400" dirty="0"/>
              <a:t>4th ed.). Philadelphia: Wolters Kluwer Lippincott Williams </a:t>
            </a:r>
            <a:r>
              <a:rPr lang="en-US" sz="2400" dirty="0" smtClean="0"/>
              <a:t>&amp; Wilkins.</a:t>
            </a:r>
          </a:p>
          <a:p>
            <a:pPr marL="548640" indent="-1188720"/>
            <a:endParaRPr lang="en-US" sz="2400" dirty="0"/>
          </a:p>
          <a:p>
            <a:pPr marL="548640" indent="-1188720"/>
            <a:r>
              <a:rPr lang="en-US" sz="2400" b="1" dirty="0" smtClean="0"/>
              <a:t>Images from:</a:t>
            </a:r>
          </a:p>
          <a:p>
            <a:pPr marL="548640" indent="-1188720"/>
            <a:endParaRPr lang="en-US" sz="2400" b="1" dirty="0" smtClean="0"/>
          </a:p>
          <a:p>
            <a:pPr marL="548640" indent="-1188720"/>
            <a:r>
              <a:rPr lang="en-US" sz="2400" dirty="0" smtClean="0"/>
              <a:t>Beth </a:t>
            </a:r>
            <a:r>
              <a:rPr lang="en-US" sz="2400" dirty="0"/>
              <a:t>Israel Deaconess Medical Center. (2015). Good </a:t>
            </a:r>
            <a:r>
              <a:rPr lang="en-US" sz="2400" dirty="0" smtClean="0"/>
              <a:t>news </a:t>
            </a:r>
            <a:r>
              <a:rPr lang="en-US" sz="2400" dirty="0"/>
              <a:t>for </a:t>
            </a:r>
            <a:r>
              <a:rPr lang="en-US" sz="2400" dirty="0" smtClean="0"/>
              <a:t>atrial </a:t>
            </a:r>
            <a:r>
              <a:rPr lang="en-US" sz="2400" i="1" dirty="0" smtClean="0"/>
              <a:t>  </a:t>
            </a:r>
            <a:r>
              <a:rPr lang="en-US" sz="2400" dirty="0" smtClean="0"/>
              <a:t>fibrillation </a:t>
            </a:r>
            <a:r>
              <a:rPr lang="en-US" sz="2400" dirty="0"/>
              <a:t>patients with sleep apnea. Retrieved from http://www.bidmc.org/Centers-and-Departments/Departments/Cardiovascular-Institute/CVI-Newsletter/Archives/June13/AfibSleepApnea.aspx</a:t>
            </a:r>
          </a:p>
          <a:p>
            <a:pPr marL="548640" indent="-1188720" eaLnBrk="1" hangingPunct="1">
              <a:spcBef>
                <a:spcPct val="50000"/>
              </a:spcBef>
            </a:pPr>
            <a:endParaRPr lang="en-US" sz="2400" dirty="0" smtClean="0"/>
          </a:p>
          <a:p>
            <a:pPr marL="548640" indent="-1188720"/>
            <a:r>
              <a:rPr lang="en-US" sz="2400" dirty="0" smtClean="0"/>
              <a:t>Pick</a:t>
            </a:r>
            <a:r>
              <a:rPr lang="en-US" sz="2400" dirty="0"/>
              <a:t>, A. (2015). Mitral valve disorders. Retrieved from http://www.heart-valve-surgery.com/mitral-valve-disorders-symptoms.php</a:t>
            </a:r>
          </a:p>
          <a:p>
            <a:pPr marL="548640" indent="-1188720"/>
            <a:endParaRPr lang="en-US" sz="2400" dirty="0" smtClean="0"/>
          </a:p>
          <a:p>
            <a:pPr marL="548640" indent="-1188720"/>
            <a:r>
              <a:rPr lang="en-US" sz="2400" dirty="0" smtClean="0"/>
              <a:t>St</a:t>
            </a:r>
            <a:r>
              <a:rPr lang="en-US" sz="2400" dirty="0"/>
              <a:t>. Vincent Heart Center. (2012). Aortic valve stenosis. Retrieved </a:t>
            </a:r>
            <a:r>
              <a:rPr lang="en-US" sz="2400" dirty="0" smtClean="0"/>
              <a:t>   April </a:t>
            </a:r>
            <a:r>
              <a:rPr lang="en-US" sz="2400" dirty="0"/>
              <a:t>4, 2015, from http://bestheartcare.com/programs-services/valve-center-of-excellence/aortic-valve-stenosis/</a:t>
            </a:r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</p:txBody>
      </p:sp>
      <p:sp>
        <p:nvSpPr>
          <p:cNvPr id="21" name="Rectangle 18"/>
          <p:cNvSpPr>
            <a:spLocks noChangeArrowheads="1"/>
          </p:cNvSpPr>
          <p:nvPr/>
        </p:nvSpPr>
        <p:spPr bwMode="auto">
          <a:xfrm>
            <a:off x="33532763" y="17297400"/>
            <a:ext cx="10358437" cy="10287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none" lIns="137160" tIns="68580" rIns="137160" bIns="68580" anchor="ctr"/>
          <a:lstStyle/>
          <a:p>
            <a:pPr algn="ctr" defTabSz="4703763"/>
            <a:r>
              <a:rPr lang="en-US" sz="5700" dirty="0" smtClean="0">
                <a:solidFill>
                  <a:schemeClr val="bg1"/>
                </a:solidFill>
              </a:rPr>
              <a:t>Acknowledgements</a:t>
            </a:r>
            <a:endParaRPr lang="en-US" sz="5700" dirty="0">
              <a:solidFill>
                <a:schemeClr val="bg1"/>
              </a:solidFill>
            </a:endParaRPr>
          </a:p>
        </p:txBody>
      </p:sp>
      <p:sp>
        <p:nvSpPr>
          <p:cNvPr id="22" name="Text Box 26"/>
          <p:cNvSpPr txBox="1">
            <a:spLocks noChangeArrowheads="1"/>
          </p:cNvSpPr>
          <p:nvPr/>
        </p:nvSpPr>
        <p:spPr bwMode="auto">
          <a:xfrm>
            <a:off x="33680400" y="18745200"/>
            <a:ext cx="9677400" cy="6601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703763" eaLnBrk="0" hangingPunct="0">
              <a:defRPr sz="3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smtClean="0"/>
              <a:t>I would like to acknowledge my pathophysiology and pharmacology professor Pamela Kallmerten and the rest of the UNH nursing teaching staff.</a:t>
            </a:r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r>
              <a:rPr lang="en-US" dirty="0" smtClean="0"/>
              <a:t>I would like to send a special thank you to Eileen Hollis, my clinical nurse preceptor, for patiently teaching about telemetry and the ins and outs of the cardiac floor.</a:t>
            </a: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  <a:p>
            <a:pPr eaLnBrk="1" hangingPunct="1">
              <a:spcBef>
                <a:spcPct val="50000"/>
              </a:spcBef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209655" cy="38862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3704"/>
          <a:stretch/>
        </p:blipFill>
        <p:spPr>
          <a:xfrm>
            <a:off x="40800410" y="-33430"/>
            <a:ext cx="3090790" cy="3886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1000" y="10515600"/>
            <a:ext cx="9372600" cy="190205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p</a:t>
            </a:r>
            <a:r>
              <a:rPr lang="en-US" dirty="0" smtClean="0"/>
              <a:t>atient </a:t>
            </a:r>
            <a:r>
              <a:rPr lang="en-US" dirty="0"/>
              <a:t>has a history </a:t>
            </a:r>
            <a:r>
              <a:rPr lang="en-US" dirty="0" smtClean="0"/>
              <a:t>of </a:t>
            </a:r>
            <a:r>
              <a:rPr lang="en-US" dirty="0"/>
              <a:t>L4-L5 radiculopathy, hypertension, glaucoma</a:t>
            </a:r>
            <a:r>
              <a:rPr lang="en-US" dirty="0" smtClean="0"/>
              <a:t>, </a:t>
            </a:r>
            <a:r>
              <a:rPr lang="en-US" dirty="0"/>
              <a:t>mitral valve disorder</a:t>
            </a:r>
            <a:r>
              <a:rPr lang="en-US" dirty="0" smtClean="0"/>
              <a:t> </a:t>
            </a:r>
            <a:r>
              <a:rPr lang="en-US" dirty="0"/>
              <a:t>and severe aortic stenosis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b="1" dirty="0" smtClean="0"/>
              <a:t>L4-L5 Radiculopathy</a:t>
            </a:r>
            <a:endParaRPr lang="en-US" b="1" dirty="0"/>
          </a:p>
          <a:p>
            <a:r>
              <a:rPr lang="en-US" dirty="0"/>
              <a:t>The compression of nerves in his lumbar spine sends pain down his left </a:t>
            </a:r>
            <a:r>
              <a:rPr lang="en-US" dirty="0" smtClean="0"/>
              <a:t>leg. The pain has been lessened by gabapentin  The injury no longer interferes with his daily activities.</a:t>
            </a:r>
          </a:p>
          <a:p>
            <a:endParaRPr lang="en-US" dirty="0" smtClean="0"/>
          </a:p>
          <a:p>
            <a:r>
              <a:rPr lang="en-US" b="1" dirty="0" smtClean="0"/>
              <a:t>Hypertension</a:t>
            </a:r>
          </a:p>
          <a:p>
            <a:r>
              <a:rPr lang="en-US" dirty="0" smtClean="0"/>
              <a:t>The patient’s hypertension is well managed through lifestyle changes and hydrochlorothiazide PO at home.</a:t>
            </a:r>
            <a:endParaRPr lang="en-US" dirty="0"/>
          </a:p>
          <a:p>
            <a:endParaRPr lang="en-US" dirty="0" smtClean="0"/>
          </a:p>
          <a:p>
            <a:r>
              <a:rPr lang="en-US" b="1" dirty="0" smtClean="0"/>
              <a:t>Glaucoma</a:t>
            </a:r>
          </a:p>
          <a:p>
            <a:r>
              <a:rPr lang="en-US" dirty="0" smtClean="0"/>
              <a:t>The patient’s glaucoma has been well managed with timolol (Figure 9).</a:t>
            </a:r>
            <a:endParaRPr lang="en-US" dirty="0"/>
          </a:p>
          <a:p>
            <a:endParaRPr lang="en-US" dirty="0" smtClean="0"/>
          </a:p>
          <a:p>
            <a:r>
              <a:rPr lang="en-US" b="1" dirty="0" smtClean="0"/>
              <a:t>Severe </a:t>
            </a:r>
            <a:r>
              <a:rPr lang="en-US" b="1" dirty="0"/>
              <a:t>Aortic </a:t>
            </a:r>
            <a:r>
              <a:rPr lang="en-US" b="1" dirty="0" smtClean="0"/>
              <a:t>Stenosis</a:t>
            </a:r>
          </a:p>
          <a:p>
            <a:endParaRPr lang="en-US" b="1" dirty="0"/>
          </a:p>
          <a:p>
            <a:endParaRPr lang="en-US" b="1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b="1" dirty="0" smtClean="0"/>
              <a:t>Mitral Valve Disorder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  </a:t>
            </a:r>
            <a:endParaRPr lang="en-US" dirty="0"/>
          </a:p>
        </p:txBody>
      </p:sp>
      <p:pic>
        <p:nvPicPr>
          <p:cNvPr id="5" name="Picture 4" descr="Screen Shot 2015-04-15 at 5.17.44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9964400"/>
            <a:ext cx="4800600" cy="5993295"/>
          </a:xfrm>
          <a:prstGeom prst="rect">
            <a:avLst/>
          </a:prstGeom>
        </p:spPr>
      </p:pic>
      <p:pic>
        <p:nvPicPr>
          <p:cNvPr id="6" name="Picture 5" descr="Screen Shot 2015-04-15 at 5.18.00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6822400"/>
            <a:ext cx="5958777" cy="5885513"/>
          </a:xfrm>
          <a:prstGeom prst="rect">
            <a:avLst/>
          </a:prstGeom>
        </p:spPr>
      </p:pic>
      <p:pic>
        <p:nvPicPr>
          <p:cNvPr id="7" name="Picture 6" descr="Screen Shot 2015-04-15 at 5.27.53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0" y="8382000"/>
            <a:ext cx="10287000" cy="60062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658600" y="5943600"/>
            <a:ext cx="9906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Patients vitals were consistent and remained within normal limits. In addition the patient’s basic blood panel and basic metabolic panel showed no values outside of normal limits.</a:t>
            </a:r>
            <a:endParaRPr lang="en-US" dirty="0"/>
          </a:p>
        </p:txBody>
      </p:sp>
      <p:pic>
        <p:nvPicPr>
          <p:cNvPr id="17" name="Picture 16" descr="Screen Shot 2015-04-15 at 5.57.59 P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00" y="22936200"/>
            <a:ext cx="10565896" cy="9677400"/>
          </a:xfrm>
          <a:prstGeom prst="rect">
            <a:avLst/>
          </a:prstGeom>
        </p:spPr>
      </p:pic>
      <p:pic>
        <p:nvPicPr>
          <p:cNvPr id="18" name="Picture 17" descr="Screen Shot 2015-04-15 at 5.56.59 P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1600" y="15087600"/>
            <a:ext cx="6172200" cy="5902243"/>
          </a:xfrm>
          <a:prstGeom prst="rect">
            <a:avLst/>
          </a:prstGeom>
        </p:spPr>
      </p:pic>
      <p:pic>
        <p:nvPicPr>
          <p:cNvPr id="19" name="Picture 18" descr="Screen Shot 2015-04-15 at 5.56.42 PM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6600" y="7391399"/>
            <a:ext cx="10210800" cy="4253479"/>
          </a:xfrm>
          <a:prstGeom prst="rect">
            <a:avLst/>
          </a:prstGeom>
        </p:spPr>
      </p:pic>
      <p:pic>
        <p:nvPicPr>
          <p:cNvPr id="23" name="Picture 22" descr="Screen Shot 2015-04-15 at 5.56.11 PM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0" y="23622000"/>
            <a:ext cx="9347200" cy="2146300"/>
          </a:xfrm>
          <a:prstGeom prst="rect">
            <a:avLst/>
          </a:prstGeom>
        </p:spPr>
      </p:pic>
      <p:pic>
        <p:nvPicPr>
          <p:cNvPr id="25" name="Picture 24" descr="Screen Shot 2015-04-15 at 5.55.59 PM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0" y="16840200"/>
            <a:ext cx="10287000" cy="157812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1430000" y="15087600"/>
            <a:ext cx="1005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Elevated troponin levels indicate damage to the heart muscle.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430000" y="19278600"/>
            <a:ext cx="97536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initial drip </a:t>
            </a:r>
            <a:r>
              <a:rPr lang="en-US" dirty="0" smtClean="0"/>
              <a:t>rate of heparin </a:t>
            </a:r>
            <a:r>
              <a:rPr lang="en-US" dirty="0"/>
              <a:t>was determined to be 22.7 mL/hr according to hospital protocol. At 5:10 am the patient’s PTT was found to be 50 sec. According to hospital </a:t>
            </a:r>
            <a:r>
              <a:rPr lang="en-US" dirty="0" smtClean="0"/>
              <a:t>protocol, </a:t>
            </a:r>
            <a:r>
              <a:rPr lang="en-US" dirty="0"/>
              <a:t>show in figure 6</a:t>
            </a:r>
            <a:r>
              <a:rPr lang="en-US" dirty="0" smtClean="0"/>
              <a:t>, </a:t>
            </a:r>
            <a:r>
              <a:rPr lang="en-US" dirty="0"/>
              <a:t>the drip rate was increased by 1mL/hr. Approximately six hours later, the PTT was re-measured and found to be 54 sec. The drip was increased another mL/hr.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326600" y="5791200"/>
            <a:ext cx="10134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 the emergency department the patient was found to be in atrial fibrillation. This is evidenced by the patient’s heart rate, </a:t>
            </a:r>
            <a:r>
              <a:rPr lang="en-US" dirty="0" smtClean="0"/>
              <a:t>rhythm, </a:t>
            </a:r>
            <a:r>
              <a:rPr lang="en-US" dirty="0"/>
              <a:t>and telemetry rhythm.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402800" y="11887200"/>
            <a:ext cx="10058400" cy="286232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/>
              <a:t>The erratic </a:t>
            </a:r>
            <a:r>
              <a:rPr lang="en-US" dirty="0" smtClean="0"/>
              <a:t>contractions </a:t>
            </a:r>
            <a:r>
              <a:rPr lang="en-US" dirty="0"/>
              <a:t>of the atria mean that blood isn’t effectively ejected into </a:t>
            </a:r>
            <a:r>
              <a:rPr lang="en-US" dirty="0" smtClean="0"/>
              <a:t>the ventricles. The </a:t>
            </a:r>
            <a:r>
              <a:rPr lang="en-US" dirty="0"/>
              <a:t>patient was started on a Diltiazem drip in order to correct this irregular rhythm.  Diltiazem is a calcium channel blocker that is a class IV antiarrhythmic. Figure 7 shows the rhythm of the heart as Diltiazem reverts the heart to sinus rhythm. </a:t>
            </a:r>
          </a:p>
        </p:txBody>
      </p:sp>
      <p:sp>
        <p:nvSpPr>
          <p:cNvPr id="2049" name="Rectangle 2048"/>
          <p:cNvSpPr/>
          <p:nvPr/>
        </p:nvSpPr>
        <p:spPr>
          <a:xfrm>
            <a:off x="33832800" y="5943600"/>
            <a:ext cx="9067800" cy="9325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 patient’s atrial fibrillation has been resolved but the underlying heart conditions have not. The patient’s aortic stenosis, mitral valve regurgitation, first-degree heart block and a bundle branch block have not been treated. The patient is at risk for relapsing into atrial </a:t>
            </a:r>
            <a:r>
              <a:rPr lang="en-US" dirty="0" smtClean="0"/>
              <a:t>fibrillation and other adverse events </a:t>
            </a:r>
            <a:r>
              <a:rPr lang="en-US" dirty="0"/>
              <a:t>due to the stress that is on his </a:t>
            </a:r>
            <a:r>
              <a:rPr lang="en-US" dirty="0" smtClean="0"/>
              <a:t>heart</a:t>
            </a:r>
            <a:r>
              <a:rPr lang="en-US" dirty="0" smtClean="0"/>
              <a:t>.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 </a:t>
            </a:r>
            <a:r>
              <a:rPr lang="en-US" dirty="0"/>
              <a:t>next step in this patient’s treatment is </a:t>
            </a:r>
            <a:r>
              <a:rPr lang="en-US" b="1" dirty="0"/>
              <a:t>cardiac catheterization</a:t>
            </a:r>
            <a:r>
              <a:rPr lang="en-US" dirty="0" smtClean="0"/>
              <a:t>.. </a:t>
            </a:r>
            <a:r>
              <a:rPr lang="en-US" dirty="0"/>
              <a:t>Catheterization will identify any blockages, or potential blockages, in the vessels. If necessary, a stint will be placed to open the vessel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Eventually</a:t>
            </a:r>
            <a:r>
              <a:rPr lang="en-US" dirty="0"/>
              <a:t>, the patient will need </a:t>
            </a:r>
            <a:r>
              <a:rPr lang="en-US" b="1" dirty="0"/>
              <a:t>heart surgery to replace his stenotic aortic valve</a:t>
            </a:r>
            <a:r>
              <a:rPr lang="en-US" dirty="0"/>
              <a:t>. The stenosis of the aortic valve causes the heart to work harder to circulate blood. Without surgery, his heart problems will continue to get worse.</a:t>
            </a:r>
          </a:p>
        </p:txBody>
      </p:sp>
      <p:sp>
        <p:nvSpPr>
          <p:cNvPr id="2069" name="TextBox 2068"/>
          <p:cNvSpPr txBox="1"/>
          <p:nvPr/>
        </p:nvSpPr>
        <p:spPr>
          <a:xfrm>
            <a:off x="6477000" y="26746200"/>
            <a:ext cx="3886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prolapsed mitral valve means that the valve does not close completely. This allows blood to flow backwards into the atria from the ventricle. It decreases the efficiency of the heart.</a:t>
            </a:r>
            <a:endParaRPr lang="en-US" dirty="0"/>
          </a:p>
        </p:txBody>
      </p:sp>
      <p:sp>
        <p:nvSpPr>
          <p:cNvPr id="2070" name="TextBox 2069"/>
          <p:cNvSpPr txBox="1"/>
          <p:nvPr/>
        </p:nvSpPr>
        <p:spPr>
          <a:xfrm>
            <a:off x="5715000" y="19964400"/>
            <a:ext cx="4267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aortic valve has hardened and doesn’t open or close fully.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He </a:t>
            </a:r>
            <a:r>
              <a:rPr lang="en-US" dirty="0"/>
              <a:t>was evaluated in 2012, and was found to have an ejection fraction of 65-70</a:t>
            </a:r>
            <a:r>
              <a:rPr lang="en-US" dirty="0" smtClean="0"/>
              <a:t>%. This value is within normal ranges.</a:t>
            </a:r>
            <a:endParaRPr lang="en-US" dirty="0"/>
          </a:p>
        </p:txBody>
      </p:sp>
      <p:pic>
        <p:nvPicPr>
          <p:cNvPr id="2071" name="Picture 2070" descr="Screen Shot 2015-04-15 at 8.17.34 PM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1400" y="27127200"/>
            <a:ext cx="10058400" cy="301981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7037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7037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818</Words>
  <Application>Microsoft Macintosh PowerPoint</Application>
  <PresentationFormat>Custom</PresentationFormat>
  <Paragraphs>87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PowerPoint Presentation</vt:lpstr>
    </vt:vector>
  </TitlesOfParts>
  <Company>Graphicsland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Sample research poster</dc:title>
  <dc:subject>Free Poster Presentation Example</dc:subject>
  <dc:creator>Graphicsland/MakeSigns.com</dc:creator>
  <cp:keywords>scientific, research, template, custom, poster, presentation, symposium, printing, PowerPoint, create, design, example, sample, download</cp:keywords>
  <dc:description>Download our scientific poster templates at no cost to you and get one step closer to making a great research poster.</dc:description>
  <cp:lastModifiedBy>Rachel Lynch</cp:lastModifiedBy>
  <cp:revision>45</cp:revision>
  <dcterms:created xsi:type="dcterms:W3CDTF">2004-07-27T19:46:06Z</dcterms:created>
  <dcterms:modified xsi:type="dcterms:W3CDTF">2015-04-17T18:28:18Z</dcterms:modified>
  <cp:category>scientific poster PowerPoint</cp:category>
</cp:coreProperties>
</file>