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0" d="100"/>
          <a:sy n="20" d="100"/>
        </p:scale>
        <p:origin x="-648" y="1116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/>
              <a:t>Click to edit the notes format</a:t>
            </a:r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/>
              <a:t>&lt;header&gt;</a:t>
            </a:r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dt"/>
          </p:nvPr>
        </p:nvSpPr>
        <p:spPr>
          <a:xfrm>
            <a:off x="4399200" y="0"/>
            <a:ext cx="3372840" cy="502560"/>
          </a:xfrm>
          <a:prstGeom prst="rect">
            <a:avLst/>
          </a:prstGeom>
        </p:spPr>
        <p:txBody>
          <a:bodyPr wrap="none" lIns="0" tIns="0" rIns="0" bIns="0"/>
          <a:lstStyle/>
          <a:p>
            <a:pPr algn="r"/>
            <a:r>
              <a:rPr lang="en-US"/>
              <a:t>&lt;date/time&gt;</a:t>
            </a:r>
            <a:endParaRPr/>
          </a:p>
        </p:txBody>
      </p:sp>
      <p:sp>
        <p:nvSpPr>
          <p:cNvPr id="39" name="PlaceHolder 4"/>
          <p:cNvSpPr>
            <a:spLocks noGrp="1"/>
          </p:cNvSpPr>
          <p:nvPr>
            <p:ph type="ftr"/>
          </p:nvPr>
        </p:nvSpPr>
        <p:spPr>
          <a:xfrm>
            <a:off x="0" y="9555480"/>
            <a:ext cx="3372840" cy="502560"/>
          </a:xfrm>
          <a:prstGeom prst="rect">
            <a:avLst/>
          </a:prstGeom>
        </p:spPr>
        <p:txBody>
          <a:bodyPr wrap="none" lIns="0" tIns="0" rIns="0" bIns="0" anchor="b"/>
          <a:lstStyle/>
          <a:p>
            <a:r>
              <a:rPr lang="en-US"/>
              <a:t>&lt;footer&gt;</a:t>
            </a:r>
            <a:endParaRPr/>
          </a:p>
        </p:txBody>
      </p:sp>
      <p:sp>
        <p:nvSpPr>
          <p:cNvPr id="40" name="PlaceHolder 5"/>
          <p:cNvSpPr>
            <a:spLocks noGrp="1"/>
          </p:cNvSpPr>
          <p:nvPr>
            <p:ph type="sldNum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</p:spPr>
        <p:txBody>
          <a:bodyPr wrap="none" lIns="0" tIns="0" rIns="0" bIns="0" anchor="b"/>
          <a:lstStyle/>
          <a:p>
            <a:pPr algn="r"/>
            <a:fld id="{4E0CC2E4-DC9A-4A08-B290-F3ECADD583C6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49838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body"/>
          </p:nvPr>
        </p:nvSpPr>
        <p:spPr>
          <a:xfrm>
            <a:off x="914400" y="3257640"/>
            <a:ext cx="7313040" cy="3084120"/>
          </a:xfrm>
          <a:prstGeom prst="rect">
            <a:avLst/>
          </a:prstGeom>
        </p:spPr>
        <p:txBody>
          <a:bodyPr lIns="0" tIns="0" rIns="0" bIns="0"/>
          <a:lstStyle/>
          <a:p>
            <a:endParaRPr dirty="0"/>
          </a:p>
        </p:txBody>
      </p:sp>
      <p:sp>
        <p:nvSpPr>
          <p:cNvPr id="76" name="CustomShape 2"/>
          <p:cNvSpPr/>
          <p:nvPr/>
        </p:nvSpPr>
        <p:spPr>
          <a:xfrm>
            <a:off x="5179320" y="6513840"/>
            <a:ext cx="3960360" cy="34092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2194560" y="7702560"/>
            <a:ext cx="39501720" cy="190926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2194560" y="7702560"/>
            <a:ext cx="39501720" cy="190922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2194560" y="7702560"/>
            <a:ext cx="19276560" cy="190922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22435200" y="7702560"/>
            <a:ext cx="19276560" cy="190922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2194560" y="1313280"/>
            <a:ext cx="39501720" cy="25481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2194560" y="7702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2194560" y="17674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22435200" y="7702560"/>
            <a:ext cx="19276560" cy="190922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2194560" y="7702560"/>
            <a:ext cx="19276560" cy="190922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22435200" y="7702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22435200" y="17674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2194560" y="7702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22435200" y="7702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2194560" y="17674560"/>
            <a:ext cx="395013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2194560" y="7702560"/>
            <a:ext cx="3950172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2194560" y="17674560"/>
            <a:ext cx="3950172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2194560" y="7702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22435200" y="7702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22435200" y="17674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2194560" y="17674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7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2194560" y="7702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22435200" y="7702560"/>
            <a:ext cx="19276560" cy="910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34" name="Picture 33"/>
          <p:cNvPicPr/>
          <p:nvPr/>
        </p:nvPicPr>
        <p:blipFill>
          <a:blip r:embed="rId2"/>
          <a:stretch>
            <a:fillRect/>
          </a:stretch>
        </p:blipFill>
        <p:spPr>
          <a:xfrm>
            <a:off x="26366760" y="17674560"/>
            <a:ext cx="11413440" cy="9106560"/>
          </a:xfrm>
          <a:prstGeom prst="rect">
            <a:avLst/>
          </a:prstGeom>
          <a:ln>
            <a:noFill/>
          </a:ln>
        </p:spPr>
      </p:pic>
      <p:pic>
        <p:nvPicPr>
          <p:cNvPr id="35" name="Picture 34"/>
          <p:cNvPicPr/>
          <p:nvPr/>
        </p:nvPicPr>
        <p:blipFill>
          <a:blip r:embed="rId2"/>
          <a:stretch>
            <a:fillRect/>
          </a:stretch>
        </p:blipFill>
        <p:spPr>
          <a:xfrm>
            <a:off x="6126120" y="17674560"/>
            <a:ext cx="11413440" cy="9106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2194560" y="1313280"/>
            <a:ext cx="39501720" cy="54968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/>
              <a:t>Click to edit the title text format</a:t>
            </a:r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2194560" y="7702560"/>
            <a:ext cx="39501720" cy="1909224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en-U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Seventh Outline Level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-43560" y="0"/>
            <a:ext cx="43934040" cy="32917680"/>
          </a:xfrm>
          <a:prstGeom prst="rect">
            <a:avLst/>
          </a:prstGeom>
          <a:solidFill>
            <a:srgbClr val="1F497D"/>
          </a:solidFill>
          <a:ln w="25560">
            <a:noFill/>
          </a:ln>
        </p:spPr>
      </p:sp>
      <p:sp>
        <p:nvSpPr>
          <p:cNvPr id="42" name="CustomShape 2"/>
          <p:cNvSpPr/>
          <p:nvPr/>
        </p:nvSpPr>
        <p:spPr>
          <a:xfrm>
            <a:off x="13182480" y="15433920"/>
            <a:ext cx="30022200" cy="7386480"/>
          </a:xfrm>
          <a:prstGeom prst="rect">
            <a:avLst/>
          </a:prstGeom>
          <a:solidFill>
            <a:srgbClr val="000000"/>
          </a:solidFill>
          <a:ln w="25560">
            <a:noFill/>
          </a:ln>
        </p:spPr>
      </p:sp>
      <p:sp>
        <p:nvSpPr>
          <p:cNvPr id="43" name="CustomShape 3"/>
          <p:cNvSpPr/>
          <p:nvPr/>
        </p:nvSpPr>
        <p:spPr>
          <a:xfrm>
            <a:off x="522360" y="685800"/>
            <a:ext cx="42682320" cy="3809160"/>
          </a:xfrm>
          <a:prstGeom prst="rect">
            <a:avLst/>
          </a:prstGeom>
          <a:gradFill>
            <a:gsLst>
              <a:gs pos="0">
                <a:srgbClr val="000000"/>
              </a:gs>
              <a:gs pos="50000">
                <a:srgbClr val="000000"/>
              </a:gs>
              <a:gs pos="100000">
                <a:srgbClr val="000000"/>
              </a:gs>
            </a:gsLst>
            <a:lin ang="16200000"/>
          </a:gradFill>
          <a:ln w="9360">
            <a:solidFill>
              <a:srgbClr val="000000"/>
            </a:solidFill>
            <a:round/>
          </a:ln>
        </p:spPr>
        <p:txBody>
          <a:bodyPr lIns="159840" tIns="79920" rIns="159840" bIns="79920"/>
          <a:lstStyle/>
          <a:p>
            <a:pPr algn="ctr">
              <a:lnSpc>
                <a:spcPct val="100000"/>
              </a:lnSpc>
            </a:pPr>
            <a:r>
              <a:rPr lang="en-US" sz="9000" b="1" dirty="0">
                <a:solidFill>
                  <a:srgbClr val="FFFFFF"/>
                </a:solidFill>
                <a:latin typeface="Times New Roman"/>
                <a:ea typeface="DejaVu Sans"/>
              </a:rPr>
              <a:t>           Current Practices for Product Usability Testing in Web and Mobile Applications</a:t>
            </a:r>
            <a:endParaRPr sz="9000" dirty="0"/>
          </a:p>
          <a:p>
            <a:pPr algn="ctr">
              <a:lnSpc>
                <a:spcPct val="100000"/>
              </a:lnSpc>
            </a:pPr>
            <a:r>
              <a:rPr lang="en-US" sz="6000" dirty="0">
                <a:solidFill>
                  <a:srgbClr val="FFFFFF"/>
                </a:solidFill>
                <a:latin typeface="Times New Roman"/>
                <a:ea typeface="DejaVu Sans"/>
              </a:rPr>
              <a:t>Spencer Black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en-US" sz="4500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en-US" sz="4500" dirty="0">
                <a:solidFill>
                  <a:srgbClr val="FFFFFF"/>
                </a:solidFill>
                <a:latin typeface="Times New Roman"/>
                <a:ea typeface="DejaVu Sans"/>
              </a:rPr>
              <a:t>Karen </a:t>
            </a:r>
            <a:r>
              <a:rPr lang="en-US" sz="4500" dirty="0" err="1">
                <a:solidFill>
                  <a:srgbClr val="FFFFFF"/>
                </a:solidFill>
                <a:latin typeface="Times New Roman"/>
                <a:ea typeface="DejaVu Sans"/>
              </a:rPr>
              <a:t>Jin</a:t>
            </a:r>
            <a:r>
              <a:rPr lang="en-US" sz="4500" dirty="0">
                <a:solidFill>
                  <a:srgbClr val="FFFFFF"/>
                </a:solidFill>
                <a:latin typeface="Times New Roman"/>
                <a:ea typeface="DejaVu Sans"/>
              </a:rPr>
              <a:t>, Faculty Advisor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en-US" sz="4500" dirty="0">
                <a:solidFill>
                  <a:srgbClr val="FFFFFF"/>
                </a:solidFill>
                <a:latin typeface="Times New Roman"/>
                <a:ea typeface="DejaVu Sans"/>
              </a:rPr>
              <a:t>Department of Computer Science, </a:t>
            </a:r>
            <a:r>
              <a:rPr lang="en-US" sz="4500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en-US" sz="4500" dirty="0">
                <a:solidFill>
                  <a:srgbClr val="FFFFFF"/>
                </a:solidFill>
                <a:latin typeface="Times New Roman"/>
                <a:ea typeface="DejaVu Sans"/>
              </a:rPr>
              <a:t>University of New Hampshire, Durham NH</a:t>
            </a:r>
            <a:endParaRPr dirty="0"/>
          </a:p>
        </p:txBody>
      </p:sp>
      <p:sp>
        <p:nvSpPr>
          <p:cNvPr id="44" name="CustomShape 4"/>
          <p:cNvSpPr/>
          <p:nvPr/>
        </p:nvSpPr>
        <p:spPr>
          <a:xfrm>
            <a:off x="533520" y="4572000"/>
            <a:ext cx="12420000" cy="26373240"/>
          </a:xfrm>
          <a:prstGeom prst="rect">
            <a:avLst/>
          </a:prstGeom>
          <a:gradFill>
            <a:gsLst>
              <a:gs pos="0">
                <a:srgbClr val="000000"/>
              </a:gs>
              <a:gs pos="50000">
                <a:srgbClr val="000000"/>
              </a:gs>
              <a:gs pos="100000">
                <a:srgbClr val="000000"/>
              </a:gs>
            </a:gsLst>
            <a:lin ang="16200000"/>
          </a:gradFill>
          <a:ln w="9360">
            <a:solidFill>
              <a:srgbClr val="000000"/>
            </a:solidFill>
            <a:round/>
          </a:ln>
        </p:spPr>
        <p:txBody>
          <a:bodyPr lIns="159840" tIns="79920" rIns="159840" bIns="79920"/>
          <a:lstStyle/>
          <a:p>
            <a:pPr>
              <a:lnSpc>
                <a:spcPct val="100000"/>
              </a:lnSpc>
            </a:pPr>
            <a:r>
              <a:rPr lang="en-US" sz="6300" b="1" dirty="0" smtClean="0">
                <a:solidFill>
                  <a:srgbClr val="FFFFFF"/>
                </a:solidFill>
                <a:latin typeface="Times New Roman"/>
                <a:ea typeface="DejaVu Sans"/>
              </a:rPr>
              <a:t>                   Introduction </a:t>
            </a:r>
            <a:endParaRPr lang="en-US" sz="4400" dirty="0">
              <a:solidFill>
                <a:srgbClr val="FFFFFF"/>
              </a:solidFill>
              <a:latin typeface="Times New Roman"/>
              <a:ea typeface="DejaVu Sans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5000" dirty="0" smtClean="0">
                <a:solidFill>
                  <a:srgbClr val="FFFFFF"/>
                </a:solidFill>
                <a:latin typeface="Times New Roman"/>
                <a:ea typeface="DejaVu Sans"/>
              </a:rPr>
              <a:t>Software </a:t>
            </a:r>
            <a:r>
              <a:rPr lang="en-US" sz="5000" dirty="0">
                <a:solidFill>
                  <a:srgbClr val="FFFFFF"/>
                </a:solidFill>
                <a:latin typeface="Times New Roman"/>
                <a:ea typeface="DejaVu Sans"/>
              </a:rPr>
              <a:t>usability testing helps ensure that applications are intuitive and easy to </a:t>
            </a:r>
            <a:r>
              <a:rPr lang="en-US" sz="5000" dirty="0" smtClean="0">
                <a:solidFill>
                  <a:srgbClr val="FFFFFF"/>
                </a:solidFill>
                <a:latin typeface="Times New Roman"/>
                <a:ea typeface="DejaVu Sans"/>
              </a:rPr>
              <a:t>use</a:t>
            </a: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sz="5000" dirty="0"/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5000" dirty="0" smtClean="0">
                <a:solidFill>
                  <a:srgbClr val="FFFFFF"/>
                </a:solidFill>
                <a:latin typeface="Times New Roman"/>
                <a:ea typeface="DejaVu Sans"/>
              </a:rPr>
              <a:t>Companies </a:t>
            </a:r>
            <a:r>
              <a:rPr lang="en-US" sz="5000" dirty="0">
                <a:solidFill>
                  <a:srgbClr val="FFFFFF"/>
                </a:solidFill>
                <a:latin typeface="Times New Roman"/>
                <a:ea typeface="DejaVu Sans"/>
              </a:rPr>
              <a:t>that utilize single-platform usability testing are unable to ensure a uniform User Experience (UX) across </a:t>
            </a:r>
            <a:r>
              <a:rPr lang="en-US" sz="5000" dirty="0" smtClean="0">
                <a:solidFill>
                  <a:srgbClr val="FFFFFF"/>
                </a:solidFill>
                <a:latin typeface="Times New Roman"/>
                <a:ea typeface="DejaVu Sans"/>
              </a:rPr>
              <a:t>multiple platforms</a:t>
            </a:r>
            <a:endParaRPr lang="en-US" sz="5000" dirty="0" smtClean="0">
              <a:solidFill>
                <a:srgbClr val="FFFFFF"/>
              </a:solidFill>
              <a:latin typeface="Times New Roman"/>
              <a:ea typeface="DejaVu Sans"/>
            </a:endParaRP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sz="5000" dirty="0"/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5000" dirty="0" smtClean="0">
                <a:solidFill>
                  <a:srgbClr val="FFFFFF"/>
                </a:solidFill>
                <a:latin typeface="Times New Roman"/>
                <a:ea typeface="DejaVu Sans"/>
              </a:rPr>
              <a:t>This </a:t>
            </a:r>
            <a:r>
              <a:rPr lang="en-US" sz="5000" dirty="0">
                <a:solidFill>
                  <a:srgbClr val="FFFFFF"/>
                </a:solidFill>
                <a:latin typeface="Times New Roman"/>
                <a:ea typeface="DejaVu Sans"/>
              </a:rPr>
              <a:t>study proposes a strategy to promote consistent UX by </a:t>
            </a:r>
            <a:r>
              <a:rPr lang="en-US" sz="5000" dirty="0" smtClean="0">
                <a:solidFill>
                  <a:srgbClr val="FFFFFF"/>
                </a:solidFill>
                <a:latin typeface="Times New Roman"/>
                <a:ea typeface="DejaVu Sans"/>
              </a:rPr>
              <a:t>combining testing </a:t>
            </a:r>
            <a:r>
              <a:rPr lang="en-US" sz="5000" dirty="0">
                <a:solidFill>
                  <a:srgbClr val="FFFFFF"/>
                </a:solidFill>
                <a:latin typeface="Times New Roman"/>
                <a:ea typeface="DejaVu Sans"/>
              </a:rPr>
              <a:t>of application versions </a:t>
            </a:r>
            <a:r>
              <a:rPr lang="en-US" sz="5000" dirty="0" smtClean="0">
                <a:solidFill>
                  <a:srgbClr val="FFFFFF"/>
                </a:solidFill>
                <a:latin typeface="Times New Roman"/>
                <a:ea typeface="DejaVu Sans"/>
              </a:rPr>
              <a:t>with platforms </a:t>
            </a:r>
            <a:endParaRPr lang="en-US" sz="5000" dirty="0" smtClean="0">
              <a:solidFill>
                <a:srgbClr val="FFFFFF"/>
              </a:solidFill>
              <a:latin typeface="Times New Roman"/>
              <a:ea typeface="DejaVu Sans"/>
            </a:endParaRP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dirty="0"/>
          </a:p>
          <a:p>
            <a:pPr>
              <a:lnSpc>
                <a:spcPct val="100000"/>
              </a:lnSpc>
            </a:pP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 </a:t>
            </a:r>
            <a:endParaRPr dirty="0"/>
          </a:p>
        </p:txBody>
      </p:sp>
      <p:sp>
        <p:nvSpPr>
          <p:cNvPr id="45" name="CustomShape 5"/>
          <p:cNvSpPr/>
          <p:nvPr/>
        </p:nvSpPr>
        <p:spPr>
          <a:xfrm>
            <a:off x="12710160" y="4495680"/>
            <a:ext cx="30494520" cy="10937160"/>
          </a:xfrm>
          <a:prstGeom prst="rect">
            <a:avLst/>
          </a:prstGeom>
          <a:solidFill>
            <a:srgbClr val="000000"/>
          </a:solidFill>
          <a:ln w="25560">
            <a:noFill/>
          </a:ln>
        </p:spPr>
      </p:sp>
      <p:sp>
        <p:nvSpPr>
          <p:cNvPr id="46" name="CustomShape 6"/>
          <p:cNvSpPr/>
          <p:nvPr/>
        </p:nvSpPr>
        <p:spPr>
          <a:xfrm>
            <a:off x="13525320" y="4678680"/>
            <a:ext cx="29984880" cy="16459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sz="6300" b="1" dirty="0">
                <a:solidFill>
                  <a:srgbClr val="FFFFFF"/>
                </a:solidFill>
                <a:latin typeface="Times New Roman"/>
                <a:ea typeface="DejaVu Sans"/>
              </a:rPr>
              <a:t>The Value of </a:t>
            </a:r>
            <a:r>
              <a:rPr lang="en-US" sz="6300" b="1" dirty="0" smtClean="0">
                <a:solidFill>
                  <a:srgbClr val="FFFFFF"/>
                </a:solidFill>
                <a:latin typeface="Times New Roman"/>
                <a:ea typeface="DejaVu Sans"/>
              </a:rPr>
              <a:t> Application Consistency across Desktop/Laptop and Mobile Devices</a:t>
            </a:r>
            <a:endParaRPr dirty="0"/>
          </a:p>
        </p:txBody>
      </p:sp>
      <p:pic>
        <p:nvPicPr>
          <p:cNvPr id="47" name="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3402800" y="6324480"/>
            <a:ext cx="14858280" cy="8228880"/>
          </a:xfrm>
          <a:prstGeom prst="rect">
            <a:avLst/>
          </a:prstGeom>
          <a:ln w="9360">
            <a:noFill/>
          </a:ln>
        </p:spPr>
      </p:pic>
      <p:pic>
        <p:nvPicPr>
          <p:cNvPr id="48" name="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296800" y="6309360"/>
            <a:ext cx="6050880" cy="8320320"/>
          </a:xfrm>
          <a:prstGeom prst="rect">
            <a:avLst/>
          </a:prstGeom>
          <a:ln w="9360">
            <a:noFill/>
          </a:ln>
        </p:spPr>
      </p:pic>
      <p:pic>
        <p:nvPicPr>
          <p:cNvPr id="49" name="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6303120" y="6217920"/>
            <a:ext cx="6050880" cy="8488080"/>
          </a:xfrm>
          <a:prstGeom prst="rect">
            <a:avLst/>
          </a:prstGeom>
          <a:ln w="9360">
            <a:noFill/>
          </a:ln>
        </p:spPr>
      </p:pic>
      <p:sp>
        <p:nvSpPr>
          <p:cNvPr id="50" name="CustomShape 7"/>
          <p:cNvSpPr/>
          <p:nvPr/>
        </p:nvSpPr>
        <p:spPr>
          <a:xfrm>
            <a:off x="16459200" y="14526600"/>
            <a:ext cx="10339920" cy="20088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sz="5000" dirty="0">
                <a:solidFill>
                  <a:srgbClr val="FFFFFF"/>
                </a:solidFill>
                <a:latin typeface="Times New Roman"/>
                <a:ea typeface="DejaVu Sans"/>
              </a:rPr>
              <a:t>Google Chrome (desktop/laptop)</a:t>
            </a:r>
            <a:endParaRPr dirty="0"/>
          </a:p>
        </p:txBody>
      </p:sp>
      <p:sp>
        <p:nvSpPr>
          <p:cNvPr id="51" name="CustomShape 8"/>
          <p:cNvSpPr/>
          <p:nvPr/>
        </p:nvSpPr>
        <p:spPr>
          <a:xfrm>
            <a:off x="30403800" y="14554080"/>
            <a:ext cx="6054480" cy="1048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sz="5000">
                <a:solidFill>
                  <a:srgbClr val="FFFFFF"/>
                </a:solidFill>
                <a:latin typeface="Times New Roman"/>
                <a:ea typeface="DejaVu Sans"/>
              </a:rPr>
              <a:t>Mobile Safari</a:t>
            </a:r>
            <a:endParaRPr/>
          </a:p>
        </p:txBody>
      </p:sp>
      <p:sp>
        <p:nvSpPr>
          <p:cNvPr id="52" name="CustomShape 9"/>
          <p:cNvSpPr/>
          <p:nvPr/>
        </p:nvSpPr>
        <p:spPr>
          <a:xfrm>
            <a:off x="36652320" y="14554080"/>
            <a:ext cx="5712480" cy="11631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sz="5000">
                <a:solidFill>
                  <a:srgbClr val="FFFFFF"/>
                </a:solidFill>
                <a:latin typeface="Times New Roman"/>
                <a:ea typeface="DejaVu Sans"/>
              </a:rPr>
              <a:t>Mobile Application</a:t>
            </a:r>
            <a:endParaRPr/>
          </a:p>
        </p:txBody>
      </p:sp>
      <p:sp>
        <p:nvSpPr>
          <p:cNvPr id="53" name="CustomShape 10"/>
          <p:cNvSpPr/>
          <p:nvPr/>
        </p:nvSpPr>
        <p:spPr>
          <a:xfrm>
            <a:off x="2057400" y="16459200"/>
            <a:ext cx="6705000" cy="3991680"/>
          </a:xfrm>
          <a:prstGeom prst="rect">
            <a:avLst/>
          </a:prstGeom>
          <a:noFill/>
          <a:ln w="25560">
            <a:solidFill>
              <a:srgbClr val="FFFFFF"/>
            </a:solidFill>
            <a:round/>
          </a:ln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Obtain Suitable Participants</a:t>
            </a:r>
            <a:endParaRPr dirty="0"/>
          </a:p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C000"/>
                </a:solidFill>
                <a:latin typeface="Times New Roman"/>
                <a:ea typeface="DejaVu Sans"/>
              </a:rPr>
              <a:t>With Better-Defined Criteria (Based on their  Platform Devices)</a:t>
            </a:r>
            <a:endParaRPr dirty="0"/>
          </a:p>
        </p:txBody>
      </p:sp>
      <p:sp>
        <p:nvSpPr>
          <p:cNvPr id="57" name="CustomShape 14"/>
          <p:cNvSpPr/>
          <p:nvPr/>
        </p:nvSpPr>
        <p:spPr>
          <a:xfrm>
            <a:off x="8762760" y="18016500"/>
            <a:ext cx="1524120" cy="91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F497D"/>
          </a:solidFill>
          <a:ln w="25560">
            <a:solidFill>
              <a:srgbClr val="FFFFFF"/>
            </a:solidFill>
            <a:round/>
          </a:ln>
        </p:spPr>
      </p:sp>
      <p:sp>
        <p:nvSpPr>
          <p:cNvPr id="58" name="CustomShape 15"/>
          <p:cNvSpPr/>
          <p:nvPr/>
        </p:nvSpPr>
        <p:spPr>
          <a:xfrm>
            <a:off x="3201000" y="14935920"/>
            <a:ext cx="8076600" cy="9136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sz="6300" b="1" dirty="0">
                <a:solidFill>
                  <a:srgbClr val="FFFFFF"/>
                </a:solidFill>
                <a:latin typeface="Times New Roman"/>
                <a:ea typeface="DejaVu Sans"/>
              </a:rPr>
              <a:t>Proposed Approach </a:t>
            </a:r>
            <a:endParaRPr dirty="0"/>
          </a:p>
        </p:txBody>
      </p:sp>
      <p:pic>
        <p:nvPicPr>
          <p:cNvPr id="59" name="Picture 3"/>
          <p:cNvPicPr/>
          <p:nvPr/>
        </p:nvPicPr>
        <p:blipFill>
          <a:blip r:embed="rId6"/>
          <a:stretch>
            <a:fillRect/>
          </a:stretch>
        </p:blipFill>
        <p:spPr>
          <a:xfrm>
            <a:off x="914400" y="2286000"/>
            <a:ext cx="6035760" cy="1599480"/>
          </a:xfrm>
          <a:prstGeom prst="rect">
            <a:avLst/>
          </a:prstGeom>
          <a:ln>
            <a:noFill/>
          </a:ln>
        </p:spPr>
      </p:pic>
      <p:sp>
        <p:nvSpPr>
          <p:cNvPr id="60" name="CustomShape 16"/>
          <p:cNvSpPr/>
          <p:nvPr/>
        </p:nvSpPr>
        <p:spPr>
          <a:xfrm>
            <a:off x="533520" y="22709880"/>
            <a:ext cx="42671160" cy="9596160"/>
          </a:xfrm>
          <a:prstGeom prst="rect">
            <a:avLst/>
          </a:prstGeom>
          <a:solidFill>
            <a:srgbClr val="000000"/>
          </a:solidFill>
          <a:ln w="25560">
            <a:noFill/>
          </a:ln>
        </p:spPr>
      </p:sp>
      <p:sp>
        <p:nvSpPr>
          <p:cNvPr id="62" name="CustomShape 18"/>
          <p:cNvSpPr/>
          <p:nvPr/>
        </p:nvSpPr>
        <p:spPr>
          <a:xfrm rot="16200000">
            <a:off x="-1876080" y="25498080"/>
            <a:ext cx="7650720" cy="1002960"/>
          </a:xfrm>
          <a:prstGeom prst="rect">
            <a:avLst/>
          </a:prstGeom>
          <a:noFill/>
          <a:ln>
            <a:noFill/>
          </a:ln>
        </p:spPr>
        <p:txBody>
          <a:bodyPr lIns="45000" tIns="90000" rIns="45000" bIns="90000"/>
          <a:lstStyle/>
          <a:p>
            <a:pPr>
              <a:lnSpc>
                <a:spcPct val="100000"/>
              </a:lnSpc>
            </a:pPr>
            <a:r>
              <a:rPr lang="en-US" sz="4400" b="1" dirty="0" smtClean="0">
                <a:solidFill>
                  <a:srgbClr val="FFFFFF"/>
                </a:solidFill>
                <a:latin typeface="Times New Roman"/>
                <a:ea typeface="DejaVu Sans"/>
              </a:rPr>
              <a:t>Mobile Platform </a:t>
            </a:r>
            <a:r>
              <a:rPr lang="en-US" sz="4400" b="1" dirty="0">
                <a:solidFill>
                  <a:srgbClr val="FFFFFF"/>
                </a:solidFill>
                <a:latin typeface="Times New Roman"/>
                <a:ea typeface="DejaVu Sans"/>
              </a:rPr>
              <a:t>OS</a:t>
            </a:r>
            <a:endParaRPr dirty="0"/>
          </a:p>
        </p:txBody>
      </p:sp>
      <p:sp>
        <p:nvSpPr>
          <p:cNvPr id="63" name="CustomShape 19"/>
          <p:cNvSpPr/>
          <p:nvPr/>
        </p:nvSpPr>
        <p:spPr>
          <a:xfrm>
            <a:off x="11734920" y="15433920"/>
            <a:ext cx="1447200" cy="7386480"/>
          </a:xfrm>
          <a:prstGeom prst="rect">
            <a:avLst/>
          </a:prstGeom>
          <a:solidFill>
            <a:srgbClr val="000000"/>
          </a:solidFill>
          <a:ln w="25560">
            <a:noFill/>
          </a:ln>
        </p:spPr>
      </p:sp>
      <p:sp>
        <p:nvSpPr>
          <p:cNvPr id="64" name="CustomShape 20"/>
          <p:cNvSpPr/>
          <p:nvPr/>
        </p:nvSpPr>
        <p:spPr>
          <a:xfrm>
            <a:off x="6172200" y="23000040"/>
            <a:ext cx="10323000" cy="10029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US" sz="4400" b="1" dirty="0">
                <a:solidFill>
                  <a:srgbClr val="FFFFFF"/>
                </a:solidFill>
                <a:latin typeface="Times New Roman"/>
                <a:ea typeface="DejaVu Sans"/>
              </a:rPr>
              <a:t>Laptop/Desktop Platform OS</a:t>
            </a:r>
            <a:endParaRPr dirty="0"/>
          </a:p>
        </p:txBody>
      </p:sp>
      <p:sp>
        <p:nvSpPr>
          <p:cNvPr id="65" name="CustomShape 21"/>
          <p:cNvSpPr/>
          <p:nvPr/>
        </p:nvSpPr>
        <p:spPr>
          <a:xfrm>
            <a:off x="31253760" y="21800880"/>
            <a:ext cx="17905320" cy="29689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66" name="CustomShape 22"/>
          <p:cNvSpPr/>
          <p:nvPr/>
        </p:nvSpPr>
        <p:spPr>
          <a:xfrm>
            <a:off x="24765000" y="21146040"/>
            <a:ext cx="9344880" cy="110865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US" sz="6300" b="1" dirty="0" smtClean="0">
                <a:solidFill>
                  <a:srgbClr val="FFFFFF"/>
                </a:solidFill>
                <a:latin typeface="Times New Roman"/>
                <a:ea typeface="DejaVu Sans"/>
              </a:rPr>
              <a:t>Additional Benefits </a:t>
            </a:r>
            <a:r>
              <a:rPr lang="en-US" sz="6300" b="1" dirty="0">
                <a:solidFill>
                  <a:srgbClr val="FFFFFF"/>
                </a:solidFill>
                <a:latin typeface="Times New Roman"/>
                <a:ea typeface="DejaVu Sans"/>
              </a:rPr>
              <a:t>of Our </a:t>
            </a:r>
            <a:r>
              <a:rPr lang="en-US" sz="6300" b="1" dirty="0" smtClean="0">
                <a:solidFill>
                  <a:srgbClr val="FFFFFF"/>
                </a:solidFill>
                <a:latin typeface="Times New Roman"/>
                <a:ea typeface="DejaVu Sans"/>
              </a:rPr>
              <a:t>Approach</a:t>
            </a:r>
            <a:endParaRPr dirty="0" smtClean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Single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participant covers multiple platforms </a:t>
            </a: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concurrently</a:t>
            </a: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dirty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Participants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validate cross-platform </a:t>
            </a: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ease-of-use,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saving test </a:t>
            </a: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costs</a:t>
            </a: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dirty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User tests all supported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versions </a:t>
            </a: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of  an application</a:t>
            </a:r>
            <a:endParaRPr lang="en-US" sz="4400" dirty="0" smtClean="0">
              <a:solidFill>
                <a:srgbClr val="FFFFFF"/>
              </a:solidFill>
              <a:latin typeface="Times New Roman"/>
              <a:ea typeface="DejaVu Sans"/>
            </a:endParaRP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dirty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Encourages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consistency across all </a:t>
            </a: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platforms/devices</a:t>
            </a: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dirty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Portable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platform code saves </a:t>
            </a: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development costs</a:t>
            </a:r>
            <a:endParaRPr dirty="0"/>
          </a:p>
          <a:p>
            <a:pPr>
              <a:lnSpc>
                <a:spcPct val="100000"/>
              </a:lnSpc>
            </a:pPr>
            <a:r>
              <a:rPr lang="en-US" sz="6300" b="1" dirty="0">
                <a:solidFill>
                  <a:srgbClr val="FFFFFF"/>
                </a:solidFill>
                <a:latin typeface="Times New Roman"/>
                <a:ea typeface="DejaVu Sans"/>
              </a:rPr>
              <a:t> 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</p:txBody>
      </p:sp>
      <p:pic>
        <p:nvPicPr>
          <p:cNvPr id="67" name="Picture 5"/>
          <p:cNvPicPr/>
          <p:nvPr/>
        </p:nvPicPr>
        <p:blipFill>
          <a:blip r:embed="rId7"/>
          <a:stretch>
            <a:fillRect/>
          </a:stretch>
        </p:blipFill>
        <p:spPr>
          <a:xfrm>
            <a:off x="34142331" y="22709880"/>
            <a:ext cx="8377269" cy="7899859"/>
          </a:xfrm>
          <a:prstGeom prst="rect">
            <a:avLst/>
          </a:prstGeom>
          <a:ln>
            <a:noFill/>
          </a:ln>
        </p:spPr>
      </p:pic>
      <p:sp>
        <p:nvSpPr>
          <p:cNvPr id="68" name="CustomShape 23"/>
          <p:cNvSpPr/>
          <p:nvPr/>
        </p:nvSpPr>
        <p:spPr>
          <a:xfrm>
            <a:off x="533520" y="4495680"/>
            <a:ext cx="42671160" cy="75600"/>
          </a:xfrm>
          <a:prstGeom prst="rect">
            <a:avLst/>
          </a:prstGeom>
          <a:solidFill>
            <a:srgbClr val="4F81BD"/>
          </a:solidFill>
          <a:ln>
            <a:noFill/>
          </a:ln>
        </p:spPr>
      </p:sp>
      <p:sp>
        <p:nvSpPr>
          <p:cNvPr id="69" name="CustomShape 24"/>
          <p:cNvSpPr/>
          <p:nvPr/>
        </p:nvSpPr>
        <p:spPr>
          <a:xfrm>
            <a:off x="17754600" y="21183600"/>
            <a:ext cx="6246360" cy="100692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n-US" sz="6300" b="1" dirty="0">
                <a:solidFill>
                  <a:srgbClr val="FFFFFF"/>
                </a:solidFill>
                <a:latin typeface="Times New Roman"/>
                <a:ea typeface="DejaVu Sans"/>
              </a:rPr>
              <a:t>Main Benefits of Usability </a:t>
            </a:r>
            <a:r>
              <a:rPr lang="en-US" sz="6300" b="1" dirty="0" smtClean="0">
                <a:solidFill>
                  <a:srgbClr val="FFFFFF"/>
                </a:solidFill>
                <a:latin typeface="Times New Roman"/>
                <a:ea typeface="DejaVu Sans"/>
              </a:rPr>
              <a:t>Testing </a:t>
            </a:r>
            <a:endParaRPr dirty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More revenue for companies</a:t>
            </a: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dirty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Improved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company </a:t>
            </a: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reputation</a:t>
            </a: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dirty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Saves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money by reducing support </a:t>
            </a: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costs</a:t>
            </a: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dirty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Saves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development </a:t>
            </a: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cost</a:t>
            </a:r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dirty="0"/>
          </a:p>
          <a:p>
            <a:pPr marL="571500" indent="-5715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rgbClr val="FFFFFF"/>
                </a:solidFill>
                <a:latin typeface="Times New Roman"/>
                <a:ea typeface="DejaVu Sans"/>
              </a:rPr>
              <a:t>Simpler technical </a:t>
            </a:r>
            <a:r>
              <a:rPr lang="en-US" sz="4400" dirty="0">
                <a:solidFill>
                  <a:srgbClr val="FFFFFF"/>
                </a:solidFill>
                <a:latin typeface="Times New Roman"/>
                <a:ea typeface="DejaVu Sans"/>
              </a:rPr>
              <a:t>documentation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</p:txBody>
      </p:sp>
      <p:sp>
        <p:nvSpPr>
          <p:cNvPr id="70" name="CustomShape 25"/>
          <p:cNvSpPr/>
          <p:nvPr/>
        </p:nvSpPr>
        <p:spPr>
          <a:xfrm>
            <a:off x="3125880" y="20878800"/>
            <a:ext cx="17905320" cy="29689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en-US" sz="6300" b="1" dirty="0">
                <a:solidFill>
                  <a:srgbClr val="FFFFFF"/>
                </a:solidFill>
                <a:latin typeface="Times New Roman"/>
                <a:ea typeface="DejaVu Sans"/>
              </a:rPr>
              <a:t>Test </a:t>
            </a:r>
            <a:r>
              <a:rPr lang="en-US" sz="6300" b="1" dirty="0" smtClean="0">
                <a:solidFill>
                  <a:srgbClr val="FFFFFF"/>
                </a:solidFill>
                <a:latin typeface="Times New Roman"/>
                <a:ea typeface="DejaVu Sans"/>
              </a:rPr>
              <a:t>Participant</a:t>
            </a:r>
            <a:r>
              <a:rPr lang="en-US" sz="6300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en-US" sz="6300" b="1" dirty="0" smtClean="0">
                <a:solidFill>
                  <a:srgbClr val="FFFFFF"/>
                </a:solidFill>
                <a:latin typeface="Times New Roman"/>
                <a:ea typeface="DejaVu Sans"/>
              </a:rPr>
              <a:t>Recruiting </a:t>
            </a:r>
            <a:r>
              <a:rPr lang="en-US" sz="6300" b="1" dirty="0">
                <a:solidFill>
                  <a:srgbClr val="FFFFFF"/>
                </a:solidFill>
                <a:latin typeface="Times New Roman"/>
                <a:ea typeface="DejaVu Sans"/>
              </a:rPr>
              <a:t>Case Study</a:t>
            </a:r>
            <a:endParaRPr dirty="0"/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0714166"/>
              </p:ext>
            </p:extLst>
          </p:nvPr>
        </p:nvGraphicFramePr>
        <p:xfrm>
          <a:off x="2514601" y="23850600"/>
          <a:ext cx="14477999" cy="647699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tl" rotWithShape="0">
                    <a:schemeClr val="accent5">
                      <a:lumMod val="40000"/>
                      <a:lumOff val="60000"/>
                      <a:alpha val="0"/>
                    </a:schemeClr>
                  </a:outerShdw>
                </a:effectLst>
                <a:tableStyleId>{5C22544A-7EE6-4342-B048-85BDC9FD1C3A}</a:tableStyleId>
              </a:tblPr>
              <a:tblGrid>
                <a:gridCol w="2213899"/>
                <a:gridCol w="3208626"/>
                <a:gridCol w="5093074"/>
                <a:gridCol w="3962400"/>
              </a:tblGrid>
              <a:tr h="697952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Windows</a:t>
                      </a:r>
                      <a:endParaRPr lang="en-US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iOS</a:t>
                      </a:r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Linux</a:t>
                      </a:r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926349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Android</a:t>
                      </a:r>
                      <a:endParaRPr lang="en-US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Participant 1:</a:t>
                      </a:r>
                    </a:p>
                    <a:p>
                      <a:pPr algn="ctr"/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Windows 7,</a:t>
                      </a:r>
                      <a:r>
                        <a:rPr lang="en-US" sz="3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3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5.0 Lollipop</a:t>
                      </a:r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Participant 2: </a:t>
                      </a:r>
                    </a:p>
                    <a:p>
                      <a:pPr algn="ctr"/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</a:t>
                      </a:r>
                      <a:r>
                        <a:rPr lang="en-US" sz="3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X 10.10 </a:t>
                      </a:r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Yosemite,</a:t>
                      </a:r>
                      <a:r>
                        <a:rPr lang="en-US" sz="3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3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4.4.2 KitKat</a:t>
                      </a:r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926349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Apple</a:t>
                      </a:r>
                      <a:endParaRPr lang="en-US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1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Participant 3: </a:t>
                      </a:r>
                    </a:p>
                    <a:p>
                      <a:pPr algn="ctr"/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 X 10.6 Snow Leopard,</a:t>
                      </a:r>
                    </a:p>
                    <a:p>
                      <a:pPr algn="ctr"/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iOS</a:t>
                      </a:r>
                      <a:r>
                        <a:rPr lang="en-US" sz="3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8.3</a:t>
                      </a:r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926349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Windows</a:t>
                      </a:r>
                      <a:endParaRPr lang="en-US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Participant 4: </a:t>
                      </a:r>
                    </a:p>
                    <a:p>
                      <a:pPr algn="ctr"/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Mint 17.1, </a:t>
                      </a:r>
                      <a:endParaRPr lang="en-US" sz="3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Windows </a:t>
                      </a:r>
                      <a:r>
                        <a:rPr lang="en-US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8.1</a:t>
                      </a:r>
                      <a:endParaRPr lang="en-US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2" name="CustomShape 10"/>
          <p:cNvSpPr/>
          <p:nvPr/>
        </p:nvSpPr>
        <p:spPr>
          <a:xfrm>
            <a:off x="10287120" y="16459200"/>
            <a:ext cx="6705000" cy="3991680"/>
          </a:xfrm>
          <a:prstGeom prst="rect">
            <a:avLst/>
          </a:prstGeom>
          <a:noFill/>
          <a:ln w="25560">
            <a:solidFill>
              <a:srgbClr val="FFFFFF"/>
            </a:solidFill>
            <a:round/>
          </a:ln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FFFF"/>
                </a:solidFill>
                <a:latin typeface="Times New Roman"/>
              </a:rPr>
              <a:t>Compose Test Scripts</a:t>
            </a:r>
            <a:endParaRPr lang="en-US" sz="4400" dirty="0"/>
          </a:p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C000"/>
                </a:solidFill>
                <a:latin typeface="Times New Roman"/>
              </a:rPr>
              <a:t>Catered to Multiple</a:t>
            </a:r>
          </a:p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C000"/>
                </a:solidFill>
                <a:latin typeface="Times New Roman"/>
              </a:rPr>
              <a:t>Versions of the App</a:t>
            </a:r>
            <a:endParaRPr lang="en-US" sz="4400" dirty="0"/>
          </a:p>
        </p:txBody>
      </p:sp>
      <p:sp>
        <p:nvSpPr>
          <p:cNvPr id="73" name="CustomShape 14"/>
          <p:cNvSpPr/>
          <p:nvPr/>
        </p:nvSpPr>
        <p:spPr>
          <a:xfrm>
            <a:off x="16992480" y="18016500"/>
            <a:ext cx="1524120" cy="91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F497D"/>
          </a:solidFill>
          <a:ln w="25560">
            <a:solidFill>
              <a:srgbClr val="FFFFFF"/>
            </a:solidFill>
            <a:round/>
          </a:ln>
        </p:spPr>
      </p:sp>
      <p:sp>
        <p:nvSpPr>
          <p:cNvPr id="74" name="CustomShape 10"/>
          <p:cNvSpPr/>
          <p:nvPr/>
        </p:nvSpPr>
        <p:spPr>
          <a:xfrm>
            <a:off x="18516600" y="16459200"/>
            <a:ext cx="6705000" cy="3991680"/>
          </a:xfrm>
          <a:prstGeom prst="rect">
            <a:avLst/>
          </a:prstGeom>
          <a:noFill/>
          <a:ln w="25560">
            <a:solidFill>
              <a:srgbClr val="FFFFFF"/>
            </a:solidFill>
            <a:round/>
          </a:ln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FFFF"/>
                </a:solidFill>
                <a:latin typeface="Times New Roman"/>
              </a:rPr>
              <a:t>Conduct Usability Study</a:t>
            </a:r>
            <a:endParaRPr lang="en-US" sz="4400" dirty="0"/>
          </a:p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C000"/>
                </a:solidFill>
                <a:latin typeface="Times New Roman"/>
              </a:rPr>
              <a:t>For Multiple Application Versions (Based on Participant’s Devices)</a:t>
            </a:r>
            <a:endParaRPr lang="en-US" sz="4400" dirty="0">
              <a:solidFill>
                <a:srgbClr val="FFC000"/>
              </a:solidFill>
            </a:endParaRPr>
          </a:p>
        </p:txBody>
      </p:sp>
      <p:sp>
        <p:nvSpPr>
          <p:cNvPr id="75" name="CustomShape 14"/>
          <p:cNvSpPr/>
          <p:nvPr/>
        </p:nvSpPr>
        <p:spPr>
          <a:xfrm>
            <a:off x="25221960" y="18016500"/>
            <a:ext cx="1524120" cy="91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F497D"/>
          </a:solidFill>
          <a:ln w="25560">
            <a:solidFill>
              <a:srgbClr val="FFFFFF"/>
            </a:solidFill>
            <a:round/>
          </a:ln>
        </p:spPr>
      </p:sp>
      <p:sp>
        <p:nvSpPr>
          <p:cNvPr id="76" name="CustomShape 10"/>
          <p:cNvSpPr/>
          <p:nvPr/>
        </p:nvSpPr>
        <p:spPr>
          <a:xfrm>
            <a:off x="26746320" y="16459200"/>
            <a:ext cx="6705000" cy="3991680"/>
          </a:xfrm>
          <a:prstGeom prst="rect">
            <a:avLst/>
          </a:prstGeom>
          <a:noFill/>
          <a:ln w="25560">
            <a:solidFill>
              <a:srgbClr val="FFFFFF"/>
            </a:solidFill>
            <a:round/>
          </a:ln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FFFF"/>
                </a:solidFill>
                <a:latin typeface="Times New Roman"/>
              </a:rPr>
              <a:t>Interpret Test Outcomes</a:t>
            </a:r>
            <a:endParaRPr lang="en-US" sz="4400" dirty="0"/>
          </a:p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C000"/>
                </a:solidFill>
                <a:latin typeface="Times New Roman"/>
              </a:rPr>
              <a:t>By Comparing Respective Devices Together</a:t>
            </a:r>
            <a:endParaRPr lang="en-US" sz="4400" dirty="0"/>
          </a:p>
        </p:txBody>
      </p:sp>
      <p:sp>
        <p:nvSpPr>
          <p:cNvPr id="77" name="CustomShape 14"/>
          <p:cNvSpPr/>
          <p:nvPr/>
        </p:nvSpPr>
        <p:spPr>
          <a:xfrm>
            <a:off x="33451680" y="18016500"/>
            <a:ext cx="1524120" cy="91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F497D"/>
          </a:solidFill>
          <a:ln w="25560">
            <a:solidFill>
              <a:srgbClr val="FFFFFF"/>
            </a:solidFill>
            <a:round/>
          </a:ln>
        </p:spPr>
      </p:sp>
      <p:sp>
        <p:nvSpPr>
          <p:cNvPr id="78" name="CustomShape 10"/>
          <p:cNvSpPr/>
          <p:nvPr/>
        </p:nvSpPr>
        <p:spPr>
          <a:xfrm>
            <a:off x="34976400" y="16459200"/>
            <a:ext cx="6705000" cy="3991680"/>
          </a:xfrm>
          <a:prstGeom prst="rect">
            <a:avLst/>
          </a:prstGeom>
          <a:noFill/>
          <a:ln w="25560">
            <a:solidFill>
              <a:srgbClr val="FFFFFF"/>
            </a:solidFill>
            <a:round/>
          </a:ln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FFFF"/>
                </a:solidFill>
                <a:latin typeface="Times New Roman"/>
              </a:rPr>
              <a:t>Recommendations</a:t>
            </a:r>
            <a:endParaRPr lang="en-US" sz="4400" dirty="0"/>
          </a:p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C000"/>
                </a:solidFill>
                <a:latin typeface="Times New Roman"/>
              </a:rPr>
              <a:t>By Improving the </a:t>
            </a:r>
          </a:p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C000"/>
                </a:solidFill>
                <a:latin typeface="Times New Roman"/>
              </a:rPr>
              <a:t>Weaker App Versions to</a:t>
            </a:r>
          </a:p>
          <a:p>
            <a:pPr algn="ctr">
              <a:lnSpc>
                <a:spcPct val="100000"/>
              </a:lnSpc>
            </a:pPr>
            <a:r>
              <a:rPr lang="en-US" sz="4400" dirty="0">
                <a:solidFill>
                  <a:srgbClr val="FFC000"/>
                </a:solidFill>
                <a:latin typeface="Times New Roman"/>
              </a:rPr>
              <a:t> Promote Cross-Platform Consistency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278</Words>
  <Application>Microsoft Office PowerPoint</Application>
  <PresentationFormat>Custom</PresentationFormat>
  <Paragraphs>73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Spencer Black</cp:lastModifiedBy>
  <cp:revision>25</cp:revision>
  <dcterms:modified xsi:type="dcterms:W3CDTF">2015-04-17T17:53:48Z</dcterms:modified>
</cp:coreProperties>
</file>