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51206400" cy="32918400"/>
  <p:notesSz cx="6858000" cy="9144000"/>
  <p:defaultTextStyle>
    <a:defPPr>
      <a:defRPr lang="en-US"/>
    </a:defPPr>
    <a:lvl1pPr marL="0" algn="l" defTabSz="2716596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1pPr>
    <a:lvl2pPr marL="2716596" algn="l" defTabSz="2716596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2pPr>
    <a:lvl3pPr marL="5433192" algn="l" defTabSz="2716596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3pPr>
    <a:lvl4pPr marL="8149782" algn="l" defTabSz="2716596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4pPr>
    <a:lvl5pPr marL="10866378" algn="l" defTabSz="2716596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5pPr>
    <a:lvl6pPr marL="13582974" algn="l" defTabSz="2716596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6pPr>
    <a:lvl7pPr marL="16299570" algn="l" defTabSz="2716596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7pPr>
    <a:lvl8pPr marL="19016161" algn="l" defTabSz="2716596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8pPr>
    <a:lvl9pPr marL="21732757" algn="l" defTabSz="2716596" rtl="0" eaLnBrk="1" latinLnBrk="0" hangingPunct="1">
      <a:defRPr sz="10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aura Logozzo" initials="A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00"/>
    <a:srgbClr val="99CCCC"/>
    <a:srgbClr val="9999CC"/>
    <a:srgbClr val="333366"/>
    <a:srgbClr val="CC3333"/>
    <a:srgbClr val="FFCC00"/>
    <a:srgbClr val="FF9900"/>
    <a:srgbClr val="CC6633"/>
    <a:srgbClr val="336666"/>
    <a:srgbClr val="00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7087" autoAdjust="0"/>
    <p:restoredTop sz="95563" autoAdjust="0"/>
  </p:normalViewPr>
  <p:slideViewPr>
    <p:cSldViewPr snapToGrid="0" snapToObjects="1">
      <p:cViewPr>
        <p:scale>
          <a:sx n="33" d="100"/>
          <a:sy n="33" d="100"/>
        </p:scale>
        <p:origin x="-72" y="-72"/>
      </p:cViewPr>
      <p:guideLst>
        <p:guide orient="horz" pos="10368"/>
        <p:guide pos="16128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40480" y="10226042"/>
            <a:ext cx="4352544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80960" y="18653760"/>
            <a:ext cx="3584448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7165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4331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1497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866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35829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62995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9016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17327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BD09D-AB69-1644-918C-723086321EC0}" type="datetimeFigureOut">
              <a:rPr lang="en-US" smtClean="0"/>
              <a:pPr/>
              <a:t>4/17/2015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0A5C-E175-DB45-8DB7-647D918262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8132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BD09D-AB69-1644-918C-723086321EC0}" type="datetimeFigureOut">
              <a:rPr lang="en-US" smtClean="0"/>
              <a:pPr/>
              <a:t>4/17/2015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0A5C-E175-DB45-8DB7-647D918262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742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44953" y="21153122"/>
            <a:ext cx="43525440" cy="6537960"/>
          </a:xfrm>
        </p:spPr>
        <p:txBody>
          <a:bodyPr anchor="t"/>
          <a:lstStyle>
            <a:lvl1pPr algn="l">
              <a:defRPr sz="237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44953" y="13952229"/>
            <a:ext cx="43525440" cy="7200898"/>
          </a:xfrm>
        </p:spPr>
        <p:txBody>
          <a:bodyPr anchor="b"/>
          <a:lstStyle>
            <a:lvl1pPr marL="0" indent="0">
              <a:buNone/>
              <a:defRPr sz="12100">
                <a:solidFill>
                  <a:schemeClr val="tx1">
                    <a:tint val="75000"/>
                  </a:schemeClr>
                </a:solidFill>
              </a:defRPr>
            </a:lvl1pPr>
            <a:lvl2pPr marL="2716596" indent="0">
              <a:buNone/>
              <a:defRPr sz="10500">
                <a:solidFill>
                  <a:schemeClr val="tx1">
                    <a:tint val="75000"/>
                  </a:schemeClr>
                </a:solidFill>
              </a:defRPr>
            </a:lvl2pPr>
            <a:lvl3pPr marL="5433192" indent="0">
              <a:buNone/>
              <a:defRPr sz="9500">
                <a:solidFill>
                  <a:schemeClr val="tx1">
                    <a:tint val="75000"/>
                  </a:schemeClr>
                </a:solidFill>
              </a:defRPr>
            </a:lvl3pPr>
            <a:lvl4pPr marL="8149782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4pPr>
            <a:lvl5pPr marL="10866378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5pPr>
            <a:lvl6pPr marL="13582974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6pPr>
            <a:lvl7pPr marL="16299570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7pPr>
            <a:lvl8pPr marL="19016161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8pPr>
            <a:lvl9pPr marL="21732757" indent="0">
              <a:buNone/>
              <a:defRPr sz="8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BD09D-AB69-1644-918C-723086321EC0}" type="datetimeFigureOut">
              <a:rPr lang="en-US" smtClean="0"/>
              <a:pPr/>
              <a:t>4/17/2015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0A5C-E175-DB45-8DB7-647D918262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2769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285983" y="36865560"/>
            <a:ext cx="110182660" cy="104279702"/>
          </a:xfrm>
        </p:spPr>
        <p:txBody>
          <a:bodyPr/>
          <a:lstStyle>
            <a:lvl1pPr>
              <a:defRPr sz="16800"/>
            </a:lvl1pPr>
            <a:lvl2pPr>
              <a:defRPr sz="14200"/>
            </a:lvl2pPr>
            <a:lvl3pPr>
              <a:defRPr sz="121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3322083" y="36865560"/>
            <a:ext cx="110182660" cy="104279702"/>
          </a:xfrm>
        </p:spPr>
        <p:txBody>
          <a:bodyPr/>
          <a:lstStyle>
            <a:lvl1pPr>
              <a:defRPr sz="16800"/>
            </a:lvl1pPr>
            <a:lvl2pPr>
              <a:defRPr sz="14200"/>
            </a:lvl2pPr>
            <a:lvl3pPr>
              <a:defRPr sz="12100"/>
            </a:lvl3pPr>
            <a:lvl4pPr>
              <a:defRPr sz="10500"/>
            </a:lvl4pPr>
            <a:lvl5pPr>
              <a:defRPr sz="10500"/>
            </a:lvl5pPr>
            <a:lvl6pPr>
              <a:defRPr sz="10500"/>
            </a:lvl6pPr>
            <a:lvl7pPr>
              <a:defRPr sz="10500"/>
            </a:lvl7pPr>
            <a:lvl8pPr>
              <a:defRPr sz="10500"/>
            </a:lvl8pPr>
            <a:lvl9pPr>
              <a:defRPr sz="10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BD09D-AB69-1644-918C-723086321EC0}" type="datetimeFigureOut">
              <a:rPr lang="en-US" smtClean="0"/>
              <a:pPr/>
              <a:t>4/17/2015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0A5C-E175-DB45-8DB7-647D918262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4561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0" y="1318262"/>
            <a:ext cx="4608576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7368542"/>
            <a:ext cx="22625053" cy="3070858"/>
          </a:xfrm>
        </p:spPr>
        <p:txBody>
          <a:bodyPr anchor="b"/>
          <a:lstStyle>
            <a:lvl1pPr marL="0" indent="0">
              <a:buNone/>
              <a:defRPr sz="14200" b="1"/>
            </a:lvl1pPr>
            <a:lvl2pPr marL="2716596" indent="0">
              <a:buNone/>
              <a:defRPr sz="12100" b="1"/>
            </a:lvl2pPr>
            <a:lvl3pPr marL="5433192" indent="0">
              <a:buNone/>
              <a:defRPr sz="10500" b="1"/>
            </a:lvl3pPr>
            <a:lvl4pPr marL="8149782" indent="0">
              <a:buNone/>
              <a:defRPr sz="9500" b="1"/>
            </a:lvl4pPr>
            <a:lvl5pPr marL="10866378" indent="0">
              <a:buNone/>
              <a:defRPr sz="9500" b="1"/>
            </a:lvl5pPr>
            <a:lvl6pPr marL="13582974" indent="0">
              <a:buNone/>
              <a:defRPr sz="9500" b="1"/>
            </a:lvl6pPr>
            <a:lvl7pPr marL="16299570" indent="0">
              <a:buNone/>
              <a:defRPr sz="9500" b="1"/>
            </a:lvl7pPr>
            <a:lvl8pPr marL="19016161" indent="0">
              <a:buNone/>
              <a:defRPr sz="9500" b="1"/>
            </a:lvl8pPr>
            <a:lvl9pPr marL="21732757" indent="0">
              <a:buNone/>
              <a:defRPr sz="9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60320" y="10439400"/>
            <a:ext cx="22625053" cy="18966182"/>
          </a:xfrm>
        </p:spPr>
        <p:txBody>
          <a:bodyPr/>
          <a:lstStyle>
            <a:lvl1pPr>
              <a:defRPr sz="14200"/>
            </a:lvl1pPr>
            <a:lvl2pPr>
              <a:defRPr sz="121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6012143" y="7368542"/>
            <a:ext cx="22633940" cy="3070858"/>
          </a:xfrm>
        </p:spPr>
        <p:txBody>
          <a:bodyPr anchor="b"/>
          <a:lstStyle>
            <a:lvl1pPr marL="0" indent="0">
              <a:buNone/>
              <a:defRPr sz="14200" b="1"/>
            </a:lvl1pPr>
            <a:lvl2pPr marL="2716596" indent="0">
              <a:buNone/>
              <a:defRPr sz="12100" b="1"/>
            </a:lvl2pPr>
            <a:lvl3pPr marL="5433192" indent="0">
              <a:buNone/>
              <a:defRPr sz="10500" b="1"/>
            </a:lvl3pPr>
            <a:lvl4pPr marL="8149782" indent="0">
              <a:buNone/>
              <a:defRPr sz="9500" b="1"/>
            </a:lvl4pPr>
            <a:lvl5pPr marL="10866378" indent="0">
              <a:buNone/>
              <a:defRPr sz="9500" b="1"/>
            </a:lvl5pPr>
            <a:lvl6pPr marL="13582974" indent="0">
              <a:buNone/>
              <a:defRPr sz="9500" b="1"/>
            </a:lvl6pPr>
            <a:lvl7pPr marL="16299570" indent="0">
              <a:buNone/>
              <a:defRPr sz="9500" b="1"/>
            </a:lvl7pPr>
            <a:lvl8pPr marL="19016161" indent="0">
              <a:buNone/>
              <a:defRPr sz="9500" b="1"/>
            </a:lvl8pPr>
            <a:lvl9pPr marL="21732757" indent="0">
              <a:buNone/>
              <a:defRPr sz="95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6012143" y="10439400"/>
            <a:ext cx="22633940" cy="18966182"/>
          </a:xfrm>
        </p:spPr>
        <p:txBody>
          <a:bodyPr/>
          <a:lstStyle>
            <a:lvl1pPr>
              <a:defRPr sz="14200"/>
            </a:lvl1pPr>
            <a:lvl2pPr>
              <a:defRPr sz="12100"/>
            </a:lvl2pPr>
            <a:lvl3pPr>
              <a:defRPr sz="10500"/>
            </a:lvl3pPr>
            <a:lvl4pPr>
              <a:defRPr sz="9500"/>
            </a:lvl4pPr>
            <a:lvl5pPr>
              <a:defRPr sz="9500"/>
            </a:lvl5pPr>
            <a:lvl6pPr>
              <a:defRPr sz="9500"/>
            </a:lvl6pPr>
            <a:lvl7pPr>
              <a:defRPr sz="9500"/>
            </a:lvl7pPr>
            <a:lvl8pPr>
              <a:defRPr sz="9500"/>
            </a:lvl8pPr>
            <a:lvl9pPr>
              <a:defRPr sz="9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BD09D-AB69-1644-918C-723086321EC0}" type="datetimeFigureOut">
              <a:rPr lang="en-US" smtClean="0"/>
              <a:pPr/>
              <a:t>4/17/2015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0A5C-E175-DB45-8DB7-647D918262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6409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BD09D-AB69-1644-918C-723086321EC0}" type="datetimeFigureOut">
              <a:rPr lang="en-US" smtClean="0"/>
              <a:pPr/>
              <a:t>4/17/2015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0A5C-E175-DB45-8DB7-647D918262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3053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BD09D-AB69-1644-918C-723086321EC0}" type="datetimeFigureOut">
              <a:rPr lang="en-US" smtClean="0"/>
              <a:pPr/>
              <a:t>4/17/2015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0A5C-E175-DB45-8DB7-647D918262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190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60328" y="1310640"/>
            <a:ext cx="16846553" cy="5577840"/>
          </a:xfrm>
        </p:spPr>
        <p:txBody>
          <a:bodyPr anchor="b"/>
          <a:lstStyle>
            <a:lvl1pPr algn="l">
              <a:defRPr sz="1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020280" y="1310647"/>
            <a:ext cx="28625800" cy="28094942"/>
          </a:xfrm>
        </p:spPr>
        <p:txBody>
          <a:bodyPr/>
          <a:lstStyle>
            <a:lvl1pPr>
              <a:defRPr sz="18900"/>
            </a:lvl1pPr>
            <a:lvl2pPr>
              <a:defRPr sz="16800"/>
            </a:lvl2pPr>
            <a:lvl3pPr>
              <a:defRPr sz="14200"/>
            </a:lvl3pPr>
            <a:lvl4pPr>
              <a:defRPr sz="12100"/>
            </a:lvl4pPr>
            <a:lvl5pPr>
              <a:defRPr sz="12100"/>
            </a:lvl5pPr>
            <a:lvl6pPr>
              <a:defRPr sz="12100"/>
            </a:lvl6pPr>
            <a:lvl7pPr>
              <a:defRPr sz="12100"/>
            </a:lvl7pPr>
            <a:lvl8pPr>
              <a:defRPr sz="12100"/>
            </a:lvl8pPr>
            <a:lvl9pPr>
              <a:defRPr sz="12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0328" y="6888487"/>
            <a:ext cx="16846553" cy="22517102"/>
          </a:xfrm>
        </p:spPr>
        <p:txBody>
          <a:bodyPr/>
          <a:lstStyle>
            <a:lvl1pPr marL="0" indent="0">
              <a:buNone/>
              <a:defRPr sz="8400"/>
            </a:lvl1pPr>
            <a:lvl2pPr marL="2716596" indent="0">
              <a:buNone/>
              <a:defRPr sz="7400"/>
            </a:lvl2pPr>
            <a:lvl3pPr marL="5433192" indent="0">
              <a:buNone/>
              <a:defRPr sz="5800"/>
            </a:lvl3pPr>
            <a:lvl4pPr marL="8149782" indent="0">
              <a:buNone/>
              <a:defRPr sz="5300"/>
            </a:lvl4pPr>
            <a:lvl5pPr marL="10866378" indent="0">
              <a:buNone/>
              <a:defRPr sz="5300"/>
            </a:lvl5pPr>
            <a:lvl6pPr marL="13582974" indent="0">
              <a:buNone/>
              <a:defRPr sz="5300"/>
            </a:lvl6pPr>
            <a:lvl7pPr marL="16299570" indent="0">
              <a:buNone/>
              <a:defRPr sz="5300"/>
            </a:lvl7pPr>
            <a:lvl8pPr marL="19016161" indent="0">
              <a:buNone/>
              <a:defRPr sz="5300"/>
            </a:lvl8pPr>
            <a:lvl9pPr marL="21732757" indent="0">
              <a:buNone/>
              <a:defRPr sz="5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BD09D-AB69-1644-918C-723086321EC0}" type="datetimeFigureOut">
              <a:rPr lang="en-US" smtClean="0"/>
              <a:pPr/>
              <a:t>4/17/2015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0A5C-E175-DB45-8DB7-647D918262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21836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36813" y="23042880"/>
            <a:ext cx="30723840" cy="2720342"/>
          </a:xfrm>
        </p:spPr>
        <p:txBody>
          <a:bodyPr anchor="b"/>
          <a:lstStyle>
            <a:lvl1pPr algn="l">
              <a:defRPr sz="121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36813" y="2941320"/>
            <a:ext cx="30723840" cy="19751040"/>
          </a:xfrm>
        </p:spPr>
        <p:txBody>
          <a:bodyPr/>
          <a:lstStyle>
            <a:lvl1pPr marL="0" indent="0">
              <a:buNone/>
              <a:defRPr sz="18900"/>
            </a:lvl1pPr>
            <a:lvl2pPr marL="2716596" indent="0">
              <a:buNone/>
              <a:defRPr sz="16800"/>
            </a:lvl2pPr>
            <a:lvl3pPr marL="5433192" indent="0">
              <a:buNone/>
              <a:defRPr sz="14200"/>
            </a:lvl3pPr>
            <a:lvl4pPr marL="8149782" indent="0">
              <a:buNone/>
              <a:defRPr sz="12100"/>
            </a:lvl4pPr>
            <a:lvl5pPr marL="10866378" indent="0">
              <a:buNone/>
              <a:defRPr sz="12100"/>
            </a:lvl5pPr>
            <a:lvl6pPr marL="13582974" indent="0">
              <a:buNone/>
              <a:defRPr sz="12100"/>
            </a:lvl6pPr>
            <a:lvl7pPr marL="16299570" indent="0">
              <a:buNone/>
              <a:defRPr sz="12100"/>
            </a:lvl7pPr>
            <a:lvl8pPr marL="19016161" indent="0">
              <a:buNone/>
              <a:defRPr sz="12100"/>
            </a:lvl8pPr>
            <a:lvl9pPr marL="21732757" indent="0">
              <a:buNone/>
              <a:defRPr sz="121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36813" y="25763222"/>
            <a:ext cx="30723840" cy="3863338"/>
          </a:xfrm>
        </p:spPr>
        <p:txBody>
          <a:bodyPr/>
          <a:lstStyle>
            <a:lvl1pPr marL="0" indent="0">
              <a:buNone/>
              <a:defRPr sz="8400"/>
            </a:lvl1pPr>
            <a:lvl2pPr marL="2716596" indent="0">
              <a:buNone/>
              <a:defRPr sz="7400"/>
            </a:lvl2pPr>
            <a:lvl3pPr marL="5433192" indent="0">
              <a:buNone/>
              <a:defRPr sz="5800"/>
            </a:lvl3pPr>
            <a:lvl4pPr marL="8149782" indent="0">
              <a:buNone/>
              <a:defRPr sz="5300"/>
            </a:lvl4pPr>
            <a:lvl5pPr marL="10866378" indent="0">
              <a:buNone/>
              <a:defRPr sz="5300"/>
            </a:lvl5pPr>
            <a:lvl6pPr marL="13582974" indent="0">
              <a:buNone/>
              <a:defRPr sz="5300"/>
            </a:lvl6pPr>
            <a:lvl7pPr marL="16299570" indent="0">
              <a:buNone/>
              <a:defRPr sz="5300"/>
            </a:lvl7pPr>
            <a:lvl8pPr marL="19016161" indent="0">
              <a:buNone/>
              <a:defRPr sz="5300"/>
            </a:lvl8pPr>
            <a:lvl9pPr marL="21732757" indent="0">
              <a:buNone/>
              <a:defRPr sz="5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BD09D-AB69-1644-918C-723086321EC0}" type="datetimeFigureOut">
              <a:rPr lang="en-US" smtClean="0"/>
              <a:pPr/>
              <a:t>4/17/2015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0A5C-E175-DB45-8DB7-647D918262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677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BD09D-AB69-1644-918C-723086321EC0}" type="datetimeFigureOut">
              <a:rPr lang="en-US" smtClean="0"/>
              <a:pPr/>
              <a:t>4/17/2015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0A5C-E175-DB45-8DB7-647D918262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4615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78200061" y="6324600"/>
            <a:ext cx="55304687" cy="1348206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285988" y="6324600"/>
            <a:ext cx="165060633" cy="1348206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DBD09D-AB69-1644-918C-723086321EC0}" type="datetimeFigureOut">
              <a:rPr lang="en-US" smtClean="0"/>
              <a:pPr/>
              <a:t>4/17/2015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A0A5C-E175-DB45-8DB7-647D918262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0309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60320" y="1318262"/>
            <a:ext cx="46085760" cy="5486400"/>
          </a:xfrm>
          <a:prstGeom prst="rect">
            <a:avLst/>
          </a:prstGeom>
        </p:spPr>
        <p:txBody>
          <a:bodyPr vert="horz" lIns="543321" tIns="271661" rIns="543321" bIns="271661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60320" y="7680967"/>
            <a:ext cx="46085760" cy="21724622"/>
          </a:xfrm>
          <a:prstGeom prst="rect">
            <a:avLst/>
          </a:prstGeom>
        </p:spPr>
        <p:txBody>
          <a:bodyPr vert="horz" lIns="543321" tIns="271661" rIns="543321" bIns="27166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60320" y="30510487"/>
            <a:ext cx="11948160" cy="1752600"/>
          </a:xfrm>
          <a:prstGeom prst="rect">
            <a:avLst/>
          </a:prstGeom>
        </p:spPr>
        <p:txBody>
          <a:bodyPr vert="horz" lIns="543321" tIns="271661" rIns="543321" bIns="271661" rtlCol="0" anchor="ctr"/>
          <a:lstStyle>
            <a:lvl1pPr algn="l">
              <a:defRPr sz="7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DBD09D-AB69-1644-918C-723086321EC0}" type="datetimeFigureOut">
              <a:rPr lang="en-US" smtClean="0"/>
              <a:pPr/>
              <a:t>4/17/2015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495520" y="30510487"/>
            <a:ext cx="16215360" cy="1752600"/>
          </a:xfrm>
          <a:prstGeom prst="rect">
            <a:avLst/>
          </a:prstGeom>
        </p:spPr>
        <p:txBody>
          <a:bodyPr vert="horz" lIns="543321" tIns="271661" rIns="543321" bIns="271661" rtlCol="0" anchor="ctr"/>
          <a:lstStyle>
            <a:lvl1pPr algn="ctr">
              <a:defRPr sz="7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97920" y="30510487"/>
            <a:ext cx="11948160" cy="1752600"/>
          </a:xfrm>
          <a:prstGeom prst="rect">
            <a:avLst/>
          </a:prstGeom>
        </p:spPr>
        <p:txBody>
          <a:bodyPr vert="horz" lIns="543321" tIns="271661" rIns="543321" bIns="271661" rtlCol="0" anchor="ctr"/>
          <a:lstStyle>
            <a:lvl1pPr algn="r">
              <a:defRPr sz="7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A0A5C-E175-DB45-8DB7-647D918262C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990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716596" rtl="0" eaLnBrk="1" latinLnBrk="0" hangingPunct="1">
        <a:spcBef>
          <a:spcPct val="0"/>
        </a:spcBef>
        <a:buNone/>
        <a:defRPr sz="26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037447" indent="-2037447" algn="l" defTabSz="2716596" rtl="0" eaLnBrk="1" latinLnBrk="0" hangingPunct="1">
        <a:spcBef>
          <a:spcPct val="20000"/>
        </a:spcBef>
        <a:buFont typeface="Arial"/>
        <a:buChar char="•"/>
        <a:defRPr sz="18900" kern="1200">
          <a:solidFill>
            <a:schemeClr val="tx1"/>
          </a:solidFill>
          <a:latin typeface="+mn-lt"/>
          <a:ea typeface="+mn-ea"/>
          <a:cs typeface="+mn-cs"/>
        </a:defRPr>
      </a:lvl1pPr>
      <a:lvl2pPr marL="4414466" indent="-1697870" algn="l" defTabSz="2716596" rtl="0" eaLnBrk="1" latinLnBrk="0" hangingPunct="1">
        <a:spcBef>
          <a:spcPct val="20000"/>
        </a:spcBef>
        <a:buFont typeface="Arial"/>
        <a:buChar char="–"/>
        <a:defRPr sz="16800" kern="1200">
          <a:solidFill>
            <a:schemeClr val="tx1"/>
          </a:solidFill>
          <a:latin typeface="+mn-lt"/>
          <a:ea typeface="+mn-ea"/>
          <a:cs typeface="+mn-cs"/>
        </a:defRPr>
      </a:lvl2pPr>
      <a:lvl3pPr marL="6791485" indent="-1358298" algn="l" defTabSz="2716596" rtl="0" eaLnBrk="1" latinLnBrk="0" hangingPunct="1">
        <a:spcBef>
          <a:spcPct val="20000"/>
        </a:spcBef>
        <a:buFont typeface="Arial"/>
        <a:buChar char="•"/>
        <a:defRPr sz="14200" kern="1200">
          <a:solidFill>
            <a:schemeClr val="tx1"/>
          </a:solidFill>
          <a:latin typeface="+mn-lt"/>
          <a:ea typeface="+mn-ea"/>
          <a:cs typeface="+mn-cs"/>
        </a:defRPr>
      </a:lvl3pPr>
      <a:lvl4pPr marL="9508080" indent="-1358298" algn="l" defTabSz="2716596" rtl="0" eaLnBrk="1" latinLnBrk="0" hangingPunct="1">
        <a:spcBef>
          <a:spcPct val="20000"/>
        </a:spcBef>
        <a:buFont typeface="Arial"/>
        <a:buChar char="–"/>
        <a:defRPr sz="12100" kern="1200">
          <a:solidFill>
            <a:schemeClr val="tx1"/>
          </a:solidFill>
          <a:latin typeface="+mn-lt"/>
          <a:ea typeface="+mn-ea"/>
          <a:cs typeface="+mn-cs"/>
        </a:defRPr>
      </a:lvl4pPr>
      <a:lvl5pPr marL="12224676" indent="-1358298" algn="l" defTabSz="2716596" rtl="0" eaLnBrk="1" latinLnBrk="0" hangingPunct="1">
        <a:spcBef>
          <a:spcPct val="20000"/>
        </a:spcBef>
        <a:buFont typeface="Arial"/>
        <a:buChar char="»"/>
        <a:defRPr sz="12100" kern="1200">
          <a:solidFill>
            <a:schemeClr val="tx1"/>
          </a:solidFill>
          <a:latin typeface="+mn-lt"/>
          <a:ea typeface="+mn-ea"/>
          <a:cs typeface="+mn-cs"/>
        </a:defRPr>
      </a:lvl5pPr>
      <a:lvl6pPr marL="14941272" indent="-1358298" algn="l" defTabSz="2716596" rtl="0" eaLnBrk="1" latinLnBrk="0" hangingPunct="1">
        <a:spcBef>
          <a:spcPct val="20000"/>
        </a:spcBef>
        <a:buFont typeface="Arial"/>
        <a:buChar char="•"/>
        <a:defRPr sz="12100" kern="1200">
          <a:solidFill>
            <a:schemeClr val="tx1"/>
          </a:solidFill>
          <a:latin typeface="+mn-lt"/>
          <a:ea typeface="+mn-ea"/>
          <a:cs typeface="+mn-cs"/>
        </a:defRPr>
      </a:lvl6pPr>
      <a:lvl7pPr marL="17657863" indent="-1358298" algn="l" defTabSz="2716596" rtl="0" eaLnBrk="1" latinLnBrk="0" hangingPunct="1">
        <a:spcBef>
          <a:spcPct val="20000"/>
        </a:spcBef>
        <a:buFont typeface="Arial"/>
        <a:buChar char="•"/>
        <a:defRPr sz="12100" kern="1200">
          <a:solidFill>
            <a:schemeClr val="tx1"/>
          </a:solidFill>
          <a:latin typeface="+mn-lt"/>
          <a:ea typeface="+mn-ea"/>
          <a:cs typeface="+mn-cs"/>
        </a:defRPr>
      </a:lvl7pPr>
      <a:lvl8pPr marL="20374459" indent="-1358298" algn="l" defTabSz="2716596" rtl="0" eaLnBrk="1" latinLnBrk="0" hangingPunct="1">
        <a:spcBef>
          <a:spcPct val="20000"/>
        </a:spcBef>
        <a:buFont typeface="Arial"/>
        <a:buChar char="•"/>
        <a:defRPr sz="12100" kern="1200">
          <a:solidFill>
            <a:schemeClr val="tx1"/>
          </a:solidFill>
          <a:latin typeface="+mn-lt"/>
          <a:ea typeface="+mn-ea"/>
          <a:cs typeface="+mn-cs"/>
        </a:defRPr>
      </a:lvl8pPr>
      <a:lvl9pPr marL="23091055" indent="-1358298" algn="l" defTabSz="2716596" rtl="0" eaLnBrk="1" latinLnBrk="0" hangingPunct="1">
        <a:spcBef>
          <a:spcPct val="20000"/>
        </a:spcBef>
        <a:buFont typeface="Arial"/>
        <a:buChar char="•"/>
        <a:defRPr sz="1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716596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1pPr>
      <a:lvl2pPr marL="2716596" algn="l" defTabSz="2716596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2pPr>
      <a:lvl3pPr marL="5433192" algn="l" defTabSz="2716596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3pPr>
      <a:lvl4pPr marL="8149782" algn="l" defTabSz="2716596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4pPr>
      <a:lvl5pPr marL="10866378" algn="l" defTabSz="2716596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5pPr>
      <a:lvl6pPr marL="13582974" algn="l" defTabSz="2716596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6pPr>
      <a:lvl7pPr marL="16299570" algn="l" defTabSz="2716596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7pPr>
      <a:lvl8pPr marL="19016161" algn="l" defTabSz="2716596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8pPr>
      <a:lvl9pPr marL="21732757" algn="l" defTabSz="2716596" rtl="0" eaLnBrk="1" latinLnBrk="0" hangingPunct="1">
        <a:defRPr sz="10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1.wdp"/><Relationship Id="rId18" Type="http://schemas.openxmlformats.org/officeDocument/2006/relationships/image" Target="../media/image16.jpeg"/><Relationship Id="rId26" Type="http://schemas.openxmlformats.org/officeDocument/2006/relationships/image" Target="../media/image23.png"/><Relationship Id="rId3" Type="http://schemas.openxmlformats.org/officeDocument/2006/relationships/image" Target="../media/image2.png"/><Relationship Id="rId21" Type="http://schemas.openxmlformats.org/officeDocument/2006/relationships/image" Target="../media/image19.jpeg"/><Relationship Id="rId34" Type="http://schemas.openxmlformats.org/officeDocument/2006/relationships/image" Target="../media/image31.png"/><Relationship Id="rId7" Type="http://schemas.openxmlformats.org/officeDocument/2006/relationships/image" Target="../media/image6.jpeg"/><Relationship Id="rId12" Type="http://schemas.openxmlformats.org/officeDocument/2006/relationships/image" Target="../media/image11.png"/><Relationship Id="rId17" Type="http://schemas.openxmlformats.org/officeDocument/2006/relationships/image" Target="../media/image15.jpeg"/><Relationship Id="rId25" Type="http://schemas.openxmlformats.org/officeDocument/2006/relationships/image" Target="../media/image22.png"/><Relationship Id="rId33" Type="http://schemas.openxmlformats.org/officeDocument/2006/relationships/image" Target="../media/image30.png"/><Relationship Id="rId2" Type="http://schemas.openxmlformats.org/officeDocument/2006/relationships/image" Target="../media/image1.png"/><Relationship Id="rId16" Type="http://schemas.openxmlformats.org/officeDocument/2006/relationships/image" Target="../media/image14.jpeg"/><Relationship Id="rId20" Type="http://schemas.openxmlformats.org/officeDocument/2006/relationships/image" Target="../media/image18.jpeg"/><Relationship Id="rId29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24" Type="http://schemas.openxmlformats.org/officeDocument/2006/relationships/image" Target="../media/image21.png"/><Relationship Id="rId32" Type="http://schemas.openxmlformats.org/officeDocument/2006/relationships/image" Target="../media/image29.png"/><Relationship Id="rId5" Type="http://schemas.openxmlformats.org/officeDocument/2006/relationships/image" Target="../media/image4.png"/><Relationship Id="rId15" Type="http://schemas.openxmlformats.org/officeDocument/2006/relationships/image" Target="../media/image13.jpeg"/><Relationship Id="rId23" Type="http://schemas.microsoft.com/office/2007/relationships/hdphoto" Target="../media/hdphoto2.wdp"/><Relationship Id="rId28" Type="http://schemas.openxmlformats.org/officeDocument/2006/relationships/image" Target="../media/image25.png"/><Relationship Id="rId36" Type="http://schemas.openxmlformats.org/officeDocument/2006/relationships/image" Target="../media/image33.emf"/><Relationship Id="rId10" Type="http://schemas.openxmlformats.org/officeDocument/2006/relationships/image" Target="../media/image9.jpeg"/><Relationship Id="rId19" Type="http://schemas.openxmlformats.org/officeDocument/2006/relationships/image" Target="../media/image17.jpeg"/><Relationship Id="rId31" Type="http://schemas.openxmlformats.org/officeDocument/2006/relationships/image" Target="../media/image2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2.jpeg"/><Relationship Id="rId22" Type="http://schemas.openxmlformats.org/officeDocument/2006/relationships/image" Target="../media/image20.png"/><Relationship Id="rId27" Type="http://schemas.openxmlformats.org/officeDocument/2006/relationships/image" Target="../media/image24.png"/><Relationship Id="rId30" Type="http://schemas.openxmlformats.org/officeDocument/2006/relationships/image" Target="../media/image27.png"/><Relationship Id="rId35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" name="Picture 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290403" y="20495826"/>
            <a:ext cx="6940759" cy="6287641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0140" y="20464455"/>
            <a:ext cx="6975390" cy="6319014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50923" y="20464455"/>
            <a:ext cx="6975389" cy="631901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72099" y="18203087"/>
            <a:ext cx="10510773" cy="9094428"/>
          </a:xfrm>
          <a:prstGeom prst="rect">
            <a:avLst/>
          </a:prstGeom>
        </p:spPr>
      </p:pic>
      <p:sp>
        <p:nvSpPr>
          <p:cNvPr id="143" name="Rectangle 142"/>
          <p:cNvSpPr/>
          <p:nvPr/>
        </p:nvSpPr>
        <p:spPr>
          <a:xfrm>
            <a:off x="8483600" y="10030968"/>
            <a:ext cx="6159893" cy="283834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en-US" sz="2600" b="1" dirty="0">
              <a:solidFill>
                <a:schemeClr val="tx1"/>
              </a:solidFill>
            </a:endParaRPr>
          </a:p>
        </p:txBody>
      </p:sp>
      <p:sp>
        <p:nvSpPr>
          <p:cNvPr id="171" name="Round Same Side Corner Rectangle 170"/>
          <p:cNvSpPr/>
          <p:nvPr/>
        </p:nvSpPr>
        <p:spPr>
          <a:xfrm>
            <a:off x="363001" y="4845619"/>
            <a:ext cx="14280492" cy="4698455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565958" indent="-565958">
              <a:buFont typeface="Arial"/>
              <a:buChar char="•"/>
            </a:pPr>
            <a:r>
              <a:rPr lang="en-US" sz="4200" dirty="0" smtClean="0">
                <a:solidFill>
                  <a:srgbClr val="000000"/>
                </a:solidFill>
              </a:rPr>
              <a:t>Subarctic Sweden </a:t>
            </a:r>
            <a:r>
              <a:rPr lang="en-US" sz="4200" dirty="0">
                <a:solidFill>
                  <a:srgbClr val="000000"/>
                </a:solidFill>
              </a:rPr>
              <a:t>is experiencing </a:t>
            </a:r>
            <a:r>
              <a:rPr lang="en-US" sz="4200" dirty="0" smtClean="0">
                <a:solidFill>
                  <a:srgbClr val="000000"/>
                </a:solidFill>
              </a:rPr>
              <a:t>warmer </a:t>
            </a:r>
            <a:r>
              <a:rPr lang="en-US" sz="4200" dirty="0">
                <a:solidFill>
                  <a:srgbClr val="000000"/>
                </a:solidFill>
              </a:rPr>
              <a:t>average annual </a:t>
            </a:r>
            <a:r>
              <a:rPr lang="en-US" sz="4200" dirty="0" smtClean="0">
                <a:solidFill>
                  <a:srgbClr val="000000"/>
                </a:solidFill>
              </a:rPr>
              <a:t>temperatures, </a:t>
            </a:r>
            <a:r>
              <a:rPr lang="en-US" sz="4200" dirty="0">
                <a:solidFill>
                  <a:srgbClr val="000000"/>
                </a:solidFill>
              </a:rPr>
              <a:t>resulting </a:t>
            </a:r>
            <a:r>
              <a:rPr lang="en-US" sz="4200" dirty="0" smtClean="0">
                <a:solidFill>
                  <a:srgbClr val="000000"/>
                </a:solidFill>
              </a:rPr>
              <a:t>in the </a:t>
            </a:r>
            <a:r>
              <a:rPr lang="en-US" sz="4200" dirty="0">
                <a:solidFill>
                  <a:srgbClr val="000000"/>
                </a:solidFill>
              </a:rPr>
              <a:t>thawing of </a:t>
            </a:r>
            <a:r>
              <a:rPr lang="en-US" sz="4200" dirty="0" smtClean="0">
                <a:solidFill>
                  <a:srgbClr val="000000"/>
                </a:solidFill>
              </a:rPr>
              <a:t>permafrost.</a:t>
            </a:r>
            <a:r>
              <a:rPr lang="en-US" sz="4200" baseline="30000" dirty="0" smtClean="0">
                <a:solidFill>
                  <a:srgbClr val="000000"/>
                </a:solidFill>
              </a:rPr>
              <a:t>1</a:t>
            </a:r>
            <a:endParaRPr lang="en-US" sz="4200" dirty="0" smtClean="0">
              <a:solidFill>
                <a:srgbClr val="000000"/>
              </a:solidFill>
            </a:endParaRPr>
          </a:p>
          <a:p>
            <a:pPr marL="565958" indent="-565958">
              <a:buFont typeface="Arial"/>
              <a:buChar char="•"/>
            </a:pPr>
            <a:r>
              <a:rPr lang="en-US" sz="4200" dirty="0" smtClean="0">
                <a:solidFill>
                  <a:schemeClr val="tx1"/>
                </a:solidFill>
              </a:rPr>
              <a:t>CH</a:t>
            </a:r>
            <a:r>
              <a:rPr lang="en-US" sz="4200" baseline="-25000" dirty="0" smtClean="0">
                <a:solidFill>
                  <a:schemeClr val="tx1"/>
                </a:solidFill>
              </a:rPr>
              <a:t>4</a:t>
            </a:r>
            <a:r>
              <a:rPr lang="en-US" sz="4200" dirty="0" smtClean="0">
                <a:solidFill>
                  <a:schemeClr val="tx1"/>
                </a:solidFill>
              </a:rPr>
              <a:t> storage and production in lakes can be understood by understanding organic carbon (TOC), total sulfur (TS), and grain size. </a:t>
            </a:r>
          </a:p>
          <a:p>
            <a:pPr marL="565958" indent="-565958">
              <a:buFont typeface="Arial"/>
              <a:buChar char="•"/>
            </a:pPr>
            <a:r>
              <a:rPr lang="en-US" sz="4200" dirty="0" smtClean="0">
                <a:solidFill>
                  <a:schemeClr val="tx1"/>
                </a:solidFill>
              </a:rPr>
              <a:t>Dissolved CH</a:t>
            </a:r>
            <a:r>
              <a:rPr lang="en-US" sz="4200" baseline="-25000" dirty="0" smtClean="0">
                <a:solidFill>
                  <a:schemeClr val="tx1"/>
                </a:solidFill>
              </a:rPr>
              <a:t>4</a:t>
            </a:r>
            <a:r>
              <a:rPr lang="en-US" sz="4200" dirty="0" smtClean="0">
                <a:solidFill>
                  <a:schemeClr val="tx1"/>
                </a:solidFill>
              </a:rPr>
              <a:t> concentrations in water can indicate whether lakes are sources of CH</a:t>
            </a:r>
            <a:r>
              <a:rPr lang="en-US" sz="4200" baseline="-25000" dirty="0" smtClean="0">
                <a:solidFill>
                  <a:schemeClr val="tx1"/>
                </a:solidFill>
              </a:rPr>
              <a:t>4</a:t>
            </a:r>
            <a:r>
              <a:rPr lang="en-US" sz="4200" dirty="0">
                <a:solidFill>
                  <a:schemeClr val="tx1"/>
                </a:solidFill>
              </a:rPr>
              <a:t> </a:t>
            </a:r>
            <a:r>
              <a:rPr lang="en-US" sz="4200" dirty="0" smtClean="0">
                <a:solidFill>
                  <a:schemeClr val="tx1"/>
                </a:solidFill>
              </a:rPr>
              <a:t>to the </a:t>
            </a:r>
            <a:r>
              <a:rPr lang="en-US" sz="4200" dirty="0">
                <a:solidFill>
                  <a:schemeClr val="tx1"/>
                </a:solidFill>
              </a:rPr>
              <a:t>atmosphere</a:t>
            </a:r>
            <a:r>
              <a:rPr lang="en-US" sz="4200" dirty="0" smtClean="0">
                <a:solidFill>
                  <a:schemeClr val="tx1"/>
                </a:solidFill>
              </a:rPr>
              <a:t>.</a:t>
            </a:r>
            <a:endParaRPr lang="en-US" sz="3200" dirty="0" smtClean="0">
              <a:solidFill>
                <a:srgbClr val="000000"/>
              </a:solidFill>
            </a:endParaRPr>
          </a:p>
        </p:txBody>
      </p:sp>
      <p:sp>
        <p:nvSpPr>
          <p:cNvPr id="43" name="Round Same Side Corner Rectangle 42"/>
          <p:cNvSpPr/>
          <p:nvPr/>
        </p:nvSpPr>
        <p:spPr>
          <a:xfrm>
            <a:off x="355050" y="9709244"/>
            <a:ext cx="14288442" cy="4912802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ound Same Side Corner Rectangle 23"/>
          <p:cNvSpPr/>
          <p:nvPr/>
        </p:nvSpPr>
        <p:spPr>
          <a:xfrm rot="10800000">
            <a:off x="15000140" y="4805778"/>
            <a:ext cx="21221158" cy="15493406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113191" tIns="56598" rIns="113191" bIns="56598" spcCol="0" rtlCol="0" anchor="ctr"/>
          <a:lstStyle/>
          <a:p>
            <a:endParaRPr lang="en-US"/>
          </a:p>
        </p:txBody>
      </p:sp>
      <p:sp>
        <p:nvSpPr>
          <p:cNvPr id="104" name="TextBox 103"/>
          <p:cNvSpPr txBox="1"/>
          <p:nvPr/>
        </p:nvSpPr>
        <p:spPr>
          <a:xfrm>
            <a:off x="15044384" y="18812598"/>
            <a:ext cx="21160253" cy="1384986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r>
              <a:rPr lang="en-US" sz="4200" b="1" dirty="0"/>
              <a:t>Fig. </a:t>
            </a:r>
            <a:r>
              <a:rPr lang="en-US" sz="4200" b="1" dirty="0" smtClean="0"/>
              <a:t>3 </a:t>
            </a:r>
            <a:r>
              <a:rPr lang="en-US" sz="4200" dirty="0"/>
              <a:t>– Dissolved </a:t>
            </a:r>
            <a:r>
              <a:rPr lang="en-US" sz="4200" dirty="0" smtClean="0"/>
              <a:t>CH</a:t>
            </a:r>
            <a:r>
              <a:rPr lang="en-US" sz="4200" baseline="-25000" dirty="0" smtClean="0"/>
              <a:t>4</a:t>
            </a:r>
            <a:r>
              <a:rPr lang="en-US" sz="4200" dirty="0" smtClean="0"/>
              <a:t> concentrations, TOC, and TS by depth for 12 sediment cores (from 8 lakes).</a:t>
            </a:r>
            <a:endParaRPr lang="en-US" sz="4200" dirty="0"/>
          </a:p>
        </p:txBody>
      </p:sp>
      <p:sp>
        <p:nvSpPr>
          <p:cNvPr id="4" name="Rectangle 3"/>
          <p:cNvSpPr/>
          <p:nvPr/>
        </p:nvSpPr>
        <p:spPr>
          <a:xfrm>
            <a:off x="8" y="0"/>
            <a:ext cx="51206392" cy="3810000"/>
          </a:xfrm>
          <a:prstGeom prst="rect">
            <a:avLst/>
          </a:prstGeom>
          <a:solidFill>
            <a:srgbClr val="99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3191" tIns="56598" rIns="113191" bIns="56598"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9786966" y="2465474"/>
            <a:ext cx="31650545" cy="1314630"/>
          </a:xfrm>
          <a:prstGeom prst="rect">
            <a:avLst/>
          </a:prstGeom>
        </p:spPr>
        <p:txBody>
          <a:bodyPr wrap="square" lIns="113191" tIns="56598" rIns="113191" bIns="56598" anchor="ctr">
            <a:spAutoFit/>
          </a:bodyPr>
          <a:lstStyle/>
          <a:p>
            <a:pPr algn="ctr"/>
            <a:r>
              <a:rPr lang="en-US" sz="2600" dirty="0">
                <a:solidFill>
                  <a:srgbClr val="000000"/>
                </a:solidFill>
              </a:rPr>
              <a:t>[1] Earth and Atmospheric Sciences, CUNY City College of New York, New York, NY, United States; [2] Departments of Natural Resources and the Environment and Earth Sciences, University of New Hampshire, Durham, NH; [3] Department of Geological Studies, Stockholm University, Stockholm, Sweden; [4] Department of Earth Sciences, University of New Hampshire, Durham, NH, United States; [5] Institute for the Study of Earth, Oceans, and Space, University of New Hampshire, Durham, NH, United States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8" y="3911602"/>
            <a:ext cx="51206392" cy="0"/>
          </a:xfrm>
          <a:prstGeom prst="line">
            <a:avLst/>
          </a:prstGeom>
          <a:ln w="254000" cmpd="sng">
            <a:solidFill>
              <a:srgbClr val="333366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399994" y="3928042"/>
            <a:ext cx="14325431" cy="991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300" u="sng" dirty="0">
                <a:solidFill>
                  <a:schemeClr val="bg1"/>
                </a:solidFill>
              </a:rPr>
              <a:t>INTRODUCTION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15039873" y="3911604"/>
            <a:ext cx="21191290" cy="929909"/>
          </a:xfrm>
          <a:prstGeom prst="rect">
            <a:avLst/>
          </a:prstGeom>
          <a:noFill/>
        </p:spPr>
        <p:txBody>
          <a:bodyPr wrap="square" lIns="113191" tIns="56598" rIns="113191" bIns="56598" rtlCol="0">
            <a:spAutoFit/>
          </a:bodyPr>
          <a:lstStyle/>
          <a:p>
            <a:pPr algn="ctr"/>
            <a:r>
              <a:rPr lang="en-US" sz="5300" u="sng" dirty="0">
                <a:solidFill>
                  <a:schemeClr val="bg1"/>
                </a:solidFill>
              </a:rPr>
              <a:t>RESULTS</a:t>
            </a:r>
          </a:p>
        </p:txBody>
      </p:sp>
      <p:grpSp>
        <p:nvGrpSpPr>
          <p:cNvPr id="116" name="Group 115"/>
          <p:cNvGrpSpPr/>
          <p:nvPr/>
        </p:nvGrpSpPr>
        <p:grpSpPr>
          <a:xfrm>
            <a:off x="15039457" y="28610568"/>
            <a:ext cx="12671301" cy="4070871"/>
            <a:chOff x="36510582" y="38995490"/>
            <a:chExt cx="12671303" cy="5427824"/>
          </a:xfrm>
        </p:grpSpPr>
        <p:sp>
          <p:nvSpPr>
            <p:cNvPr id="29" name="Round Same Side Corner Rectangle 28"/>
            <p:cNvSpPr/>
            <p:nvPr/>
          </p:nvSpPr>
          <p:spPr>
            <a:xfrm>
              <a:off x="36510582" y="40350150"/>
              <a:ext cx="12670884" cy="4073164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lIns="113203" tIns="56601" rIns="113203" bIns="56601" spcCol="0" rtlCol="0" anchor="t"/>
            <a:lstStyle/>
            <a:p>
              <a:r>
                <a:rPr lang="en-US" sz="3800" dirty="0">
                  <a:solidFill>
                    <a:srgbClr val="000000"/>
                  </a:solidFill>
                </a:rPr>
                <a:t>Special thanks </a:t>
              </a:r>
              <a:r>
                <a:rPr lang="en-US" sz="3800" dirty="0" smtClean="0">
                  <a:solidFill>
                    <a:srgbClr val="000000"/>
                  </a:solidFill>
                </a:rPr>
                <a:t>to Jake </a:t>
              </a:r>
              <a:r>
                <a:rPr lang="en-US" sz="3800" dirty="0" err="1" smtClean="0">
                  <a:solidFill>
                    <a:srgbClr val="000000"/>
                  </a:solidFill>
                </a:rPr>
                <a:t>Setera</a:t>
              </a:r>
              <a:r>
                <a:rPr lang="en-US" sz="3800" dirty="0" smtClean="0">
                  <a:solidFill>
                    <a:srgbClr val="000000"/>
                  </a:solidFill>
                </a:rPr>
                <a:t>, Madison Halloran, Lance Erickson, Joel </a:t>
              </a:r>
              <a:r>
                <a:rPr lang="en-US" sz="3800" dirty="0" err="1">
                  <a:solidFill>
                    <a:srgbClr val="000000"/>
                  </a:solidFill>
                </a:rPr>
                <a:t>DeStasio</a:t>
              </a:r>
              <a:r>
                <a:rPr lang="en-US" sz="3800" dirty="0">
                  <a:solidFill>
                    <a:srgbClr val="000000"/>
                  </a:solidFill>
                </a:rPr>
                <a:t>, </a:t>
              </a:r>
              <a:r>
                <a:rPr lang="en-US" sz="3800" dirty="0" smtClean="0">
                  <a:solidFill>
                    <a:srgbClr val="000000"/>
                  </a:solidFill>
                </a:rPr>
                <a:t>ANS</a:t>
              </a:r>
              <a:r>
                <a:rPr lang="en-US" sz="3800" dirty="0">
                  <a:solidFill>
                    <a:srgbClr val="000000"/>
                  </a:solidFill>
                </a:rPr>
                <a:t>, </a:t>
              </a:r>
              <a:r>
                <a:rPr lang="en-US" sz="3800" dirty="0" smtClean="0">
                  <a:solidFill>
                    <a:srgbClr val="000000"/>
                  </a:solidFill>
                </a:rPr>
                <a:t>the University </a:t>
              </a:r>
              <a:r>
                <a:rPr lang="en-US" sz="3800" dirty="0">
                  <a:solidFill>
                    <a:srgbClr val="000000"/>
                  </a:solidFill>
                </a:rPr>
                <a:t>of New Hampshire and </a:t>
              </a:r>
              <a:r>
                <a:rPr lang="en-US" sz="3800" dirty="0" smtClean="0">
                  <a:solidFill>
                    <a:srgbClr val="000000"/>
                  </a:solidFill>
                </a:rPr>
                <a:t>the National Science Foundation </a:t>
              </a:r>
              <a:r>
                <a:rPr lang="en-US" sz="3800" dirty="0">
                  <a:solidFill>
                    <a:srgbClr val="000000"/>
                  </a:solidFill>
                </a:rPr>
                <a:t>Northern Ecosystems Research for Undergraduates program (</a:t>
              </a:r>
              <a:r>
                <a:rPr lang="en-US" sz="3800" dirty="0" smtClean="0">
                  <a:solidFill>
                    <a:srgbClr val="000000"/>
                  </a:solidFill>
                </a:rPr>
                <a:t>NSF REU </a:t>
              </a:r>
              <a:r>
                <a:rPr lang="en-US" sz="3800" dirty="0">
                  <a:solidFill>
                    <a:srgbClr val="000000"/>
                  </a:solidFill>
                </a:rPr>
                <a:t>site EAR#1063037) for making this project </a:t>
              </a:r>
              <a:r>
                <a:rPr lang="en-US" sz="3800" dirty="0" smtClean="0">
                  <a:solidFill>
                    <a:srgbClr val="000000"/>
                  </a:solidFill>
                </a:rPr>
                <a:t>possible.</a:t>
              </a:r>
              <a:endParaRPr lang="en-US" sz="3800" dirty="0">
                <a:solidFill>
                  <a:srgbClr val="000000"/>
                </a:solidFill>
              </a:endParaRPr>
            </a:p>
          </p:txBody>
        </p:sp>
        <p:sp>
          <p:nvSpPr>
            <p:cNvPr id="86" name="TextBox 85"/>
            <p:cNvSpPr txBox="1"/>
            <p:nvPr/>
          </p:nvSpPr>
          <p:spPr>
            <a:xfrm>
              <a:off x="36510998" y="38995490"/>
              <a:ext cx="12670887" cy="1239886"/>
            </a:xfrm>
            <a:prstGeom prst="rect">
              <a:avLst/>
            </a:prstGeom>
            <a:noFill/>
          </p:spPr>
          <p:txBody>
            <a:bodyPr wrap="square" lIns="113203" tIns="56601" rIns="113203" bIns="56601" rtlCol="0">
              <a:spAutoFit/>
            </a:bodyPr>
            <a:lstStyle/>
            <a:p>
              <a:pPr algn="ctr"/>
              <a:r>
                <a:rPr lang="en-US" sz="5300" u="sng" dirty="0">
                  <a:solidFill>
                    <a:schemeClr val="bg1"/>
                  </a:solidFill>
                </a:rPr>
                <a:t>ACKNOWLEDGEMENTS</a:t>
              </a: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63001" y="18924769"/>
            <a:ext cx="14325450" cy="5698668"/>
            <a:chOff x="399976" y="16755201"/>
            <a:chExt cx="14325450" cy="9488978"/>
          </a:xfrm>
        </p:grpSpPr>
        <p:sp>
          <p:nvSpPr>
            <p:cNvPr id="52" name="Round Same Side Corner Rectangle 51"/>
            <p:cNvSpPr/>
            <p:nvPr/>
          </p:nvSpPr>
          <p:spPr>
            <a:xfrm>
              <a:off x="399976" y="18267035"/>
              <a:ext cx="14325450" cy="7977144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FFFFFF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424469" indent="-424469">
                <a:buFont typeface="Arial"/>
                <a:buChar char="•"/>
              </a:pPr>
              <a:r>
                <a:rPr lang="en-US" sz="4200" dirty="0">
                  <a:solidFill>
                    <a:srgbClr val="000000"/>
                  </a:solidFill>
                </a:rPr>
                <a:t>One sediment core was taken </a:t>
              </a:r>
              <a:r>
                <a:rPr lang="en-US" sz="4200" dirty="0" smtClean="0">
                  <a:solidFill>
                    <a:srgbClr val="000000"/>
                  </a:solidFill>
                </a:rPr>
                <a:t>for </a:t>
              </a:r>
              <a:r>
                <a:rPr lang="en-US" sz="4200" dirty="0">
                  <a:solidFill>
                    <a:srgbClr val="000000"/>
                  </a:solidFill>
                </a:rPr>
                <a:t>each lake (Lakes 6, 7, 8, 28, 29, and 30</a:t>
              </a:r>
              <a:r>
                <a:rPr lang="en-US" sz="4200" dirty="0" smtClean="0">
                  <a:solidFill>
                    <a:srgbClr val="000000"/>
                  </a:solidFill>
                </a:rPr>
                <a:t>) </a:t>
              </a:r>
              <a:r>
                <a:rPr lang="en-US" sz="4200" b="1" dirty="0" smtClean="0">
                  <a:solidFill>
                    <a:srgbClr val="CC3333"/>
                  </a:solidFill>
                </a:rPr>
                <a:t>(Fig. 2, A&amp;B)</a:t>
              </a:r>
              <a:r>
                <a:rPr lang="en-US" sz="4200" dirty="0" smtClean="0">
                  <a:solidFill>
                    <a:schemeClr val="tx1"/>
                  </a:solidFill>
                </a:rPr>
                <a:t>. We also present data from sediment core sampling at 16 sites from three lakes from 2013.</a:t>
              </a:r>
            </a:p>
            <a:p>
              <a:pPr marL="424469" indent="-424469">
                <a:buFont typeface="Arial"/>
                <a:buChar char="•"/>
              </a:pPr>
              <a:r>
                <a:rPr lang="en-US" sz="4200" dirty="0" smtClean="0">
                  <a:solidFill>
                    <a:srgbClr val="000000"/>
                  </a:solidFill>
                </a:rPr>
                <a:t>Cores </a:t>
              </a:r>
              <a:r>
                <a:rPr lang="en-US" sz="4200" dirty="0">
                  <a:solidFill>
                    <a:srgbClr val="000000"/>
                  </a:solidFill>
                </a:rPr>
                <a:t>were sampled for dissolved CH</a:t>
              </a:r>
              <a:r>
                <a:rPr lang="en-US" sz="4200" baseline="-25000" dirty="0">
                  <a:solidFill>
                    <a:srgbClr val="000000"/>
                  </a:solidFill>
                </a:rPr>
                <a:t>4</a:t>
              </a:r>
              <a:r>
                <a:rPr lang="en-US" sz="4200" dirty="0">
                  <a:solidFill>
                    <a:srgbClr val="000000"/>
                  </a:solidFill>
                </a:rPr>
                <a:t> concentrations, </a:t>
              </a:r>
              <a:r>
                <a:rPr lang="en-US" sz="4200" dirty="0" smtClean="0">
                  <a:solidFill>
                    <a:srgbClr val="000000"/>
                  </a:solidFill>
                </a:rPr>
                <a:t>grain </a:t>
              </a:r>
              <a:r>
                <a:rPr lang="en-US" sz="4200" dirty="0">
                  <a:solidFill>
                    <a:srgbClr val="000000"/>
                  </a:solidFill>
                </a:rPr>
                <a:t>size </a:t>
              </a:r>
              <a:r>
                <a:rPr lang="en-US" sz="4200" dirty="0" smtClean="0">
                  <a:solidFill>
                    <a:srgbClr val="000000"/>
                  </a:solidFill>
                </a:rPr>
                <a:t>distribution, </a:t>
              </a:r>
              <a:r>
                <a:rPr lang="en-US" sz="4200" dirty="0">
                  <a:solidFill>
                    <a:srgbClr val="000000"/>
                  </a:solidFill>
                </a:rPr>
                <a:t>and composition at various </a:t>
              </a:r>
              <a:r>
                <a:rPr lang="en-US" sz="4200" dirty="0" smtClean="0">
                  <a:solidFill>
                    <a:srgbClr val="000000"/>
                  </a:solidFill>
                </a:rPr>
                <a:t>depths.</a:t>
              </a:r>
              <a:endParaRPr lang="en-US" sz="4200" dirty="0">
                <a:solidFill>
                  <a:schemeClr val="tx1"/>
                </a:solidFill>
              </a:endParaRPr>
            </a:p>
            <a:p>
              <a:pPr marL="424469" indent="-424469">
                <a:buFont typeface="Arial"/>
                <a:buChar char="•"/>
              </a:pPr>
              <a:r>
                <a:rPr lang="en-US" sz="4200" dirty="0">
                  <a:solidFill>
                    <a:srgbClr val="000000"/>
                  </a:solidFill>
                </a:rPr>
                <a:t>A total of six replicate water samples were taken from the surface of each of the lakes over 3 weeks </a:t>
              </a:r>
              <a:r>
                <a:rPr lang="en-US" sz="4200" b="1" dirty="0" smtClean="0">
                  <a:solidFill>
                    <a:srgbClr val="FFCC00"/>
                  </a:solidFill>
                </a:rPr>
                <a:t>(Fig. 2, A&amp;B)</a:t>
              </a:r>
              <a:r>
                <a:rPr lang="en-US" sz="4200" dirty="0" smtClean="0">
                  <a:solidFill>
                    <a:srgbClr val="000000"/>
                  </a:solidFill>
                </a:rPr>
                <a:t>.</a:t>
              </a:r>
              <a:endParaRPr lang="en-US" sz="4200" dirty="0">
                <a:solidFill>
                  <a:srgbClr val="000000"/>
                </a:solidFill>
              </a:endParaRPr>
            </a:p>
          </p:txBody>
        </p:sp>
        <p:sp>
          <p:nvSpPr>
            <p:cNvPr id="97" name="TextBox 96"/>
            <p:cNvSpPr txBox="1"/>
            <p:nvPr/>
          </p:nvSpPr>
          <p:spPr>
            <a:xfrm>
              <a:off x="481916" y="16755201"/>
              <a:ext cx="14234052" cy="1511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300" u="sng" dirty="0">
                  <a:solidFill>
                    <a:srgbClr val="FFFFFF"/>
                  </a:solidFill>
                </a:rPr>
                <a:t>METHODS</a:t>
              </a:r>
            </a:p>
          </p:txBody>
        </p:sp>
      </p:grpSp>
      <p:pic>
        <p:nvPicPr>
          <p:cNvPr id="9" name="Picture 8" descr="CCNY Logo Purple.jp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" y="238128"/>
            <a:ext cx="4464723" cy="1785888"/>
          </a:xfrm>
          <a:prstGeom prst="rect">
            <a:avLst/>
          </a:prstGeom>
        </p:spPr>
      </p:pic>
      <p:pic>
        <p:nvPicPr>
          <p:cNvPr id="81" name="Picture 6" descr="http://neru.unh.edu/graphics/neruonyellow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6700" y="2182231"/>
            <a:ext cx="4464723" cy="1303301"/>
          </a:xfrm>
          <a:prstGeom prst="rect">
            <a:avLst/>
          </a:prstGeom>
          <a:noFill/>
        </p:spPr>
      </p:pic>
      <p:pic>
        <p:nvPicPr>
          <p:cNvPr id="83" name="Picture 8" descr="http://www.coamp.colostate.edu/images/nsf_nobkgd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9289988" y="2182227"/>
            <a:ext cx="1360324" cy="1368187"/>
          </a:xfrm>
          <a:prstGeom prst="rect">
            <a:avLst/>
          </a:prstGeom>
          <a:noFill/>
        </p:spPr>
      </p:pic>
      <p:pic>
        <p:nvPicPr>
          <p:cNvPr id="85" name="Picture 84" descr="StockholmUniversity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89988" y="736015"/>
            <a:ext cx="1360324" cy="1301717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2" name="Group 41"/>
          <p:cNvGrpSpPr/>
          <p:nvPr/>
        </p:nvGrpSpPr>
        <p:grpSpPr>
          <a:xfrm>
            <a:off x="355047" y="24705665"/>
            <a:ext cx="14325444" cy="6445786"/>
            <a:chOff x="362981" y="23804259"/>
            <a:chExt cx="8910090" cy="4009127"/>
          </a:xfrm>
        </p:grpSpPr>
        <p:pic>
          <p:nvPicPr>
            <p:cNvPr id="11" name="Picture 10" descr="6-8_474.jpg"/>
            <p:cNvPicPr>
              <a:picLocks noChangeAspect="1"/>
            </p:cNvPicPr>
            <p:nvPr/>
          </p:nvPicPr>
          <p:blipFill rotWithShape="1"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900605" y="23839691"/>
              <a:ext cx="4372466" cy="3973695"/>
            </a:xfrm>
            <a:prstGeom prst="rect">
              <a:avLst/>
            </a:prstGeom>
          </p:spPr>
        </p:pic>
        <p:pic>
          <p:nvPicPr>
            <p:cNvPr id="12" name="Picture 11" descr="28-30_325.jpg"/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62981" y="23839688"/>
              <a:ext cx="4323507" cy="3973694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362981" y="23839691"/>
              <a:ext cx="780054" cy="4211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>
                  <a:solidFill>
                    <a:schemeClr val="bg1"/>
                  </a:solidFill>
                </a:rPr>
                <a:t>(A</a:t>
              </a:r>
              <a:r>
                <a:rPr lang="en-US" sz="3800" dirty="0" smtClean="0">
                  <a:solidFill>
                    <a:schemeClr val="bg1"/>
                  </a:solidFill>
                </a:rPr>
                <a:t>)</a:t>
              </a:r>
              <a:endParaRPr lang="en-US" sz="3800" dirty="0">
                <a:solidFill>
                  <a:schemeClr val="bg1"/>
                </a:solidFill>
              </a:endParaRPr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4900604" y="23804259"/>
              <a:ext cx="780054" cy="4211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>
                  <a:solidFill>
                    <a:schemeClr val="bg1"/>
                  </a:solidFill>
                </a:rPr>
                <a:t>(B)</a:t>
              </a:r>
            </a:p>
          </p:txBody>
        </p:sp>
      </p:grpSp>
      <p:sp>
        <p:nvSpPr>
          <p:cNvPr id="51" name="Rectangle 50"/>
          <p:cNvSpPr/>
          <p:nvPr/>
        </p:nvSpPr>
        <p:spPr>
          <a:xfrm>
            <a:off x="355050" y="31241999"/>
            <a:ext cx="14325438" cy="143943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t"/>
          <a:lstStyle/>
          <a:p>
            <a:r>
              <a:rPr lang="en-US" sz="4200" b="1" dirty="0">
                <a:solidFill>
                  <a:srgbClr val="000000"/>
                </a:solidFill>
              </a:rPr>
              <a:t>Fig. 2</a:t>
            </a:r>
            <a:r>
              <a:rPr lang="en-US" sz="4200" b="1" dirty="0" smtClean="0">
                <a:solidFill>
                  <a:srgbClr val="000000"/>
                </a:solidFill>
              </a:rPr>
              <a:t> </a:t>
            </a:r>
            <a:r>
              <a:rPr lang="en-US" sz="4200" dirty="0">
                <a:solidFill>
                  <a:srgbClr val="000000"/>
                </a:solidFill>
              </a:rPr>
              <a:t>– W</a:t>
            </a:r>
            <a:r>
              <a:rPr lang="en-US" sz="4200" dirty="0" smtClean="0">
                <a:solidFill>
                  <a:srgbClr val="000000"/>
                </a:solidFill>
              </a:rPr>
              <a:t>ater sampling sites </a:t>
            </a:r>
            <a:r>
              <a:rPr lang="en-US" sz="4200" dirty="0">
                <a:solidFill>
                  <a:srgbClr val="000000"/>
                </a:solidFill>
              </a:rPr>
              <a:t>(yellow pins) and sediment core sites (red pins) for Lakes 28 – 30 (A), and for Lakes 6 – 8 (B)</a:t>
            </a:r>
            <a:r>
              <a:rPr lang="en-US" sz="4200" dirty="0" smtClean="0">
                <a:solidFill>
                  <a:srgbClr val="000000"/>
                </a:solidFill>
              </a:rPr>
              <a:t>.</a:t>
            </a:r>
            <a:endParaRPr lang="en-US" sz="4200" dirty="0">
              <a:solidFill>
                <a:srgbClr val="000000"/>
              </a:solidFill>
            </a:endParaRPr>
          </a:p>
        </p:txBody>
      </p:sp>
      <p:grpSp>
        <p:nvGrpSpPr>
          <p:cNvPr id="77" name="Group 76"/>
          <p:cNvGrpSpPr/>
          <p:nvPr/>
        </p:nvGrpSpPr>
        <p:grpSpPr>
          <a:xfrm>
            <a:off x="15296187" y="10812205"/>
            <a:ext cx="20475412" cy="685638"/>
            <a:chOff x="15417239" y="10606495"/>
            <a:chExt cx="20475412" cy="685638"/>
          </a:xfrm>
        </p:grpSpPr>
        <p:sp>
          <p:nvSpPr>
            <p:cNvPr id="105" name="TextBox 104"/>
            <p:cNvSpPr txBox="1"/>
            <p:nvPr/>
          </p:nvSpPr>
          <p:spPr>
            <a:xfrm>
              <a:off x="15417239" y="10615025"/>
              <a:ext cx="3386168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/>
                <a:t>(A) </a:t>
              </a:r>
              <a:r>
                <a:rPr lang="en-US" sz="3800" dirty="0" smtClean="0"/>
                <a:t>Lake 6</a:t>
              </a:r>
              <a:endParaRPr lang="en-US" sz="3800" dirty="0"/>
            </a:p>
          </p:txBody>
        </p:sp>
        <p:sp>
          <p:nvSpPr>
            <p:cNvPr id="106" name="TextBox 105"/>
            <p:cNvSpPr txBox="1"/>
            <p:nvPr/>
          </p:nvSpPr>
          <p:spPr>
            <a:xfrm>
              <a:off x="19086190" y="10606495"/>
              <a:ext cx="31395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/>
                <a:t>(B) </a:t>
              </a:r>
              <a:r>
                <a:rPr lang="en-US" sz="3800" dirty="0" smtClean="0"/>
                <a:t>Lake 7</a:t>
              </a:r>
              <a:endParaRPr lang="en-US" sz="3800" dirty="0"/>
            </a:p>
          </p:txBody>
        </p:sp>
        <p:sp>
          <p:nvSpPr>
            <p:cNvPr id="107" name="TextBox 106"/>
            <p:cNvSpPr txBox="1"/>
            <p:nvPr/>
          </p:nvSpPr>
          <p:spPr>
            <a:xfrm>
              <a:off x="22529799" y="10615025"/>
              <a:ext cx="2995143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/>
                <a:t>(C) </a:t>
              </a:r>
              <a:r>
                <a:rPr lang="en-US" sz="3800" dirty="0" smtClean="0"/>
                <a:t>Lake 8</a:t>
              </a:r>
              <a:endParaRPr lang="en-US" sz="3800" dirty="0"/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26086655" y="10606495"/>
              <a:ext cx="335869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 smtClean="0"/>
                <a:t>(D) Lake 28</a:t>
              </a:r>
              <a:endParaRPr lang="en-US" sz="3800" dirty="0"/>
            </a:p>
          </p:txBody>
        </p:sp>
        <p:sp>
          <p:nvSpPr>
            <p:cNvPr id="109" name="TextBox 108"/>
            <p:cNvSpPr txBox="1"/>
            <p:nvPr/>
          </p:nvSpPr>
          <p:spPr>
            <a:xfrm>
              <a:off x="29605975" y="10615022"/>
              <a:ext cx="3109224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 smtClean="0"/>
                <a:t>(E) Lake 29</a:t>
              </a:r>
              <a:endParaRPr lang="en-US" sz="3800" dirty="0"/>
            </a:p>
          </p:txBody>
        </p:sp>
        <p:sp>
          <p:nvSpPr>
            <p:cNvPr id="110" name="TextBox 109"/>
            <p:cNvSpPr txBox="1"/>
            <p:nvPr/>
          </p:nvSpPr>
          <p:spPr>
            <a:xfrm>
              <a:off x="32982312" y="10615021"/>
              <a:ext cx="2910339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 smtClean="0"/>
                <a:t>(F) </a:t>
              </a:r>
              <a:r>
                <a:rPr lang="en-US" sz="3800" dirty="0"/>
                <a:t>Lake </a:t>
              </a:r>
              <a:r>
                <a:rPr lang="en-US" sz="3800" dirty="0" smtClean="0"/>
                <a:t>30</a:t>
              </a:r>
              <a:endParaRPr lang="en-US" sz="3800" dirty="0"/>
            </a:p>
          </p:txBody>
        </p:sp>
      </p:grpSp>
      <p:sp>
        <p:nvSpPr>
          <p:cNvPr id="89" name="Snip Same Side Corner Rectangle 88"/>
          <p:cNvSpPr/>
          <p:nvPr/>
        </p:nvSpPr>
        <p:spPr>
          <a:xfrm>
            <a:off x="4998717" y="2182227"/>
            <a:ext cx="914402" cy="1190894"/>
          </a:xfrm>
          <a:prstGeom prst="snip2SameRect">
            <a:avLst>
              <a:gd name="adj1" fmla="val 0"/>
              <a:gd name="adj2" fmla="val 35709"/>
            </a:avLst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1" tIns="45716" rIns="91431" bIns="45716" spcCol="0" rtlCol="0" anchor="ctr"/>
          <a:lstStyle/>
          <a:p>
            <a:pPr algn="ctr"/>
            <a:endParaRPr lang="en-US"/>
          </a:p>
        </p:txBody>
      </p:sp>
      <p:pic>
        <p:nvPicPr>
          <p:cNvPr id="80" name="Picture 79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100000" l="0" r="100000">
                        <a14:foregroundMark x1="41543" y1="73594" x2="41543" y2="73594"/>
                        <a14:foregroundMark x1="74481" y1="44010" x2="74481" y2="44010"/>
                        <a14:backgroundMark x1="58457" y1="42543" x2="58457" y2="42543"/>
                        <a14:backgroundMark x1="26706" y1="13936" x2="26706" y2="139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4902" y="2175396"/>
            <a:ext cx="1079501" cy="1310136"/>
          </a:xfrm>
          <a:prstGeom prst="rect">
            <a:avLst/>
          </a:prstGeom>
        </p:spPr>
      </p:pic>
      <p:grpSp>
        <p:nvGrpSpPr>
          <p:cNvPr id="72" name="Group 71"/>
          <p:cNvGrpSpPr/>
          <p:nvPr/>
        </p:nvGrpSpPr>
        <p:grpSpPr>
          <a:xfrm>
            <a:off x="36510586" y="14693500"/>
            <a:ext cx="14325433" cy="3371664"/>
            <a:chOff x="36510580" y="14642702"/>
            <a:chExt cx="14325434" cy="3371663"/>
          </a:xfrm>
        </p:grpSpPr>
        <p:sp>
          <p:nvSpPr>
            <p:cNvPr id="127" name="Round Same Side Corner Rectangle 126"/>
            <p:cNvSpPr/>
            <p:nvPr/>
          </p:nvSpPr>
          <p:spPr>
            <a:xfrm>
              <a:off x="36510580" y="14642702"/>
              <a:ext cx="14325434" cy="337166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565958" indent="-565958">
                <a:buFont typeface="Arial"/>
                <a:buChar char="•"/>
              </a:pPr>
              <a:endParaRPr lang="en-US" sz="2600" dirty="0">
                <a:solidFill>
                  <a:srgbClr val="000000"/>
                </a:solidFill>
              </a:endParaRPr>
            </a:p>
          </p:txBody>
        </p:sp>
        <p:grpSp>
          <p:nvGrpSpPr>
            <p:cNvPr id="61" name="Group 60"/>
            <p:cNvGrpSpPr/>
            <p:nvPr/>
          </p:nvGrpSpPr>
          <p:grpSpPr>
            <a:xfrm>
              <a:off x="36682420" y="14821608"/>
              <a:ext cx="14000755" cy="3046987"/>
              <a:chOff x="36682420" y="14011314"/>
              <a:chExt cx="14000755" cy="3046987"/>
            </a:xfrm>
          </p:grpSpPr>
          <p:pic>
            <p:nvPicPr>
              <p:cNvPr id="53" name="Picture 52" descr="L.30-1.jpg"/>
              <p:cNvPicPr>
                <a:picLocks noChangeAspect="1"/>
              </p:cNvPicPr>
              <p:nvPr/>
            </p:nvPicPr>
            <p:blipFill rotWithShape="1">
              <a:blip r:embed="rId14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rot="10800000">
                <a:off x="41376574" y="14083680"/>
                <a:ext cx="4556526" cy="2816468"/>
              </a:xfrm>
              <a:prstGeom prst="rect">
                <a:avLst/>
              </a:prstGeom>
            </p:spPr>
          </p:pic>
          <p:sp>
            <p:nvSpPr>
              <p:cNvPr id="102" name="TextBox 101"/>
              <p:cNvSpPr txBox="1"/>
              <p:nvPr/>
            </p:nvSpPr>
            <p:spPr>
              <a:xfrm>
                <a:off x="36682420" y="14011314"/>
                <a:ext cx="4589395" cy="3046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 smtClean="0"/>
                  <a:t>Fig. </a:t>
                </a:r>
                <a:r>
                  <a:rPr lang="en-US" sz="3200" b="1" dirty="0"/>
                  <a:t>8</a:t>
                </a:r>
                <a:r>
                  <a:rPr lang="en-US" sz="3200" b="1" dirty="0" smtClean="0"/>
                  <a:t> </a:t>
                </a:r>
                <a:r>
                  <a:rPr lang="en-US" sz="3200" dirty="0" smtClean="0"/>
                  <a:t>– Lake 30; Core makeup is peat-like and rich in organic matter. Center of core was a lighter brown than the top and bottom of core.</a:t>
                </a:r>
                <a:endParaRPr lang="en-US" sz="3200" dirty="0"/>
              </a:p>
            </p:txBody>
          </p:sp>
          <p:pic>
            <p:nvPicPr>
              <p:cNvPr id="55" name="Picture 54" descr="Lake 30-2.JPG"/>
              <p:cNvPicPr>
                <a:picLocks noChangeAspect="1"/>
              </p:cNvPicPr>
              <p:nvPr/>
            </p:nvPicPr>
            <p:blipFill rotWithShape="1">
              <a:blip r:embed="rId15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6093781" y="14083680"/>
                <a:ext cx="4589394" cy="2816468"/>
              </a:xfrm>
              <a:prstGeom prst="rect">
                <a:avLst/>
              </a:prstGeom>
            </p:spPr>
          </p:pic>
        </p:grpSp>
      </p:grpSp>
      <p:grpSp>
        <p:nvGrpSpPr>
          <p:cNvPr id="71" name="Group 70"/>
          <p:cNvGrpSpPr/>
          <p:nvPr/>
        </p:nvGrpSpPr>
        <p:grpSpPr>
          <a:xfrm>
            <a:off x="36510586" y="11148782"/>
            <a:ext cx="14325433" cy="3371664"/>
            <a:chOff x="36510580" y="11148780"/>
            <a:chExt cx="14325434" cy="3371663"/>
          </a:xfrm>
        </p:grpSpPr>
        <p:sp>
          <p:nvSpPr>
            <p:cNvPr id="126" name="Round Same Side Corner Rectangle 125"/>
            <p:cNvSpPr/>
            <p:nvPr/>
          </p:nvSpPr>
          <p:spPr>
            <a:xfrm>
              <a:off x="36510580" y="11148780"/>
              <a:ext cx="14325434" cy="337166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565958" indent="-565958">
                <a:buFont typeface="Arial"/>
                <a:buChar char="•"/>
              </a:pPr>
              <a:endParaRPr lang="en-US" sz="2600" dirty="0">
                <a:solidFill>
                  <a:srgbClr val="000000"/>
                </a:solidFill>
              </a:endParaRPr>
            </a:p>
          </p:txBody>
        </p:sp>
        <p:grpSp>
          <p:nvGrpSpPr>
            <p:cNvPr id="63" name="Group 62"/>
            <p:cNvGrpSpPr/>
            <p:nvPr/>
          </p:nvGrpSpPr>
          <p:grpSpPr>
            <a:xfrm>
              <a:off x="36637195" y="11345815"/>
              <a:ext cx="14013112" cy="3046987"/>
              <a:chOff x="36637195" y="10928322"/>
              <a:chExt cx="14013112" cy="3046987"/>
            </a:xfrm>
          </p:grpSpPr>
          <p:pic>
            <p:nvPicPr>
              <p:cNvPr id="40" name="Picture 39" descr="L.28-7.JPG"/>
              <p:cNvPicPr>
                <a:picLocks noChangeAspect="1"/>
              </p:cNvPicPr>
              <p:nvPr/>
            </p:nvPicPr>
            <p:blipFill rotWithShape="1">
              <a:blip r:embed="rId16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76574" y="11033327"/>
                <a:ext cx="4556526" cy="2758916"/>
              </a:xfrm>
              <a:prstGeom prst="rect">
                <a:avLst/>
              </a:prstGeom>
            </p:spPr>
          </p:pic>
          <p:sp>
            <p:nvSpPr>
              <p:cNvPr id="99" name="TextBox 98"/>
              <p:cNvSpPr txBox="1"/>
              <p:nvPr/>
            </p:nvSpPr>
            <p:spPr>
              <a:xfrm>
                <a:off x="46071645" y="10928322"/>
                <a:ext cx="4578662" cy="3046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/>
                  <a:t>Fig. 7</a:t>
                </a:r>
                <a:r>
                  <a:rPr lang="en-US" sz="3200" b="1" dirty="0" smtClean="0"/>
                  <a:t> </a:t>
                </a:r>
                <a:r>
                  <a:rPr lang="en-US" sz="3200" dirty="0" smtClean="0"/>
                  <a:t>– Lake 28; top of core was multi-colored, loosely packed algae. Top of core transitioned into red-brown thick, pudding-like consistency.</a:t>
                </a:r>
                <a:endParaRPr lang="en-US" sz="3200" dirty="0"/>
              </a:p>
            </p:txBody>
          </p:sp>
          <p:pic>
            <p:nvPicPr>
              <p:cNvPr id="17" name="Picture 16" descr="Lake 7-4.JPG"/>
              <p:cNvPicPr>
                <a:picLocks noChangeAspect="1"/>
              </p:cNvPicPr>
              <p:nvPr/>
            </p:nvPicPr>
            <p:blipFill rotWithShape="1">
              <a:blip r:embed="rId17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6637195" y="11003200"/>
                <a:ext cx="4589395" cy="2789043"/>
              </a:xfrm>
              <a:prstGeom prst="rect">
                <a:avLst/>
              </a:prstGeom>
            </p:spPr>
          </p:pic>
        </p:grpSp>
      </p:grpSp>
      <p:grpSp>
        <p:nvGrpSpPr>
          <p:cNvPr id="73" name="Group 72"/>
          <p:cNvGrpSpPr/>
          <p:nvPr/>
        </p:nvGrpSpPr>
        <p:grpSpPr>
          <a:xfrm>
            <a:off x="36512994" y="7598918"/>
            <a:ext cx="14325433" cy="3371664"/>
            <a:chOff x="36512993" y="7649719"/>
            <a:chExt cx="14325434" cy="3371663"/>
          </a:xfrm>
        </p:grpSpPr>
        <p:sp>
          <p:nvSpPr>
            <p:cNvPr id="125" name="Round Same Side Corner Rectangle 124"/>
            <p:cNvSpPr/>
            <p:nvPr/>
          </p:nvSpPr>
          <p:spPr>
            <a:xfrm>
              <a:off x="36512993" y="7649719"/>
              <a:ext cx="14325434" cy="337166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565958" indent="-565958">
                <a:buFont typeface="Arial"/>
                <a:buChar char="•"/>
              </a:pPr>
              <a:endParaRPr lang="en-US" sz="2600" dirty="0">
                <a:solidFill>
                  <a:srgbClr val="000000"/>
                </a:solidFill>
              </a:endParaRPr>
            </a:p>
          </p:txBody>
        </p:sp>
        <p:grpSp>
          <p:nvGrpSpPr>
            <p:cNvPr id="64" name="Group 63"/>
            <p:cNvGrpSpPr/>
            <p:nvPr/>
          </p:nvGrpSpPr>
          <p:grpSpPr>
            <a:xfrm>
              <a:off x="36670063" y="7816018"/>
              <a:ext cx="14024528" cy="3046987"/>
              <a:chOff x="36637195" y="7816585"/>
              <a:chExt cx="14024528" cy="3046987"/>
            </a:xfrm>
          </p:grpSpPr>
          <p:pic>
            <p:nvPicPr>
              <p:cNvPr id="28" name="Picture 27" descr="L.8-3.JPG"/>
              <p:cNvPicPr>
                <a:picLocks noChangeAspect="1"/>
              </p:cNvPicPr>
              <p:nvPr/>
            </p:nvPicPr>
            <p:blipFill rotWithShape="1">
              <a:blip r:embed="rId18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1345144" y="7970475"/>
                <a:ext cx="4556526" cy="2765951"/>
              </a:xfrm>
              <a:prstGeom prst="rect">
                <a:avLst/>
              </a:prstGeom>
            </p:spPr>
          </p:pic>
          <p:pic>
            <p:nvPicPr>
              <p:cNvPr id="38" name="Picture 37" descr="Lake 8-2.JPG"/>
              <p:cNvPicPr>
                <a:picLocks noChangeAspect="1"/>
              </p:cNvPicPr>
              <p:nvPr/>
            </p:nvPicPr>
            <p:blipFill rotWithShape="1">
              <a:blip r:embed="rId19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46093781" y="7883439"/>
                <a:ext cx="4567942" cy="2852987"/>
              </a:xfrm>
              <a:prstGeom prst="rect">
                <a:avLst/>
              </a:prstGeom>
            </p:spPr>
          </p:pic>
          <p:sp>
            <p:nvSpPr>
              <p:cNvPr id="39" name="TextBox 38"/>
              <p:cNvSpPr txBox="1"/>
              <p:nvPr/>
            </p:nvSpPr>
            <p:spPr>
              <a:xfrm>
                <a:off x="36637195" y="7816585"/>
                <a:ext cx="4601750" cy="3046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/>
                  <a:t>Fig. </a:t>
                </a:r>
                <a:r>
                  <a:rPr lang="en-US" sz="3200" b="1" dirty="0" smtClean="0"/>
                  <a:t>6 </a:t>
                </a:r>
                <a:r>
                  <a:rPr lang="en-US" sz="3200" dirty="0" smtClean="0"/>
                  <a:t>– Lake 8; core had a thick consistency; algae at the top of core. Transition from light-brown to gray coloration towards the bottom of the core.</a:t>
                </a:r>
                <a:endParaRPr lang="en-US" sz="3200" dirty="0"/>
              </a:p>
            </p:txBody>
          </p:sp>
        </p:grpSp>
      </p:grpSp>
      <p:grpSp>
        <p:nvGrpSpPr>
          <p:cNvPr id="74" name="Group 73"/>
          <p:cNvGrpSpPr/>
          <p:nvPr/>
        </p:nvGrpSpPr>
        <p:grpSpPr>
          <a:xfrm>
            <a:off x="36510586" y="4070534"/>
            <a:ext cx="14325433" cy="3371664"/>
            <a:chOff x="36510580" y="4146736"/>
            <a:chExt cx="14325434" cy="3371663"/>
          </a:xfrm>
        </p:grpSpPr>
        <p:sp>
          <p:nvSpPr>
            <p:cNvPr id="124" name="Round Same Side Corner Rectangle 123"/>
            <p:cNvSpPr/>
            <p:nvPr/>
          </p:nvSpPr>
          <p:spPr>
            <a:xfrm>
              <a:off x="36510580" y="4146736"/>
              <a:ext cx="14325434" cy="3371663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565958" indent="-565958">
                <a:buFont typeface="Arial"/>
                <a:buChar char="•"/>
              </a:pPr>
              <a:endParaRPr lang="en-US" sz="2600" dirty="0">
                <a:solidFill>
                  <a:srgbClr val="000000"/>
                </a:solidFill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36670063" y="4369958"/>
              <a:ext cx="14013112" cy="3046987"/>
              <a:chOff x="36637195" y="4912255"/>
              <a:chExt cx="14013112" cy="3046987"/>
            </a:xfrm>
          </p:grpSpPr>
          <p:pic>
            <p:nvPicPr>
              <p:cNvPr id="47" name="Picture 46" descr="Lake 28-4.JPG"/>
              <p:cNvPicPr>
                <a:picLocks noChangeAspect="1"/>
              </p:cNvPicPr>
              <p:nvPr/>
            </p:nvPicPr>
            <p:blipFill rotWithShape="1">
              <a:blip r:embed="rId20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36637195" y="4914305"/>
                <a:ext cx="4601752" cy="2817653"/>
              </a:xfrm>
              <a:prstGeom prst="rect">
                <a:avLst/>
              </a:prstGeom>
            </p:spPr>
          </p:pic>
          <p:pic>
            <p:nvPicPr>
              <p:cNvPr id="16" name="Picture 15" descr="L.7-2.JPG"/>
              <p:cNvPicPr>
                <a:picLocks noChangeAspect="1"/>
              </p:cNvPicPr>
              <p:nvPr/>
            </p:nvPicPr>
            <p:blipFill rotWithShape="1">
              <a:blip r:embed="rId21" cstate="print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 flipH="1">
                <a:off x="41345144" y="4915490"/>
                <a:ext cx="4587956" cy="2816468"/>
              </a:xfrm>
              <a:prstGeom prst="rect">
                <a:avLst/>
              </a:prstGeom>
            </p:spPr>
          </p:pic>
          <p:sp>
            <p:nvSpPr>
              <p:cNvPr id="56" name="TextBox 55"/>
              <p:cNvSpPr txBox="1"/>
              <p:nvPr/>
            </p:nvSpPr>
            <p:spPr>
              <a:xfrm>
                <a:off x="46025462" y="4912255"/>
                <a:ext cx="4624845" cy="3046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b="1" dirty="0">
                    <a:solidFill>
                      <a:srgbClr val="000000"/>
                    </a:solidFill>
                  </a:rPr>
                  <a:t>Fig. </a:t>
                </a:r>
                <a:r>
                  <a:rPr lang="en-US" sz="3200" b="1" dirty="0" smtClean="0">
                    <a:solidFill>
                      <a:srgbClr val="000000"/>
                    </a:solidFill>
                  </a:rPr>
                  <a:t>5 </a:t>
                </a:r>
                <a:r>
                  <a:rPr lang="en-US" sz="3200" dirty="0" smtClean="0">
                    <a:solidFill>
                      <a:srgbClr val="000000"/>
                    </a:solidFill>
                  </a:rPr>
                  <a:t>– Lake </a:t>
                </a:r>
                <a:r>
                  <a:rPr lang="en-US" sz="3200" dirty="0">
                    <a:solidFill>
                      <a:srgbClr val="000000"/>
                    </a:solidFill>
                  </a:rPr>
                  <a:t>7; </a:t>
                </a:r>
                <a:r>
                  <a:rPr lang="en-US" sz="3200" dirty="0" smtClean="0">
                    <a:solidFill>
                      <a:srgbClr val="000000"/>
                    </a:solidFill>
                  </a:rPr>
                  <a:t>core is mostly peat and organic matter with large pieces of preserved plant material; smell of hydrogen sulfide after core extraction.</a:t>
                </a:r>
                <a:endParaRPr lang="en-US" sz="3200" dirty="0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46" name="Round Same Side Corner Rectangle 145"/>
          <p:cNvSpPr/>
          <p:nvPr/>
        </p:nvSpPr>
        <p:spPr>
          <a:xfrm>
            <a:off x="36512994" y="28069151"/>
            <a:ext cx="14323031" cy="4612288"/>
          </a:xfrm>
          <a:prstGeom prst="round2SameRect">
            <a:avLst>
              <a:gd name="adj1" fmla="val 0"/>
              <a:gd name="adj2" fmla="val 0"/>
            </a:avLst>
          </a:prstGeom>
          <a:solidFill>
            <a:srgbClr val="FFFFFF"/>
          </a:solidFill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91431" tIns="45716" rIns="91431" bIns="45716" rtlCol="0" anchor="t"/>
          <a:lstStyle/>
          <a:p>
            <a:pPr marL="457200" indent="-457200">
              <a:buFont typeface="Arial"/>
              <a:buChar char="•"/>
            </a:pPr>
            <a:r>
              <a:rPr lang="en-US" sz="4200" dirty="0" smtClean="0">
                <a:solidFill>
                  <a:srgbClr val="000000"/>
                </a:solidFill>
              </a:rPr>
              <a:t>Methanogenesis occurs in situ by the breakdown of TOC in L.8, VM6, VP1-4, and MD1</a:t>
            </a:r>
            <a:r>
              <a:rPr lang="en-US" sz="4200" dirty="0">
                <a:solidFill>
                  <a:schemeClr val="tx1"/>
                </a:solidFill>
              </a:rPr>
              <a:t> </a:t>
            </a:r>
            <a:r>
              <a:rPr lang="en-US" sz="4200" b="1" dirty="0" smtClean="0">
                <a:solidFill>
                  <a:srgbClr val="000000"/>
                </a:solidFill>
              </a:rPr>
              <a:t>(Fig. </a:t>
            </a:r>
            <a:r>
              <a:rPr lang="en-US" sz="4200" b="1" dirty="0">
                <a:solidFill>
                  <a:srgbClr val="000000"/>
                </a:solidFill>
              </a:rPr>
              <a:t>3</a:t>
            </a:r>
            <a:r>
              <a:rPr lang="en-US" sz="4200" dirty="0" smtClean="0">
                <a:solidFill>
                  <a:srgbClr val="000000"/>
                </a:solidFill>
              </a:rPr>
              <a:t> and </a:t>
            </a:r>
            <a:r>
              <a:rPr lang="en-US" sz="4200" b="1" dirty="0" smtClean="0">
                <a:solidFill>
                  <a:srgbClr val="000000"/>
                </a:solidFill>
              </a:rPr>
              <a:t>Fig 4 - A)</a:t>
            </a:r>
            <a:r>
              <a:rPr lang="en-US" sz="4200" dirty="0" smtClean="0">
                <a:solidFill>
                  <a:srgbClr val="000000"/>
                </a:solidFill>
              </a:rPr>
              <a:t>.</a:t>
            </a:r>
          </a:p>
          <a:p>
            <a:pPr marL="457200" indent="-457200">
              <a:buFont typeface="Arial"/>
              <a:buChar char="•"/>
            </a:pPr>
            <a:r>
              <a:rPr lang="en-US" sz="4200" dirty="0" smtClean="0">
                <a:solidFill>
                  <a:schemeClr val="tx1"/>
                </a:solidFill>
              </a:rPr>
              <a:t>Ponds or lakes with peat-dominated </a:t>
            </a:r>
            <a:r>
              <a:rPr lang="en-US" sz="4200" dirty="0">
                <a:solidFill>
                  <a:schemeClr val="tx1"/>
                </a:solidFill>
              </a:rPr>
              <a:t>shorelines have a </a:t>
            </a:r>
            <a:r>
              <a:rPr lang="en-US" sz="4200" dirty="0" smtClean="0">
                <a:solidFill>
                  <a:schemeClr val="tx1"/>
                </a:solidFill>
              </a:rPr>
              <a:t>higher CH</a:t>
            </a:r>
            <a:r>
              <a:rPr lang="en-US" sz="4200" baseline="-25000" dirty="0" smtClean="0">
                <a:solidFill>
                  <a:schemeClr val="tx1"/>
                </a:solidFill>
              </a:rPr>
              <a:t>4</a:t>
            </a:r>
            <a:r>
              <a:rPr lang="en-US" sz="4200" dirty="0" smtClean="0">
                <a:solidFill>
                  <a:schemeClr val="tx1"/>
                </a:solidFill>
              </a:rPr>
              <a:t> </a:t>
            </a:r>
            <a:r>
              <a:rPr lang="en-US" sz="4200" dirty="0">
                <a:solidFill>
                  <a:schemeClr val="tx1"/>
                </a:solidFill>
              </a:rPr>
              <a:t>emission </a:t>
            </a:r>
            <a:r>
              <a:rPr lang="en-US" sz="4200" dirty="0" smtClean="0">
                <a:solidFill>
                  <a:schemeClr val="tx1"/>
                </a:solidFill>
              </a:rPr>
              <a:t>potential (Lakes</a:t>
            </a:r>
            <a:r>
              <a:rPr lang="en-US" sz="4200" b="1" dirty="0" smtClean="0">
                <a:solidFill>
                  <a:schemeClr val="tx1"/>
                </a:solidFill>
              </a:rPr>
              <a:t> </a:t>
            </a:r>
            <a:r>
              <a:rPr lang="en-US" sz="4200" dirty="0" smtClean="0">
                <a:solidFill>
                  <a:schemeClr val="tx1"/>
                </a:solidFill>
              </a:rPr>
              <a:t>7, 28, and 30) </a:t>
            </a:r>
            <a:r>
              <a:rPr lang="en-US" sz="4200" b="1" dirty="0" smtClean="0">
                <a:solidFill>
                  <a:schemeClr val="tx1"/>
                </a:solidFill>
              </a:rPr>
              <a:t>(Fig. 9)</a:t>
            </a:r>
            <a:r>
              <a:rPr lang="en-US" sz="4200" dirty="0" smtClean="0">
                <a:solidFill>
                  <a:schemeClr val="tx1"/>
                </a:solidFill>
              </a:rPr>
              <a:t>.</a:t>
            </a:r>
          </a:p>
          <a:p>
            <a:pPr marL="457200" indent="-457200">
              <a:buFont typeface="Arial"/>
              <a:buChar char="•"/>
            </a:pPr>
            <a:r>
              <a:rPr lang="en-US" sz="4200" dirty="0" smtClean="0">
                <a:solidFill>
                  <a:srgbClr val="000000"/>
                </a:solidFill>
              </a:rPr>
              <a:t>To understand variability in methane emission potential, lakes should be sampled for water CH</a:t>
            </a:r>
            <a:r>
              <a:rPr lang="en-US" sz="4200" baseline="-25000" dirty="0" smtClean="0">
                <a:solidFill>
                  <a:srgbClr val="000000"/>
                </a:solidFill>
              </a:rPr>
              <a:t>4</a:t>
            </a:r>
            <a:r>
              <a:rPr lang="en-US" sz="4200" dirty="0">
                <a:solidFill>
                  <a:srgbClr val="000000"/>
                </a:solidFill>
              </a:rPr>
              <a:t> </a:t>
            </a:r>
            <a:r>
              <a:rPr lang="en-US" sz="4200" dirty="0" smtClean="0">
                <a:solidFill>
                  <a:srgbClr val="000000"/>
                </a:solidFill>
              </a:rPr>
              <a:t>concentrations and sediment CH</a:t>
            </a:r>
            <a:r>
              <a:rPr lang="en-US" sz="4200" baseline="-25000" dirty="0" smtClean="0">
                <a:solidFill>
                  <a:srgbClr val="000000"/>
                </a:solidFill>
              </a:rPr>
              <a:t>4</a:t>
            </a:r>
            <a:r>
              <a:rPr lang="en-US" sz="4200" dirty="0" smtClean="0">
                <a:solidFill>
                  <a:srgbClr val="000000"/>
                </a:solidFill>
              </a:rPr>
              <a:t> profiles, in several locations over multiple seasons.</a:t>
            </a:r>
          </a:p>
        </p:txBody>
      </p:sp>
      <p:sp>
        <p:nvSpPr>
          <p:cNvPr id="147" name="TextBox 146"/>
          <p:cNvSpPr txBox="1"/>
          <p:nvPr/>
        </p:nvSpPr>
        <p:spPr>
          <a:xfrm>
            <a:off x="36510600" y="27151548"/>
            <a:ext cx="14325438" cy="907933"/>
          </a:xfrm>
          <a:prstGeom prst="rect">
            <a:avLst/>
          </a:prstGeom>
          <a:noFill/>
        </p:spPr>
        <p:txBody>
          <a:bodyPr wrap="square" lIns="91431" tIns="45716" rIns="91431" bIns="45716" rtlCol="0">
            <a:spAutoFit/>
          </a:bodyPr>
          <a:lstStyle/>
          <a:p>
            <a:pPr algn="ctr"/>
            <a:r>
              <a:rPr lang="en-US" sz="5300" u="sng" dirty="0">
                <a:solidFill>
                  <a:srgbClr val="FFFFFF"/>
                </a:solidFill>
              </a:rPr>
              <a:t>CONCLUSIONS AND FUTURE WORK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92050" y="14519472"/>
            <a:ext cx="14325444" cy="4479508"/>
            <a:chOff x="392050" y="14875362"/>
            <a:chExt cx="14325444" cy="4479508"/>
          </a:xfrm>
        </p:grpSpPr>
        <p:sp>
          <p:nvSpPr>
            <p:cNvPr id="157" name="Round Same Side Corner Rectangle 156"/>
            <p:cNvSpPr/>
            <p:nvPr/>
          </p:nvSpPr>
          <p:spPr>
            <a:xfrm>
              <a:off x="436987" y="15783302"/>
              <a:ext cx="14206505" cy="3571568"/>
            </a:xfrm>
            <a:prstGeom prst="round2SameRect">
              <a:avLst>
                <a:gd name="adj1" fmla="val 0"/>
                <a:gd name="adj2" fmla="val 0"/>
              </a:avLst>
            </a:prstGeom>
            <a:solidFill>
              <a:srgbClr val="FFFFFF"/>
            </a:solidFill>
            <a:ln>
              <a:solidFill>
                <a:srgbClr val="FFFFFF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marL="565958" indent="-565958">
                <a:buFont typeface="Arial"/>
                <a:buChar char="•"/>
              </a:pPr>
              <a:r>
                <a:rPr lang="en-US" sz="4200" dirty="0" smtClean="0">
                  <a:solidFill>
                    <a:srgbClr val="000000"/>
                  </a:solidFill>
                </a:rPr>
                <a:t>Lakes with in situ production of CH</a:t>
              </a:r>
              <a:r>
                <a:rPr lang="en-US" sz="4200" baseline="-25000" dirty="0" smtClean="0">
                  <a:solidFill>
                    <a:srgbClr val="000000"/>
                  </a:solidFill>
                </a:rPr>
                <a:t>4</a:t>
              </a:r>
              <a:r>
                <a:rPr lang="en-US" sz="4200" dirty="0" smtClean="0">
                  <a:solidFill>
                    <a:srgbClr val="000000"/>
                  </a:solidFill>
                </a:rPr>
                <a:t> in sediment will show a positive correlation between CH</a:t>
              </a:r>
              <a:r>
                <a:rPr lang="en-US" sz="4200" baseline="-25000" dirty="0" smtClean="0">
                  <a:solidFill>
                    <a:srgbClr val="000000"/>
                  </a:solidFill>
                </a:rPr>
                <a:t>4</a:t>
              </a:r>
              <a:r>
                <a:rPr lang="en-US" sz="4200" dirty="0" smtClean="0">
                  <a:solidFill>
                    <a:srgbClr val="000000"/>
                  </a:solidFill>
                </a:rPr>
                <a:t> and TOC, CH</a:t>
              </a:r>
              <a:r>
                <a:rPr lang="en-US" sz="4200" baseline="-25000" dirty="0" smtClean="0">
                  <a:solidFill>
                    <a:srgbClr val="000000"/>
                  </a:solidFill>
                </a:rPr>
                <a:t>4</a:t>
              </a:r>
              <a:r>
                <a:rPr lang="en-US" sz="4200" dirty="0" smtClean="0">
                  <a:solidFill>
                    <a:srgbClr val="000000"/>
                  </a:solidFill>
                </a:rPr>
                <a:t> and TS, and TOC and TS.</a:t>
              </a:r>
            </a:p>
            <a:p>
              <a:pPr marL="565958" indent="-565958">
                <a:buFont typeface="Arial"/>
                <a:buChar char="•"/>
              </a:pPr>
              <a:r>
                <a:rPr lang="en-US" sz="4200" dirty="0" smtClean="0">
                  <a:solidFill>
                    <a:schemeClr val="tx1"/>
                  </a:solidFill>
                </a:rPr>
                <a:t>Dissolved CH</a:t>
              </a:r>
              <a:r>
                <a:rPr lang="en-US" sz="4200" baseline="-25000" dirty="0" smtClean="0">
                  <a:solidFill>
                    <a:schemeClr val="tx1"/>
                  </a:solidFill>
                </a:rPr>
                <a:t>4</a:t>
              </a:r>
              <a:r>
                <a:rPr lang="en-US" sz="4200" dirty="0" smtClean="0">
                  <a:solidFill>
                    <a:schemeClr val="tx1"/>
                  </a:solidFill>
                </a:rPr>
                <a:t> in the water column will be positively correlated to dissolved CH</a:t>
              </a:r>
              <a:r>
                <a:rPr lang="en-US" sz="4200" baseline="-25000" dirty="0" smtClean="0">
                  <a:solidFill>
                    <a:schemeClr val="tx1"/>
                  </a:solidFill>
                </a:rPr>
                <a:t>4</a:t>
              </a:r>
              <a:r>
                <a:rPr lang="en-US" sz="4200" dirty="0" smtClean="0">
                  <a:solidFill>
                    <a:schemeClr val="tx1"/>
                  </a:solidFill>
                </a:rPr>
                <a:t> in sediment.</a:t>
              </a:r>
              <a:endParaRPr lang="en-US" sz="4200" dirty="0">
                <a:solidFill>
                  <a:schemeClr val="tx1"/>
                </a:solidFill>
              </a:endParaRPr>
            </a:p>
          </p:txBody>
        </p:sp>
        <p:sp>
          <p:nvSpPr>
            <p:cNvPr id="163" name="TextBox 162"/>
            <p:cNvSpPr txBox="1"/>
            <p:nvPr/>
          </p:nvSpPr>
          <p:spPr>
            <a:xfrm>
              <a:off x="392050" y="14875362"/>
              <a:ext cx="14325444" cy="9079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5300" u="sng" dirty="0" smtClean="0">
                  <a:solidFill>
                    <a:srgbClr val="FFFFFF"/>
                  </a:solidFill>
                </a:rPr>
                <a:t>HYPOTHESES</a:t>
              </a:r>
              <a:endParaRPr lang="en-US" sz="5300" u="sng" dirty="0">
                <a:solidFill>
                  <a:srgbClr val="FFFFFF"/>
                </a:solidFill>
              </a:endParaRPr>
            </a:p>
          </p:txBody>
        </p:sp>
      </p:grpSp>
      <p:sp>
        <p:nvSpPr>
          <p:cNvPr id="168" name="Rectangle 167"/>
          <p:cNvSpPr/>
          <p:nvPr/>
        </p:nvSpPr>
        <p:spPr>
          <a:xfrm>
            <a:off x="3" y="100983"/>
            <a:ext cx="51298996" cy="2468792"/>
          </a:xfrm>
          <a:prstGeom prst="rect">
            <a:avLst/>
          </a:prstGeom>
        </p:spPr>
        <p:txBody>
          <a:bodyPr wrap="square" lIns="113191" tIns="56598" rIns="113191" bIns="56598">
            <a:spAutoFit/>
          </a:bodyPr>
          <a:lstStyle/>
          <a:p>
            <a:pPr algn="ctr"/>
            <a:r>
              <a:rPr lang="en-US" sz="9600" dirty="0" smtClean="0">
                <a:solidFill>
                  <a:srgbClr val="000000"/>
                </a:solidFill>
              </a:rPr>
              <a:t>Linking </a:t>
            </a:r>
            <a:r>
              <a:rPr lang="en-US" sz="9600" dirty="0">
                <a:solidFill>
                  <a:srgbClr val="000000"/>
                </a:solidFill>
              </a:rPr>
              <a:t>s</a:t>
            </a:r>
            <a:r>
              <a:rPr lang="en-US" sz="9600" dirty="0" smtClean="0">
                <a:solidFill>
                  <a:srgbClr val="000000"/>
                </a:solidFill>
              </a:rPr>
              <a:t>ediment </a:t>
            </a:r>
            <a:r>
              <a:rPr lang="en-US" sz="9600" dirty="0">
                <a:solidFill>
                  <a:srgbClr val="000000"/>
                </a:solidFill>
              </a:rPr>
              <a:t>c</a:t>
            </a:r>
            <a:r>
              <a:rPr lang="en-US" sz="9600" dirty="0" smtClean="0">
                <a:solidFill>
                  <a:srgbClr val="000000"/>
                </a:solidFill>
              </a:rPr>
              <a:t>haracteristics to methane </a:t>
            </a:r>
            <a:r>
              <a:rPr lang="en-US" sz="9600" dirty="0">
                <a:solidFill>
                  <a:srgbClr val="000000"/>
                </a:solidFill>
              </a:rPr>
              <a:t>e</a:t>
            </a:r>
            <a:r>
              <a:rPr lang="en-US" sz="9600" dirty="0" smtClean="0">
                <a:solidFill>
                  <a:srgbClr val="000000"/>
                </a:solidFill>
              </a:rPr>
              <a:t>mission </a:t>
            </a:r>
            <a:r>
              <a:rPr lang="en-US" sz="9600" dirty="0">
                <a:solidFill>
                  <a:srgbClr val="000000"/>
                </a:solidFill>
              </a:rPr>
              <a:t>p</a:t>
            </a:r>
            <a:r>
              <a:rPr lang="en-US" sz="9600" dirty="0" smtClean="0">
                <a:solidFill>
                  <a:srgbClr val="000000"/>
                </a:solidFill>
              </a:rPr>
              <a:t>otential in subarctic </a:t>
            </a:r>
            <a:r>
              <a:rPr lang="en-US" sz="9600" dirty="0">
                <a:solidFill>
                  <a:srgbClr val="000000"/>
                </a:solidFill>
              </a:rPr>
              <a:t>l</a:t>
            </a:r>
            <a:r>
              <a:rPr lang="en-US" sz="9600" dirty="0" smtClean="0">
                <a:solidFill>
                  <a:srgbClr val="000000"/>
                </a:solidFill>
              </a:rPr>
              <a:t>akes</a:t>
            </a:r>
          </a:p>
          <a:p>
            <a:pPr algn="ctr"/>
            <a:r>
              <a:rPr lang="en-US" sz="5300" dirty="0" smtClean="0">
                <a:solidFill>
                  <a:srgbClr val="000000"/>
                </a:solidFill>
              </a:rPr>
              <a:t>Laura </a:t>
            </a:r>
            <a:r>
              <a:rPr lang="en-US" sz="5300" dirty="0">
                <a:solidFill>
                  <a:srgbClr val="000000"/>
                </a:solidFill>
              </a:rPr>
              <a:t>Logozzo</a:t>
            </a:r>
            <a:r>
              <a:rPr lang="en-US" sz="5300" baseline="30000" dirty="0">
                <a:solidFill>
                  <a:srgbClr val="000000"/>
                </a:solidFill>
              </a:rPr>
              <a:t>[1]</a:t>
            </a:r>
            <a:r>
              <a:rPr lang="en-US" sz="5300" dirty="0">
                <a:solidFill>
                  <a:srgbClr val="000000"/>
                </a:solidFill>
              </a:rPr>
              <a:t>, </a:t>
            </a:r>
            <a:r>
              <a:rPr lang="en-US" sz="5300" dirty="0" err="1">
                <a:solidFill>
                  <a:srgbClr val="000000"/>
                </a:solidFill>
              </a:rPr>
              <a:t>Apryl</a:t>
            </a:r>
            <a:r>
              <a:rPr lang="en-US" sz="5300" dirty="0">
                <a:solidFill>
                  <a:srgbClr val="000000"/>
                </a:solidFill>
              </a:rPr>
              <a:t> Perry</a:t>
            </a:r>
            <a:r>
              <a:rPr lang="en-US" sz="5300" baseline="30000" dirty="0">
                <a:solidFill>
                  <a:srgbClr val="000000"/>
                </a:solidFill>
              </a:rPr>
              <a:t>[2]</a:t>
            </a:r>
            <a:r>
              <a:rPr lang="en-US" sz="5300" dirty="0">
                <a:solidFill>
                  <a:srgbClr val="000000"/>
                </a:solidFill>
              </a:rPr>
              <a:t>, Martin </a:t>
            </a:r>
            <a:r>
              <a:rPr lang="en-US" sz="5300" dirty="0" err="1">
                <a:solidFill>
                  <a:srgbClr val="000000"/>
                </a:solidFill>
              </a:rPr>
              <a:t>Wik</a:t>
            </a:r>
            <a:r>
              <a:rPr lang="en-US" sz="5300" baseline="30000" dirty="0">
                <a:solidFill>
                  <a:srgbClr val="000000"/>
                </a:solidFill>
              </a:rPr>
              <a:t>[3]</a:t>
            </a:r>
            <a:r>
              <a:rPr lang="en-US" sz="5300" dirty="0">
                <a:solidFill>
                  <a:srgbClr val="000000"/>
                </a:solidFill>
              </a:rPr>
              <a:t>, </a:t>
            </a:r>
            <a:r>
              <a:rPr lang="en-US" sz="5300" dirty="0" smtClean="0">
                <a:solidFill>
                  <a:srgbClr val="000000"/>
                </a:solidFill>
              </a:rPr>
              <a:t>Brett Thornton</a:t>
            </a:r>
            <a:r>
              <a:rPr lang="en-US" sz="5300" baseline="30000" dirty="0" smtClean="0">
                <a:solidFill>
                  <a:srgbClr val="000000"/>
                </a:solidFill>
              </a:rPr>
              <a:t>[3</a:t>
            </a:r>
            <a:r>
              <a:rPr lang="en-US" sz="5300" baseline="30000" dirty="0" smtClean="0"/>
              <a:t>]</a:t>
            </a:r>
            <a:r>
              <a:rPr lang="en-US" sz="5300" dirty="0" smtClean="0">
                <a:solidFill>
                  <a:srgbClr val="000000"/>
                </a:solidFill>
              </a:rPr>
              <a:t>, </a:t>
            </a:r>
            <a:r>
              <a:rPr lang="en-US" sz="5300" dirty="0">
                <a:solidFill>
                  <a:srgbClr val="000000"/>
                </a:solidFill>
              </a:rPr>
              <a:t>Patrick </a:t>
            </a:r>
            <a:r>
              <a:rPr lang="en-US" sz="5300" dirty="0" err="1">
                <a:solidFill>
                  <a:srgbClr val="000000"/>
                </a:solidFill>
              </a:rPr>
              <a:t>Crill</a:t>
            </a:r>
            <a:r>
              <a:rPr lang="en-US" sz="5300" baseline="30000" dirty="0">
                <a:solidFill>
                  <a:srgbClr val="000000"/>
                </a:solidFill>
              </a:rPr>
              <a:t>[3</a:t>
            </a:r>
            <a:r>
              <a:rPr lang="en-US" sz="5300" baseline="30000" dirty="0" smtClean="0">
                <a:solidFill>
                  <a:srgbClr val="000000"/>
                </a:solidFill>
              </a:rPr>
              <a:t>]</a:t>
            </a:r>
            <a:r>
              <a:rPr lang="en-US" sz="5300" dirty="0" smtClean="0"/>
              <a:t>, </a:t>
            </a:r>
            <a:r>
              <a:rPr lang="en-US" sz="5300" dirty="0"/>
              <a:t>Joel Johnson</a:t>
            </a:r>
            <a:r>
              <a:rPr lang="en-US" sz="5300" baseline="30000" dirty="0">
                <a:solidFill>
                  <a:srgbClr val="000000"/>
                </a:solidFill>
              </a:rPr>
              <a:t>[4</a:t>
            </a:r>
            <a:r>
              <a:rPr lang="en-US" sz="5300" baseline="30000" dirty="0" smtClean="0">
                <a:solidFill>
                  <a:srgbClr val="000000"/>
                </a:solidFill>
              </a:rPr>
              <a:t>]</a:t>
            </a:r>
            <a:r>
              <a:rPr lang="en-US" sz="5300" dirty="0" smtClean="0">
                <a:solidFill>
                  <a:srgbClr val="000000"/>
                </a:solidFill>
              </a:rPr>
              <a:t>, </a:t>
            </a:r>
            <a:r>
              <a:rPr lang="en-US" sz="5300" dirty="0">
                <a:solidFill>
                  <a:srgbClr val="000000"/>
                </a:solidFill>
              </a:rPr>
              <a:t>Ruth Varner</a:t>
            </a:r>
            <a:r>
              <a:rPr lang="en-US" sz="5300" baseline="30000" dirty="0">
                <a:solidFill>
                  <a:srgbClr val="000000"/>
                </a:solidFill>
              </a:rPr>
              <a:t>[4,5]</a:t>
            </a:r>
            <a:endParaRPr lang="en-US" sz="5300" dirty="0">
              <a:solidFill>
                <a:srgbClr val="000000"/>
              </a:solidFill>
            </a:endParaRPr>
          </a:p>
        </p:txBody>
      </p:sp>
      <p:pic>
        <p:nvPicPr>
          <p:cNvPr id="172" name="Picture 171"/>
          <p:cNvPicPr>
            <a:picLocks noChangeAspect="1"/>
          </p:cNvPicPr>
          <p:nvPr/>
        </p:nvPicPr>
        <p:blipFill rotWithShape="1"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0000" b="90000" l="10000" r="90000">
                        <a14:foregroundMark x1="26152" y1="30195" x2="26152" y2="30195"/>
                        <a14:foregroundMark x1="30609" y1="27325" x2="30609" y2="27325"/>
                        <a14:foregroundMark x1="34324" y1="26980" x2="34324" y2="26980"/>
                        <a14:foregroundMark x1="39970" y1="23881" x2="39970" y2="23881"/>
                        <a14:foregroundMark x1="44428" y1="23536" x2="44428" y2="23536"/>
                        <a14:foregroundMark x1="52749" y1="22962" x2="52749" y2="22962"/>
                        <a14:foregroundMark x1="57652" y1="23536" x2="57652" y2="23536"/>
                        <a14:foregroundMark x1="61218" y1="24110" x2="61218" y2="24110"/>
                        <a14:foregroundMark x1="56166" y1="29966" x2="56166" y2="29966"/>
                        <a14:foregroundMark x1="31649" y1="34788" x2="31649" y2="34788"/>
                        <a14:foregroundMark x1="71768" y1="29162" x2="71768" y2="29162"/>
                        <a14:foregroundMark x1="74740" y1="32262" x2="74740" y2="32262"/>
                        <a14:foregroundMark x1="78158" y1="35362" x2="78158" y2="35362"/>
                        <a14:foregroundMark x1="79941" y1="37658" x2="79941" y2="37658"/>
                        <a14:foregroundMark x1="85587" y1="48565" x2="85587" y2="48565"/>
                        <a14:foregroundMark x1="85884" y1="53387" x2="85884" y2="53387"/>
                        <a14:foregroundMark x1="84547" y1="57865" x2="84547" y2="57865"/>
                        <a14:foregroundMark x1="83358" y1="62113" x2="83358" y2="62113"/>
                        <a14:foregroundMark x1="80089" y1="64868" x2="80089" y2="64868"/>
                        <a14:foregroundMark x1="76969" y1="66361" x2="76969" y2="66361"/>
                        <a14:foregroundMark x1="73105" y1="70149" x2="73105" y2="70149"/>
                        <a14:foregroundMark x1="61070" y1="65098" x2="61070" y2="65098"/>
                        <a14:foregroundMark x1="63744" y1="74053" x2="63744" y2="74053"/>
                        <a14:foregroundMark x1="55126" y1="77038" x2="55126" y2="77038"/>
                        <a14:foregroundMark x1="50817" y1="77842" x2="50817" y2="77842"/>
                        <a14:foregroundMark x1="36850" y1="74742" x2="36850" y2="74742"/>
                        <a14:foregroundMark x1="34918" y1="74053" x2="34918" y2="74053"/>
                        <a14:foregroundMark x1="20059" y1="65098" x2="20059" y2="65098"/>
                        <a14:foregroundMark x1="17533" y1="62113" x2="17533" y2="62113"/>
                        <a14:foregroundMark x1="16048" y1="58553" x2="16048" y2="58553"/>
                        <a14:foregroundMark x1="15750" y1="54305" x2="15750" y2="54305"/>
                        <a14:foregroundMark x1="13819" y1="46498" x2="13819" y2="46498"/>
                        <a14:foregroundMark x1="17979" y1="37313" x2="17979" y2="37313"/>
                        <a14:foregroundMark x1="21100" y1="34558" x2="21100" y2="34558"/>
                        <a14:foregroundMark x1="33581" y1="73594" x2="33581" y2="73594"/>
                        <a14:foregroundMark x1="70877" y1="37773" x2="70877" y2="37773"/>
                        <a14:foregroundMark x1="63744" y1="32491" x2="63744" y2="32491"/>
                        <a14:foregroundMark x1="23180" y1="66246" x2="23180" y2="66246"/>
                        <a14:foregroundMark x1="57801" y1="66131" x2="57801" y2="66131"/>
                        <a14:foregroundMark x1="73551" y1="41561" x2="73551" y2="41561"/>
                        <a14:foregroundMark x1="60030" y1="30999" x2="60030" y2="30999"/>
                        <a14:foregroundMark x1="58247" y1="30425" x2="58247" y2="30425"/>
                        <a14:foregroundMark x1="17236" y1="42824" x2="17236" y2="42824"/>
                        <a14:foregroundMark x1="68796" y1="25258" x2="68796" y2="25258"/>
                        <a14:foregroundMark x1="46360" y1="29277" x2="46360" y2="29277"/>
                        <a14:foregroundMark x1="84993" y1="42021" x2="84993" y2="42021"/>
                        <a14:foregroundMark x1="44279" y1="75545" x2="44279" y2="75545"/>
                        <a14:foregroundMark x1="26003" y1="71871" x2="26003" y2="71871"/>
                        <a14:backgroundMark x1="13967" y1="53387" x2="13967" y2="53387"/>
                        <a14:backgroundMark x1="24517" y1="29621" x2="24517" y2="29621"/>
                        <a14:backgroundMark x1="73254" y1="28703" x2="73254" y2="28703"/>
                        <a14:backgroundMark x1="75929" y1="67509" x2="75929" y2="67509"/>
                        <a14:backgroundMark x1="23180" y1="67279" x2="23180" y2="67279"/>
                        <a14:backgroundMark x1="83210" y1="57635" x2="83210" y2="57635"/>
                        <a14:backgroundMark x1="15750" y1="41332" x2="15750" y2="41332"/>
                        <a14:backgroundMark x1="67756" y1="26521" x2="67756" y2="26521"/>
                        <a14:backgroundMark x1="83358" y1="42480" x2="83358" y2="42480"/>
                        <a14:backgroundMark x1="44131" y1="76923" x2="44131" y2="76923"/>
                        <a14:backgroundMark x1="26895" y1="70723" x2="26895" y2="70723"/>
                        <a14:backgroundMark x1="21991" y1="68083" x2="21991" y2="680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0347" t="19056" r="11081" b="19601"/>
          <a:stretch/>
        </p:blipFill>
        <p:spPr>
          <a:xfrm>
            <a:off x="47930790" y="2175396"/>
            <a:ext cx="1359198" cy="1373361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9313754" y="10970582"/>
            <a:ext cx="485652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200" b="1" dirty="0"/>
              <a:t>Fig. 1 </a:t>
            </a:r>
            <a:r>
              <a:rPr lang="en-US" sz="4200" dirty="0"/>
              <a:t>– </a:t>
            </a:r>
            <a:r>
              <a:rPr lang="en-US" sz="4200" dirty="0" smtClean="0"/>
              <a:t>Sources and transport pathways of CH</a:t>
            </a:r>
            <a:r>
              <a:rPr lang="en-US" sz="4200" baseline="-25000" dirty="0" smtClean="0"/>
              <a:t>4</a:t>
            </a:r>
            <a:r>
              <a:rPr lang="en-US" sz="4200" dirty="0" smtClean="0"/>
              <a:t> in lakes.</a:t>
            </a:r>
            <a:endParaRPr lang="en-US" sz="4200" dirty="0"/>
          </a:p>
        </p:txBody>
      </p:sp>
      <p:sp>
        <p:nvSpPr>
          <p:cNvPr id="62" name="TextBox 61"/>
          <p:cNvSpPr txBox="1"/>
          <p:nvPr/>
        </p:nvSpPr>
        <p:spPr>
          <a:xfrm>
            <a:off x="41376580" y="6744128"/>
            <a:ext cx="45893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n w="12700">
                  <a:solidFill>
                    <a:srgbClr val="333366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TOP	            BOTTOM</a:t>
            </a:r>
            <a:endParaRPr lang="en-US" sz="2000" b="1" dirty="0">
              <a:ln w="12700">
                <a:solidFill>
                  <a:srgbClr val="333366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0" name="TextBox 149"/>
          <p:cNvSpPr txBox="1"/>
          <p:nvPr/>
        </p:nvSpPr>
        <p:spPr>
          <a:xfrm>
            <a:off x="41376580" y="10315727"/>
            <a:ext cx="4556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n w="12700">
                  <a:solidFill>
                    <a:srgbClr val="333366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TOP	     </a:t>
            </a:r>
            <a:r>
              <a:rPr lang="en-US" sz="2000" b="1" dirty="0">
                <a:ln w="12700">
                  <a:solidFill>
                    <a:srgbClr val="333366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en-US" sz="2000" b="1" dirty="0" smtClean="0">
                <a:ln w="12700">
                  <a:solidFill>
                    <a:srgbClr val="333366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     BOTTOM</a:t>
            </a:r>
            <a:endParaRPr lang="en-US" sz="2000" b="1" dirty="0">
              <a:ln w="12700">
                <a:solidFill>
                  <a:srgbClr val="333366"/>
                </a:solidFill>
                <a:prstDash val="solid"/>
              </a:ln>
              <a:solidFill>
                <a:srgbClr val="FFFFFF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8" name="TextBox 157"/>
          <p:cNvSpPr txBox="1"/>
          <p:nvPr/>
        </p:nvSpPr>
        <p:spPr>
          <a:xfrm>
            <a:off x="41376580" y="13840407"/>
            <a:ext cx="4556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n w="12700">
                  <a:solidFill>
                    <a:srgbClr val="333366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TOP	            BOTTOM</a:t>
            </a:r>
            <a:endParaRPr lang="en-US" sz="2000" b="1" dirty="0">
              <a:ln w="12700">
                <a:solidFill>
                  <a:srgbClr val="333366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7" name="TextBox 176"/>
          <p:cNvSpPr txBox="1"/>
          <p:nvPr/>
        </p:nvSpPr>
        <p:spPr>
          <a:xfrm>
            <a:off x="41376580" y="17391910"/>
            <a:ext cx="45565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n>
                  <a:solidFill>
                    <a:srgbClr val="333366"/>
                  </a:solidFill>
                </a:ln>
                <a:solidFill>
                  <a:srgbClr val="FFFFFF"/>
                </a:solidFill>
              </a:rPr>
              <a:t>TOP	            BOTTOM</a:t>
            </a:r>
            <a:endParaRPr lang="en-US" sz="2000" b="1" dirty="0">
              <a:ln>
                <a:solidFill>
                  <a:srgbClr val="333366"/>
                </a:solidFill>
              </a:ln>
              <a:solidFill>
                <a:srgbClr val="FFFFFF"/>
              </a:solidFill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46761201" y="18203087"/>
            <a:ext cx="4077226" cy="90944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4200" b="1" dirty="0" smtClean="0">
                <a:solidFill>
                  <a:srgbClr val="000000"/>
                </a:solidFill>
              </a:rPr>
              <a:t>Fig. </a:t>
            </a:r>
            <a:r>
              <a:rPr lang="en-US" sz="4200" b="1" dirty="0">
                <a:solidFill>
                  <a:srgbClr val="000000"/>
                </a:solidFill>
              </a:rPr>
              <a:t>9</a:t>
            </a:r>
            <a:r>
              <a:rPr lang="en-US" sz="4200" b="1" dirty="0" smtClean="0">
                <a:solidFill>
                  <a:srgbClr val="000000"/>
                </a:solidFill>
              </a:rPr>
              <a:t> </a:t>
            </a:r>
            <a:r>
              <a:rPr lang="en-US" sz="4200" dirty="0" smtClean="0">
                <a:solidFill>
                  <a:srgbClr val="000000"/>
                </a:solidFill>
              </a:rPr>
              <a:t>– </a:t>
            </a:r>
          </a:p>
          <a:p>
            <a:r>
              <a:rPr lang="en-US" sz="4200" dirty="0" smtClean="0">
                <a:solidFill>
                  <a:srgbClr val="000000"/>
                </a:solidFill>
              </a:rPr>
              <a:t>Dissolved CH</a:t>
            </a:r>
            <a:r>
              <a:rPr lang="en-US" sz="4200" baseline="-25000" dirty="0" smtClean="0">
                <a:solidFill>
                  <a:srgbClr val="000000"/>
                </a:solidFill>
              </a:rPr>
              <a:t>4</a:t>
            </a:r>
            <a:r>
              <a:rPr lang="en-US" sz="4200" dirty="0" smtClean="0">
                <a:solidFill>
                  <a:srgbClr val="000000"/>
                </a:solidFill>
              </a:rPr>
              <a:t> concentrations in lake sediment and dissolved CH</a:t>
            </a:r>
            <a:r>
              <a:rPr lang="en-US" sz="4200" baseline="-25000" dirty="0" smtClean="0">
                <a:solidFill>
                  <a:srgbClr val="000000"/>
                </a:solidFill>
              </a:rPr>
              <a:t>4</a:t>
            </a:r>
            <a:r>
              <a:rPr lang="en-US" sz="4200" dirty="0" smtClean="0">
                <a:solidFill>
                  <a:srgbClr val="000000"/>
                </a:solidFill>
              </a:rPr>
              <a:t> concentrations in lake water, for Lakes 6-8 and 28-30.</a:t>
            </a:r>
            <a:endParaRPr lang="en-US" sz="4200" dirty="0">
              <a:solidFill>
                <a:srgbClr val="000000"/>
              </a:solidFill>
            </a:endParaRPr>
          </a:p>
        </p:txBody>
      </p:sp>
      <p:grpSp>
        <p:nvGrpSpPr>
          <p:cNvPr id="156" name="Group 155"/>
          <p:cNvGrpSpPr/>
          <p:nvPr/>
        </p:nvGrpSpPr>
        <p:grpSpPr>
          <a:xfrm>
            <a:off x="15282944" y="17919394"/>
            <a:ext cx="20764657" cy="685638"/>
            <a:chOff x="15417239" y="10606495"/>
            <a:chExt cx="20764657" cy="685638"/>
          </a:xfrm>
        </p:grpSpPr>
        <p:sp>
          <p:nvSpPr>
            <p:cNvPr id="164" name="TextBox 163"/>
            <p:cNvSpPr txBox="1"/>
            <p:nvPr/>
          </p:nvSpPr>
          <p:spPr>
            <a:xfrm>
              <a:off x="15417239" y="10615025"/>
              <a:ext cx="3386168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 smtClean="0"/>
                <a:t>(G) Villa – M6</a:t>
              </a:r>
              <a:endParaRPr lang="en-US" sz="3800" dirty="0"/>
            </a:p>
          </p:txBody>
        </p:sp>
        <p:sp>
          <p:nvSpPr>
            <p:cNvPr id="169" name="TextBox 168"/>
            <p:cNvSpPr txBox="1"/>
            <p:nvPr/>
          </p:nvSpPr>
          <p:spPr>
            <a:xfrm>
              <a:off x="19086190" y="10606495"/>
              <a:ext cx="3139575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 smtClean="0"/>
                <a:t>(H) Villa – P1</a:t>
              </a:r>
              <a:endParaRPr lang="en-US" sz="3800" dirty="0"/>
            </a:p>
          </p:txBody>
        </p:sp>
        <p:sp>
          <p:nvSpPr>
            <p:cNvPr id="173" name="TextBox 172"/>
            <p:cNvSpPr txBox="1"/>
            <p:nvPr/>
          </p:nvSpPr>
          <p:spPr>
            <a:xfrm>
              <a:off x="22529799" y="10615025"/>
              <a:ext cx="2995143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 smtClean="0"/>
                <a:t>(I) Villa – P2</a:t>
              </a:r>
              <a:endParaRPr lang="en-US" sz="3800" dirty="0"/>
            </a:p>
          </p:txBody>
        </p:sp>
        <p:sp>
          <p:nvSpPr>
            <p:cNvPr id="178" name="TextBox 177"/>
            <p:cNvSpPr txBox="1"/>
            <p:nvPr/>
          </p:nvSpPr>
          <p:spPr>
            <a:xfrm>
              <a:off x="26086655" y="10606495"/>
              <a:ext cx="3358697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 smtClean="0"/>
                <a:t>(J) Villa – P3</a:t>
              </a:r>
              <a:endParaRPr lang="en-US" sz="3800" dirty="0"/>
            </a:p>
          </p:txBody>
        </p:sp>
        <p:sp>
          <p:nvSpPr>
            <p:cNvPr id="179" name="TextBox 178"/>
            <p:cNvSpPr txBox="1"/>
            <p:nvPr/>
          </p:nvSpPr>
          <p:spPr>
            <a:xfrm>
              <a:off x="29605975" y="10615022"/>
              <a:ext cx="3109224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 smtClean="0"/>
                <a:t>(K) Villa – P4</a:t>
              </a:r>
              <a:endParaRPr lang="en-US" sz="3800" dirty="0"/>
            </a:p>
          </p:txBody>
        </p:sp>
        <p:sp>
          <p:nvSpPr>
            <p:cNvPr id="180" name="TextBox 179"/>
            <p:cNvSpPr txBox="1"/>
            <p:nvPr/>
          </p:nvSpPr>
          <p:spPr>
            <a:xfrm>
              <a:off x="32995555" y="10615021"/>
              <a:ext cx="3186341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 smtClean="0"/>
                <a:t>(L) </a:t>
              </a:r>
              <a:r>
                <a:rPr lang="en-US" sz="3800" dirty="0" err="1" smtClean="0"/>
                <a:t>Mellan</a:t>
              </a:r>
              <a:r>
                <a:rPr lang="en-US" sz="3800" dirty="0" smtClean="0"/>
                <a:t> – D1</a:t>
              </a:r>
              <a:endParaRPr lang="en-US" sz="3800" dirty="0"/>
            </a:p>
          </p:txBody>
        </p:sp>
      </p:grpSp>
      <p:sp>
        <p:nvSpPr>
          <p:cNvPr id="7" name="Rectangle 6"/>
          <p:cNvSpPr/>
          <p:nvPr/>
        </p:nvSpPr>
        <p:spPr>
          <a:xfrm>
            <a:off x="27979747" y="29626564"/>
            <a:ext cx="8241551" cy="305485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3800" dirty="0">
                <a:solidFill>
                  <a:srgbClr val="000000"/>
                </a:solidFill>
              </a:rPr>
              <a:t>1. Callaghan T.V., et al. (2010), A new climate era in the sub-Arctic: Accelerating climate changes and multiple impacts,</a:t>
            </a:r>
            <a:r>
              <a:rPr lang="en-US" sz="3800" i="1" dirty="0">
                <a:solidFill>
                  <a:srgbClr val="000000"/>
                </a:solidFill>
              </a:rPr>
              <a:t> </a:t>
            </a:r>
            <a:r>
              <a:rPr lang="en-US" sz="3800" i="1" dirty="0" err="1">
                <a:solidFill>
                  <a:srgbClr val="000000"/>
                </a:solidFill>
              </a:rPr>
              <a:t>Geophys</a:t>
            </a:r>
            <a:r>
              <a:rPr lang="en-US" sz="3800" i="1" dirty="0">
                <a:solidFill>
                  <a:srgbClr val="000000"/>
                </a:solidFill>
              </a:rPr>
              <a:t>. Res. Letts., 37.</a:t>
            </a:r>
            <a:endParaRPr lang="en-US" sz="3800" dirty="0">
              <a:solidFill>
                <a:srgbClr val="000000"/>
              </a:solidFill>
            </a:endParaRPr>
          </a:p>
          <a:p>
            <a:endParaRPr lang="en-US" sz="3800" dirty="0">
              <a:solidFill>
                <a:schemeClr val="tx1"/>
              </a:solidFill>
            </a:endParaRPr>
          </a:p>
        </p:txBody>
      </p:sp>
      <p:sp>
        <p:nvSpPr>
          <p:cNvPr id="111" name="TextBox 110"/>
          <p:cNvSpPr txBox="1"/>
          <p:nvPr/>
        </p:nvSpPr>
        <p:spPr>
          <a:xfrm>
            <a:off x="27946420" y="28610568"/>
            <a:ext cx="8274878" cy="929915"/>
          </a:xfrm>
          <a:prstGeom prst="rect">
            <a:avLst/>
          </a:prstGeom>
          <a:noFill/>
        </p:spPr>
        <p:txBody>
          <a:bodyPr wrap="square" lIns="113203" tIns="56601" rIns="113203" bIns="56601" rtlCol="0">
            <a:spAutoFit/>
          </a:bodyPr>
          <a:lstStyle/>
          <a:p>
            <a:pPr algn="ctr"/>
            <a:r>
              <a:rPr lang="en-US" sz="5300" u="sng" dirty="0" smtClean="0">
                <a:solidFill>
                  <a:schemeClr val="bg1"/>
                </a:solidFill>
              </a:rPr>
              <a:t>REFERENCE</a:t>
            </a:r>
            <a:endParaRPr lang="en-US" sz="5300" u="sng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5044385" y="4805778"/>
            <a:ext cx="3688928" cy="60305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8482048" y="4814409"/>
            <a:ext cx="3683647" cy="602196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21987728" y="4805778"/>
            <a:ext cx="3674144" cy="6006427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5524341" y="4811936"/>
            <a:ext cx="3685161" cy="602443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29070847" y="4787085"/>
            <a:ext cx="3690794" cy="603364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9"/>
          <a:srcRect r="4235"/>
          <a:stretch/>
        </p:blipFill>
        <p:spPr>
          <a:xfrm>
            <a:off x="32621566" y="4814410"/>
            <a:ext cx="3527636" cy="602196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15000140" y="11809685"/>
            <a:ext cx="3682373" cy="601987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18515960" y="11825317"/>
            <a:ext cx="3730461" cy="609849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22063929" y="11809685"/>
            <a:ext cx="3682372" cy="601987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25567269" y="11809687"/>
            <a:ext cx="3682371" cy="601987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29107071" y="11815405"/>
            <a:ext cx="3679969" cy="6015949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35"/>
          <a:srcRect r="4277"/>
          <a:stretch/>
        </p:blipFill>
        <p:spPr>
          <a:xfrm>
            <a:off x="32649720" y="11809687"/>
            <a:ext cx="3524882" cy="6019877"/>
          </a:xfrm>
          <a:prstGeom prst="rect">
            <a:avLst/>
          </a:prstGeom>
        </p:spPr>
      </p:pic>
      <p:grpSp>
        <p:nvGrpSpPr>
          <p:cNvPr id="75" name="Group 74"/>
          <p:cNvGrpSpPr/>
          <p:nvPr/>
        </p:nvGrpSpPr>
        <p:grpSpPr>
          <a:xfrm>
            <a:off x="14984604" y="20495827"/>
            <a:ext cx="15529851" cy="677108"/>
            <a:chOff x="14984604" y="19555259"/>
            <a:chExt cx="15529851" cy="677108"/>
          </a:xfrm>
        </p:grpSpPr>
        <p:sp>
          <p:nvSpPr>
            <p:cNvPr id="122" name="TextBox 121"/>
            <p:cNvSpPr txBox="1"/>
            <p:nvPr/>
          </p:nvSpPr>
          <p:spPr>
            <a:xfrm>
              <a:off x="22114895" y="19555259"/>
              <a:ext cx="1254153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/>
                <a:t>(B)</a:t>
              </a:r>
            </a:p>
          </p:txBody>
        </p:sp>
        <p:sp>
          <p:nvSpPr>
            <p:cNvPr id="123" name="TextBox 122"/>
            <p:cNvSpPr txBox="1"/>
            <p:nvPr/>
          </p:nvSpPr>
          <p:spPr>
            <a:xfrm>
              <a:off x="14984604" y="19555259"/>
              <a:ext cx="1254153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 smtClean="0"/>
                <a:t>(A)</a:t>
              </a:r>
              <a:endParaRPr lang="en-US" sz="3800" dirty="0"/>
            </a:p>
          </p:txBody>
        </p:sp>
        <p:sp>
          <p:nvSpPr>
            <p:cNvPr id="128" name="TextBox 127"/>
            <p:cNvSpPr txBox="1"/>
            <p:nvPr/>
          </p:nvSpPr>
          <p:spPr>
            <a:xfrm>
              <a:off x="29260302" y="19555259"/>
              <a:ext cx="1254153" cy="6771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800" dirty="0" smtClean="0"/>
                <a:t>(C)</a:t>
              </a:r>
              <a:endParaRPr lang="en-US" sz="3800" dirty="0"/>
            </a:p>
          </p:txBody>
        </p:sp>
      </p:grpSp>
      <p:sp>
        <p:nvSpPr>
          <p:cNvPr id="76" name="Rectangle 75"/>
          <p:cNvSpPr/>
          <p:nvPr/>
        </p:nvSpPr>
        <p:spPr>
          <a:xfrm>
            <a:off x="15039457" y="26999754"/>
            <a:ext cx="21181841" cy="1438849"/>
          </a:xfrm>
          <a:prstGeom prst="rect">
            <a:avLst/>
          </a:prstGeom>
          <a:solidFill>
            <a:srgbClr val="FFFFFF"/>
          </a:solidFill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US" sz="4200" b="1" dirty="0">
                <a:solidFill>
                  <a:srgbClr val="000000"/>
                </a:solidFill>
              </a:rPr>
              <a:t>Fig. 4 </a:t>
            </a:r>
            <a:r>
              <a:rPr lang="en-US" sz="4200" dirty="0">
                <a:solidFill>
                  <a:srgbClr val="000000"/>
                </a:solidFill>
              </a:rPr>
              <a:t>– (A) CH</a:t>
            </a:r>
            <a:r>
              <a:rPr lang="en-US" sz="4200" baseline="-25000" dirty="0">
                <a:solidFill>
                  <a:srgbClr val="000000"/>
                </a:solidFill>
              </a:rPr>
              <a:t>4</a:t>
            </a:r>
            <a:r>
              <a:rPr lang="en-US" sz="4200" dirty="0">
                <a:solidFill>
                  <a:srgbClr val="000000"/>
                </a:solidFill>
              </a:rPr>
              <a:t> concentrations vs. </a:t>
            </a:r>
            <a:r>
              <a:rPr lang="en-US" sz="4200" dirty="0" smtClean="0">
                <a:solidFill>
                  <a:srgbClr val="000000"/>
                </a:solidFill>
              </a:rPr>
              <a:t>TOC, </a:t>
            </a:r>
            <a:r>
              <a:rPr lang="en-US" sz="4200" dirty="0">
                <a:solidFill>
                  <a:srgbClr val="000000"/>
                </a:solidFill>
              </a:rPr>
              <a:t>(B) CH</a:t>
            </a:r>
            <a:r>
              <a:rPr lang="en-US" sz="4200" baseline="-25000" dirty="0">
                <a:solidFill>
                  <a:srgbClr val="000000"/>
                </a:solidFill>
              </a:rPr>
              <a:t>4</a:t>
            </a:r>
            <a:r>
              <a:rPr lang="en-US" sz="4200" dirty="0">
                <a:solidFill>
                  <a:srgbClr val="000000"/>
                </a:solidFill>
              </a:rPr>
              <a:t> concentrations vs. TS for sediment cores from Lakes 8, VM6, VP1-4, and MD1, and (C) TOC vs. TS for all sediment cores</a:t>
            </a:r>
            <a:r>
              <a:rPr lang="en-US" sz="4200" dirty="0" smtClean="0">
                <a:solidFill>
                  <a:srgbClr val="000000"/>
                </a:solidFill>
              </a:rPr>
              <a:t>.</a:t>
            </a:r>
            <a:endParaRPr lang="en-US" sz="4200" dirty="0">
              <a:solidFill>
                <a:srgbClr val="000000"/>
              </a:solidFill>
            </a:endParaRPr>
          </a:p>
        </p:txBody>
      </p:sp>
      <p:pic>
        <p:nvPicPr>
          <p:cNvPr id="13" name="Picture 12" descr="MethaneCycleLakes5.pdf"/>
          <p:cNvPicPr>
            <a:picLocks noChangeAspect="1"/>
          </p:cNvPicPr>
          <p:nvPr/>
        </p:nvPicPr>
        <p:blipFill rotWithShape="1"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18" t="23753" b="6317"/>
          <a:stretch/>
        </p:blipFill>
        <p:spPr>
          <a:xfrm>
            <a:off x="591980" y="9921530"/>
            <a:ext cx="8645844" cy="447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7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6905</TotalTime>
  <Words>854</Words>
  <Application>Microsoft Office PowerPoint</Application>
  <PresentationFormat>Custom</PresentationFormat>
  <Paragraphs>54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City University of New York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Logozzo</dc:creator>
  <cp:lastModifiedBy>Ruth</cp:lastModifiedBy>
  <cp:revision>694</cp:revision>
  <dcterms:created xsi:type="dcterms:W3CDTF">2014-07-27T15:12:17Z</dcterms:created>
  <dcterms:modified xsi:type="dcterms:W3CDTF">2015-04-17T14:20:17Z</dcterms:modified>
</cp:coreProperties>
</file>