
<file path=[Content_Types].xml><?xml version="1.0" encoding="utf-8"?>
<Types xmlns="http://schemas.openxmlformats.org/package/2006/content-types">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Default Extension="wdp" ContentType="image/vnd.ms-photo"/>
  <Default Extension="tif" ContentType="image/tiff"/>
  <Default Extension="tiff" ContentType="image/tif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6"/>
  </p:notesMasterIdLst>
  <p:sldIdLst>
    <p:sldId id="256" r:id="rId5"/>
  </p:sldIdLst>
  <p:sldSz cx="43891200" cy="32918400"/>
  <p:notesSz cx="6858000" cy="9144000"/>
  <p:defaultTextStyle>
    <a:defPPr>
      <a:defRPr lang="en-US"/>
    </a:defPPr>
    <a:lvl1pPr marL="0" algn="l" defTabSz="4389093" rtl="0" eaLnBrk="1" latinLnBrk="0" hangingPunct="1">
      <a:defRPr sz="8575" kern="1200">
        <a:solidFill>
          <a:schemeClr val="tx1"/>
        </a:solidFill>
        <a:latin typeface="+mn-lt"/>
        <a:ea typeface="+mn-ea"/>
        <a:cs typeface="+mn-cs"/>
      </a:defRPr>
    </a:lvl1pPr>
    <a:lvl2pPr marL="2194546" algn="l" defTabSz="4389093" rtl="0" eaLnBrk="1" latinLnBrk="0" hangingPunct="1">
      <a:defRPr sz="8575" kern="1200">
        <a:solidFill>
          <a:schemeClr val="tx1"/>
        </a:solidFill>
        <a:latin typeface="+mn-lt"/>
        <a:ea typeface="+mn-ea"/>
        <a:cs typeface="+mn-cs"/>
      </a:defRPr>
    </a:lvl2pPr>
    <a:lvl3pPr marL="4389093" algn="l" defTabSz="4389093" rtl="0" eaLnBrk="1" latinLnBrk="0" hangingPunct="1">
      <a:defRPr sz="8575" kern="1200">
        <a:solidFill>
          <a:schemeClr val="tx1"/>
        </a:solidFill>
        <a:latin typeface="+mn-lt"/>
        <a:ea typeface="+mn-ea"/>
        <a:cs typeface="+mn-cs"/>
      </a:defRPr>
    </a:lvl3pPr>
    <a:lvl4pPr marL="6583638" algn="l" defTabSz="4389093" rtl="0" eaLnBrk="1" latinLnBrk="0" hangingPunct="1">
      <a:defRPr sz="8575" kern="1200">
        <a:solidFill>
          <a:schemeClr val="tx1"/>
        </a:solidFill>
        <a:latin typeface="+mn-lt"/>
        <a:ea typeface="+mn-ea"/>
        <a:cs typeface="+mn-cs"/>
      </a:defRPr>
    </a:lvl4pPr>
    <a:lvl5pPr marL="8778185" algn="l" defTabSz="4389093" rtl="0" eaLnBrk="1" latinLnBrk="0" hangingPunct="1">
      <a:defRPr sz="8575" kern="1200">
        <a:solidFill>
          <a:schemeClr val="tx1"/>
        </a:solidFill>
        <a:latin typeface="+mn-lt"/>
        <a:ea typeface="+mn-ea"/>
        <a:cs typeface="+mn-cs"/>
      </a:defRPr>
    </a:lvl5pPr>
    <a:lvl6pPr marL="10972731" algn="l" defTabSz="4389093" rtl="0" eaLnBrk="1" latinLnBrk="0" hangingPunct="1">
      <a:defRPr sz="8575" kern="1200">
        <a:solidFill>
          <a:schemeClr val="tx1"/>
        </a:solidFill>
        <a:latin typeface="+mn-lt"/>
        <a:ea typeface="+mn-ea"/>
        <a:cs typeface="+mn-cs"/>
      </a:defRPr>
    </a:lvl6pPr>
    <a:lvl7pPr marL="13167277" algn="l" defTabSz="4389093" rtl="0" eaLnBrk="1" latinLnBrk="0" hangingPunct="1">
      <a:defRPr sz="8575" kern="1200">
        <a:solidFill>
          <a:schemeClr val="tx1"/>
        </a:solidFill>
        <a:latin typeface="+mn-lt"/>
        <a:ea typeface="+mn-ea"/>
        <a:cs typeface="+mn-cs"/>
      </a:defRPr>
    </a:lvl7pPr>
    <a:lvl8pPr marL="15361825" algn="l" defTabSz="4389093" rtl="0" eaLnBrk="1" latinLnBrk="0" hangingPunct="1">
      <a:defRPr sz="8575" kern="1200">
        <a:solidFill>
          <a:schemeClr val="tx1"/>
        </a:solidFill>
        <a:latin typeface="+mn-lt"/>
        <a:ea typeface="+mn-ea"/>
        <a:cs typeface="+mn-cs"/>
      </a:defRPr>
    </a:lvl8pPr>
    <a:lvl9pPr marL="17556371" algn="l" defTabSz="4389093" rtl="0" eaLnBrk="1" latinLnBrk="0" hangingPunct="1">
      <a:defRPr sz="8575"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10368" userDrawn="1">
          <p15:clr>
            <a:srgbClr val="A4A3A4"/>
          </p15:clr>
        </p15:guide>
        <p15:guide id="2" pos="1382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0253F"/>
    <a:srgbClr val="3E78CE"/>
    <a:srgbClr val="0000FF"/>
    <a:srgbClr val="FCA904"/>
    <a:srgbClr val="FF2D2D"/>
    <a:srgbClr val="FF4646"/>
    <a:srgbClr val="FF5A5A"/>
    <a:srgbClr val="FF3333"/>
    <a:srgbClr val="FF434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676" autoAdjust="0"/>
    <p:restoredTop sz="94844" autoAdjust="0"/>
  </p:normalViewPr>
  <p:slideViewPr>
    <p:cSldViewPr>
      <p:cViewPr>
        <p:scale>
          <a:sx n="20" d="100"/>
          <a:sy n="20" d="100"/>
        </p:scale>
        <p:origin x="-942" y="-72"/>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CE7AA70-8DF0-4D99-892B-DAFAFE8EF246}" type="datetimeFigureOut">
              <a:rPr lang="en-US" smtClean="0"/>
              <a:t>4/20/2015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0CBB695-3616-4165-B0F3-EE14D39B1D97}" type="slidenum">
              <a:rPr lang="en-US" smtClean="0"/>
              <a:t>‹#›</a:t>
            </a:fld>
            <a:endParaRPr lang="en-US"/>
          </a:p>
        </p:txBody>
      </p:sp>
    </p:spTree>
    <p:extLst>
      <p:ext uri="{BB962C8B-B14F-4D97-AF65-F5344CB8AC3E}">
        <p14:creationId xmlns:p14="http://schemas.microsoft.com/office/powerpoint/2010/main" val="1054520656"/>
      </p:ext>
    </p:extLst>
  </p:cSld>
  <p:clrMap bg1="lt1" tx1="dk1" bg2="lt2" tx2="dk2" accent1="accent1" accent2="accent2" accent3="accent3" accent4="accent4" accent5="accent5" accent6="accent6" hlink="hlink" folHlink="folHlink"/>
  <p:notesStyle>
    <a:lvl1pPr marL="0" algn="l" defTabSz="4389093" rtl="0" eaLnBrk="1" latinLnBrk="0" hangingPunct="1">
      <a:defRPr sz="5775" kern="1200">
        <a:solidFill>
          <a:schemeClr val="tx1"/>
        </a:solidFill>
        <a:latin typeface="+mn-lt"/>
        <a:ea typeface="+mn-ea"/>
        <a:cs typeface="+mn-cs"/>
      </a:defRPr>
    </a:lvl1pPr>
    <a:lvl2pPr marL="2194546" algn="l" defTabSz="4389093" rtl="0" eaLnBrk="1" latinLnBrk="0" hangingPunct="1">
      <a:defRPr sz="5775" kern="1200">
        <a:solidFill>
          <a:schemeClr val="tx1"/>
        </a:solidFill>
        <a:latin typeface="+mn-lt"/>
        <a:ea typeface="+mn-ea"/>
        <a:cs typeface="+mn-cs"/>
      </a:defRPr>
    </a:lvl2pPr>
    <a:lvl3pPr marL="4389093" algn="l" defTabSz="4389093" rtl="0" eaLnBrk="1" latinLnBrk="0" hangingPunct="1">
      <a:defRPr sz="5775" kern="1200">
        <a:solidFill>
          <a:schemeClr val="tx1"/>
        </a:solidFill>
        <a:latin typeface="+mn-lt"/>
        <a:ea typeface="+mn-ea"/>
        <a:cs typeface="+mn-cs"/>
      </a:defRPr>
    </a:lvl3pPr>
    <a:lvl4pPr marL="6583638" algn="l" defTabSz="4389093" rtl="0" eaLnBrk="1" latinLnBrk="0" hangingPunct="1">
      <a:defRPr sz="5775" kern="1200">
        <a:solidFill>
          <a:schemeClr val="tx1"/>
        </a:solidFill>
        <a:latin typeface="+mn-lt"/>
        <a:ea typeface="+mn-ea"/>
        <a:cs typeface="+mn-cs"/>
      </a:defRPr>
    </a:lvl4pPr>
    <a:lvl5pPr marL="8778185" algn="l" defTabSz="4389093" rtl="0" eaLnBrk="1" latinLnBrk="0" hangingPunct="1">
      <a:defRPr sz="5775" kern="1200">
        <a:solidFill>
          <a:schemeClr val="tx1"/>
        </a:solidFill>
        <a:latin typeface="+mn-lt"/>
        <a:ea typeface="+mn-ea"/>
        <a:cs typeface="+mn-cs"/>
      </a:defRPr>
    </a:lvl5pPr>
    <a:lvl6pPr marL="10972731" algn="l" defTabSz="4389093" rtl="0" eaLnBrk="1" latinLnBrk="0" hangingPunct="1">
      <a:defRPr sz="5775" kern="1200">
        <a:solidFill>
          <a:schemeClr val="tx1"/>
        </a:solidFill>
        <a:latin typeface="+mn-lt"/>
        <a:ea typeface="+mn-ea"/>
        <a:cs typeface="+mn-cs"/>
      </a:defRPr>
    </a:lvl6pPr>
    <a:lvl7pPr marL="13167277" algn="l" defTabSz="4389093" rtl="0" eaLnBrk="1" latinLnBrk="0" hangingPunct="1">
      <a:defRPr sz="5775" kern="1200">
        <a:solidFill>
          <a:schemeClr val="tx1"/>
        </a:solidFill>
        <a:latin typeface="+mn-lt"/>
        <a:ea typeface="+mn-ea"/>
        <a:cs typeface="+mn-cs"/>
      </a:defRPr>
    </a:lvl7pPr>
    <a:lvl8pPr marL="15361825" algn="l" defTabSz="4389093" rtl="0" eaLnBrk="1" latinLnBrk="0" hangingPunct="1">
      <a:defRPr sz="5775" kern="1200">
        <a:solidFill>
          <a:schemeClr val="tx1"/>
        </a:solidFill>
        <a:latin typeface="+mn-lt"/>
        <a:ea typeface="+mn-ea"/>
        <a:cs typeface="+mn-cs"/>
      </a:defRPr>
    </a:lvl8pPr>
    <a:lvl9pPr marL="17556371" algn="l" defTabSz="4389093" rtl="0" eaLnBrk="1" latinLnBrk="0" hangingPunct="1">
      <a:defRPr sz="5775"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0CBB695-3616-4165-B0F3-EE14D39B1D97}" type="slidenum">
              <a:rPr lang="en-US" smtClean="0"/>
              <a:t>1</a:t>
            </a:fld>
            <a:endParaRPr lang="en-US"/>
          </a:p>
        </p:txBody>
      </p:sp>
    </p:spTree>
    <p:extLst>
      <p:ext uri="{BB962C8B-B14F-4D97-AF65-F5344CB8AC3E}">
        <p14:creationId xmlns:p14="http://schemas.microsoft.com/office/powerpoint/2010/main" val="10807588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3"/>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508053" indent="0" algn="ctr">
              <a:buNone/>
              <a:defRPr>
                <a:solidFill>
                  <a:schemeClr val="tx1">
                    <a:tint val="75000"/>
                  </a:schemeClr>
                </a:solidFill>
              </a:defRPr>
            </a:lvl2pPr>
            <a:lvl3pPr marL="5016106" indent="0" algn="ctr">
              <a:buNone/>
              <a:defRPr>
                <a:solidFill>
                  <a:schemeClr val="tx1">
                    <a:tint val="75000"/>
                  </a:schemeClr>
                </a:solidFill>
              </a:defRPr>
            </a:lvl3pPr>
            <a:lvl4pPr marL="7524158" indent="0" algn="ctr">
              <a:buNone/>
              <a:defRPr>
                <a:solidFill>
                  <a:schemeClr val="tx1">
                    <a:tint val="75000"/>
                  </a:schemeClr>
                </a:solidFill>
              </a:defRPr>
            </a:lvl4pPr>
            <a:lvl5pPr marL="10032211" indent="0" algn="ctr">
              <a:buNone/>
              <a:defRPr>
                <a:solidFill>
                  <a:schemeClr val="tx1">
                    <a:tint val="75000"/>
                  </a:schemeClr>
                </a:solidFill>
              </a:defRPr>
            </a:lvl5pPr>
            <a:lvl6pPr marL="12540264" indent="0" algn="ctr">
              <a:buNone/>
              <a:defRPr>
                <a:solidFill>
                  <a:schemeClr val="tx1">
                    <a:tint val="75000"/>
                  </a:schemeClr>
                </a:solidFill>
              </a:defRPr>
            </a:lvl6pPr>
            <a:lvl7pPr marL="15048317" indent="0" algn="ctr">
              <a:buNone/>
              <a:defRPr>
                <a:solidFill>
                  <a:schemeClr val="tx1">
                    <a:tint val="75000"/>
                  </a:schemeClr>
                </a:solidFill>
              </a:defRPr>
            </a:lvl7pPr>
            <a:lvl8pPr marL="17556371" indent="0" algn="ctr">
              <a:buNone/>
              <a:defRPr>
                <a:solidFill>
                  <a:schemeClr val="tx1">
                    <a:tint val="75000"/>
                  </a:schemeClr>
                </a:solidFill>
              </a:defRPr>
            </a:lvl8pPr>
            <a:lvl9pPr marL="20064424"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58818FA-7F80-4476-A3A8-D3D4CA8ECEC8}" type="datetimeFigureOut">
              <a:rPr lang="en-US" smtClean="0"/>
              <a:t>4/20/2015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A6173F-895C-41AD-B9F3-427BE0F5A0C8}" type="slidenum">
              <a:rPr lang="en-US" smtClean="0"/>
              <a:t>‹#›</a:t>
            </a:fld>
            <a:endParaRPr lang="en-US"/>
          </a:p>
        </p:txBody>
      </p:sp>
    </p:spTree>
    <p:extLst>
      <p:ext uri="{BB962C8B-B14F-4D97-AF65-F5344CB8AC3E}">
        <p14:creationId xmlns:p14="http://schemas.microsoft.com/office/powerpoint/2010/main" val="31829110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58818FA-7F80-4476-A3A8-D3D4CA8ECEC8}" type="datetimeFigureOut">
              <a:rPr lang="en-US" smtClean="0"/>
              <a:t>4/20/2015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A6173F-895C-41AD-B9F3-427BE0F5A0C8}" type="slidenum">
              <a:rPr lang="en-US" smtClean="0"/>
              <a:t>‹#›</a:t>
            </a:fld>
            <a:endParaRPr lang="en-US"/>
          </a:p>
        </p:txBody>
      </p:sp>
    </p:spTree>
    <p:extLst>
      <p:ext uri="{BB962C8B-B14F-4D97-AF65-F5344CB8AC3E}">
        <p14:creationId xmlns:p14="http://schemas.microsoft.com/office/powerpoint/2010/main" val="37019067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3" y="21153122"/>
            <a:ext cx="37307520" cy="6537960"/>
          </a:xfrm>
        </p:spPr>
        <p:txBody>
          <a:bodyPr anchor="t"/>
          <a:lstStyle>
            <a:lvl1pPr algn="l">
              <a:defRPr sz="22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3" y="13952225"/>
            <a:ext cx="37307520" cy="7200898"/>
          </a:xfrm>
        </p:spPr>
        <p:txBody>
          <a:bodyPr anchor="b"/>
          <a:lstStyle>
            <a:lvl1pPr marL="0" indent="0">
              <a:buNone/>
              <a:defRPr sz="10900">
                <a:solidFill>
                  <a:schemeClr val="tx1">
                    <a:tint val="75000"/>
                  </a:schemeClr>
                </a:solidFill>
              </a:defRPr>
            </a:lvl1pPr>
            <a:lvl2pPr marL="2508053" indent="0">
              <a:buNone/>
              <a:defRPr sz="9800">
                <a:solidFill>
                  <a:schemeClr val="tx1">
                    <a:tint val="75000"/>
                  </a:schemeClr>
                </a:solidFill>
              </a:defRPr>
            </a:lvl2pPr>
            <a:lvl3pPr marL="5016106" indent="0">
              <a:buNone/>
              <a:defRPr sz="8800">
                <a:solidFill>
                  <a:schemeClr val="tx1">
                    <a:tint val="75000"/>
                  </a:schemeClr>
                </a:solidFill>
              </a:defRPr>
            </a:lvl3pPr>
            <a:lvl4pPr marL="7524158" indent="0">
              <a:buNone/>
              <a:defRPr sz="7700">
                <a:solidFill>
                  <a:schemeClr val="tx1">
                    <a:tint val="75000"/>
                  </a:schemeClr>
                </a:solidFill>
              </a:defRPr>
            </a:lvl4pPr>
            <a:lvl5pPr marL="10032211" indent="0">
              <a:buNone/>
              <a:defRPr sz="7700">
                <a:solidFill>
                  <a:schemeClr val="tx1">
                    <a:tint val="75000"/>
                  </a:schemeClr>
                </a:solidFill>
              </a:defRPr>
            </a:lvl5pPr>
            <a:lvl6pPr marL="12540264" indent="0">
              <a:buNone/>
              <a:defRPr sz="7700">
                <a:solidFill>
                  <a:schemeClr val="tx1">
                    <a:tint val="75000"/>
                  </a:schemeClr>
                </a:solidFill>
              </a:defRPr>
            </a:lvl6pPr>
            <a:lvl7pPr marL="15048317" indent="0">
              <a:buNone/>
              <a:defRPr sz="7700">
                <a:solidFill>
                  <a:schemeClr val="tx1">
                    <a:tint val="75000"/>
                  </a:schemeClr>
                </a:solidFill>
              </a:defRPr>
            </a:lvl7pPr>
            <a:lvl8pPr marL="17556371" indent="0">
              <a:buNone/>
              <a:defRPr sz="7700">
                <a:solidFill>
                  <a:schemeClr val="tx1">
                    <a:tint val="75000"/>
                  </a:schemeClr>
                </a:solidFill>
              </a:defRPr>
            </a:lvl8pPr>
            <a:lvl9pPr marL="20064424" indent="0">
              <a:buNone/>
              <a:defRPr sz="7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58818FA-7F80-4476-A3A8-D3D4CA8ECEC8}" type="datetimeFigureOut">
              <a:rPr lang="en-US" smtClean="0"/>
              <a:t>4/20/2015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A6173F-895C-41AD-B9F3-427BE0F5A0C8}" type="slidenum">
              <a:rPr lang="en-US" smtClean="0"/>
              <a:t>‹#›</a:t>
            </a:fld>
            <a:endParaRPr lang="en-US"/>
          </a:p>
        </p:txBody>
      </p:sp>
    </p:spTree>
    <p:extLst>
      <p:ext uri="{BB962C8B-B14F-4D97-AF65-F5344CB8AC3E}">
        <p14:creationId xmlns:p14="http://schemas.microsoft.com/office/powerpoint/2010/main" val="30230919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4560" y="7680963"/>
            <a:ext cx="19385280" cy="21724622"/>
          </a:xfrm>
        </p:spPr>
        <p:txBody>
          <a:bodyPr/>
          <a:lstStyle>
            <a:lvl1pPr>
              <a:defRPr sz="15400"/>
            </a:lvl1pPr>
            <a:lvl2pPr>
              <a:defRPr sz="13200"/>
            </a:lvl2pPr>
            <a:lvl3pPr>
              <a:defRPr sz="10900"/>
            </a:lvl3pPr>
            <a:lvl4pPr>
              <a:defRPr sz="9800"/>
            </a:lvl4pPr>
            <a:lvl5pPr>
              <a:defRPr sz="9800"/>
            </a:lvl5pPr>
            <a:lvl6pPr>
              <a:defRPr sz="9800"/>
            </a:lvl6pPr>
            <a:lvl7pPr>
              <a:defRPr sz="9800"/>
            </a:lvl7pPr>
            <a:lvl8pPr>
              <a:defRPr sz="9800"/>
            </a:lvl8pPr>
            <a:lvl9pPr>
              <a:defRPr sz="9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311360" y="7680963"/>
            <a:ext cx="19385280" cy="21724622"/>
          </a:xfrm>
        </p:spPr>
        <p:txBody>
          <a:bodyPr/>
          <a:lstStyle>
            <a:lvl1pPr>
              <a:defRPr sz="15400"/>
            </a:lvl1pPr>
            <a:lvl2pPr>
              <a:defRPr sz="13200"/>
            </a:lvl2pPr>
            <a:lvl3pPr>
              <a:defRPr sz="10900"/>
            </a:lvl3pPr>
            <a:lvl4pPr>
              <a:defRPr sz="9800"/>
            </a:lvl4pPr>
            <a:lvl5pPr>
              <a:defRPr sz="9800"/>
            </a:lvl5pPr>
            <a:lvl6pPr>
              <a:defRPr sz="9800"/>
            </a:lvl6pPr>
            <a:lvl7pPr>
              <a:defRPr sz="9800"/>
            </a:lvl7pPr>
            <a:lvl8pPr>
              <a:defRPr sz="9800"/>
            </a:lvl8pPr>
            <a:lvl9pPr>
              <a:defRPr sz="9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58818FA-7F80-4476-A3A8-D3D4CA8ECEC8}" type="datetimeFigureOut">
              <a:rPr lang="en-US" smtClean="0"/>
              <a:t>4/20/2015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AA6173F-895C-41AD-B9F3-427BE0F5A0C8}" type="slidenum">
              <a:rPr lang="en-US" smtClean="0"/>
              <a:t>‹#›</a:t>
            </a:fld>
            <a:endParaRPr lang="en-US"/>
          </a:p>
        </p:txBody>
      </p:sp>
    </p:spTree>
    <p:extLst>
      <p:ext uri="{BB962C8B-B14F-4D97-AF65-F5344CB8AC3E}">
        <p14:creationId xmlns:p14="http://schemas.microsoft.com/office/powerpoint/2010/main" val="31156845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1" y="7368542"/>
            <a:ext cx="19392903" cy="3070858"/>
          </a:xfrm>
        </p:spPr>
        <p:txBody>
          <a:bodyPr anchor="b"/>
          <a:lstStyle>
            <a:lvl1pPr marL="0" indent="0">
              <a:buNone/>
              <a:defRPr sz="13200" b="1"/>
            </a:lvl1pPr>
            <a:lvl2pPr marL="2508053" indent="0">
              <a:buNone/>
              <a:defRPr sz="10900" b="1"/>
            </a:lvl2pPr>
            <a:lvl3pPr marL="5016106" indent="0">
              <a:buNone/>
              <a:defRPr sz="9800" b="1"/>
            </a:lvl3pPr>
            <a:lvl4pPr marL="7524158" indent="0">
              <a:buNone/>
              <a:defRPr sz="8800" b="1"/>
            </a:lvl4pPr>
            <a:lvl5pPr marL="10032211" indent="0">
              <a:buNone/>
              <a:defRPr sz="8800" b="1"/>
            </a:lvl5pPr>
            <a:lvl6pPr marL="12540264" indent="0">
              <a:buNone/>
              <a:defRPr sz="8800" b="1"/>
            </a:lvl6pPr>
            <a:lvl7pPr marL="15048317" indent="0">
              <a:buNone/>
              <a:defRPr sz="8800" b="1"/>
            </a:lvl7pPr>
            <a:lvl8pPr marL="17556371" indent="0">
              <a:buNone/>
              <a:defRPr sz="8800" b="1"/>
            </a:lvl8pPr>
            <a:lvl9pPr marL="20064424" indent="0">
              <a:buNone/>
              <a:defRPr sz="8800" b="1"/>
            </a:lvl9pPr>
          </a:lstStyle>
          <a:p>
            <a:pPr lvl="0"/>
            <a:r>
              <a:rPr lang="en-US" smtClean="0"/>
              <a:t>Click to edit Master text styles</a:t>
            </a:r>
          </a:p>
        </p:txBody>
      </p:sp>
      <p:sp>
        <p:nvSpPr>
          <p:cNvPr id="4" name="Content Placeholder 3"/>
          <p:cNvSpPr>
            <a:spLocks noGrp="1"/>
          </p:cNvSpPr>
          <p:nvPr>
            <p:ph sz="half" idx="2"/>
          </p:nvPr>
        </p:nvSpPr>
        <p:spPr>
          <a:xfrm>
            <a:off x="2194561" y="10439400"/>
            <a:ext cx="19392903" cy="18966182"/>
          </a:xfrm>
        </p:spPr>
        <p:txBody>
          <a:bodyPr/>
          <a:lstStyle>
            <a:lvl1pPr>
              <a:defRPr sz="13200"/>
            </a:lvl1pPr>
            <a:lvl2pPr>
              <a:defRPr sz="10900"/>
            </a:lvl2pPr>
            <a:lvl3pPr>
              <a:defRPr sz="9800"/>
            </a:lvl3pPr>
            <a:lvl4pPr>
              <a:defRPr sz="8800"/>
            </a:lvl4pPr>
            <a:lvl5pPr>
              <a:defRPr sz="8800"/>
            </a:lvl5pPr>
            <a:lvl6pPr>
              <a:defRPr sz="8800"/>
            </a:lvl6pPr>
            <a:lvl7pPr>
              <a:defRPr sz="8800"/>
            </a:lvl7pPr>
            <a:lvl8pPr>
              <a:defRPr sz="8800"/>
            </a:lvl8pPr>
            <a:lvl9pPr>
              <a:defRPr sz="8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3" y="7368542"/>
            <a:ext cx="19400520" cy="3070858"/>
          </a:xfrm>
        </p:spPr>
        <p:txBody>
          <a:bodyPr anchor="b"/>
          <a:lstStyle>
            <a:lvl1pPr marL="0" indent="0">
              <a:buNone/>
              <a:defRPr sz="13200" b="1"/>
            </a:lvl1pPr>
            <a:lvl2pPr marL="2508053" indent="0">
              <a:buNone/>
              <a:defRPr sz="10900" b="1"/>
            </a:lvl2pPr>
            <a:lvl3pPr marL="5016106" indent="0">
              <a:buNone/>
              <a:defRPr sz="9800" b="1"/>
            </a:lvl3pPr>
            <a:lvl4pPr marL="7524158" indent="0">
              <a:buNone/>
              <a:defRPr sz="8800" b="1"/>
            </a:lvl4pPr>
            <a:lvl5pPr marL="10032211" indent="0">
              <a:buNone/>
              <a:defRPr sz="8800" b="1"/>
            </a:lvl5pPr>
            <a:lvl6pPr marL="12540264" indent="0">
              <a:buNone/>
              <a:defRPr sz="8800" b="1"/>
            </a:lvl6pPr>
            <a:lvl7pPr marL="15048317" indent="0">
              <a:buNone/>
              <a:defRPr sz="8800" b="1"/>
            </a:lvl7pPr>
            <a:lvl8pPr marL="17556371" indent="0">
              <a:buNone/>
              <a:defRPr sz="8800" b="1"/>
            </a:lvl8pPr>
            <a:lvl9pPr marL="20064424" indent="0">
              <a:buNone/>
              <a:defRPr sz="8800" b="1"/>
            </a:lvl9pPr>
          </a:lstStyle>
          <a:p>
            <a:pPr lvl="0"/>
            <a:r>
              <a:rPr lang="en-US" smtClean="0"/>
              <a:t>Click to edit Master text styles</a:t>
            </a:r>
          </a:p>
        </p:txBody>
      </p:sp>
      <p:sp>
        <p:nvSpPr>
          <p:cNvPr id="6" name="Content Placeholder 5"/>
          <p:cNvSpPr>
            <a:spLocks noGrp="1"/>
          </p:cNvSpPr>
          <p:nvPr>
            <p:ph sz="quarter" idx="4"/>
          </p:nvPr>
        </p:nvSpPr>
        <p:spPr>
          <a:xfrm>
            <a:off x="22296123" y="10439400"/>
            <a:ext cx="19400520" cy="18966182"/>
          </a:xfrm>
        </p:spPr>
        <p:txBody>
          <a:bodyPr/>
          <a:lstStyle>
            <a:lvl1pPr>
              <a:defRPr sz="13200"/>
            </a:lvl1pPr>
            <a:lvl2pPr>
              <a:defRPr sz="10900"/>
            </a:lvl2pPr>
            <a:lvl3pPr>
              <a:defRPr sz="9800"/>
            </a:lvl3pPr>
            <a:lvl4pPr>
              <a:defRPr sz="8800"/>
            </a:lvl4pPr>
            <a:lvl5pPr>
              <a:defRPr sz="8800"/>
            </a:lvl5pPr>
            <a:lvl6pPr>
              <a:defRPr sz="8800"/>
            </a:lvl6pPr>
            <a:lvl7pPr>
              <a:defRPr sz="8800"/>
            </a:lvl7pPr>
            <a:lvl8pPr>
              <a:defRPr sz="8800"/>
            </a:lvl8pPr>
            <a:lvl9pPr>
              <a:defRPr sz="8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58818FA-7F80-4476-A3A8-D3D4CA8ECEC8}" type="datetimeFigureOut">
              <a:rPr lang="en-US" smtClean="0"/>
              <a:t>4/20/2015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AA6173F-895C-41AD-B9F3-427BE0F5A0C8}" type="slidenum">
              <a:rPr lang="en-US" smtClean="0"/>
              <a:t>‹#›</a:t>
            </a:fld>
            <a:endParaRPr lang="en-US"/>
          </a:p>
        </p:txBody>
      </p:sp>
    </p:spTree>
    <p:extLst>
      <p:ext uri="{BB962C8B-B14F-4D97-AF65-F5344CB8AC3E}">
        <p14:creationId xmlns:p14="http://schemas.microsoft.com/office/powerpoint/2010/main" val="42172653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58818FA-7F80-4476-A3A8-D3D4CA8ECEC8}" type="datetimeFigureOut">
              <a:rPr lang="en-US" smtClean="0"/>
              <a:t>4/20/2015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AA6173F-895C-41AD-B9F3-427BE0F5A0C8}" type="slidenum">
              <a:rPr lang="en-US" smtClean="0"/>
              <a:t>‹#›</a:t>
            </a:fld>
            <a:endParaRPr lang="en-US"/>
          </a:p>
        </p:txBody>
      </p:sp>
    </p:spTree>
    <p:extLst>
      <p:ext uri="{BB962C8B-B14F-4D97-AF65-F5344CB8AC3E}">
        <p14:creationId xmlns:p14="http://schemas.microsoft.com/office/powerpoint/2010/main" val="6000616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8818FA-7F80-4476-A3A8-D3D4CA8ECEC8}" type="datetimeFigureOut">
              <a:rPr lang="en-US" smtClean="0"/>
              <a:t>4/20/2015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AA6173F-895C-41AD-B9F3-427BE0F5A0C8}" type="slidenum">
              <a:rPr lang="en-US" smtClean="0"/>
              <a:t>‹#›</a:t>
            </a:fld>
            <a:endParaRPr lang="en-US"/>
          </a:p>
        </p:txBody>
      </p:sp>
    </p:spTree>
    <p:extLst>
      <p:ext uri="{BB962C8B-B14F-4D97-AF65-F5344CB8AC3E}">
        <p14:creationId xmlns:p14="http://schemas.microsoft.com/office/powerpoint/2010/main" val="9235467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2" y="1310640"/>
            <a:ext cx="14439903" cy="5577840"/>
          </a:xfrm>
        </p:spPr>
        <p:txBody>
          <a:bodyPr anchor="b"/>
          <a:lstStyle>
            <a:lvl1pPr algn="l">
              <a:defRPr sz="109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7500"/>
            </a:lvl1pPr>
            <a:lvl2pPr>
              <a:defRPr sz="15400"/>
            </a:lvl2pPr>
            <a:lvl3pPr>
              <a:defRPr sz="13200"/>
            </a:lvl3pPr>
            <a:lvl4pPr>
              <a:defRPr sz="10900"/>
            </a:lvl4pPr>
            <a:lvl5pPr>
              <a:defRPr sz="10900"/>
            </a:lvl5pPr>
            <a:lvl6pPr>
              <a:defRPr sz="10900"/>
            </a:lvl6pPr>
            <a:lvl7pPr>
              <a:defRPr sz="10900"/>
            </a:lvl7pPr>
            <a:lvl8pPr>
              <a:defRPr sz="10900"/>
            </a:lvl8pPr>
            <a:lvl9pPr>
              <a:defRPr sz="10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2" y="6888483"/>
            <a:ext cx="14439903" cy="22517102"/>
          </a:xfrm>
        </p:spPr>
        <p:txBody>
          <a:bodyPr/>
          <a:lstStyle>
            <a:lvl1pPr marL="0" indent="0">
              <a:buNone/>
              <a:defRPr sz="7700"/>
            </a:lvl1pPr>
            <a:lvl2pPr marL="2508053" indent="0">
              <a:buNone/>
              <a:defRPr sz="6600"/>
            </a:lvl2pPr>
            <a:lvl3pPr marL="5016106" indent="0">
              <a:buNone/>
              <a:defRPr sz="5500"/>
            </a:lvl3pPr>
            <a:lvl4pPr marL="7524158" indent="0">
              <a:buNone/>
              <a:defRPr sz="4900"/>
            </a:lvl4pPr>
            <a:lvl5pPr marL="10032211" indent="0">
              <a:buNone/>
              <a:defRPr sz="4900"/>
            </a:lvl5pPr>
            <a:lvl6pPr marL="12540264" indent="0">
              <a:buNone/>
              <a:defRPr sz="4900"/>
            </a:lvl6pPr>
            <a:lvl7pPr marL="15048317" indent="0">
              <a:buNone/>
              <a:defRPr sz="4900"/>
            </a:lvl7pPr>
            <a:lvl8pPr marL="17556371" indent="0">
              <a:buNone/>
              <a:defRPr sz="4900"/>
            </a:lvl8pPr>
            <a:lvl9pPr marL="20064424" indent="0">
              <a:buNone/>
              <a:defRPr sz="4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58818FA-7F80-4476-A3A8-D3D4CA8ECEC8}" type="datetimeFigureOut">
              <a:rPr lang="en-US" smtClean="0"/>
              <a:t>4/20/2015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AA6173F-895C-41AD-B9F3-427BE0F5A0C8}" type="slidenum">
              <a:rPr lang="en-US" smtClean="0"/>
              <a:t>‹#›</a:t>
            </a:fld>
            <a:endParaRPr lang="en-US"/>
          </a:p>
        </p:txBody>
      </p:sp>
    </p:spTree>
    <p:extLst>
      <p:ext uri="{BB962C8B-B14F-4D97-AF65-F5344CB8AC3E}">
        <p14:creationId xmlns:p14="http://schemas.microsoft.com/office/powerpoint/2010/main" val="32603346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3" y="23042880"/>
            <a:ext cx="26334720" cy="2720342"/>
          </a:xfrm>
        </p:spPr>
        <p:txBody>
          <a:bodyPr anchor="b"/>
          <a:lstStyle>
            <a:lvl1pPr algn="l">
              <a:defRPr sz="10900" b="1"/>
            </a:lvl1pPr>
          </a:lstStyle>
          <a:p>
            <a:r>
              <a:rPr lang="en-US" smtClean="0"/>
              <a:t>Click to edit Master title style</a:t>
            </a:r>
            <a:endParaRPr lang="en-US"/>
          </a:p>
        </p:txBody>
      </p:sp>
      <p:sp>
        <p:nvSpPr>
          <p:cNvPr id="3" name="Picture Placeholder 2"/>
          <p:cNvSpPr>
            <a:spLocks noGrp="1"/>
          </p:cNvSpPr>
          <p:nvPr>
            <p:ph type="pic" idx="1"/>
          </p:nvPr>
        </p:nvSpPr>
        <p:spPr>
          <a:xfrm>
            <a:off x="8602983" y="2941320"/>
            <a:ext cx="26334720" cy="19751040"/>
          </a:xfrm>
        </p:spPr>
        <p:txBody>
          <a:bodyPr/>
          <a:lstStyle>
            <a:lvl1pPr marL="0" indent="0">
              <a:buNone/>
              <a:defRPr sz="17500"/>
            </a:lvl1pPr>
            <a:lvl2pPr marL="2508053" indent="0">
              <a:buNone/>
              <a:defRPr sz="15400"/>
            </a:lvl2pPr>
            <a:lvl3pPr marL="5016106" indent="0">
              <a:buNone/>
              <a:defRPr sz="13200"/>
            </a:lvl3pPr>
            <a:lvl4pPr marL="7524158" indent="0">
              <a:buNone/>
              <a:defRPr sz="10900"/>
            </a:lvl4pPr>
            <a:lvl5pPr marL="10032211" indent="0">
              <a:buNone/>
              <a:defRPr sz="10900"/>
            </a:lvl5pPr>
            <a:lvl6pPr marL="12540264" indent="0">
              <a:buNone/>
              <a:defRPr sz="10900"/>
            </a:lvl6pPr>
            <a:lvl7pPr marL="15048317" indent="0">
              <a:buNone/>
              <a:defRPr sz="10900"/>
            </a:lvl7pPr>
            <a:lvl8pPr marL="17556371" indent="0">
              <a:buNone/>
              <a:defRPr sz="10900"/>
            </a:lvl8pPr>
            <a:lvl9pPr marL="20064424" indent="0">
              <a:buNone/>
              <a:defRPr sz="10900"/>
            </a:lvl9pPr>
          </a:lstStyle>
          <a:p>
            <a:endParaRPr lang="en-US"/>
          </a:p>
        </p:txBody>
      </p:sp>
      <p:sp>
        <p:nvSpPr>
          <p:cNvPr id="4" name="Text Placeholder 3"/>
          <p:cNvSpPr>
            <a:spLocks noGrp="1"/>
          </p:cNvSpPr>
          <p:nvPr>
            <p:ph type="body" sz="half" idx="2"/>
          </p:nvPr>
        </p:nvSpPr>
        <p:spPr>
          <a:xfrm>
            <a:off x="8602983" y="25763222"/>
            <a:ext cx="26334720" cy="3863338"/>
          </a:xfrm>
        </p:spPr>
        <p:txBody>
          <a:bodyPr/>
          <a:lstStyle>
            <a:lvl1pPr marL="0" indent="0">
              <a:buNone/>
              <a:defRPr sz="7700"/>
            </a:lvl1pPr>
            <a:lvl2pPr marL="2508053" indent="0">
              <a:buNone/>
              <a:defRPr sz="6600"/>
            </a:lvl2pPr>
            <a:lvl3pPr marL="5016106" indent="0">
              <a:buNone/>
              <a:defRPr sz="5500"/>
            </a:lvl3pPr>
            <a:lvl4pPr marL="7524158" indent="0">
              <a:buNone/>
              <a:defRPr sz="4900"/>
            </a:lvl4pPr>
            <a:lvl5pPr marL="10032211" indent="0">
              <a:buNone/>
              <a:defRPr sz="4900"/>
            </a:lvl5pPr>
            <a:lvl6pPr marL="12540264" indent="0">
              <a:buNone/>
              <a:defRPr sz="4900"/>
            </a:lvl6pPr>
            <a:lvl7pPr marL="15048317" indent="0">
              <a:buNone/>
              <a:defRPr sz="4900"/>
            </a:lvl7pPr>
            <a:lvl8pPr marL="17556371" indent="0">
              <a:buNone/>
              <a:defRPr sz="4900"/>
            </a:lvl8pPr>
            <a:lvl9pPr marL="20064424" indent="0">
              <a:buNone/>
              <a:defRPr sz="4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58818FA-7F80-4476-A3A8-D3D4CA8ECEC8}" type="datetimeFigureOut">
              <a:rPr lang="en-US" smtClean="0"/>
              <a:t>4/20/2015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AA6173F-895C-41AD-B9F3-427BE0F5A0C8}" type="slidenum">
              <a:rPr lang="en-US" smtClean="0"/>
              <a:t>‹#›</a:t>
            </a:fld>
            <a:endParaRPr lang="en-US"/>
          </a:p>
        </p:txBody>
      </p:sp>
    </p:spTree>
    <p:extLst>
      <p:ext uri="{BB962C8B-B14F-4D97-AF65-F5344CB8AC3E}">
        <p14:creationId xmlns:p14="http://schemas.microsoft.com/office/powerpoint/2010/main" val="13978385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58818FA-7F80-4476-A3A8-D3D4CA8ECEC8}" type="datetimeFigureOut">
              <a:rPr lang="en-US" smtClean="0"/>
              <a:t>4/20/2015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A6173F-895C-41AD-B9F3-427BE0F5A0C8}" type="slidenum">
              <a:rPr lang="en-US" smtClean="0"/>
              <a:t>‹#›</a:t>
            </a:fld>
            <a:endParaRPr lang="en-US"/>
          </a:p>
        </p:txBody>
      </p:sp>
    </p:spTree>
    <p:extLst>
      <p:ext uri="{BB962C8B-B14F-4D97-AF65-F5344CB8AC3E}">
        <p14:creationId xmlns:p14="http://schemas.microsoft.com/office/powerpoint/2010/main" val="1826838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65"/>
            <a:ext cx="987552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4560" y="1318265"/>
            <a:ext cx="2889504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58818FA-7F80-4476-A3A8-D3D4CA8ECEC8}" type="datetimeFigureOut">
              <a:rPr lang="en-US" smtClean="0"/>
              <a:t>4/20/2015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A6173F-895C-41AD-B9F3-427BE0F5A0C8}" type="slidenum">
              <a:rPr lang="en-US" smtClean="0"/>
              <a:t>‹#›</a:t>
            </a:fld>
            <a:endParaRPr lang="en-US"/>
          </a:p>
        </p:txBody>
      </p:sp>
    </p:spTree>
    <p:extLst>
      <p:ext uri="{BB962C8B-B14F-4D97-AF65-F5344CB8AC3E}">
        <p14:creationId xmlns:p14="http://schemas.microsoft.com/office/powerpoint/2010/main" val="25816427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501611" tIns="250805" rIns="501611" bIns="250805"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3"/>
            <a:ext cx="39502080" cy="21724622"/>
          </a:xfrm>
          <a:prstGeom prst="rect">
            <a:avLst/>
          </a:prstGeom>
        </p:spPr>
        <p:txBody>
          <a:bodyPr vert="horz" lIns="501611" tIns="250805" rIns="501611" bIns="250805"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4"/>
            <a:ext cx="10241280" cy="1752600"/>
          </a:xfrm>
          <a:prstGeom prst="rect">
            <a:avLst/>
          </a:prstGeom>
        </p:spPr>
        <p:txBody>
          <a:bodyPr vert="horz" lIns="501611" tIns="250805" rIns="501611" bIns="250805" rtlCol="0" anchor="ctr"/>
          <a:lstStyle>
            <a:lvl1pPr algn="l">
              <a:defRPr sz="6600">
                <a:solidFill>
                  <a:schemeClr val="tx1">
                    <a:tint val="75000"/>
                  </a:schemeClr>
                </a:solidFill>
              </a:defRPr>
            </a:lvl1pPr>
          </a:lstStyle>
          <a:p>
            <a:fld id="{A58818FA-7F80-4476-A3A8-D3D4CA8ECEC8}" type="datetimeFigureOut">
              <a:rPr lang="en-US" smtClean="0"/>
              <a:t>4/20/2015</a:t>
            </a:fld>
            <a:endParaRPr lang="en-US"/>
          </a:p>
        </p:txBody>
      </p:sp>
      <p:sp>
        <p:nvSpPr>
          <p:cNvPr id="5" name="Footer Placeholder 4"/>
          <p:cNvSpPr>
            <a:spLocks noGrp="1"/>
          </p:cNvSpPr>
          <p:nvPr>
            <p:ph type="ftr" sz="quarter" idx="3"/>
          </p:nvPr>
        </p:nvSpPr>
        <p:spPr>
          <a:xfrm>
            <a:off x="14996160" y="30510484"/>
            <a:ext cx="13898880" cy="1752600"/>
          </a:xfrm>
          <a:prstGeom prst="rect">
            <a:avLst/>
          </a:prstGeom>
        </p:spPr>
        <p:txBody>
          <a:bodyPr vert="horz" lIns="501611" tIns="250805" rIns="501611" bIns="250805" rtlCol="0" anchor="ctr"/>
          <a:lstStyle>
            <a:lvl1pPr algn="ctr">
              <a:defRPr sz="66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4"/>
            <a:ext cx="10241280" cy="1752600"/>
          </a:xfrm>
          <a:prstGeom prst="rect">
            <a:avLst/>
          </a:prstGeom>
        </p:spPr>
        <p:txBody>
          <a:bodyPr vert="horz" lIns="501611" tIns="250805" rIns="501611" bIns="250805" rtlCol="0" anchor="ctr"/>
          <a:lstStyle>
            <a:lvl1pPr algn="r">
              <a:defRPr sz="6600">
                <a:solidFill>
                  <a:schemeClr val="tx1">
                    <a:tint val="75000"/>
                  </a:schemeClr>
                </a:solidFill>
              </a:defRPr>
            </a:lvl1pPr>
          </a:lstStyle>
          <a:p>
            <a:fld id="{AAA6173F-895C-41AD-B9F3-427BE0F5A0C8}" type="slidenum">
              <a:rPr lang="en-US" smtClean="0"/>
              <a:t>‹#›</a:t>
            </a:fld>
            <a:endParaRPr lang="en-US"/>
          </a:p>
        </p:txBody>
      </p:sp>
    </p:spTree>
    <p:extLst>
      <p:ext uri="{BB962C8B-B14F-4D97-AF65-F5344CB8AC3E}">
        <p14:creationId xmlns:p14="http://schemas.microsoft.com/office/powerpoint/2010/main" val="377987476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5016106" rtl="0" eaLnBrk="1" latinLnBrk="0" hangingPunct="1">
        <a:spcBef>
          <a:spcPct val="0"/>
        </a:spcBef>
        <a:buNone/>
        <a:defRPr sz="24100" kern="1200">
          <a:solidFill>
            <a:schemeClr val="tx1"/>
          </a:solidFill>
          <a:latin typeface="+mj-lt"/>
          <a:ea typeface="+mj-ea"/>
          <a:cs typeface="+mj-cs"/>
        </a:defRPr>
      </a:lvl1pPr>
    </p:titleStyle>
    <p:bodyStyle>
      <a:lvl1pPr marL="1881040" indent="-1881040" algn="l" defTabSz="5016106" rtl="0" eaLnBrk="1" latinLnBrk="0" hangingPunct="1">
        <a:spcBef>
          <a:spcPct val="20000"/>
        </a:spcBef>
        <a:buFont typeface="Arial" panose="020B0604020202020204" pitchFamily="34" charset="0"/>
        <a:buChar char="•"/>
        <a:defRPr sz="17500" kern="1200">
          <a:solidFill>
            <a:schemeClr val="tx1"/>
          </a:solidFill>
          <a:latin typeface="+mn-lt"/>
          <a:ea typeface="+mn-ea"/>
          <a:cs typeface="+mn-cs"/>
        </a:defRPr>
      </a:lvl1pPr>
      <a:lvl2pPr marL="4075586" indent="-1567534" algn="l" defTabSz="5016106" rtl="0" eaLnBrk="1" latinLnBrk="0" hangingPunct="1">
        <a:spcBef>
          <a:spcPct val="20000"/>
        </a:spcBef>
        <a:buFont typeface="Arial" panose="020B0604020202020204" pitchFamily="34" charset="0"/>
        <a:buChar char="–"/>
        <a:defRPr sz="15400" kern="1200">
          <a:solidFill>
            <a:schemeClr val="tx1"/>
          </a:solidFill>
          <a:latin typeface="+mn-lt"/>
          <a:ea typeface="+mn-ea"/>
          <a:cs typeface="+mn-cs"/>
        </a:defRPr>
      </a:lvl2pPr>
      <a:lvl3pPr marL="6270132" indent="-1254026" algn="l" defTabSz="5016106" rtl="0" eaLnBrk="1" latinLnBrk="0" hangingPunct="1">
        <a:spcBef>
          <a:spcPct val="20000"/>
        </a:spcBef>
        <a:buFont typeface="Arial" panose="020B0604020202020204" pitchFamily="34" charset="0"/>
        <a:buChar char="•"/>
        <a:defRPr sz="13200" kern="1200">
          <a:solidFill>
            <a:schemeClr val="tx1"/>
          </a:solidFill>
          <a:latin typeface="+mn-lt"/>
          <a:ea typeface="+mn-ea"/>
          <a:cs typeface="+mn-cs"/>
        </a:defRPr>
      </a:lvl3pPr>
      <a:lvl4pPr marL="8778185" indent="-1254026" algn="l" defTabSz="5016106" rtl="0" eaLnBrk="1" latinLnBrk="0" hangingPunct="1">
        <a:spcBef>
          <a:spcPct val="20000"/>
        </a:spcBef>
        <a:buFont typeface="Arial" panose="020B0604020202020204" pitchFamily="34" charset="0"/>
        <a:buChar char="–"/>
        <a:defRPr sz="10900" kern="1200">
          <a:solidFill>
            <a:schemeClr val="tx1"/>
          </a:solidFill>
          <a:latin typeface="+mn-lt"/>
          <a:ea typeface="+mn-ea"/>
          <a:cs typeface="+mn-cs"/>
        </a:defRPr>
      </a:lvl4pPr>
      <a:lvl5pPr marL="11286238" indent="-1254026" algn="l" defTabSz="5016106" rtl="0" eaLnBrk="1" latinLnBrk="0" hangingPunct="1">
        <a:spcBef>
          <a:spcPct val="20000"/>
        </a:spcBef>
        <a:buFont typeface="Arial" panose="020B0604020202020204" pitchFamily="34" charset="0"/>
        <a:buChar char="»"/>
        <a:defRPr sz="10900" kern="1200">
          <a:solidFill>
            <a:schemeClr val="tx1"/>
          </a:solidFill>
          <a:latin typeface="+mn-lt"/>
          <a:ea typeface="+mn-ea"/>
          <a:cs typeface="+mn-cs"/>
        </a:defRPr>
      </a:lvl5pPr>
      <a:lvl6pPr marL="13794290" indent="-1254026" algn="l" defTabSz="5016106" rtl="0" eaLnBrk="1" latinLnBrk="0" hangingPunct="1">
        <a:spcBef>
          <a:spcPct val="20000"/>
        </a:spcBef>
        <a:buFont typeface="Arial" panose="020B0604020202020204" pitchFamily="34" charset="0"/>
        <a:buChar char="•"/>
        <a:defRPr sz="10900" kern="1200">
          <a:solidFill>
            <a:schemeClr val="tx1"/>
          </a:solidFill>
          <a:latin typeface="+mn-lt"/>
          <a:ea typeface="+mn-ea"/>
          <a:cs typeface="+mn-cs"/>
        </a:defRPr>
      </a:lvl6pPr>
      <a:lvl7pPr marL="16302344" indent="-1254026" algn="l" defTabSz="5016106" rtl="0" eaLnBrk="1" latinLnBrk="0" hangingPunct="1">
        <a:spcBef>
          <a:spcPct val="20000"/>
        </a:spcBef>
        <a:buFont typeface="Arial" panose="020B0604020202020204" pitchFamily="34" charset="0"/>
        <a:buChar char="•"/>
        <a:defRPr sz="10900" kern="1200">
          <a:solidFill>
            <a:schemeClr val="tx1"/>
          </a:solidFill>
          <a:latin typeface="+mn-lt"/>
          <a:ea typeface="+mn-ea"/>
          <a:cs typeface="+mn-cs"/>
        </a:defRPr>
      </a:lvl7pPr>
      <a:lvl8pPr marL="18810397" indent="-1254026" algn="l" defTabSz="5016106" rtl="0" eaLnBrk="1" latinLnBrk="0" hangingPunct="1">
        <a:spcBef>
          <a:spcPct val="20000"/>
        </a:spcBef>
        <a:buFont typeface="Arial" panose="020B0604020202020204" pitchFamily="34" charset="0"/>
        <a:buChar char="•"/>
        <a:defRPr sz="10900" kern="1200">
          <a:solidFill>
            <a:schemeClr val="tx1"/>
          </a:solidFill>
          <a:latin typeface="+mn-lt"/>
          <a:ea typeface="+mn-ea"/>
          <a:cs typeface="+mn-cs"/>
        </a:defRPr>
      </a:lvl8pPr>
      <a:lvl9pPr marL="21318450" indent="-1254026" algn="l" defTabSz="5016106" rtl="0" eaLnBrk="1" latinLnBrk="0" hangingPunct="1">
        <a:spcBef>
          <a:spcPct val="20000"/>
        </a:spcBef>
        <a:buFont typeface="Arial" panose="020B0604020202020204" pitchFamily="34" charset="0"/>
        <a:buChar char="•"/>
        <a:defRPr sz="10900" kern="1200">
          <a:solidFill>
            <a:schemeClr val="tx1"/>
          </a:solidFill>
          <a:latin typeface="+mn-lt"/>
          <a:ea typeface="+mn-ea"/>
          <a:cs typeface="+mn-cs"/>
        </a:defRPr>
      </a:lvl9pPr>
    </p:bodyStyle>
    <p:otherStyle>
      <a:defPPr>
        <a:defRPr lang="en-US"/>
      </a:defPPr>
      <a:lvl1pPr marL="0" algn="l" defTabSz="5016106" rtl="0" eaLnBrk="1" latinLnBrk="0" hangingPunct="1">
        <a:defRPr sz="9800" kern="1200">
          <a:solidFill>
            <a:schemeClr val="tx1"/>
          </a:solidFill>
          <a:latin typeface="+mn-lt"/>
          <a:ea typeface="+mn-ea"/>
          <a:cs typeface="+mn-cs"/>
        </a:defRPr>
      </a:lvl1pPr>
      <a:lvl2pPr marL="2508053" algn="l" defTabSz="5016106" rtl="0" eaLnBrk="1" latinLnBrk="0" hangingPunct="1">
        <a:defRPr sz="9800" kern="1200">
          <a:solidFill>
            <a:schemeClr val="tx1"/>
          </a:solidFill>
          <a:latin typeface="+mn-lt"/>
          <a:ea typeface="+mn-ea"/>
          <a:cs typeface="+mn-cs"/>
        </a:defRPr>
      </a:lvl2pPr>
      <a:lvl3pPr marL="5016106" algn="l" defTabSz="5016106" rtl="0" eaLnBrk="1" latinLnBrk="0" hangingPunct="1">
        <a:defRPr sz="9800" kern="1200">
          <a:solidFill>
            <a:schemeClr val="tx1"/>
          </a:solidFill>
          <a:latin typeface="+mn-lt"/>
          <a:ea typeface="+mn-ea"/>
          <a:cs typeface="+mn-cs"/>
        </a:defRPr>
      </a:lvl3pPr>
      <a:lvl4pPr marL="7524158" algn="l" defTabSz="5016106" rtl="0" eaLnBrk="1" latinLnBrk="0" hangingPunct="1">
        <a:defRPr sz="9800" kern="1200">
          <a:solidFill>
            <a:schemeClr val="tx1"/>
          </a:solidFill>
          <a:latin typeface="+mn-lt"/>
          <a:ea typeface="+mn-ea"/>
          <a:cs typeface="+mn-cs"/>
        </a:defRPr>
      </a:lvl4pPr>
      <a:lvl5pPr marL="10032211" algn="l" defTabSz="5016106" rtl="0" eaLnBrk="1" latinLnBrk="0" hangingPunct="1">
        <a:defRPr sz="9800" kern="1200">
          <a:solidFill>
            <a:schemeClr val="tx1"/>
          </a:solidFill>
          <a:latin typeface="+mn-lt"/>
          <a:ea typeface="+mn-ea"/>
          <a:cs typeface="+mn-cs"/>
        </a:defRPr>
      </a:lvl5pPr>
      <a:lvl6pPr marL="12540264" algn="l" defTabSz="5016106" rtl="0" eaLnBrk="1" latinLnBrk="0" hangingPunct="1">
        <a:defRPr sz="9800" kern="1200">
          <a:solidFill>
            <a:schemeClr val="tx1"/>
          </a:solidFill>
          <a:latin typeface="+mn-lt"/>
          <a:ea typeface="+mn-ea"/>
          <a:cs typeface="+mn-cs"/>
        </a:defRPr>
      </a:lvl6pPr>
      <a:lvl7pPr marL="15048317" algn="l" defTabSz="5016106" rtl="0" eaLnBrk="1" latinLnBrk="0" hangingPunct="1">
        <a:defRPr sz="9800" kern="1200">
          <a:solidFill>
            <a:schemeClr val="tx1"/>
          </a:solidFill>
          <a:latin typeface="+mn-lt"/>
          <a:ea typeface="+mn-ea"/>
          <a:cs typeface="+mn-cs"/>
        </a:defRPr>
      </a:lvl7pPr>
      <a:lvl8pPr marL="17556371" algn="l" defTabSz="5016106" rtl="0" eaLnBrk="1" latinLnBrk="0" hangingPunct="1">
        <a:defRPr sz="9800" kern="1200">
          <a:solidFill>
            <a:schemeClr val="tx1"/>
          </a:solidFill>
          <a:latin typeface="+mn-lt"/>
          <a:ea typeface="+mn-ea"/>
          <a:cs typeface="+mn-cs"/>
        </a:defRPr>
      </a:lvl8pPr>
      <a:lvl9pPr marL="20064424" algn="l" defTabSz="5016106" rtl="0" eaLnBrk="1" latinLnBrk="0" hangingPunct="1">
        <a:defRPr sz="9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9.emf"/><Relationship Id="rId18" Type="http://schemas.microsoft.com/office/2007/relationships/hdphoto" Target="../media/hdphoto1.wdp"/><Relationship Id="rId3" Type="http://schemas.openxmlformats.org/officeDocument/2006/relationships/image" Target="../media/image1.tif"/><Relationship Id="rId21" Type="http://schemas.openxmlformats.org/officeDocument/2006/relationships/image" Target="../media/image15.png"/><Relationship Id="rId34" Type="http://schemas.openxmlformats.org/officeDocument/2006/relationships/image" Target="../media/image21.png"/><Relationship Id="rId7" Type="http://schemas.openxmlformats.org/officeDocument/2006/relationships/image" Target="../media/image4.tif"/><Relationship Id="rId12" Type="http://schemas.openxmlformats.org/officeDocument/2006/relationships/image" Target="../media/image8.emf"/><Relationship Id="rId17" Type="http://schemas.openxmlformats.org/officeDocument/2006/relationships/image" Target="../media/image13.png"/><Relationship Id="rId25" Type="http://schemas.openxmlformats.org/officeDocument/2006/relationships/image" Target="../media/image19.wmf"/><Relationship Id="rId33" Type="http://schemas.openxmlformats.org/officeDocument/2006/relationships/image" Target="../media/image24.png"/><Relationship Id="rId2" Type="http://schemas.openxmlformats.org/officeDocument/2006/relationships/notesSlide" Target="../notesSlides/notesSlide1.xml"/><Relationship Id="rId16" Type="http://schemas.openxmlformats.org/officeDocument/2006/relationships/image" Target="../media/image12.jpeg"/><Relationship Id="rId20" Type="http://schemas.microsoft.com/office/2007/relationships/hdphoto" Target="../media/hdphoto2.wdp"/><Relationship Id="rId1" Type="http://schemas.openxmlformats.org/officeDocument/2006/relationships/slideLayout" Target="../slideLayouts/slideLayout6.xml"/><Relationship Id="rId6" Type="http://schemas.openxmlformats.org/officeDocument/2006/relationships/image" Target="../media/image4.png"/><Relationship Id="rId11" Type="http://schemas.openxmlformats.org/officeDocument/2006/relationships/image" Target="../media/image7.jpeg"/><Relationship Id="rId24" Type="http://schemas.openxmlformats.org/officeDocument/2006/relationships/image" Target="../media/image18.png"/><Relationship Id="rId32" Type="http://schemas.openxmlformats.org/officeDocument/2006/relationships/image" Target="../media/image23.png"/><Relationship Id="rId5" Type="http://schemas.openxmlformats.org/officeDocument/2006/relationships/image" Target="../media/image3.jpeg"/><Relationship Id="rId15" Type="http://schemas.openxmlformats.org/officeDocument/2006/relationships/image" Target="../media/image11.tif"/><Relationship Id="rId23" Type="http://schemas.openxmlformats.org/officeDocument/2006/relationships/image" Target="../media/image17.tiff"/><Relationship Id="rId36" Type="http://schemas.openxmlformats.org/officeDocument/2006/relationships/image" Target="../media/image23.tiff"/><Relationship Id="rId10" Type="http://schemas.openxmlformats.org/officeDocument/2006/relationships/image" Target="../media/image8.png"/><Relationship Id="rId19" Type="http://schemas.openxmlformats.org/officeDocument/2006/relationships/image" Target="../media/image14.png"/><Relationship Id="rId31" Type="http://schemas.openxmlformats.org/officeDocument/2006/relationships/image" Target="../media/image20.TIF"/><Relationship Id="rId4" Type="http://schemas.openxmlformats.org/officeDocument/2006/relationships/image" Target="../media/image2.jpeg"/><Relationship Id="rId9" Type="http://schemas.openxmlformats.org/officeDocument/2006/relationships/image" Target="../media/image6.tif"/><Relationship Id="rId14" Type="http://schemas.openxmlformats.org/officeDocument/2006/relationships/image" Target="../media/image10.tif"/><Relationship Id="rId22" Type="http://schemas.openxmlformats.org/officeDocument/2006/relationships/image" Target="../media/image16.png"/><Relationship Id="rId30" Type="http://schemas.openxmlformats.org/officeDocument/2006/relationships/image" Target="../media/image26.png"/><Relationship Id="rId35" Type="http://schemas.openxmlformats.org/officeDocument/2006/relationships/image" Target="../media/image22.t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5083343" y="2903977"/>
            <a:ext cx="14714413" cy="776402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9"/>
          <p:cNvSpPr/>
          <p:nvPr/>
        </p:nvSpPr>
        <p:spPr>
          <a:xfrm>
            <a:off x="15098756" y="18135600"/>
            <a:ext cx="14699001" cy="1279027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3" name="Picture 82"/>
          <p:cNvPicPr>
            <a:picLocks noChangeAspect="1"/>
          </p:cNvPicPr>
          <p:nvPr/>
        </p:nvPicPr>
        <p:blipFill rotWithShape="1">
          <a:blip r:embed="rId3">
            <a:extLst>
              <a:ext uri="{28A0092B-C50C-407E-A947-70E740481C1C}">
                <a14:useLocalDpi xmlns:a14="http://schemas.microsoft.com/office/drawing/2010/main" val="0"/>
              </a:ext>
            </a:extLst>
          </a:blip>
          <a:srcRect t="11653" r="1646" b="12116"/>
          <a:stretch/>
        </p:blipFill>
        <p:spPr>
          <a:xfrm>
            <a:off x="16306800" y="3200400"/>
            <a:ext cx="12190954" cy="7086600"/>
          </a:xfrm>
          <a:prstGeom prst="rect">
            <a:avLst/>
          </a:prstGeom>
          <a:ln>
            <a:noFill/>
          </a:ln>
          <a:effectLst>
            <a:outerShdw blurRad="292100" dist="139700" dir="2700000" algn="tl" rotWithShape="0">
              <a:srgbClr val="333333">
                <a:alpha val="65000"/>
              </a:srgbClr>
            </a:outerShdw>
          </a:effectLst>
        </p:spPr>
      </p:pic>
      <p:sp>
        <p:nvSpPr>
          <p:cNvPr id="96" name="Rectangle 54"/>
          <p:cNvSpPr/>
          <p:nvPr/>
        </p:nvSpPr>
        <p:spPr>
          <a:xfrm>
            <a:off x="262128" y="19443134"/>
            <a:ext cx="14368272" cy="74554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54"/>
          <p:cNvSpPr/>
          <p:nvPr/>
        </p:nvSpPr>
        <p:spPr>
          <a:xfrm>
            <a:off x="30251400" y="3657600"/>
            <a:ext cx="13371955" cy="2726827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9" name="Rectangle 1038"/>
          <p:cNvSpPr/>
          <p:nvPr/>
        </p:nvSpPr>
        <p:spPr>
          <a:xfrm>
            <a:off x="0" y="-1"/>
            <a:ext cx="43891200" cy="2609803"/>
          </a:xfrm>
          <a:prstGeom prst="rect">
            <a:avLst/>
          </a:prstGeom>
          <a:solidFill>
            <a:schemeClr val="tx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350"/>
          </a:p>
        </p:txBody>
      </p:sp>
      <p:sp>
        <p:nvSpPr>
          <p:cNvPr id="4" name="Title 3"/>
          <p:cNvSpPr>
            <a:spLocks noGrp="1"/>
          </p:cNvSpPr>
          <p:nvPr>
            <p:ph type="title"/>
          </p:nvPr>
        </p:nvSpPr>
        <p:spPr>
          <a:xfrm>
            <a:off x="7779845" y="17893"/>
            <a:ext cx="28504161" cy="2947332"/>
          </a:xfrm>
        </p:spPr>
        <p:txBody>
          <a:bodyPr>
            <a:noAutofit/>
          </a:bodyPr>
          <a:lstStyle/>
          <a:p>
            <a:r>
              <a:rPr lang="en-US" sz="8000" b="1" dirty="0">
                <a:solidFill>
                  <a:schemeClr val="bg1"/>
                </a:solidFill>
              </a:rPr>
              <a:t>NASA </a:t>
            </a:r>
            <a:r>
              <a:rPr lang="en-US" sz="8000" b="1" dirty="0" err="1" smtClean="0">
                <a:solidFill>
                  <a:schemeClr val="bg1"/>
                </a:solidFill>
              </a:rPr>
              <a:t>Magnetospheric</a:t>
            </a:r>
            <a:r>
              <a:rPr lang="en-US" sz="8000" b="1" dirty="0" smtClean="0">
                <a:solidFill>
                  <a:schemeClr val="bg1"/>
                </a:solidFill>
              </a:rPr>
              <a:t> </a:t>
            </a:r>
            <a:r>
              <a:rPr lang="en-US" sz="8000" b="1" dirty="0" err="1">
                <a:solidFill>
                  <a:schemeClr val="bg1"/>
                </a:solidFill>
              </a:rPr>
              <a:t>Multiscale</a:t>
            </a:r>
            <a:r>
              <a:rPr lang="en-US" sz="8000" b="1" dirty="0">
                <a:solidFill>
                  <a:schemeClr val="bg1"/>
                </a:solidFill>
              </a:rPr>
              <a:t> (MMS) Mission </a:t>
            </a:r>
            <a:r>
              <a:rPr lang="en-US" sz="8000" b="1" dirty="0" err="1">
                <a:solidFill>
                  <a:schemeClr val="bg1"/>
                </a:solidFill>
              </a:rPr>
              <a:t>QuadSat</a:t>
            </a:r>
            <a:r>
              <a:rPr lang="en-US" sz="8000" b="1" dirty="0">
                <a:solidFill>
                  <a:schemeClr val="bg1"/>
                </a:solidFill>
              </a:rPr>
              <a:t> Generation </a:t>
            </a:r>
            <a:r>
              <a:rPr lang="en-US" sz="8000" b="1" dirty="0" smtClean="0">
                <a:solidFill>
                  <a:schemeClr val="bg1"/>
                </a:solidFill>
              </a:rPr>
              <a:t>D</a:t>
            </a:r>
            <a:endParaRPr lang="en-US" sz="9857" b="1" dirty="0">
              <a:solidFill>
                <a:schemeClr val="bg1"/>
              </a:solidFill>
            </a:endParaRPr>
          </a:p>
        </p:txBody>
      </p:sp>
      <p:pic>
        <p:nvPicPr>
          <p:cNvPr id="1026" name="Picture 2" descr="http://www.nhsgc.sr.unh.edu/images/NASA_logos/NASA_logo_300dpi.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2845" y="402018"/>
            <a:ext cx="1946958" cy="161448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8" name="Picture 4" descr="http://txeduchat.com/wp-content/uploads/2015/01/Magnetospheric_Multiscale_mission_logo_hi-res.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03883" y="313579"/>
            <a:ext cx="1880902" cy="181767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5083343" y="11882021"/>
            <a:ext cx="14714414" cy="5262979"/>
          </a:xfrm>
          <a:prstGeom prst="rect">
            <a:avLst/>
          </a:prstGeom>
          <a:solidFill>
            <a:schemeClr val="bg1">
              <a:lumMod val="85000"/>
            </a:schemeClr>
          </a:solidFill>
        </p:spPr>
        <p:txBody>
          <a:bodyPr wrap="square" rtlCol="0">
            <a:spAutoFit/>
          </a:bodyPr>
          <a:lstStyle/>
          <a:p>
            <a:pPr algn="just"/>
            <a:endParaRPr lang="en-US" sz="4800" dirty="0"/>
          </a:p>
          <a:p>
            <a:pPr algn="just"/>
            <a:endParaRPr lang="en-US" sz="4800" dirty="0"/>
          </a:p>
          <a:p>
            <a:pPr algn="just"/>
            <a:endParaRPr lang="en-US" sz="4800" dirty="0"/>
          </a:p>
          <a:p>
            <a:pPr algn="just"/>
            <a:endParaRPr lang="en-US" sz="4800" dirty="0"/>
          </a:p>
          <a:p>
            <a:pPr algn="just"/>
            <a:endParaRPr lang="en-US" sz="4800" dirty="0"/>
          </a:p>
          <a:p>
            <a:pPr algn="just"/>
            <a:endParaRPr lang="en-US" sz="4800" dirty="0"/>
          </a:p>
          <a:p>
            <a:pPr algn="ctr"/>
            <a:endParaRPr lang="en-US" sz="4800" dirty="0"/>
          </a:p>
        </p:txBody>
      </p:sp>
      <p:sp>
        <p:nvSpPr>
          <p:cNvPr id="33" name="TextBox 32"/>
          <p:cNvSpPr txBox="1"/>
          <p:nvPr/>
        </p:nvSpPr>
        <p:spPr>
          <a:xfrm>
            <a:off x="15083343" y="10993233"/>
            <a:ext cx="14714415" cy="833634"/>
          </a:xfrm>
          <a:prstGeom prst="rect">
            <a:avLst/>
          </a:prstGeom>
          <a:solidFill>
            <a:schemeClr val="accent1">
              <a:lumMod val="75000"/>
            </a:schemeClr>
          </a:solidFill>
        </p:spPr>
        <p:txBody>
          <a:bodyPr wrap="square" lIns="94053" tIns="47026" rIns="94053" bIns="47026" rtlCol="0" anchor="ctr">
            <a:spAutoFit/>
          </a:bodyPr>
          <a:lstStyle/>
          <a:p>
            <a:pPr algn="ctr"/>
            <a:r>
              <a:rPr lang="en-US" sz="4800" b="1" dirty="0">
                <a:solidFill>
                  <a:schemeClr val="bg1"/>
                </a:solidFill>
              </a:rPr>
              <a:t>Feedback Control </a:t>
            </a:r>
            <a:r>
              <a:rPr lang="en-US" sz="4800" b="1" dirty="0" smtClean="0">
                <a:solidFill>
                  <a:schemeClr val="bg1"/>
                </a:solidFill>
              </a:rPr>
              <a:t>Loop</a:t>
            </a:r>
            <a:endParaRPr lang="en-US" sz="4800" b="1" dirty="0">
              <a:solidFill>
                <a:schemeClr val="bg1"/>
              </a:solidFill>
            </a:endParaRPr>
          </a:p>
        </p:txBody>
      </p:sp>
      <p:sp>
        <p:nvSpPr>
          <p:cNvPr id="73" name="TextBox 86"/>
          <p:cNvSpPr txBox="1"/>
          <p:nvPr/>
        </p:nvSpPr>
        <p:spPr>
          <a:xfrm>
            <a:off x="524516" y="20083582"/>
            <a:ext cx="7931030" cy="6586418"/>
          </a:xfrm>
          <a:prstGeom prst="rect">
            <a:avLst/>
          </a:prstGeom>
          <a:noFill/>
        </p:spPr>
        <p:txBody>
          <a:bodyPr wrap="square" rtlCol="0">
            <a:spAutoFit/>
          </a:bodyPr>
          <a:lstStyle/>
          <a:p>
            <a:r>
              <a:rPr lang="en-US" sz="3400" b="1" dirty="0" err="1"/>
              <a:t>BeagleBone</a:t>
            </a:r>
            <a:r>
              <a:rPr lang="en-US" sz="3400" b="1" dirty="0"/>
              <a:t> Black </a:t>
            </a:r>
          </a:p>
          <a:p>
            <a:pPr marL="587799" indent="-587799">
              <a:buFont typeface="Arial" panose="020B0604020202020204" pitchFamily="34" charset="0"/>
              <a:buChar char="•"/>
            </a:pPr>
            <a:r>
              <a:rPr lang="en-US" sz="2600" dirty="0" smtClean="0"/>
              <a:t>Onboard processing of controller </a:t>
            </a:r>
          </a:p>
          <a:p>
            <a:pPr marL="587799" indent="-587799">
              <a:buFont typeface="Arial" panose="020B0604020202020204" pitchFamily="34" charset="0"/>
              <a:buChar char="•"/>
            </a:pPr>
            <a:r>
              <a:rPr lang="en-US" sz="2600" dirty="0" smtClean="0"/>
              <a:t>Reads in data directly from SONAR, IMU, and wirelessly from the GUI </a:t>
            </a:r>
          </a:p>
          <a:p>
            <a:r>
              <a:rPr lang="en-US" sz="3400" b="1" dirty="0" smtClean="0"/>
              <a:t>SONAR</a:t>
            </a:r>
            <a:endParaRPr lang="en-US" sz="3400" b="1" dirty="0"/>
          </a:p>
          <a:p>
            <a:pPr marL="587799" indent="-587799">
              <a:buFont typeface="Arial" panose="020B0604020202020204" pitchFamily="34" charset="0"/>
              <a:buChar char="•"/>
              <a:tabLst>
                <a:tab pos="11807688" algn="l"/>
              </a:tabLst>
            </a:pPr>
            <a:r>
              <a:rPr lang="en-US" sz="2600" dirty="0"/>
              <a:t>Used to determine height </a:t>
            </a:r>
          </a:p>
          <a:p>
            <a:pPr marL="587799" indent="-587799">
              <a:buFont typeface="Arial" panose="020B0604020202020204" pitchFamily="34" charset="0"/>
              <a:buChar char="•"/>
              <a:tabLst>
                <a:tab pos="11807688" algn="l"/>
              </a:tabLst>
            </a:pPr>
            <a:r>
              <a:rPr lang="en-US" sz="2600" dirty="0"/>
              <a:t>1 cm resolution</a:t>
            </a:r>
          </a:p>
          <a:p>
            <a:pPr marL="587799" indent="-587799">
              <a:buFont typeface="Arial" panose="020B0604020202020204" pitchFamily="34" charset="0"/>
              <a:buChar char="•"/>
              <a:tabLst>
                <a:tab pos="11807688" algn="l"/>
              </a:tabLst>
            </a:pPr>
            <a:r>
              <a:rPr lang="en-US" sz="2600" dirty="0"/>
              <a:t>Can detect objects in a range of 20 cm to 7.65 m </a:t>
            </a:r>
            <a:endParaRPr lang="en-US" sz="2600" dirty="0" smtClean="0"/>
          </a:p>
          <a:p>
            <a:pPr>
              <a:tabLst>
                <a:tab pos="11807688" algn="l"/>
              </a:tabLst>
            </a:pPr>
            <a:r>
              <a:rPr lang="en-US" sz="3400" b="1" dirty="0" smtClean="0"/>
              <a:t>Internal </a:t>
            </a:r>
            <a:r>
              <a:rPr lang="en-US" sz="3400" b="1" dirty="0"/>
              <a:t>Measurement Unit (IMU)</a:t>
            </a:r>
          </a:p>
          <a:p>
            <a:pPr marL="587799" indent="-587799">
              <a:buFont typeface="Arial" panose="020B0604020202020204" pitchFamily="34" charset="0"/>
              <a:buChar char="•"/>
              <a:tabLst>
                <a:tab pos="11807688" algn="l"/>
              </a:tabLst>
            </a:pPr>
            <a:r>
              <a:rPr lang="en-US" sz="2600" dirty="0"/>
              <a:t>Triple-axis gyroscope – </a:t>
            </a:r>
            <a:r>
              <a:rPr lang="en-US" sz="2600" dirty="0" smtClean="0"/>
              <a:t>determines </a:t>
            </a:r>
            <a:r>
              <a:rPr lang="en-US" sz="2600" dirty="0"/>
              <a:t>roll and pitch</a:t>
            </a:r>
          </a:p>
          <a:p>
            <a:pPr marL="587799" indent="-587799">
              <a:buFont typeface="Arial" panose="020B0604020202020204" pitchFamily="34" charset="0"/>
              <a:buChar char="•"/>
              <a:tabLst>
                <a:tab pos="11807688" algn="l"/>
              </a:tabLst>
            </a:pPr>
            <a:r>
              <a:rPr lang="en-US" sz="2600" dirty="0"/>
              <a:t>Magnetometer – </a:t>
            </a:r>
            <a:r>
              <a:rPr lang="en-US" sz="2600" dirty="0" smtClean="0"/>
              <a:t>determines </a:t>
            </a:r>
            <a:r>
              <a:rPr lang="en-US" sz="2600" dirty="0"/>
              <a:t>yaw</a:t>
            </a:r>
          </a:p>
          <a:p>
            <a:pPr marL="587799" indent="-587799">
              <a:buFont typeface="Arial" panose="020B0604020202020204" pitchFamily="34" charset="0"/>
              <a:buChar char="•"/>
              <a:tabLst>
                <a:tab pos="11807688" algn="l"/>
              </a:tabLst>
            </a:pPr>
            <a:r>
              <a:rPr lang="en-US" sz="2600" dirty="0"/>
              <a:t>Accelerometer – </a:t>
            </a:r>
            <a:r>
              <a:rPr lang="en-US" sz="2600" dirty="0" smtClean="0"/>
              <a:t>determines direction</a:t>
            </a:r>
          </a:p>
          <a:p>
            <a:pPr>
              <a:tabLst>
                <a:tab pos="11807688" algn="l"/>
              </a:tabLst>
            </a:pPr>
            <a:r>
              <a:rPr lang="en-US" sz="3400" b="1" dirty="0" smtClean="0"/>
              <a:t>Vision System</a:t>
            </a:r>
          </a:p>
          <a:p>
            <a:pPr marL="457200" indent="-457200">
              <a:buFont typeface="Arial" panose="020B0604020202020204" pitchFamily="34" charset="0"/>
              <a:buChar char="•"/>
              <a:tabLst>
                <a:tab pos="11807688" algn="l"/>
              </a:tabLst>
            </a:pPr>
            <a:r>
              <a:rPr lang="en-US" sz="2600" dirty="0" smtClean="0"/>
              <a:t>Initial attempt to determine X,Y, and Z position</a:t>
            </a:r>
          </a:p>
          <a:p>
            <a:pPr marL="457200" indent="-457200">
              <a:buFont typeface="Arial" panose="020B0604020202020204" pitchFamily="34" charset="0"/>
              <a:buChar char="•"/>
              <a:tabLst>
                <a:tab pos="11807688" algn="l"/>
              </a:tabLst>
            </a:pPr>
            <a:r>
              <a:rPr lang="en-US" sz="2600" dirty="0" smtClean="0"/>
              <a:t>Xbox Kinect programmed to track color</a:t>
            </a:r>
            <a:endParaRPr lang="en-US" sz="2600" dirty="0"/>
          </a:p>
        </p:txBody>
      </p:sp>
      <p:sp>
        <p:nvSpPr>
          <p:cNvPr id="72" name="TextBox 85"/>
          <p:cNvSpPr txBox="1"/>
          <p:nvPr/>
        </p:nvSpPr>
        <p:spPr>
          <a:xfrm>
            <a:off x="262128" y="19202912"/>
            <a:ext cx="14368272" cy="829580"/>
          </a:xfrm>
          <a:prstGeom prst="rect">
            <a:avLst/>
          </a:prstGeom>
          <a:solidFill>
            <a:schemeClr val="accent1">
              <a:lumMod val="75000"/>
            </a:schemeClr>
          </a:solidFill>
          <a:ln>
            <a:noFill/>
          </a:ln>
        </p:spPr>
        <p:txBody>
          <a:bodyPr wrap="square" lIns="94053" tIns="47026" rIns="94053" bIns="47026" rtlCol="0" anchor="ctr">
            <a:spAutoFit/>
          </a:bodyPr>
          <a:lstStyle/>
          <a:p>
            <a:pPr algn="ctr"/>
            <a:r>
              <a:rPr lang="en-US" sz="4800" b="1" dirty="0">
                <a:solidFill>
                  <a:schemeClr val="bg1"/>
                </a:solidFill>
              </a:rPr>
              <a:t>Processor and Sensors</a:t>
            </a:r>
          </a:p>
        </p:txBody>
      </p:sp>
      <p:sp>
        <p:nvSpPr>
          <p:cNvPr id="28" name="Rectangle 24"/>
          <p:cNvSpPr/>
          <p:nvPr/>
        </p:nvSpPr>
        <p:spPr>
          <a:xfrm>
            <a:off x="304800" y="11705897"/>
            <a:ext cx="14325599" cy="719170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350"/>
          </a:p>
        </p:txBody>
      </p:sp>
      <p:sp>
        <p:nvSpPr>
          <p:cNvPr id="43" name="TextBox 26"/>
          <p:cNvSpPr txBox="1"/>
          <p:nvPr/>
        </p:nvSpPr>
        <p:spPr>
          <a:xfrm>
            <a:off x="304800" y="10994236"/>
            <a:ext cx="14325599" cy="833634"/>
          </a:xfrm>
          <a:prstGeom prst="rect">
            <a:avLst/>
          </a:prstGeom>
          <a:solidFill>
            <a:schemeClr val="accent1">
              <a:lumMod val="75000"/>
            </a:schemeClr>
          </a:solidFill>
        </p:spPr>
        <p:txBody>
          <a:bodyPr wrap="square" lIns="94053" tIns="47026" rIns="94053" bIns="47026" rtlCol="0" anchor="ctr">
            <a:spAutoFit/>
          </a:bodyPr>
          <a:lstStyle/>
          <a:p>
            <a:pPr algn="ctr"/>
            <a:r>
              <a:rPr lang="en-US" sz="4800" b="1" dirty="0">
                <a:solidFill>
                  <a:schemeClr val="bg1"/>
                </a:solidFill>
              </a:rPr>
              <a:t>Leader/Follower Formation Flying</a:t>
            </a:r>
          </a:p>
        </p:txBody>
      </p:sp>
      <p:sp>
        <p:nvSpPr>
          <p:cNvPr id="23" name="TextBox 22"/>
          <p:cNvSpPr txBox="1"/>
          <p:nvPr/>
        </p:nvSpPr>
        <p:spPr>
          <a:xfrm>
            <a:off x="15087601" y="17454366"/>
            <a:ext cx="14710155" cy="833634"/>
          </a:xfrm>
          <a:prstGeom prst="rect">
            <a:avLst/>
          </a:prstGeom>
          <a:solidFill>
            <a:schemeClr val="accent1">
              <a:lumMod val="75000"/>
            </a:schemeClr>
          </a:solidFill>
        </p:spPr>
        <p:txBody>
          <a:bodyPr wrap="square" lIns="94053" tIns="47026" rIns="94053" bIns="47026" rtlCol="0" anchor="ctr">
            <a:spAutoFit/>
          </a:bodyPr>
          <a:lstStyle/>
          <a:p>
            <a:pPr algn="ctr"/>
            <a:r>
              <a:rPr lang="en-US" sz="4800" b="1" dirty="0">
                <a:solidFill>
                  <a:schemeClr val="bg1"/>
                </a:solidFill>
              </a:rPr>
              <a:t>Translational </a:t>
            </a:r>
            <a:r>
              <a:rPr lang="en-US" sz="4800" b="1" dirty="0" smtClean="0">
                <a:solidFill>
                  <a:schemeClr val="bg1"/>
                </a:solidFill>
              </a:rPr>
              <a:t>Control</a:t>
            </a:r>
            <a:endParaRPr lang="en-US" sz="4800" b="1" dirty="0">
              <a:solidFill>
                <a:schemeClr val="bg1"/>
              </a:solidFill>
            </a:endParaRPr>
          </a:p>
        </p:txBody>
      </p:sp>
      <mc:AlternateContent xmlns:mc="http://schemas.openxmlformats.org/markup-compatibility/2006" xmlns:a14="http://schemas.microsoft.com/office/drawing/2010/main">
        <mc:Choice Requires="a14">
          <p:sp>
            <p:nvSpPr>
              <p:cNvPr id="112" name="TextBox 111"/>
              <p:cNvSpPr txBox="1"/>
              <p:nvPr/>
            </p:nvSpPr>
            <p:spPr>
              <a:xfrm>
                <a:off x="30937200" y="5185638"/>
                <a:ext cx="5448583" cy="2262029"/>
              </a:xfrm>
              <a:prstGeom prst="rect">
                <a:avLst/>
              </a:prstGeom>
              <a:noFill/>
            </p:spPr>
            <p:txBody>
              <a:bodyPr wrap="square" rtlCol="0">
                <a:spAutoFit/>
              </a:bodyPr>
              <a:lstStyle/>
              <a:p>
                <a:r>
                  <a:rPr lang="en-US" sz="2600" dirty="0" smtClean="0"/>
                  <a:t>Pitch:</a:t>
                </a:r>
                <a:r>
                  <a:rPr lang="en-US" sz="2800" dirty="0" smtClean="0"/>
                  <a:t> </a:t>
                </a:r>
                <a14:m>
                  <m:oMath xmlns:m="http://schemas.openxmlformats.org/officeDocument/2006/math">
                    <m:acc>
                      <m:accPr>
                        <m:chr m:val="̈"/>
                        <m:ctrlPr>
                          <a:rPr lang="en-US" sz="2800" i="1">
                            <a:latin typeface="Cambria Math"/>
                          </a:rPr>
                        </m:ctrlPr>
                      </m:accPr>
                      <m:e>
                        <m:r>
                          <a:rPr lang="en-US" sz="2800" i="1">
                            <a:latin typeface="Cambria Math"/>
                            <a:sym typeface="Symbol"/>
                          </a:rPr>
                          <m:t></m:t>
                        </m:r>
                      </m:e>
                    </m:acc>
                    <m:r>
                      <a:rPr lang="en-US" sz="2800" i="1">
                        <a:latin typeface="Cambria Math"/>
                      </a:rPr>
                      <m:t>=</m:t>
                    </m:r>
                    <m:acc>
                      <m:accPr>
                        <m:chr m:val="̇"/>
                        <m:ctrlPr>
                          <a:rPr lang="en-US" sz="2800" i="1">
                            <a:latin typeface="Cambria Math"/>
                          </a:rPr>
                        </m:ctrlPr>
                      </m:accPr>
                      <m:e>
                        <m:r>
                          <a:rPr lang="en-US" sz="2800" i="1">
                            <a:latin typeface="Cambria Math"/>
                            <a:ea typeface="Cambria Math"/>
                          </a:rPr>
                          <m:t>𝜃</m:t>
                        </m:r>
                      </m:e>
                    </m:acc>
                    <m:acc>
                      <m:accPr>
                        <m:chr m:val="̇"/>
                        <m:ctrlPr>
                          <a:rPr lang="en-US" sz="2800" i="1">
                            <a:latin typeface="Cambria Math"/>
                          </a:rPr>
                        </m:ctrlPr>
                      </m:accPr>
                      <m:e>
                        <m:r>
                          <a:rPr lang="en-US" sz="2800" i="1">
                            <a:latin typeface="Cambria Math"/>
                            <a:ea typeface="Cambria Math"/>
                            <a:sym typeface="Symbol"/>
                          </a:rPr>
                          <m:t></m:t>
                        </m:r>
                      </m:e>
                    </m:acc>
                    <m:d>
                      <m:dPr>
                        <m:ctrlPr>
                          <a:rPr lang="en-US" sz="2800" i="1">
                            <a:latin typeface="Cambria Math"/>
                          </a:rPr>
                        </m:ctrlPr>
                      </m:dPr>
                      <m:e>
                        <m:f>
                          <m:fPr>
                            <m:ctrlPr>
                              <a:rPr lang="en-US" sz="2800" i="1">
                                <a:latin typeface="Cambria Math"/>
                              </a:rPr>
                            </m:ctrlPr>
                          </m:fPr>
                          <m:num>
                            <m:sSub>
                              <m:sSubPr>
                                <m:ctrlPr>
                                  <a:rPr lang="en-US" sz="2800" i="1">
                                    <a:latin typeface="Cambria Math"/>
                                  </a:rPr>
                                </m:ctrlPr>
                              </m:sSubPr>
                              <m:e>
                                <m:r>
                                  <a:rPr lang="en-US" sz="2800" i="1">
                                    <a:latin typeface="Cambria Math"/>
                                  </a:rPr>
                                  <m:t>𝐼</m:t>
                                </m:r>
                              </m:e>
                              <m:sub>
                                <m:r>
                                  <a:rPr lang="en-US" sz="2800" i="1">
                                    <a:latin typeface="Cambria Math"/>
                                  </a:rPr>
                                  <m:t>𝑦𝑦</m:t>
                                </m:r>
                              </m:sub>
                            </m:sSub>
                            <m:r>
                              <a:rPr lang="en-US" sz="2800" i="1">
                                <a:latin typeface="Cambria Math"/>
                              </a:rPr>
                              <m:t>−</m:t>
                            </m:r>
                            <m:sSub>
                              <m:sSubPr>
                                <m:ctrlPr>
                                  <a:rPr lang="en-US" sz="2800" i="1">
                                    <a:latin typeface="Cambria Math"/>
                                  </a:rPr>
                                </m:ctrlPr>
                              </m:sSubPr>
                              <m:e>
                                <m:r>
                                  <a:rPr lang="en-US" sz="2800" i="1">
                                    <a:latin typeface="Cambria Math"/>
                                  </a:rPr>
                                  <m:t>𝐼</m:t>
                                </m:r>
                              </m:e>
                              <m:sub>
                                <m:r>
                                  <a:rPr lang="en-US" sz="2800" i="1">
                                    <a:latin typeface="Cambria Math"/>
                                  </a:rPr>
                                  <m:t>𝑧𝑧</m:t>
                                </m:r>
                              </m:sub>
                            </m:sSub>
                          </m:num>
                          <m:den>
                            <m:sSub>
                              <m:sSubPr>
                                <m:ctrlPr>
                                  <a:rPr lang="en-US" sz="2800" i="1">
                                    <a:latin typeface="Cambria Math"/>
                                  </a:rPr>
                                </m:ctrlPr>
                              </m:sSubPr>
                              <m:e>
                                <m:r>
                                  <a:rPr lang="en-US" sz="2800" i="1">
                                    <a:latin typeface="Cambria Math"/>
                                  </a:rPr>
                                  <m:t>𝐼</m:t>
                                </m:r>
                              </m:e>
                              <m:sub>
                                <m:r>
                                  <a:rPr lang="en-US" sz="2800" i="1">
                                    <a:latin typeface="Cambria Math"/>
                                  </a:rPr>
                                  <m:t>𝑥𝑥</m:t>
                                </m:r>
                              </m:sub>
                            </m:sSub>
                          </m:den>
                        </m:f>
                      </m:e>
                    </m:d>
                    <m:r>
                      <a:rPr lang="en-US" sz="2800" i="1">
                        <a:latin typeface="Cambria Math"/>
                      </a:rPr>
                      <m:t>+</m:t>
                    </m:r>
                    <m:f>
                      <m:fPr>
                        <m:ctrlPr>
                          <a:rPr lang="en-US" sz="2800" i="1">
                            <a:latin typeface="Cambria Math"/>
                          </a:rPr>
                        </m:ctrlPr>
                      </m:fPr>
                      <m:num>
                        <m:sSub>
                          <m:sSubPr>
                            <m:ctrlPr>
                              <a:rPr lang="en-US" sz="2800" i="1">
                                <a:latin typeface="Cambria Math"/>
                              </a:rPr>
                            </m:ctrlPr>
                          </m:sSubPr>
                          <m:e>
                            <m:r>
                              <a:rPr lang="en-US" sz="2800" i="1">
                                <a:latin typeface="Cambria Math"/>
                              </a:rPr>
                              <m:t>𝑀</m:t>
                            </m:r>
                          </m:e>
                          <m:sub>
                            <m:r>
                              <a:rPr lang="en-US" sz="2800" i="1">
                                <a:latin typeface="Cambria Math"/>
                              </a:rPr>
                              <m:t>𝑥</m:t>
                            </m:r>
                          </m:sub>
                        </m:sSub>
                      </m:num>
                      <m:den>
                        <m:sSub>
                          <m:sSubPr>
                            <m:ctrlPr>
                              <a:rPr lang="en-US" sz="2800" i="1">
                                <a:latin typeface="Cambria Math"/>
                              </a:rPr>
                            </m:ctrlPr>
                          </m:sSubPr>
                          <m:e>
                            <m:r>
                              <a:rPr lang="en-US" sz="2800" i="1">
                                <a:latin typeface="Cambria Math"/>
                              </a:rPr>
                              <m:t>𝐼</m:t>
                            </m:r>
                          </m:e>
                          <m:sub>
                            <m:r>
                              <a:rPr lang="en-US" sz="2800" i="1">
                                <a:latin typeface="Cambria Math"/>
                              </a:rPr>
                              <m:t>𝑥𝑥</m:t>
                            </m:r>
                          </m:sub>
                        </m:sSub>
                      </m:den>
                    </m:f>
                  </m:oMath>
                </a14:m>
                <a:endParaRPr lang="en-US" sz="2400" dirty="0"/>
              </a:p>
              <a:p>
                <a:r>
                  <a:rPr lang="en-US" sz="2400" dirty="0"/>
                  <a:t> </a:t>
                </a:r>
                <a:r>
                  <a:rPr lang="en-US" sz="2600" dirty="0" smtClean="0"/>
                  <a:t>Roll:</a:t>
                </a:r>
                <a:r>
                  <a:rPr lang="en-US" sz="2400" dirty="0" smtClean="0"/>
                  <a:t>    </a:t>
                </a:r>
                <a14:m>
                  <m:oMath xmlns:m="http://schemas.openxmlformats.org/officeDocument/2006/math">
                    <m:acc>
                      <m:accPr>
                        <m:chr m:val="̈"/>
                        <m:ctrlPr>
                          <a:rPr lang="en-US" sz="2800" i="1">
                            <a:latin typeface="Cambria Math"/>
                          </a:rPr>
                        </m:ctrlPr>
                      </m:accPr>
                      <m:e>
                        <m:r>
                          <a:rPr lang="en-US" sz="2800" i="1">
                            <a:latin typeface="Cambria Math"/>
                            <a:ea typeface="Cambria Math"/>
                          </a:rPr>
                          <m:t>𝜃</m:t>
                        </m:r>
                      </m:e>
                    </m:acc>
                    <m:r>
                      <a:rPr lang="en-US" sz="2800" i="1">
                        <a:latin typeface="Cambria Math"/>
                      </a:rPr>
                      <m:t>=</m:t>
                    </m:r>
                    <m:acc>
                      <m:accPr>
                        <m:chr m:val="̇"/>
                        <m:ctrlPr>
                          <a:rPr lang="en-US" sz="2800" i="1">
                            <a:latin typeface="Cambria Math"/>
                          </a:rPr>
                        </m:ctrlPr>
                      </m:accPr>
                      <m:e>
                        <m:r>
                          <a:rPr lang="en-US" sz="2800" i="1">
                            <a:latin typeface="Cambria Math"/>
                            <a:sym typeface="Symbol"/>
                          </a:rPr>
                          <m:t></m:t>
                        </m:r>
                      </m:e>
                    </m:acc>
                    <m:acc>
                      <m:accPr>
                        <m:chr m:val="̇"/>
                        <m:ctrlPr>
                          <a:rPr lang="en-US" sz="2800" i="1">
                            <a:latin typeface="Cambria Math"/>
                          </a:rPr>
                        </m:ctrlPr>
                      </m:accPr>
                      <m:e>
                        <m:r>
                          <a:rPr lang="en-US" sz="2800" i="1">
                            <a:latin typeface="Cambria Math"/>
                            <a:ea typeface="Cambria Math"/>
                            <a:sym typeface="Symbol"/>
                          </a:rPr>
                          <m:t></m:t>
                        </m:r>
                      </m:e>
                    </m:acc>
                    <m:d>
                      <m:dPr>
                        <m:ctrlPr>
                          <a:rPr lang="en-US" sz="2800" i="1">
                            <a:latin typeface="Cambria Math"/>
                          </a:rPr>
                        </m:ctrlPr>
                      </m:dPr>
                      <m:e>
                        <m:f>
                          <m:fPr>
                            <m:ctrlPr>
                              <a:rPr lang="en-US" sz="2800" i="1">
                                <a:latin typeface="Cambria Math"/>
                              </a:rPr>
                            </m:ctrlPr>
                          </m:fPr>
                          <m:num>
                            <m:sSub>
                              <m:sSubPr>
                                <m:ctrlPr>
                                  <a:rPr lang="en-US" sz="2800" i="1">
                                    <a:latin typeface="Cambria Math"/>
                                  </a:rPr>
                                </m:ctrlPr>
                              </m:sSubPr>
                              <m:e>
                                <m:r>
                                  <a:rPr lang="en-US" sz="2800" i="1">
                                    <a:latin typeface="Cambria Math"/>
                                  </a:rPr>
                                  <m:t>𝐼</m:t>
                                </m:r>
                              </m:e>
                              <m:sub>
                                <m:r>
                                  <a:rPr lang="en-US" sz="2800" i="1">
                                    <a:latin typeface="Cambria Math"/>
                                  </a:rPr>
                                  <m:t>𝑧𝑧</m:t>
                                </m:r>
                              </m:sub>
                            </m:sSub>
                            <m:r>
                              <a:rPr lang="en-US" sz="2800" i="1">
                                <a:latin typeface="Cambria Math"/>
                              </a:rPr>
                              <m:t>−</m:t>
                            </m:r>
                            <m:sSub>
                              <m:sSubPr>
                                <m:ctrlPr>
                                  <a:rPr lang="en-US" sz="2800" i="1">
                                    <a:latin typeface="Cambria Math"/>
                                  </a:rPr>
                                </m:ctrlPr>
                              </m:sSubPr>
                              <m:e>
                                <m:r>
                                  <a:rPr lang="en-US" sz="2800" i="1">
                                    <a:latin typeface="Cambria Math"/>
                                  </a:rPr>
                                  <m:t>𝐼</m:t>
                                </m:r>
                              </m:e>
                              <m:sub>
                                <m:r>
                                  <a:rPr lang="en-US" sz="2800" i="1">
                                    <a:latin typeface="Cambria Math"/>
                                  </a:rPr>
                                  <m:t>𝑥𝑥</m:t>
                                </m:r>
                              </m:sub>
                            </m:sSub>
                          </m:num>
                          <m:den>
                            <m:sSub>
                              <m:sSubPr>
                                <m:ctrlPr>
                                  <a:rPr lang="en-US" sz="2800" i="1">
                                    <a:latin typeface="Cambria Math"/>
                                  </a:rPr>
                                </m:ctrlPr>
                              </m:sSubPr>
                              <m:e>
                                <m:r>
                                  <a:rPr lang="en-US" sz="2800" i="1">
                                    <a:latin typeface="Cambria Math"/>
                                  </a:rPr>
                                  <m:t>𝐼</m:t>
                                </m:r>
                              </m:e>
                              <m:sub>
                                <m:r>
                                  <a:rPr lang="en-US" sz="2800" i="1">
                                    <a:latin typeface="Cambria Math"/>
                                  </a:rPr>
                                  <m:t>𝑦𝑦</m:t>
                                </m:r>
                              </m:sub>
                            </m:sSub>
                          </m:den>
                        </m:f>
                      </m:e>
                    </m:d>
                    <m:r>
                      <a:rPr lang="en-US" sz="2800" i="1">
                        <a:latin typeface="Cambria Math"/>
                      </a:rPr>
                      <m:t>+</m:t>
                    </m:r>
                    <m:f>
                      <m:fPr>
                        <m:ctrlPr>
                          <a:rPr lang="en-US" sz="2800" i="1">
                            <a:latin typeface="Cambria Math"/>
                          </a:rPr>
                        </m:ctrlPr>
                      </m:fPr>
                      <m:num>
                        <m:sSub>
                          <m:sSubPr>
                            <m:ctrlPr>
                              <a:rPr lang="en-US" sz="2800" i="1">
                                <a:latin typeface="Cambria Math"/>
                              </a:rPr>
                            </m:ctrlPr>
                          </m:sSubPr>
                          <m:e>
                            <m:r>
                              <a:rPr lang="en-US" sz="2800" i="1">
                                <a:latin typeface="Cambria Math"/>
                              </a:rPr>
                              <m:t>𝑀</m:t>
                            </m:r>
                          </m:e>
                          <m:sub>
                            <m:r>
                              <a:rPr lang="en-US" sz="2800" i="1">
                                <a:latin typeface="Cambria Math"/>
                              </a:rPr>
                              <m:t>𝑦</m:t>
                            </m:r>
                          </m:sub>
                        </m:sSub>
                      </m:num>
                      <m:den>
                        <m:sSub>
                          <m:sSubPr>
                            <m:ctrlPr>
                              <a:rPr lang="en-US" sz="2800" i="1">
                                <a:latin typeface="Cambria Math"/>
                              </a:rPr>
                            </m:ctrlPr>
                          </m:sSubPr>
                          <m:e>
                            <m:r>
                              <a:rPr lang="en-US" sz="2800" i="1">
                                <a:latin typeface="Cambria Math"/>
                              </a:rPr>
                              <m:t>𝐼</m:t>
                            </m:r>
                          </m:e>
                          <m:sub>
                            <m:r>
                              <a:rPr lang="en-US" sz="2800" i="1">
                                <a:latin typeface="Cambria Math"/>
                              </a:rPr>
                              <m:t>𝑦𝑦</m:t>
                            </m:r>
                          </m:sub>
                        </m:sSub>
                      </m:den>
                    </m:f>
                  </m:oMath>
                </a14:m>
                <a:endParaRPr lang="en-US" sz="2400" dirty="0"/>
              </a:p>
              <a:p>
                <a:r>
                  <a:rPr lang="en-US" sz="2600" dirty="0" smtClean="0"/>
                  <a:t>Yaw</a:t>
                </a:r>
                <a:r>
                  <a:rPr lang="en-US" sz="2400" dirty="0" smtClean="0"/>
                  <a:t>:    </a:t>
                </a:r>
                <a14:m>
                  <m:oMath xmlns:m="http://schemas.openxmlformats.org/officeDocument/2006/math">
                    <m:acc>
                      <m:accPr>
                        <m:chr m:val="̈"/>
                        <m:ctrlPr>
                          <a:rPr lang="en-US" sz="2800" i="1">
                            <a:latin typeface="Cambria Math"/>
                          </a:rPr>
                        </m:ctrlPr>
                      </m:accPr>
                      <m:e>
                        <m:r>
                          <a:rPr lang="en-US" sz="2800" i="1">
                            <a:latin typeface="Cambria Math"/>
                            <a:ea typeface="Cambria Math"/>
                            <a:sym typeface="Symbol"/>
                          </a:rPr>
                          <m:t></m:t>
                        </m:r>
                      </m:e>
                    </m:acc>
                    <m:r>
                      <a:rPr lang="en-US" sz="2800" i="1">
                        <a:latin typeface="Cambria Math"/>
                      </a:rPr>
                      <m:t>=</m:t>
                    </m:r>
                    <m:acc>
                      <m:accPr>
                        <m:chr m:val="̇"/>
                        <m:ctrlPr>
                          <a:rPr lang="en-US" sz="2800" i="1">
                            <a:latin typeface="Cambria Math"/>
                          </a:rPr>
                        </m:ctrlPr>
                      </m:accPr>
                      <m:e>
                        <m:r>
                          <a:rPr lang="en-US" sz="2800" i="1">
                            <a:latin typeface="Cambria Math"/>
                            <a:sym typeface="Symbol"/>
                          </a:rPr>
                          <m:t></m:t>
                        </m:r>
                      </m:e>
                    </m:acc>
                    <m:acc>
                      <m:accPr>
                        <m:chr m:val="̇"/>
                        <m:ctrlPr>
                          <a:rPr lang="en-US" sz="2800" i="1">
                            <a:latin typeface="Cambria Math"/>
                          </a:rPr>
                        </m:ctrlPr>
                      </m:accPr>
                      <m:e>
                        <m:r>
                          <a:rPr lang="en-US" sz="2800" i="1">
                            <a:latin typeface="Cambria Math"/>
                            <a:ea typeface="Cambria Math"/>
                          </a:rPr>
                          <m:t>𝜃</m:t>
                        </m:r>
                      </m:e>
                    </m:acc>
                    <m:d>
                      <m:dPr>
                        <m:ctrlPr>
                          <a:rPr lang="en-US" sz="2800" i="1">
                            <a:latin typeface="Cambria Math"/>
                          </a:rPr>
                        </m:ctrlPr>
                      </m:dPr>
                      <m:e>
                        <m:f>
                          <m:fPr>
                            <m:ctrlPr>
                              <a:rPr lang="en-US" sz="2800" i="1">
                                <a:latin typeface="Cambria Math"/>
                              </a:rPr>
                            </m:ctrlPr>
                          </m:fPr>
                          <m:num>
                            <m:sSub>
                              <m:sSubPr>
                                <m:ctrlPr>
                                  <a:rPr lang="en-US" sz="2800" i="1">
                                    <a:latin typeface="Cambria Math"/>
                                  </a:rPr>
                                </m:ctrlPr>
                              </m:sSubPr>
                              <m:e>
                                <m:r>
                                  <a:rPr lang="en-US" sz="2800" i="1">
                                    <a:latin typeface="Cambria Math"/>
                                  </a:rPr>
                                  <m:t>𝐼</m:t>
                                </m:r>
                              </m:e>
                              <m:sub>
                                <m:r>
                                  <a:rPr lang="en-US" sz="2800" i="1">
                                    <a:latin typeface="Cambria Math"/>
                                  </a:rPr>
                                  <m:t>𝑥𝑥</m:t>
                                </m:r>
                              </m:sub>
                            </m:sSub>
                            <m:r>
                              <a:rPr lang="en-US" sz="2800" i="1">
                                <a:latin typeface="Cambria Math"/>
                              </a:rPr>
                              <m:t>−</m:t>
                            </m:r>
                            <m:sSub>
                              <m:sSubPr>
                                <m:ctrlPr>
                                  <a:rPr lang="en-US" sz="2800" i="1">
                                    <a:latin typeface="Cambria Math"/>
                                  </a:rPr>
                                </m:ctrlPr>
                              </m:sSubPr>
                              <m:e>
                                <m:r>
                                  <a:rPr lang="en-US" sz="2800" i="1">
                                    <a:latin typeface="Cambria Math"/>
                                  </a:rPr>
                                  <m:t>𝐼</m:t>
                                </m:r>
                              </m:e>
                              <m:sub>
                                <m:r>
                                  <a:rPr lang="en-US" sz="2800" i="1">
                                    <a:latin typeface="Cambria Math"/>
                                  </a:rPr>
                                  <m:t>𝑦𝑦</m:t>
                                </m:r>
                              </m:sub>
                            </m:sSub>
                          </m:num>
                          <m:den>
                            <m:sSub>
                              <m:sSubPr>
                                <m:ctrlPr>
                                  <a:rPr lang="en-US" sz="2800" i="1">
                                    <a:latin typeface="Cambria Math"/>
                                  </a:rPr>
                                </m:ctrlPr>
                              </m:sSubPr>
                              <m:e>
                                <m:r>
                                  <a:rPr lang="en-US" sz="2800" i="1">
                                    <a:latin typeface="Cambria Math"/>
                                  </a:rPr>
                                  <m:t>𝐼</m:t>
                                </m:r>
                              </m:e>
                              <m:sub>
                                <m:r>
                                  <a:rPr lang="en-US" sz="2800" i="1">
                                    <a:latin typeface="Cambria Math"/>
                                  </a:rPr>
                                  <m:t>𝑧𝑧</m:t>
                                </m:r>
                              </m:sub>
                            </m:sSub>
                          </m:den>
                        </m:f>
                      </m:e>
                    </m:d>
                    <m:r>
                      <a:rPr lang="en-US" sz="2800" i="1">
                        <a:latin typeface="Cambria Math"/>
                      </a:rPr>
                      <m:t>+</m:t>
                    </m:r>
                    <m:f>
                      <m:fPr>
                        <m:ctrlPr>
                          <a:rPr lang="en-US" sz="2800" i="1">
                            <a:latin typeface="Cambria Math"/>
                          </a:rPr>
                        </m:ctrlPr>
                      </m:fPr>
                      <m:num>
                        <m:sSub>
                          <m:sSubPr>
                            <m:ctrlPr>
                              <a:rPr lang="en-US" sz="2800" i="1">
                                <a:latin typeface="Cambria Math"/>
                              </a:rPr>
                            </m:ctrlPr>
                          </m:sSubPr>
                          <m:e>
                            <m:r>
                              <a:rPr lang="en-US" sz="2800" i="1">
                                <a:latin typeface="Cambria Math"/>
                              </a:rPr>
                              <m:t>𝑀</m:t>
                            </m:r>
                          </m:e>
                          <m:sub>
                            <m:r>
                              <a:rPr lang="en-US" sz="2800" i="1">
                                <a:latin typeface="Cambria Math"/>
                              </a:rPr>
                              <m:t>𝑧</m:t>
                            </m:r>
                          </m:sub>
                        </m:sSub>
                      </m:num>
                      <m:den>
                        <m:sSub>
                          <m:sSubPr>
                            <m:ctrlPr>
                              <a:rPr lang="en-US" sz="2800" i="1">
                                <a:latin typeface="Cambria Math"/>
                              </a:rPr>
                            </m:ctrlPr>
                          </m:sSubPr>
                          <m:e>
                            <m:r>
                              <a:rPr lang="en-US" sz="2800" i="1">
                                <a:latin typeface="Cambria Math"/>
                              </a:rPr>
                              <m:t>𝐼</m:t>
                            </m:r>
                          </m:e>
                          <m:sub>
                            <m:r>
                              <a:rPr lang="en-US" sz="2800" i="1">
                                <a:latin typeface="Cambria Math"/>
                              </a:rPr>
                              <m:t>𝑧𝑧</m:t>
                            </m:r>
                          </m:sub>
                        </m:sSub>
                      </m:den>
                    </m:f>
                  </m:oMath>
                </a14:m>
                <a:endParaRPr lang="en-US" sz="2800" dirty="0" smtClean="0"/>
              </a:p>
            </p:txBody>
          </p:sp>
        </mc:Choice>
        <mc:Fallback xmlns="">
          <p:sp>
            <p:nvSpPr>
              <p:cNvPr id="112" name="TextBox 111"/>
              <p:cNvSpPr txBox="1">
                <a:spLocks noRot="1" noChangeAspect="1" noMove="1" noResize="1" noEditPoints="1" noAdjustHandles="1" noChangeArrowheads="1" noChangeShapeType="1" noTextEdit="1"/>
              </p:cNvSpPr>
              <p:nvPr/>
            </p:nvSpPr>
            <p:spPr>
              <a:xfrm>
                <a:off x="30937200" y="5185638"/>
                <a:ext cx="5448583" cy="2262029"/>
              </a:xfrm>
              <a:prstGeom prst="rect">
                <a:avLst/>
              </a:prstGeom>
              <a:blipFill rotWithShape="1">
                <a:blip r:embed="rId6"/>
                <a:stretch>
                  <a:fillRect l="-1902"/>
                </a:stretch>
              </a:blipFill>
            </p:spPr>
            <p:txBody>
              <a:bodyPr/>
              <a:lstStyle/>
              <a:p>
                <a:r>
                  <a:rPr lang="en-US">
                    <a:noFill/>
                  </a:rPr>
                  <a:t> </a:t>
                </a:r>
              </a:p>
            </p:txBody>
          </p:sp>
        </mc:Fallback>
      </mc:AlternateContent>
      <p:sp>
        <p:nvSpPr>
          <p:cNvPr id="32" name="TextBox 31"/>
          <p:cNvSpPr txBox="1"/>
          <p:nvPr/>
        </p:nvSpPr>
        <p:spPr>
          <a:xfrm>
            <a:off x="30251400" y="2903978"/>
            <a:ext cx="13371955" cy="851075"/>
          </a:xfrm>
          <a:prstGeom prst="rect">
            <a:avLst/>
          </a:prstGeom>
          <a:solidFill>
            <a:schemeClr val="accent1">
              <a:lumMod val="75000"/>
            </a:schemeClr>
          </a:solidFill>
        </p:spPr>
        <p:txBody>
          <a:bodyPr wrap="square" lIns="94053" tIns="47026" rIns="94053" bIns="47026" rtlCol="0" anchor="ctr">
            <a:spAutoFit/>
          </a:bodyPr>
          <a:lstStyle/>
          <a:p>
            <a:pPr algn="ctr"/>
            <a:r>
              <a:rPr lang="en-US" sz="4800" b="1" dirty="0">
                <a:solidFill>
                  <a:schemeClr val="bg1"/>
                </a:solidFill>
              </a:rPr>
              <a:t>Attitude </a:t>
            </a:r>
            <a:r>
              <a:rPr lang="en-US" sz="4800" b="1" dirty="0" smtClean="0">
                <a:solidFill>
                  <a:schemeClr val="bg1"/>
                </a:solidFill>
              </a:rPr>
              <a:t> Control</a:t>
            </a:r>
            <a:endParaRPr lang="en-US" sz="4800" b="1" dirty="0">
              <a:solidFill>
                <a:schemeClr val="bg1"/>
              </a:solidFill>
            </a:endParaRPr>
          </a:p>
        </p:txBody>
      </p:sp>
      <p:pic>
        <p:nvPicPr>
          <p:cNvPr id="1037" name="Picture 1036"/>
          <p:cNvPicPr>
            <a:picLocks noChangeAspect="1"/>
          </p:cNvPicPr>
          <p:nvPr/>
        </p:nvPicPr>
        <p:blipFill rotWithShape="1">
          <a:blip r:embed="rId7">
            <a:extLst>
              <a:ext uri="{28A0092B-C50C-407E-A947-70E740481C1C}">
                <a14:useLocalDpi xmlns:a14="http://schemas.microsoft.com/office/drawing/2010/main" val="0"/>
              </a:ext>
            </a:extLst>
          </a:blip>
          <a:srcRect l="16875" t="13333" r="15625" b="14444"/>
          <a:stretch/>
        </p:blipFill>
        <p:spPr>
          <a:xfrm>
            <a:off x="36499800" y="4966878"/>
            <a:ext cx="5904787" cy="3553807"/>
          </a:xfrm>
          <a:prstGeom prst="rect">
            <a:avLst/>
          </a:prstGeom>
          <a:ln>
            <a:noFill/>
          </a:ln>
          <a:effectLst>
            <a:outerShdw blurRad="292100" dist="139700" dir="2700000" algn="tl" rotWithShape="0">
              <a:srgbClr val="333333">
                <a:alpha val="65000"/>
              </a:srgbClr>
            </a:outerShdw>
          </a:effectLst>
        </p:spPr>
      </p:pic>
      <p:pic>
        <p:nvPicPr>
          <p:cNvPr id="1042" name="Picture 104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8089738" y="777697"/>
            <a:ext cx="5403330" cy="1432327"/>
          </a:xfrm>
          <a:prstGeom prst="rect">
            <a:avLst/>
          </a:prstGeom>
        </p:spPr>
      </p:pic>
      <p:sp>
        <p:nvSpPr>
          <p:cNvPr id="51" name="TextBox 55"/>
          <p:cNvSpPr txBox="1"/>
          <p:nvPr/>
        </p:nvSpPr>
        <p:spPr>
          <a:xfrm>
            <a:off x="32644506" y="4124130"/>
            <a:ext cx="8808294" cy="630942"/>
          </a:xfrm>
          <a:prstGeom prst="rect">
            <a:avLst/>
          </a:prstGeom>
          <a:noFill/>
        </p:spPr>
        <p:txBody>
          <a:bodyPr wrap="square" rtlCol="0">
            <a:spAutoFit/>
          </a:bodyPr>
          <a:lstStyle/>
          <a:p>
            <a:pPr algn="ctr"/>
            <a:r>
              <a:rPr lang="en-US" sz="3400" b="1" dirty="0" smtClean="0"/>
              <a:t>Kinematics </a:t>
            </a:r>
            <a:r>
              <a:rPr lang="en-US" sz="3400" b="1" dirty="0"/>
              <a:t>and </a:t>
            </a:r>
            <a:r>
              <a:rPr lang="en-US" sz="3400" b="1" dirty="0" smtClean="0"/>
              <a:t>Dynamics:</a:t>
            </a:r>
            <a:endParaRPr lang="en-US" sz="3400" dirty="0"/>
          </a:p>
        </p:txBody>
      </p:sp>
      <p:sp>
        <p:nvSpPr>
          <p:cNvPr id="76" name="Rectangle 54"/>
          <p:cNvSpPr/>
          <p:nvPr/>
        </p:nvSpPr>
        <p:spPr>
          <a:xfrm>
            <a:off x="304800" y="6776283"/>
            <a:ext cx="14325600" cy="389171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TextBox 57"/>
          <p:cNvSpPr txBox="1"/>
          <p:nvPr/>
        </p:nvSpPr>
        <p:spPr>
          <a:xfrm>
            <a:off x="304800" y="7006765"/>
            <a:ext cx="9301978" cy="3661235"/>
          </a:xfrm>
          <a:prstGeom prst="rect">
            <a:avLst/>
          </a:prstGeom>
          <a:noFill/>
        </p:spPr>
        <p:txBody>
          <a:bodyPr wrap="square" rtlCol="0">
            <a:spAutoFit/>
          </a:bodyPr>
          <a:lstStyle/>
          <a:p>
            <a:pPr algn="just"/>
            <a:r>
              <a:rPr lang="en-US" sz="2600" dirty="0"/>
              <a:t>NASA’s </a:t>
            </a:r>
            <a:r>
              <a:rPr lang="en-US" sz="2600" dirty="0" err="1"/>
              <a:t>Magnetospheric</a:t>
            </a:r>
            <a:r>
              <a:rPr lang="en-US" sz="2600" dirty="0"/>
              <a:t> </a:t>
            </a:r>
            <a:r>
              <a:rPr lang="en-US" sz="2600" dirty="0" err="1"/>
              <a:t>Multiscale</a:t>
            </a:r>
            <a:r>
              <a:rPr lang="en-US" sz="2600" dirty="0"/>
              <a:t> Mission (MMS) aims to investigate magnetic reconnection, the </a:t>
            </a:r>
            <a:r>
              <a:rPr lang="en-US" sz="2600" dirty="0" smtClean="0"/>
              <a:t>phenomena </a:t>
            </a:r>
            <a:r>
              <a:rPr lang="en-US" sz="2600" dirty="0"/>
              <a:t>that occurs when the Earth’s and Sun’s magnetic fields connect and disconnect in our magnetosphere. This reconnection   is of high interest because it releases powerful amounts of energy that can affect telecommunications networks, GPS navigation, and electric power grids. Four identically instrumented spacecraft flying in formation are necessary to observe the </a:t>
            </a:r>
            <a:r>
              <a:rPr lang="en-US" sz="2600" dirty="0" smtClean="0"/>
              <a:t>3D structure </a:t>
            </a:r>
            <a:r>
              <a:rPr lang="en-US" sz="2600" dirty="0"/>
              <a:t>of magnetic reconnection</a:t>
            </a:r>
            <a:r>
              <a:rPr lang="en-US" sz="2600" dirty="0" smtClean="0"/>
              <a:t>.</a:t>
            </a:r>
            <a:endParaRPr lang="en-US" sz="2600" dirty="0"/>
          </a:p>
        </p:txBody>
      </p:sp>
      <p:pic>
        <p:nvPicPr>
          <p:cNvPr id="57" name="Picture 5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591800" y="7138170"/>
            <a:ext cx="3100269" cy="3072630"/>
          </a:xfrm>
          <a:prstGeom prst="rect">
            <a:avLst/>
          </a:prstGeom>
          <a:effectLst>
            <a:outerShdw blurRad="292100" dist="139700" dir="2700000" algn="tl" rotWithShape="0">
              <a:prstClr val="black">
                <a:alpha val="65000"/>
              </a:prstClr>
            </a:outerShdw>
          </a:effectLst>
        </p:spPr>
      </p:pic>
      <p:sp>
        <p:nvSpPr>
          <p:cNvPr id="68" name="TextBox 77"/>
          <p:cNvSpPr txBox="1"/>
          <p:nvPr/>
        </p:nvSpPr>
        <p:spPr>
          <a:xfrm>
            <a:off x="30708600" y="19354800"/>
            <a:ext cx="12815192" cy="1615827"/>
          </a:xfrm>
          <a:prstGeom prst="rect">
            <a:avLst/>
          </a:prstGeom>
          <a:noFill/>
        </p:spPr>
        <p:txBody>
          <a:bodyPr wrap="square" rtlCol="0">
            <a:spAutoFit/>
          </a:bodyPr>
          <a:lstStyle/>
          <a:p>
            <a:pPr algn="ctr"/>
            <a:r>
              <a:rPr lang="en-US" sz="3400" b="1" dirty="0"/>
              <a:t>Sliding Mode Control (SMC):</a:t>
            </a:r>
            <a:endParaRPr lang="en-US" sz="3400" b="1" dirty="0" smtClean="0"/>
          </a:p>
          <a:p>
            <a:pPr algn="ctr"/>
            <a:r>
              <a:rPr lang="en-US" sz="3200" b="1" dirty="0" smtClean="0"/>
              <a:t> </a:t>
            </a:r>
          </a:p>
          <a:p>
            <a:pPr algn="ctr"/>
            <a:endParaRPr lang="en-US" sz="3200" dirty="0"/>
          </a:p>
        </p:txBody>
      </p:sp>
      <p:sp>
        <p:nvSpPr>
          <p:cNvPr id="52" name="TextBox 78"/>
          <p:cNvSpPr txBox="1"/>
          <p:nvPr/>
        </p:nvSpPr>
        <p:spPr>
          <a:xfrm>
            <a:off x="31287978" y="23148429"/>
            <a:ext cx="7002674" cy="1692771"/>
          </a:xfrm>
          <a:prstGeom prst="rect">
            <a:avLst/>
          </a:prstGeom>
          <a:noFill/>
        </p:spPr>
        <p:txBody>
          <a:bodyPr wrap="square" rtlCol="0">
            <a:spAutoFit/>
          </a:bodyPr>
          <a:lstStyle/>
          <a:p>
            <a:r>
              <a:rPr lang="en-US" sz="2600" u="sng" dirty="0" smtClean="0"/>
              <a:t> </a:t>
            </a:r>
            <a:r>
              <a:rPr lang="en-US" sz="2600" dirty="0" smtClean="0"/>
              <a:t>                         </a:t>
            </a:r>
            <a:r>
              <a:rPr lang="en-US" sz="2600" u="sng" dirty="0" smtClean="0"/>
              <a:t>Advantages </a:t>
            </a:r>
            <a:endParaRPr lang="en-US" sz="2600" dirty="0"/>
          </a:p>
          <a:p>
            <a:pPr marL="342900" indent="-342900">
              <a:buFont typeface="Arial" panose="020B0604020202020204" pitchFamily="34" charset="0"/>
              <a:buChar char="•"/>
            </a:pPr>
            <a:r>
              <a:rPr lang="en-US" sz="2600" dirty="0"/>
              <a:t>Non-linear control method </a:t>
            </a:r>
          </a:p>
          <a:p>
            <a:pPr marL="342900" indent="-342900">
              <a:buFont typeface="Arial" panose="020B0604020202020204" pitchFamily="34" charset="0"/>
              <a:buChar char="•"/>
            </a:pPr>
            <a:r>
              <a:rPr lang="en-US" sz="2600" dirty="0"/>
              <a:t>Robust against system uncertainties and disturbances</a:t>
            </a:r>
          </a:p>
        </p:txBody>
      </p:sp>
      <p:sp>
        <p:nvSpPr>
          <p:cNvPr id="55" name="TextBox 73"/>
          <p:cNvSpPr txBox="1"/>
          <p:nvPr/>
        </p:nvSpPr>
        <p:spPr>
          <a:xfrm>
            <a:off x="38519311" y="23152256"/>
            <a:ext cx="5104044" cy="1292662"/>
          </a:xfrm>
          <a:prstGeom prst="rect">
            <a:avLst/>
          </a:prstGeom>
          <a:noFill/>
        </p:spPr>
        <p:txBody>
          <a:bodyPr wrap="square" rtlCol="0">
            <a:spAutoFit/>
          </a:bodyPr>
          <a:lstStyle/>
          <a:p>
            <a:pPr lvl="0"/>
            <a:r>
              <a:rPr lang="en-US" sz="2600" dirty="0" smtClean="0"/>
              <a:t>               </a:t>
            </a:r>
            <a:r>
              <a:rPr lang="en-US" sz="2600" u="sng" dirty="0" smtClean="0"/>
              <a:t>Disadvantages</a:t>
            </a:r>
            <a:r>
              <a:rPr lang="en-US" sz="2600" dirty="0" smtClean="0"/>
              <a:t> </a:t>
            </a:r>
            <a:endParaRPr lang="en-US" sz="2600" dirty="0"/>
          </a:p>
          <a:p>
            <a:pPr marL="342900" lvl="0" indent="-342900">
              <a:buFont typeface="Arial" panose="020B0604020202020204" pitchFamily="34" charset="0"/>
              <a:buChar char="•"/>
            </a:pPr>
            <a:r>
              <a:rPr lang="en-US" sz="2600" dirty="0"/>
              <a:t>Chatter</a:t>
            </a:r>
          </a:p>
          <a:p>
            <a:pPr marL="342900" indent="-342900">
              <a:buFont typeface="Arial" panose="020B0604020202020204" pitchFamily="34" charset="0"/>
              <a:buChar char="•"/>
            </a:pPr>
            <a:r>
              <a:rPr lang="en-US" sz="2600" dirty="0"/>
              <a:t>Sensitive to noise</a:t>
            </a:r>
          </a:p>
        </p:txBody>
      </p:sp>
      <mc:AlternateContent xmlns:mc="http://schemas.openxmlformats.org/markup-compatibility/2006" xmlns:a14="http://schemas.microsoft.com/office/drawing/2010/main">
        <mc:Choice Requires="a14">
          <p:sp>
            <p:nvSpPr>
              <p:cNvPr id="64" name="TextBox 84"/>
              <p:cNvSpPr txBox="1"/>
              <p:nvPr/>
            </p:nvSpPr>
            <p:spPr>
              <a:xfrm>
                <a:off x="32080200" y="20157142"/>
                <a:ext cx="9386966" cy="2900409"/>
              </a:xfrm>
              <a:prstGeom prst="rect">
                <a:avLst/>
              </a:prstGeom>
              <a:noFill/>
            </p:spPr>
            <p:txBody>
              <a:bodyPr wrap="square" rtlCol="0">
                <a:spAutoFit/>
              </a:bodyPr>
              <a:lstStyle/>
              <a:p>
                <a:r>
                  <a:rPr lang="en-US" sz="2600" dirty="0" smtClean="0"/>
                  <a:t>Controller forces system to a prescribed phase plane trajectory.</a:t>
                </a:r>
                <a:endParaRPr lang="en-US" sz="2600" b="0" i="1" dirty="0" smtClean="0">
                  <a:latin typeface="Cambria Math" panose="02040503050406030204" pitchFamily="18" charset="0"/>
                </a:endParaRPr>
              </a:p>
              <a:p>
                <a:pPr/>
                <a14:m>
                  <m:oMathPara xmlns:m="http://schemas.openxmlformats.org/officeDocument/2006/math">
                    <m:oMathParaPr>
                      <m:jc m:val="centerGroup"/>
                    </m:oMathParaPr>
                    <m:oMath xmlns:m="http://schemas.openxmlformats.org/officeDocument/2006/math">
                      <m:r>
                        <a:rPr lang="en-US" sz="2600" b="1" i="1" smtClean="0">
                          <a:latin typeface="Cambria Math" panose="02040503050406030204" pitchFamily="18" charset="0"/>
                        </a:rPr>
                        <m:t>𝒖</m:t>
                      </m:r>
                      <m:r>
                        <a:rPr lang="en-US" sz="2600" b="1" i="1" smtClean="0">
                          <a:latin typeface="Cambria Math" panose="02040503050406030204" pitchFamily="18" charset="0"/>
                        </a:rPr>
                        <m:t>=</m:t>
                      </m:r>
                      <m:r>
                        <a:rPr lang="en-US" sz="2600" b="1" i="1" smtClean="0">
                          <a:latin typeface="Cambria Math" panose="02040503050406030204" pitchFamily="18" charset="0"/>
                        </a:rPr>
                        <m:t>𝒌</m:t>
                      </m:r>
                      <m:r>
                        <a:rPr lang="en-US" sz="2600" b="1" i="1" smtClean="0">
                          <a:latin typeface="Cambria Math" panose="02040503050406030204" pitchFamily="18" charset="0"/>
                        </a:rPr>
                        <m:t>∗</m:t>
                      </m:r>
                      <m:r>
                        <a:rPr lang="en-US" sz="2600" b="1" i="1" smtClean="0">
                          <a:latin typeface="Cambria Math" panose="02040503050406030204" pitchFamily="18" charset="0"/>
                        </a:rPr>
                        <m:t>𝒔𝒂𝒕</m:t>
                      </m:r>
                      <m:d>
                        <m:dPr>
                          <m:ctrlPr>
                            <a:rPr lang="en-US" sz="2600" b="1" i="1" smtClean="0">
                              <a:latin typeface="Cambria Math"/>
                            </a:rPr>
                          </m:ctrlPr>
                        </m:dPr>
                        <m:e>
                          <m:f>
                            <m:fPr>
                              <m:ctrlPr>
                                <a:rPr lang="en-US" sz="2600" b="1" i="1" smtClean="0">
                                  <a:latin typeface="Cambria Math"/>
                                </a:rPr>
                              </m:ctrlPr>
                            </m:fPr>
                            <m:num>
                              <m:r>
                                <a:rPr lang="en-US" sz="2600" b="1" i="1" smtClean="0">
                                  <a:latin typeface="Cambria Math" panose="02040503050406030204" pitchFamily="18" charset="0"/>
                                </a:rPr>
                                <m:t>𝑺</m:t>
                              </m:r>
                            </m:num>
                            <m:den>
                              <m:r>
                                <a:rPr lang="en-US" sz="2600" b="1" i="1" smtClean="0">
                                  <a:latin typeface="Cambria Math" panose="02040503050406030204" pitchFamily="18" charset="0"/>
                                  <a:ea typeface="Cambria Math" panose="02040503050406030204" pitchFamily="18" charset="0"/>
                                </a:rPr>
                                <m:t>𝝋</m:t>
                              </m:r>
                            </m:den>
                          </m:f>
                        </m:e>
                      </m:d>
                      <m:r>
                        <a:rPr lang="en-US" sz="2600" b="1" i="1" smtClean="0">
                          <a:latin typeface="Cambria Math" panose="02040503050406030204" pitchFamily="18" charset="0"/>
                        </a:rPr>
                        <m:t>  </m:t>
                      </m:r>
                    </m:oMath>
                  </m:oMathPara>
                </a14:m>
                <a:endParaRPr lang="en-US" sz="2600" b="1" i="1" dirty="0" smtClean="0">
                  <a:latin typeface="Cambria Math" panose="02040503050406030204" pitchFamily="18" charset="0"/>
                </a:endParaRPr>
              </a:p>
              <a:p>
                <a:pPr algn="just"/>
                <a:r>
                  <a:rPr lang="en-US" sz="2400" dirty="0" smtClean="0"/>
                  <a:t>                                                        </a:t>
                </a:r>
                <a14:m>
                  <m:oMath xmlns:m="http://schemas.openxmlformats.org/officeDocument/2006/math">
                    <m:r>
                      <a:rPr lang="en-US" sz="2400" i="1">
                        <a:latin typeface="Cambria Math" panose="02040503050406030204" pitchFamily="18" charset="0"/>
                      </a:rPr>
                      <m:t>𝑢</m:t>
                    </m:r>
                    <m:r>
                      <a:rPr lang="en-US" sz="2400" i="1">
                        <a:latin typeface="Cambria Math" panose="02040503050406030204" pitchFamily="18" charset="0"/>
                      </a:rPr>
                      <m:t>=</m:t>
                    </m:r>
                    <m:r>
                      <a:rPr lang="en-US" sz="2400" b="0" i="1" smtClean="0">
                        <a:latin typeface="Cambria Math" panose="02040503050406030204" pitchFamily="18" charset="0"/>
                      </a:rPr>
                      <m:t>𝐶</m:t>
                    </m:r>
                    <m:r>
                      <a:rPr lang="en-US" sz="2400" i="1">
                        <a:latin typeface="Cambria Math" panose="02040503050406030204" pitchFamily="18" charset="0"/>
                      </a:rPr>
                      <m:t>𝑜𝑛𝑡</m:t>
                    </m:r>
                    <m:r>
                      <a:rPr lang="en-US" sz="2400" b="0" i="1" smtClean="0">
                        <a:latin typeface="Cambria Math" panose="02040503050406030204" pitchFamily="18" charset="0"/>
                      </a:rPr>
                      <m:t>𝑟𝑜𝑙</m:t>
                    </m:r>
                    <m:r>
                      <a:rPr lang="en-US" sz="2400" i="1">
                        <a:latin typeface="Cambria Math" panose="02040503050406030204" pitchFamily="18" charset="0"/>
                      </a:rPr>
                      <m:t> </m:t>
                    </m:r>
                    <m:r>
                      <a:rPr lang="en-US" sz="2400" i="1">
                        <a:latin typeface="Cambria Math" panose="02040503050406030204" pitchFamily="18" charset="0"/>
                      </a:rPr>
                      <m:t>𝑜𝑢𝑡𝑝𝑢𝑡</m:t>
                    </m:r>
                    <m:r>
                      <a:rPr lang="en-US" sz="2400" i="1">
                        <a:latin typeface="Cambria Math" panose="02040503050406030204" pitchFamily="18" charset="0"/>
                      </a:rPr>
                      <m:t> </m:t>
                    </m:r>
                  </m:oMath>
                </a14:m>
                <a:endParaRPr lang="en-US" sz="2400" b="0" i="1" dirty="0" smtClean="0">
                  <a:latin typeface="Cambria Math" panose="02040503050406030204" pitchFamily="18" charset="0"/>
                </a:endParaRPr>
              </a:p>
              <a:p>
                <a:pPr algn="just"/>
                <a:r>
                  <a:rPr lang="en-US" sz="2400" dirty="0" smtClean="0"/>
                  <a:t>                                                        </a:t>
                </a:r>
                <a14:m>
                  <m:oMath xmlns:m="http://schemas.openxmlformats.org/officeDocument/2006/math">
                    <m:r>
                      <a:rPr lang="en-US" sz="2400" i="1">
                        <a:latin typeface="Cambria Math" panose="02040503050406030204" pitchFamily="18" charset="0"/>
                      </a:rPr>
                      <m:t>𝑆</m:t>
                    </m:r>
                    <m:r>
                      <a:rPr lang="en-US" sz="2400" i="1">
                        <a:latin typeface="Cambria Math" panose="02040503050406030204" pitchFamily="18" charset="0"/>
                      </a:rPr>
                      <m:t>=</m:t>
                    </m:r>
                    <m:r>
                      <a:rPr lang="en-US" sz="2400" i="1">
                        <a:latin typeface="Cambria Math" panose="02040503050406030204" pitchFamily="18" charset="0"/>
                      </a:rPr>
                      <m:t>𝑆𝑙𝑖𝑑𝑖𝑛𝑔</m:t>
                    </m:r>
                    <m:r>
                      <a:rPr lang="en-US" sz="2400" i="1">
                        <a:latin typeface="Cambria Math" panose="02040503050406030204" pitchFamily="18" charset="0"/>
                      </a:rPr>
                      <m:t> </m:t>
                    </m:r>
                    <m:r>
                      <a:rPr lang="en-US" sz="2400" b="0" i="1" smtClean="0">
                        <a:latin typeface="Cambria Math" panose="02040503050406030204" pitchFamily="18" charset="0"/>
                      </a:rPr>
                      <m:t>𝑠</m:t>
                    </m:r>
                    <m:r>
                      <a:rPr lang="en-US" sz="2400" i="1">
                        <a:latin typeface="Cambria Math" panose="02040503050406030204" pitchFamily="18" charset="0"/>
                      </a:rPr>
                      <m:t>𝑢𝑟𝑓𝑎𝑐𝑒</m:t>
                    </m:r>
                    <m:r>
                      <a:rPr lang="en-US" sz="2400" i="1">
                        <a:latin typeface="Cambria Math" panose="02040503050406030204" pitchFamily="18" charset="0"/>
                      </a:rPr>
                      <m:t> </m:t>
                    </m:r>
                  </m:oMath>
                </a14:m>
                <a:endParaRPr lang="en-US" sz="2400" b="0" i="1" dirty="0" smtClean="0">
                  <a:latin typeface="Cambria Math" panose="02040503050406030204" pitchFamily="18" charset="0"/>
                </a:endParaRPr>
              </a:p>
              <a:p>
                <a:pPr algn="just"/>
                <a:r>
                  <a:rPr lang="en-US" sz="2400" dirty="0" smtClean="0"/>
                  <a:t>                                                        </a:t>
                </a:r>
                <a14:m>
                  <m:oMath xmlns:m="http://schemas.openxmlformats.org/officeDocument/2006/math">
                    <m:r>
                      <a:rPr lang="en-US" sz="2400" i="1">
                        <a:latin typeface="Cambria Math" panose="02040503050406030204" pitchFamily="18" charset="0"/>
                      </a:rPr>
                      <m:t>𝑘</m:t>
                    </m:r>
                    <m:r>
                      <a:rPr lang="en-US" sz="2400" i="1">
                        <a:latin typeface="Cambria Math" panose="02040503050406030204" pitchFamily="18" charset="0"/>
                      </a:rPr>
                      <m:t>=</m:t>
                    </m:r>
                    <m:r>
                      <a:rPr lang="en-US" sz="2400" i="1" smtClean="0">
                        <a:latin typeface="Cambria Math" panose="02040503050406030204" pitchFamily="18" charset="0"/>
                      </a:rPr>
                      <m:t>𝑆𝑀𝐶</m:t>
                    </m:r>
                    <m:r>
                      <a:rPr lang="en-US" sz="2400" b="0" i="1" smtClean="0">
                        <a:latin typeface="Cambria Math" panose="02040503050406030204" pitchFamily="18" charset="0"/>
                      </a:rPr>
                      <m:t> </m:t>
                    </m:r>
                    <m:r>
                      <a:rPr lang="en-US" sz="2400" b="0" i="1" smtClean="0">
                        <a:latin typeface="Cambria Math" panose="02040503050406030204" pitchFamily="18" charset="0"/>
                      </a:rPr>
                      <m:t>𝑠𝑤𝑖𝑡𝑐h𝑖𝑛𝑔</m:t>
                    </m:r>
                    <m:r>
                      <a:rPr lang="en-US" sz="2400" i="1">
                        <a:latin typeface="Cambria Math" panose="02040503050406030204" pitchFamily="18" charset="0"/>
                      </a:rPr>
                      <m:t> </m:t>
                    </m:r>
                    <m:r>
                      <a:rPr lang="en-US" sz="2400" b="0" i="1" smtClean="0">
                        <a:latin typeface="Cambria Math" panose="02040503050406030204" pitchFamily="18" charset="0"/>
                      </a:rPr>
                      <m:t>𝑔</m:t>
                    </m:r>
                    <m:r>
                      <a:rPr lang="en-US" sz="2400" i="1">
                        <a:latin typeface="Cambria Math" panose="02040503050406030204" pitchFamily="18" charset="0"/>
                      </a:rPr>
                      <m:t>𝑎𝑖𝑛</m:t>
                    </m:r>
                    <m:r>
                      <a:rPr lang="en-US" sz="2400" i="1">
                        <a:latin typeface="Cambria Math" panose="02040503050406030204" pitchFamily="18" charset="0"/>
                      </a:rPr>
                      <m:t> </m:t>
                    </m:r>
                  </m:oMath>
                </a14:m>
                <a:endParaRPr lang="en-US" sz="2400" dirty="0" smtClean="0"/>
              </a:p>
              <a:p>
                <a:pPr algn="just"/>
                <a:r>
                  <a:rPr lang="en-US" sz="2400" b="0" i="1" dirty="0" smtClean="0">
                    <a:latin typeface="Cambria Math" panose="02040503050406030204" pitchFamily="18" charset="0"/>
                  </a:rPr>
                  <a:t>                                                         </a:t>
                </a:r>
                <a14:m>
                  <m:oMath xmlns:m="http://schemas.openxmlformats.org/officeDocument/2006/math">
                    <m:r>
                      <a:rPr lang="en-US" sz="2400" b="0" i="1" smtClean="0">
                        <a:latin typeface="Cambria Math" panose="02040503050406030204" pitchFamily="18" charset="0"/>
                        <a:ea typeface="Cambria Math" panose="02040503050406030204" pitchFamily="18" charset="0"/>
                      </a:rPr>
                      <m:t>𝜑</m:t>
                    </m:r>
                    <m:r>
                      <a:rPr lang="en-US" sz="2400" b="0" i="1" smtClean="0">
                        <a:latin typeface="Cambria Math" panose="02040503050406030204" pitchFamily="18" charset="0"/>
                        <a:ea typeface="Cambria Math" panose="02040503050406030204" pitchFamily="18" charset="0"/>
                      </a:rPr>
                      <m:t>=</m:t>
                    </m:r>
                    <m:r>
                      <a:rPr lang="en-US" sz="2400" b="0" i="1" smtClean="0">
                        <a:latin typeface="Cambria Math" panose="02040503050406030204" pitchFamily="18" charset="0"/>
                        <a:ea typeface="Cambria Math" panose="02040503050406030204" pitchFamily="18" charset="0"/>
                      </a:rPr>
                      <m:t>𝐵𝑜𝑢𝑛𝑑𝑎𝑟𝑦</m:t>
                    </m:r>
                    <m:r>
                      <a:rPr lang="en-US" sz="2400" b="0" i="1" smtClean="0">
                        <a:latin typeface="Cambria Math" panose="02040503050406030204" pitchFamily="18" charset="0"/>
                        <a:ea typeface="Cambria Math" panose="02040503050406030204" pitchFamily="18" charset="0"/>
                      </a:rPr>
                      <m:t> </m:t>
                    </m:r>
                    <m:r>
                      <a:rPr lang="en-US" sz="2400" b="0" i="1" smtClean="0">
                        <a:latin typeface="Cambria Math" panose="02040503050406030204" pitchFamily="18" charset="0"/>
                        <a:ea typeface="Cambria Math" panose="02040503050406030204" pitchFamily="18" charset="0"/>
                      </a:rPr>
                      <m:t>𝑙𝑎𝑦𝑒𝑟</m:t>
                    </m:r>
                  </m:oMath>
                </a14:m>
                <a:endParaRPr lang="en-US" sz="2400" b="0" i="1" dirty="0" smtClean="0">
                  <a:latin typeface="Cambria Math" panose="02040503050406030204" pitchFamily="18" charset="0"/>
                </a:endParaRPr>
              </a:p>
            </p:txBody>
          </p:sp>
        </mc:Choice>
        <mc:Fallback xmlns="">
          <p:sp>
            <p:nvSpPr>
              <p:cNvPr id="64" name="TextBox 84"/>
              <p:cNvSpPr txBox="1">
                <a:spLocks noRot="1" noChangeAspect="1" noMove="1" noResize="1" noEditPoints="1" noAdjustHandles="1" noChangeArrowheads="1" noChangeShapeType="1" noTextEdit="1"/>
              </p:cNvSpPr>
              <p:nvPr/>
            </p:nvSpPr>
            <p:spPr>
              <a:xfrm>
                <a:off x="32080200" y="20157142"/>
                <a:ext cx="9386966" cy="2900409"/>
              </a:xfrm>
              <a:prstGeom prst="rect">
                <a:avLst/>
              </a:prstGeom>
              <a:blipFill rotWithShape="1">
                <a:blip r:embed="rId10"/>
                <a:stretch>
                  <a:fillRect l="-1170" t="-1684" b="-1474"/>
                </a:stretch>
              </a:blipFill>
            </p:spPr>
            <p:txBody>
              <a:bodyPr/>
              <a:lstStyle/>
              <a:p>
                <a:r>
                  <a:rPr lang="en-US">
                    <a:noFill/>
                  </a:rPr>
                  <a:t> </a:t>
                </a:r>
              </a:p>
            </p:txBody>
          </p:sp>
        </mc:Fallback>
      </mc:AlternateContent>
      <p:sp>
        <p:nvSpPr>
          <p:cNvPr id="38" name="Rectangle 110"/>
          <p:cNvSpPr/>
          <p:nvPr/>
        </p:nvSpPr>
        <p:spPr>
          <a:xfrm>
            <a:off x="0" y="31165800"/>
            <a:ext cx="43891200" cy="1752600"/>
          </a:xfrm>
          <a:prstGeom prst="rect">
            <a:avLst/>
          </a:prstGeom>
          <a:solidFill>
            <a:srgbClr val="1025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TextBox 51"/>
          <p:cNvSpPr txBox="1"/>
          <p:nvPr/>
        </p:nvSpPr>
        <p:spPr>
          <a:xfrm>
            <a:off x="2876085" y="31381005"/>
            <a:ext cx="17869833" cy="1384995"/>
          </a:xfrm>
          <a:prstGeom prst="rect">
            <a:avLst/>
          </a:prstGeom>
          <a:noFill/>
        </p:spPr>
        <p:txBody>
          <a:bodyPr wrap="square" numCol="6" rtlCol="0">
            <a:spAutoFit/>
          </a:bodyPr>
          <a:lstStyle/>
          <a:p>
            <a:r>
              <a:rPr lang="en-US" sz="2800" b="1" dirty="0" smtClean="0">
                <a:solidFill>
                  <a:schemeClr val="bg1"/>
                </a:solidFill>
              </a:rPr>
              <a:t>Team Members:</a:t>
            </a:r>
          </a:p>
          <a:p>
            <a:r>
              <a:rPr lang="en-US" sz="2800" b="1" dirty="0" smtClean="0">
                <a:solidFill>
                  <a:schemeClr val="bg1"/>
                </a:solidFill>
              </a:rPr>
              <a:t>Emily Clemons    Kiley Donohue    </a:t>
            </a:r>
          </a:p>
          <a:p>
            <a:endParaRPr lang="en-US" sz="2800" b="1" dirty="0">
              <a:solidFill>
                <a:schemeClr val="bg1"/>
              </a:solidFill>
            </a:endParaRPr>
          </a:p>
          <a:p>
            <a:r>
              <a:rPr lang="en-US" sz="2800" b="1" dirty="0" smtClean="0">
                <a:solidFill>
                  <a:schemeClr val="bg1"/>
                </a:solidFill>
              </a:rPr>
              <a:t>Jonathan Hart    Maxwell </a:t>
            </a:r>
            <a:r>
              <a:rPr lang="en-US" sz="2800" b="1" dirty="0" err="1" smtClean="0">
                <a:solidFill>
                  <a:schemeClr val="bg1"/>
                </a:solidFill>
              </a:rPr>
              <a:t>Heindl</a:t>
            </a:r>
            <a:r>
              <a:rPr lang="en-US" sz="2800" b="1" dirty="0">
                <a:solidFill>
                  <a:schemeClr val="bg1"/>
                </a:solidFill>
              </a:rPr>
              <a:t> </a:t>
            </a:r>
            <a:r>
              <a:rPr lang="en-US" sz="2800" b="1" dirty="0" smtClean="0">
                <a:solidFill>
                  <a:schemeClr val="bg1"/>
                </a:solidFill>
              </a:rPr>
              <a:t>   </a:t>
            </a:r>
          </a:p>
          <a:p>
            <a:endParaRPr lang="en-US" sz="2800" b="1" dirty="0">
              <a:solidFill>
                <a:schemeClr val="bg1"/>
              </a:solidFill>
            </a:endParaRPr>
          </a:p>
          <a:p>
            <a:r>
              <a:rPr lang="en-US" sz="2800" b="1" dirty="0" smtClean="0">
                <a:solidFill>
                  <a:schemeClr val="bg1"/>
                </a:solidFill>
              </a:rPr>
              <a:t>Korey </a:t>
            </a:r>
            <a:r>
              <a:rPr lang="en-US" sz="2800" b="1" dirty="0" err="1" smtClean="0">
                <a:solidFill>
                  <a:schemeClr val="bg1"/>
                </a:solidFill>
              </a:rPr>
              <a:t>Joback</a:t>
            </a:r>
            <a:r>
              <a:rPr lang="en-US" sz="2800" b="1" dirty="0">
                <a:solidFill>
                  <a:schemeClr val="bg1"/>
                </a:solidFill>
              </a:rPr>
              <a:t> </a:t>
            </a:r>
            <a:r>
              <a:rPr lang="en-US" sz="2800" b="1" dirty="0" smtClean="0">
                <a:solidFill>
                  <a:schemeClr val="bg1"/>
                </a:solidFill>
              </a:rPr>
              <a:t>   Connor Larkin    </a:t>
            </a:r>
          </a:p>
          <a:p>
            <a:endParaRPr lang="en-US" sz="2800" b="1" dirty="0">
              <a:solidFill>
                <a:schemeClr val="bg1"/>
              </a:solidFill>
            </a:endParaRPr>
          </a:p>
          <a:p>
            <a:r>
              <a:rPr lang="en-US" sz="2800" b="1" dirty="0" smtClean="0">
                <a:solidFill>
                  <a:schemeClr val="bg1"/>
                </a:solidFill>
              </a:rPr>
              <a:t>Craig </a:t>
            </a:r>
            <a:r>
              <a:rPr lang="en-US" sz="2800" b="1" dirty="0" err="1" smtClean="0">
                <a:solidFill>
                  <a:schemeClr val="bg1"/>
                </a:solidFill>
              </a:rPr>
              <a:t>Paggi</a:t>
            </a:r>
            <a:r>
              <a:rPr lang="en-US" sz="2800" b="1" dirty="0" smtClean="0">
                <a:solidFill>
                  <a:schemeClr val="bg1"/>
                </a:solidFill>
              </a:rPr>
              <a:t>         Samuel Reed    </a:t>
            </a:r>
          </a:p>
          <a:p>
            <a:endParaRPr lang="en-US" sz="2800" b="1" dirty="0">
              <a:solidFill>
                <a:schemeClr val="bg1"/>
              </a:solidFill>
            </a:endParaRPr>
          </a:p>
          <a:p>
            <a:r>
              <a:rPr lang="en-US" sz="2800" b="1" dirty="0" smtClean="0">
                <a:solidFill>
                  <a:schemeClr val="bg1"/>
                </a:solidFill>
              </a:rPr>
              <a:t>Nicholas </a:t>
            </a:r>
            <a:r>
              <a:rPr lang="en-US" sz="2800" b="1" dirty="0" err="1" smtClean="0">
                <a:solidFill>
                  <a:schemeClr val="bg1"/>
                </a:solidFill>
              </a:rPr>
              <a:t>Sapack</a:t>
            </a:r>
            <a:r>
              <a:rPr lang="en-US" sz="2800" b="1" dirty="0">
                <a:solidFill>
                  <a:schemeClr val="bg1"/>
                </a:solidFill>
              </a:rPr>
              <a:t> </a:t>
            </a:r>
            <a:r>
              <a:rPr lang="en-US" sz="2800" b="1" dirty="0" smtClean="0">
                <a:solidFill>
                  <a:schemeClr val="bg1"/>
                </a:solidFill>
              </a:rPr>
              <a:t>   Raymond </a:t>
            </a:r>
            <a:r>
              <a:rPr lang="en-US" sz="2800" b="1" dirty="0" err="1" smtClean="0">
                <a:solidFill>
                  <a:schemeClr val="bg1"/>
                </a:solidFill>
              </a:rPr>
              <a:t>Vanacore</a:t>
            </a:r>
            <a:r>
              <a:rPr lang="en-US" sz="2800" b="1" dirty="0">
                <a:solidFill>
                  <a:schemeClr val="bg1"/>
                </a:solidFill>
              </a:rPr>
              <a:t> </a:t>
            </a:r>
            <a:r>
              <a:rPr lang="en-US" sz="2800" b="1" dirty="0" smtClean="0">
                <a:solidFill>
                  <a:schemeClr val="bg1"/>
                </a:solidFill>
              </a:rPr>
              <a:t>   </a:t>
            </a:r>
          </a:p>
          <a:p>
            <a:endParaRPr lang="en-US" sz="2800" b="1" dirty="0">
              <a:solidFill>
                <a:schemeClr val="bg1"/>
              </a:solidFill>
            </a:endParaRPr>
          </a:p>
          <a:p>
            <a:r>
              <a:rPr lang="en-US" sz="2800" b="1" dirty="0" smtClean="0">
                <a:solidFill>
                  <a:schemeClr val="bg1"/>
                </a:solidFill>
              </a:rPr>
              <a:t>Angela Zukas       </a:t>
            </a:r>
            <a:endParaRPr lang="en-US" sz="2800" b="1" dirty="0">
              <a:solidFill>
                <a:schemeClr val="bg1"/>
              </a:solidFill>
            </a:endParaRPr>
          </a:p>
        </p:txBody>
      </p:sp>
      <p:sp>
        <p:nvSpPr>
          <p:cNvPr id="61" name="TextBox 53"/>
          <p:cNvSpPr txBox="1"/>
          <p:nvPr/>
        </p:nvSpPr>
        <p:spPr>
          <a:xfrm>
            <a:off x="18896617" y="31160865"/>
            <a:ext cx="2629080" cy="1411925"/>
          </a:xfrm>
          <a:prstGeom prst="rect">
            <a:avLst/>
          </a:prstGeom>
          <a:noFill/>
        </p:spPr>
        <p:txBody>
          <a:bodyPr wrap="square" rtlCol="0">
            <a:spAutoFit/>
          </a:bodyPr>
          <a:lstStyle/>
          <a:p>
            <a:endParaRPr lang="en-US" dirty="0"/>
          </a:p>
        </p:txBody>
      </p:sp>
      <p:sp>
        <p:nvSpPr>
          <p:cNvPr id="60" name="TextBox 54"/>
          <p:cNvSpPr txBox="1"/>
          <p:nvPr/>
        </p:nvSpPr>
        <p:spPr>
          <a:xfrm>
            <a:off x="33604200" y="31285103"/>
            <a:ext cx="3844257" cy="1384995"/>
          </a:xfrm>
          <a:prstGeom prst="rect">
            <a:avLst/>
          </a:prstGeom>
          <a:noFill/>
        </p:spPr>
        <p:txBody>
          <a:bodyPr wrap="square" rtlCol="0">
            <a:spAutoFit/>
          </a:bodyPr>
          <a:lstStyle/>
          <a:p>
            <a:r>
              <a:rPr lang="en-US" sz="2800" b="1" dirty="0" smtClean="0">
                <a:solidFill>
                  <a:schemeClr val="bg1"/>
                </a:solidFill>
              </a:rPr>
              <a:t>Special Thanks To:</a:t>
            </a:r>
          </a:p>
          <a:p>
            <a:r>
              <a:rPr lang="en-US" sz="2800" b="1" dirty="0" smtClean="0">
                <a:solidFill>
                  <a:schemeClr val="bg1"/>
                </a:solidFill>
              </a:rPr>
              <a:t>Thomas Fuller</a:t>
            </a:r>
          </a:p>
          <a:p>
            <a:r>
              <a:rPr lang="en-US" sz="2800" b="1" dirty="0" smtClean="0">
                <a:solidFill>
                  <a:schemeClr val="bg1"/>
                </a:solidFill>
              </a:rPr>
              <a:t>Michael Johnson</a:t>
            </a:r>
            <a:endParaRPr lang="en-US" sz="2800" b="1" dirty="0">
              <a:solidFill>
                <a:schemeClr val="bg1"/>
              </a:solidFill>
            </a:endParaRPr>
          </a:p>
        </p:txBody>
      </p:sp>
      <p:sp>
        <p:nvSpPr>
          <p:cNvPr id="70" name="TextBox 115"/>
          <p:cNvSpPr txBox="1"/>
          <p:nvPr/>
        </p:nvSpPr>
        <p:spPr>
          <a:xfrm>
            <a:off x="28194000" y="31285103"/>
            <a:ext cx="3408098" cy="954107"/>
          </a:xfrm>
          <a:prstGeom prst="rect">
            <a:avLst/>
          </a:prstGeom>
          <a:noFill/>
        </p:spPr>
        <p:txBody>
          <a:bodyPr wrap="square" rtlCol="0">
            <a:spAutoFit/>
          </a:bodyPr>
          <a:lstStyle/>
          <a:p>
            <a:r>
              <a:rPr lang="en-US" sz="2800" b="1" dirty="0" smtClean="0">
                <a:solidFill>
                  <a:schemeClr val="bg1"/>
                </a:solidFill>
              </a:rPr>
              <a:t>Graduate Advisor: </a:t>
            </a:r>
          </a:p>
          <a:p>
            <a:r>
              <a:rPr lang="en-US" sz="2800" b="1" dirty="0" smtClean="0">
                <a:solidFill>
                  <a:schemeClr val="bg1"/>
                </a:solidFill>
              </a:rPr>
              <a:t>Christopher Hashem </a:t>
            </a:r>
            <a:endParaRPr lang="en-US" sz="2800" b="1" dirty="0">
              <a:solidFill>
                <a:schemeClr val="bg1"/>
              </a:solidFill>
            </a:endParaRPr>
          </a:p>
        </p:txBody>
      </p:sp>
      <p:sp>
        <p:nvSpPr>
          <p:cNvPr id="71" name="TextBox 116"/>
          <p:cNvSpPr txBox="1"/>
          <p:nvPr/>
        </p:nvSpPr>
        <p:spPr>
          <a:xfrm>
            <a:off x="21412200" y="31285103"/>
            <a:ext cx="5105400" cy="1384995"/>
          </a:xfrm>
          <a:prstGeom prst="rect">
            <a:avLst/>
          </a:prstGeom>
          <a:noFill/>
        </p:spPr>
        <p:txBody>
          <a:bodyPr wrap="square" rtlCol="0">
            <a:spAutoFit/>
          </a:bodyPr>
          <a:lstStyle/>
          <a:p>
            <a:r>
              <a:rPr lang="en-US" sz="2800" b="1" dirty="0" smtClean="0">
                <a:solidFill>
                  <a:schemeClr val="bg1"/>
                </a:solidFill>
              </a:rPr>
              <a:t>Faculty Advisors: </a:t>
            </a:r>
          </a:p>
          <a:p>
            <a:r>
              <a:rPr lang="en-US" sz="2800" b="1" dirty="0" smtClean="0">
                <a:solidFill>
                  <a:schemeClr val="bg1"/>
                </a:solidFill>
              </a:rPr>
              <a:t>Professor May-Win </a:t>
            </a:r>
            <a:r>
              <a:rPr lang="en-US" sz="2800" b="1" dirty="0" err="1" smtClean="0">
                <a:solidFill>
                  <a:schemeClr val="bg1"/>
                </a:solidFill>
              </a:rPr>
              <a:t>Thein</a:t>
            </a:r>
            <a:r>
              <a:rPr lang="en-US" sz="2800" b="1" dirty="0" smtClean="0">
                <a:solidFill>
                  <a:schemeClr val="bg1"/>
                </a:solidFill>
              </a:rPr>
              <a:t> </a:t>
            </a:r>
          </a:p>
          <a:p>
            <a:r>
              <a:rPr lang="en-US" sz="2800" b="1" dirty="0" smtClean="0">
                <a:solidFill>
                  <a:schemeClr val="bg1"/>
                </a:solidFill>
              </a:rPr>
              <a:t>Professor Se Young (Pablo) Yoon</a:t>
            </a:r>
            <a:endParaRPr lang="en-US" sz="2800" b="1" dirty="0">
              <a:solidFill>
                <a:schemeClr val="bg1"/>
              </a:solidFill>
            </a:endParaRPr>
          </a:p>
        </p:txBody>
      </p:sp>
      <p:sp>
        <p:nvSpPr>
          <p:cNvPr id="74" name="TextBox 117"/>
          <p:cNvSpPr txBox="1"/>
          <p:nvPr/>
        </p:nvSpPr>
        <p:spPr>
          <a:xfrm>
            <a:off x="38896284" y="31285103"/>
            <a:ext cx="1794516" cy="945439"/>
          </a:xfrm>
          <a:prstGeom prst="rect">
            <a:avLst/>
          </a:prstGeom>
          <a:noFill/>
        </p:spPr>
        <p:txBody>
          <a:bodyPr wrap="square" rtlCol="0">
            <a:spAutoFit/>
          </a:bodyPr>
          <a:lstStyle/>
          <a:p>
            <a:r>
              <a:rPr lang="en-US" sz="2800" b="1" dirty="0" smtClean="0">
                <a:solidFill>
                  <a:schemeClr val="bg1"/>
                </a:solidFill>
              </a:rPr>
              <a:t>Sponsor:</a:t>
            </a:r>
          </a:p>
          <a:p>
            <a:r>
              <a:rPr lang="en-US" sz="2800" b="1" dirty="0" smtClean="0">
                <a:solidFill>
                  <a:schemeClr val="bg1"/>
                </a:solidFill>
              </a:rPr>
              <a:t>NHSGC</a:t>
            </a:r>
            <a:endParaRPr lang="en-US" sz="2800" b="1" dirty="0">
              <a:solidFill>
                <a:schemeClr val="bg1"/>
              </a:solidFill>
            </a:endParaRPr>
          </a:p>
        </p:txBody>
      </p:sp>
      <p:pic>
        <p:nvPicPr>
          <p:cNvPr id="75" name="Picture 8" descr="http://www.nhsgc.sr.unh.edu/images/NHSG_logos/nhsgc_300dpi.jp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81000" y="31316575"/>
            <a:ext cx="2280008" cy="151385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2" name="TextBox 75"/>
          <p:cNvSpPr txBox="1"/>
          <p:nvPr/>
        </p:nvSpPr>
        <p:spPr>
          <a:xfrm>
            <a:off x="41551495" y="31381005"/>
            <a:ext cx="1794516" cy="523220"/>
          </a:xfrm>
          <a:prstGeom prst="rect">
            <a:avLst/>
          </a:prstGeom>
          <a:noFill/>
        </p:spPr>
        <p:txBody>
          <a:bodyPr wrap="square" rtlCol="0">
            <a:spAutoFit/>
          </a:bodyPr>
          <a:lstStyle/>
          <a:p>
            <a:r>
              <a:rPr lang="en-US" sz="2800" b="1" dirty="0" smtClean="0">
                <a:solidFill>
                  <a:schemeClr val="bg1"/>
                </a:solidFill>
              </a:rPr>
              <a:t>URC 2015</a:t>
            </a:r>
            <a:endParaRPr lang="en-US" sz="2800" b="1" dirty="0">
              <a:solidFill>
                <a:schemeClr val="bg1"/>
              </a:solidFill>
            </a:endParaRPr>
          </a:p>
        </p:txBody>
      </p:sp>
      <p:pic>
        <p:nvPicPr>
          <p:cNvPr id="117" name="Picture 120"/>
          <p:cNvPicPr>
            <a:picLocks noChangeAspect="1"/>
          </p:cNvPicPr>
          <p:nvPr/>
        </p:nvPicPr>
        <p:blipFill rotWithShape="1">
          <a:blip r:embed="rId12">
            <a:extLst>
              <a:ext uri="{28A0092B-C50C-407E-A947-70E740481C1C}">
                <a14:useLocalDpi xmlns:a14="http://schemas.microsoft.com/office/drawing/2010/main" val="0"/>
              </a:ext>
            </a:extLst>
          </a:blip>
          <a:srcRect l="5488" r="6327"/>
          <a:stretch/>
        </p:blipFill>
        <p:spPr>
          <a:xfrm>
            <a:off x="37075500" y="25908000"/>
            <a:ext cx="6206100" cy="4572000"/>
          </a:xfrm>
          <a:prstGeom prst="rect">
            <a:avLst/>
          </a:prstGeom>
          <a:effectLst>
            <a:outerShdw blurRad="292100" dist="139700" dir="2700000" algn="tl" rotWithShape="0">
              <a:prstClr val="black">
                <a:alpha val="65000"/>
              </a:prstClr>
            </a:outerShdw>
          </a:effectLst>
        </p:spPr>
      </p:pic>
      <p:pic>
        <p:nvPicPr>
          <p:cNvPr id="118" name="Picture 121"/>
          <p:cNvPicPr>
            <a:picLocks noChangeAspect="1"/>
          </p:cNvPicPr>
          <p:nvPr/>
        </p:nvPicPr>
        <p:blipFill rotWithShape="1">
          <a:blip r:embed="rId13">
            <a:extLst>
              <a:ext uri="{28A0092B-C50C-407E-A947-70E740481C1C}">
                <a14:useLocalDpi xmlns:a14="http://schemas.microsoft.com/office/drawing/2010/main" val="0"/>
              </a:ext>
            </a:extLst>
          </a:blip>
          <a:srcRect l="5333" r="5746"/>
          <a:stretch/>
        </p:blipFill>
        <p:spPr>
          <a:xfrm>
            <a:off x="30588898" y="25907894"/>
            <a:ext cx="6215702" cy="4572000"/>
          </a:xfrm>
          <a:prstGeom prst="rect">
            <a:avLst/>
          </a:prstGeom>
          <a:effectLst>
            <a:outerShdw blurRad="292100" dist="139700" dir="2700000" algn="tl" rotWithShape="0">
              <a:prstClr val="black">
                <a:alpha val="65000"/>
              </a:prstClr>
            </a:outerShdw>
          </a:effectLst>
        </p:spPr>
      </p:pic>
      <p:sp>
        <p:nvSpPr>
          <p:cNvPr id="110" name="TextBox 97"/>
          <p:cNvSpPr txBox="1"/>
          <p:nvPr/>
        </p:nvSpPr>
        <p:spPr>
          <a:xfrm>
            <a:off x="33451800" y="9122658"/>
            <a:ext cx="7214536" cy="630942"/>
          </a:xfrm>
          <a:prstGeom prst="rect">
            <a:avLst/>
          </a:prstGeom>
          <a:noFill/>
        </p:spPr>
        <p:txBody>
          <a:bodyPr wrap="square" rtlCol="0">
            <a:spAutoFit/>
          </a:bodyPr>
          <a:lstStyle/>
          <a:p>
            <a:pPr algn="ctr"/>
            <a:r>
              <a:rPr lang="en-US" sz="3400" b="1" dirty="0" smtClean="0"/>
              <a:t>System Block Diagram:</a:t>
            </a:r>
            <a:endParaRPr lang="en-US" sz="3500" b="1" dirty="0"/>
          </a:p>
        </p:txBody>
      </p:sp>
      <p:sp>
        <p:nvSpPr>
          <p:cNvPr id="153" name="TextBox 98"/>
          <p:cNvSpPr txBox="1"/>
          <p:nvPr/>
        </p:nvSpPr>
        <p:spPr>
          <a:xfrm>
            <a:off x="34119205" y="25048458"/>
            <a:ext cx="6373749" cy="630942"/>
          </a:xfrm>
          <a:prstGeom prst="rect">
            <a:avLst/>
          </a:prstGeom>
          <a:noFill/>
        </p:spPr>
        <p:txBody>
          <a:bodyPr wrap="square" rtlCol="0">
            <a:spAutoFit/>
          </a:bodyPr>
          <a:lstStyle/>
          <a:p>
            <a:pPr algn="ctr"/>
            <a:r>
              <a:rPr lang="en-US" sz="3500" b="1" dirty="0" smtClean="0"/>
              <a:t>Real Time Pitch and Roll Data:</a:t>
            </a:r>
            <a:endParaRPr lang="en-US" sz="3500" b="1" dirty="0"/>
          </a:p>
        </p:txBody>
      </p:sp>
      <p:pic>
        <p:nvPicPr>
          <p:cNvPr id="101" name="Picture 100"/>
          <p:cNvPicPr>
            <a:picLocks noChangeAspect="1"/>
          </p:cNvPicPr>
          <p:nvPr/>
        </p:nvPicPr>
        <p:blipFill rotWithShape="1">
          <a:blip r:embed="rId14">
            <a:extLst>
              <a:ext uri="{28A0092B-C50C-407E-A947-70E740481C1C}">
                <a14:useLocalDpi xmlns:a14="http://schemas.microsoft.com/office/drawing/2010/main" val="0"/>
              </a:ext>
            </a:extLst>
          </a:blip>
          <a:srcRect t="16999" b="27445"/>
          <a:stretch/>
        </p:blipFill>
        <p:spPr>
          <a:xfrm>
            <a:off x="32385000" y="10058400"/>
            <a:ext cx="9144000" cy="3810000"/>
          </a:xfrm>
          <a:prstGeom prst="rect">
            <a:avLst/>
          </a:prstGeom>
          <a:ln>
            <a:noFill/>
          </a:ln>
          <a:effectLst>
            <a:outerShdw blurRad="292100" dist="139700" dir="2700000" algn="tl" rotWithShape="0">
              <a:srgbClr val="333333">
                <a:alpha val="65000"/>
              </a:srgbClr>
            </a:outerShdw>
          </a:effectLst>
        </p:spPr>
      </p:pic>
      <p:pic>
        <p:nvPicPr>
          <p:cNvPr id="124" name="Picture 123"/>
          <p:cNvPicPr>
            <a:picLocks noChangeAspect="1"/>
          </p:cNvPicPr>
          <p:nvPr/>
        </p:nvPicPr>
        <p:blipFill rotWithShape="1">
          <a:blip r:embed="rId15">
            <a:extLst>
              <a:ext uri="{28A0092B-C50C-407E-A947-70E740481C1C}">
                <a14:useLocalDpi xmlns:a14="http://schemas.microsoft.com/office/drawing/2010/main" val="0"/>
              </a:ext>
            </a:extLst>
          </a:blip>
          <a:srcRect t="40000" b="10000"/>
          <a:stretch/>
        </p:blipFill>
        <p:spPr>
          <a:xfrm>
            <a:off x="16406989" y="12243284"/>
            <a:ext cx="12091811" cy="4534429"/>
          </a:xfrm>
          <a:prstGeom prst="rect">
            <a:avLst/>
          </a:prstGeom>
          <a:effectLst>
            <a:outerShdw blurRad="292100" dist="139700" dir="2700000" algn="tl" rotWithShape="0">
              <a:prstClr val="black">
                <a:alpha val="65000"/>
              </a:prstClr>
            </a:outerShdw>
          </a:effectLst>
        </p:spPr>
      </p:pic>
      <p:pic>
        <p:nvPicPr>
          <p:cNvPr id="5" name="Picture 4"/>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10804865" y="23376791"/>
            <a:ext cx="1374940" cy="955111"/>
          </a:xfrm>
          <a:prstGeom prst="rect">
            <a:avLst/>
          </a:prstGeom>
          <a:effectLst>
            <a:outerShdw blurRad="292100" dist="139700" dir="2700000" algn="tl" rotWithShape="0">
              <a:prstClr val="black">
                <a:alpha val="65000"/>
              </a:prstClr>
            </a:outerShdw>
          </a:effectLst>
        </p:spPr>
      </p:pic>
      <p:pic>
        <p:nvPicPr>
          <p:cNvPr id="6" name="Picture 5"/>
          <p:cNvPicPr>
            <a:picLocks noChangeAspect="1"/>
          </p:cNvPicPr>
          <p:nvPr/>
        </p:nvPicPr>
        <p:blipFill>
          <a:blip r:embed="rId17" cstate="print">
            <a:extLst>
              <a:ext uri="{BEBA8EAE-BF5A-486C-A8C5-ECC9F3942E4B}">
                <a14:imgProps xmlns:a14="http://schemas.microsoft.com/office/drawing/2010/main">
                  <a14:imgLayer r:embed="rId18">
                    <a14:imgEffect>
                      <a14:backgroundRemoval t="3054" b="97078" l="2545" r="98643"/>
                    </a14:imgEffect>
                  </a14:imgLayer>
                </a14:imgProps>
              </a:ext>
              <a:ext uri="{28A0092B-C50C-407E-A947-70E740481C1C}">
                <a14:useLocalDpi xmlns:a14="http://schemas.microsoft.com/office/drawing/2010/main" val="0"/>
              </a:ext>
            </a:extLst>
          </a:blip>
          <a:stretch>
            <a:fillRect/>
          </a:stretch>
        </p:blipFill>
        <p:spPr>
          <a:xfrm>
            <a:off x="10724442" y="20397111"/>
            <a:ext cx="1535786" cy="981676"/>
          </a:xfrm>
          <a:prstGeom prst="rect">
            <a:avLst/>
          </a:prstGeom>
          <a:effectLst>
            <a:outerShdw blurRad="292100" dist="139700" dir="2700000" algn="tl" rotWithShape="0">
              <a:prstClr val="black">
                <a:alpha val="65000"/>
              </a:prstClr>
            </a:outerShdw>
          </a:effectLst>
        </p:spPr>
      </p:pic>
      <p:pic>
        <p:nvPicPr>
          <p:cNvPr id="7" name="Picture 6"/>
          <p:cNvPicPr>
            <a:picLocks noChangeAspect="1"/>
          </p:cNvPicPr>
          <p:nvPr/>
        </p:nvPicPr>
        <p:blipFill>
          <a:blip r:embed="rId19" cstate="print">
            <a:extLst>
              <a:ext uri="{BEBA8EAE-BF5A-486C-A8C5-ECC9F3942E4B}">
                <a14:imgProps xmlns:a14="http://schemas.microsoft.com/office/drawing/2010/main">
                  <a14:imgLayer r:embed="rId20">
                    <a14:imgEffect>
                      <a14:backgroundRemoval t="653" b="98940" l="5465" r="97145"/>
                    </a14:imgEffect>
                  </a14:imgLayer>
                </a14:imgProps>
              </a:ext>
              <a:ext uri="{28A0092B-C50C-407E-A947-70E740481C1C}">
                <a14:useLocalDpi xmlns:a14="http://schemas.microsoft.com/office/drawing/2010/main" val="0"/>
              </a:ext>
            </a:extLst>
          </a:blip>
          <a:stretch>
            <a:fillRect/>
          </a:stretch>
        </p:blipFill>
        <p:spPr>
          <a:xfrm>
            <a:off x="11004989" y="21887019"/>
            <a:ext cx="974691" cy="974691"/>
          </a:xfrm>
          <a:prstGeom prst="rect">
            <a:avLst/>
          </a:prstGeom>
          <a:effectLst>
            <a:outerShdw blurRad="292100" dist="139700" dir="2700000" algn="tl" rotWithShape="0">
              <a:prstClr val="black">
                <a:alpha val="65000"/>
              </a:prstClr>
            </a:outerShdw>
          </a:effectLst>
        </p:spPr>
      </p:pic>
      <p:pic>
        <p:nvPicPr>
          <p:cNvPr id="8" name="Picture 7"/>
          <p:cNvPicPr>
            <a:picLocks noChangeAspect="1"/>
          </p:cNvPicPr>
          <p:nvPr/>
        </p:nvPicPr>
        <p:blipFill rotWithShape="1">
          <a:blip r:embed="rId21"/>
          <a:srcRect t="-3238" r="28037"/>
          <a:stretch/>
        </p:blipFill>
        <p:spPr>
          <a:xfrm>
            <a:off x="10376800" y="24692560"/>
            <a:ext cx="2231068" cy="1664365"/>
          </a:xfrm>
          <a:prstGeom prst="rect">
            <a:avLst/>
          </a:prstGeom>
          <a:effectLst>
            <a:outerShdw blurRad="292100" dist="139700" dir="2700000" algn="tl" rotWithShape="0">
              <a:prstClr val="black">
                <a:alpha val="65000"/>
              </a:prstClr>
            </a:outerShdw>
          </a:effectLst>
        </p:spPr>
      </p:pic>
      <p:pic>
        <p:nvPicPr>
          <p:cNvPr id="3" name="Picture 2"/>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1006617" y="12109583"/>
            <a:ext cx="4761889" cy="36879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9" name="Picture 68"/>
          <p:cNvPicPr>
            <a:picLocks noChangeAspect="1"/>
          </p:cNvPicPr>
          <p:nvPr/>
        </p:nvPicPr>
        <p:blipFill rotWithShape="1">
          <a:blip r:embed="rId23" cstate="print">
            <a:extLst>
              <a:ext uri="{28A0092B-C50C-407E-A947-70E740481C1C}">
                <a14:useLocalDpi xmlns:a14="http://schemas.microsoft.com/office/drawing/2010/main" val="0"/>
              </a:ext>
            </a:extLst>
          </a:blip>
          <a:srcRect l="19672" t="20007" r="17450" b="14000"/>
          <a:stretch/>
        </p:blipFill>
        <p:spPr>
          <a:xfrm>
            <a:off x="7917666" y="12243284"/>
            <a:ext cx="6324600" cy="3276600"/>
          </a:xfrm>
          <a:prstGeom prst="rect">
            <a:avLst/>
          </a:prstGeom>
          <a:ln>
            <a:noFill/>
          </a:ln>
          <a:effectLst>
            <a:outerShdw blurRad="292100" dist="139700" dir="2700000" algn="tl" rotWithShape="0">
              <a:srgbClr val="333333">
                <a:alpha val="65000"/>
              </a:srgbClr>
            </a:outerShdw>
          </a:effectLst>
        </p:spPr>
      </p:pic>
      <p:cxnSp>
        <p:nvCxnSpPr>
          <p:cNvPr id="77" name="Straight Arrow Connector 76"/>
          <p:cNvCxnSpPr/>
          <p:nvPr/>
        </p:nvCxnSpPr>
        <p:spPr>
          <a:xfrm>
            <a:off x="6019800" y="14087249"/>
            <a:ext cx="1447800" cy="0"/>
          </a:xfrm>
          <a:prstGeom prst="straightConnector1">
            <a:avLst/>
          </a:prstGeom>
          <a:ln w="57150">
            <a:tailEnd type="arrow"/>
          </a:ln>
        </p:spPr>
        <p:style>
          <a:lnRef idx="1">
            <a:schemeClr val="dk1"/>
          </a:lnRef>
          <a:fillRef idx="0">
            <a:schemeClr val="dk1"/>
          </a:fillRef>
          <a:effectRef idx="0">
            <a:schemeClr val="dk1"/>
          </a:effectRef>
          <a:fontRef idx="minor">
            <a:schemeClr val="tx1"/>
          </a:fontRef>
        </p:style>
      </p:cxnSp>
      <p:pic>
        <p:nvPicPr>
          <p:cNvPr id="1027" name="Picture 3"/>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9604137" y="15544800"/>
            <a:ext cx="4569063" cy="33835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8" name="TextBox 28"/>
          <p:cNvSpPr txBox="1"/>
          <p:nvPr/>
        </p:nvSpPr>
        <p:spPr>
          <a:xfrm>
            <a:off x="304800" y="15775900"/>
            <a:ext cx="9220200" cy="2893100"/>
          </a:xfrm>
          <a:prstGeom prst="rect">
            <a:avLst/>
          </a:prstGeom>
          <a:solidFill>
            <a:schemeClr val="bg1">
              <a:lumMod val="85000"/>
            </a:schemeClr>
          </a:solidFill>
        </p:spPr>
        <p:txBody>
          <a:bodyPr wrap="square" numCol="1" spcCol="0" rtlCol="0">
            <a:spAutoFit/>
          </a:bodyPr>
          <a:lstStyle/>
          <a:p>
            <a:pPr marL="293900" indent="-293900" algn="just">
              <a:buFont typeface="Arial" panose="020B0604020202020204" pitchFamily="34" charset="0"/>
              <a:buChar char="•"/>
            </a:pPr>
            <a:r>
              <a:rPr lang="en-US" sz="2600" dirty="0" smtClean="0"/>
              <a:t>Leader quadcopter is on top of tetrahedral formation</a:t>
            </a:r>
          </a:p>
          <a:p>
            <a:pPr marL="293900" indent="-293900" algn="just">
              <a:buFont typeface="Arial" panose="020B0604020202020204" pitchFamily="34" charset="0"/>
              <a:buChar char="•"/>
            </a:pPr>
            <a:r>
              <a:rPr lang="en-US" sz="2600" dirty="0" smtClean="0"/>
              <a:t>Implemented using PID control</a:t>
            </a:r>
            <a:endParaRPr lang="en-US" sz="2600" dirty="0"/>
          </a:p>
          <a:p>
            <a:pPr marL="293900" indent="-293900" algn="just">
              <a:buFont typeface="Arial" panose="020B0604020202020204" pitchFamily="34" charset="0"/>
              <a:buChar char="•"/>
            </a:pPr>
            <a:r>
              <a:rPr lang="en-US" sz="2600" dirty="0"/>
              <a:t>Each quad had a desired distance from the </a:t>
            </a:r>
            <a:r>
              <a:rPr lang="en-US" sz="2600" dirty="0" smtClean="0"/>
              <a:t>leader</a:t>
            </a:r>
            <a:endParaRPr lang="en-US" sz="2600" dirty="0"/>
          </a:p>
          <a:p>
            <a:pPr marL="293900" indent="-293900" algn="just">
              <a:buFont typeface="Arial" panose="020B0604020202020204" pitchFamily="34" charset="0"/>
              <a:buChar char="•"/>
            </a:pPr>
            <a:r>
              <a:rPr lang="en-US" sz="2600" dirty="0" smtClean="0"/>
              <a:t>Deviation in distances between the leader and follower are fed</a:t>
            </a:r>
          </a:p>
          <a:p>
            <a:pPr marL="293900" indent="-293900" algn="just"/>
            <a:r>
              <a:rPr lang="en-US" sz="2600" dirty="0" smtClean="0"/>
              <a:t>    into </a:t>
            </a:r>
            <a:r>
              <a:rPr lang="en-US" sz="2600" dirty="0"/>
              <a:t>the </a:t>
            </a:r>
            <a:r>
              <a:rPr lang="en-US" sz="2600" dirty="0" smtClean="0"/>
              <a:t>controller</a:t>
            </a:r>
          </a:p>
          <a:p>
            <a:pPr marL="293900" indent="-293900" algn="just">
              <a:buFont typeface="Arial" panose="020B0604020202020204" pitchFamily="34" charset="0"/>
              <a:buChar char="•"/>
            </a:pPr>
            <a:r>
              <a:rPr lang="en-US" sz="2600" dirty="0" smtClean="0"/>
              <a:t>The graph shows the follower stabilizing to a desired height </a:t>
            </a:r>
          </a:p>
          <a:p>
            <a:pPr marL="293900" indent="-293900" algn="just"/>
            <a:r>
              <a:rPr lang="en-US" sz="2600" dirty="0" smtClean="0"/>
              <a:t>    of 0.5 meters</a:t>
            </a:r>
            <a:endParaRPr lang="en-US" sz="2057" dirty="0"/>
          </a:p>
        </p:txBody>
      </p:sp>
      <p:sp>
        <p:nvSpPr>
          <p:cNvPr id="82" name="Rectangle 54"/>
          <p:cNvSpPr/>
          <p:nvPr/>
        </p:nvSpPr>
        <p:spPr>
          <a:xfrm>
            <a:off x="302140" y="3560583"/>
            <a:ext cx="14328260" cy="207821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659422" y="3962400"/>
            <a:ext cx="13742378" cy="1292662"/>
          </a:xfrm>
          <a:prstGeom prst="rect">
            <a:avLst/>
          </a:prstGeom>
          <a:noFill/>
        </p:spPr>
        <p:txBody>
          <a:bodyPr wrap="square" rtlCol="0">
            <a:spAutoFit/>
          </a:bodyPr>
          <a:lstStyle/>
          <a:p>
            <a:r>
              <a:rPr lang="en-US" sz="2600" dirty="0" err="1"/>
              <a:t>Quadsat</a:t>
            </a:r>
            <a:r>
              <a:rPr lang="en-US" sz="2600" dirty="0"/>
              <a:t> D aims to stabilize four </a:t>
            </a:r>
            <a:r>
              <a:rPr lang="en-US" sz="2600" dirty="0" err="1"/>
              <a:t>quadcopters</a:t>
            </a:r>
            <a:r>
              <a:rPr lang="en-US" sz="2600" dirty="0"/>
              <a:t> with controlled flight </a:t>
            </a:r>
            <a:r>
              <a:rPr lang="en-US" sz="2600" dirty="0" smtClean="0"/>
              <a:t>formation. The purpose of this is to create a </a:t>
            </a:r>
            <a:r>
              <a:rPr lang="en-US" sz="2600" dirty="0"/>
              <a:t>test bed </a:t>
            </a:r>
            <a:r>
              <a:rPr lang="en-US" sz="2600" dirty="0" smtClean="0"/>
              <a:t>for spacecraft control algorithm development </a:t>
            </a:r>
            <a:r>
              <a:rPr lang="en-US" sz="2600" dirty="0"/>
              <a:t>in support of the NASA MMS mission. </a:t>
            </a:r>
          </a:p>
        </p:txBody>
      </p:sp>
      <p:sp>
        <p:nvSpPr>
          <p:cNvPr id="81" name="TextBox 80"/>
          <p:cNvSpPr txBox="1"/>
          <p:nvPr/>
        </p:nvSpPr>
        <p:spPr>
          <a:xfrm>
            <a:off x="302140" y="2887965"/>
            <a:ext cx="14328259" cy="833634"/>
          </a:xfrm>
          <a:prstGeom prst="rect">
            <a:avLst/>
          </a:prstGeom>
          <a:solidFill>
            <a:schemeClr val="accent1">
              <a:lumMod val="75000"/>
            </a:schemeClr>
          </a:solidFill>
          <a:ln>
            <a:noFill/>
          </a:ln>
        </p:spPr>
        <p:txBody>
          <a:bodyPr wrap="square" lIns="94053" tIns="47026" rIns="94053" bIns="47026" rtlCol="0" anchor="ctr">
            <a:spAutoFit/>
          </a:bodyPr>
          <a:lstStyle/>
          <a:p>
            <a:pPr algn="ctr"/>
            <a:r>
              <a:rPr lang="en-US" sz="4800" b="1" dirty="0" smtClean="0">
                <a:solidFill>
                  <a:schemeClr val="bg1"/>
                </a:solidFill>
              </a:rPr>
              <a:t>Objective</a:t>
            </a:r>
            <a:endParaRPr lang="en-US" sz="4800" b="1" dirty="0">
              <a:solidFill>
                <a:schemeClr val="bg1"/>
              </a:solidFill>
            </a:endParaRPr>
          </a:p>
        </p:txBody>
      </p:sp>
      <p:sp>
        <p:nvSpPr>
          <p:cNvPr id="79" name="Rectangle 54"/>
          <p:cNvSpPr/>
          <p:nvPr/>
        </p:nvSpPr>
        <p:spPr>
          <a:xfrm>
            <a:off x="304800" y="27813000"/>
            <a:ext cx="14325600" cy="311287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TextBox 26"/>
          <p:cNvSpPr txBox="1"/>
          <p:nvPr/>
        </p:nvSpPr>
        <p:spPr>
          <a:xfrm>
            <a:off x="302140" y="27203400"/>
            <a:ext cx="14345548" cy="833634"/>
          </a:xfrm>
          <a:prstGeom prst="rect">
            <a:avLst/>
          </a:prstGeom>
          <a:solidFill>
            <a:schemeClr val="accent1">
              <a:lumMod val="75000"/>
            </a:schemeClr>
          </a:solidFill>
          <a:ln>
            <a:noFill/>
          </a:ln>
        </p:spPr>
        <p:txBody>
          <a:bodyPr wrap="square" lIns="94053" tIns="47026" rIns="94053" bIns="47026" rtlCol="0" anchor="ctr">
            <a:spAutoFit/>
          </a:bodyPr>
          <a:lstStyle/>
          <a:p>
            <a:pPr algn="ctr"/>
            <a:r>
              <a:rPr lang="en-US" sz="4800" b="1" dirty="0">
                <a:solidFill>
                  <a:schemeClr val="bg1"/>
                </a:solidFill>
              </a:rPr>
              <a:t>Graphical User Interface (GUI)</a:t>
            </a:r>
          </a:p>
        </p:txBody>
      </p:sp>
      <p:pic>
        <p:nvPicPr>
          <p:cNvPr id="85" name="Picture 28" descr="gui.wmf"/>
          <p:cNvPicPr>
            <a:picLocks noChangeAspect="1"/>
          </p:cNvPicPr>
          <p:nvPr/>
        </p:nvPicPr>
        <p:blipFill rotWithShape="1">
          <a:blip r:embed="rId25"/>
          <a:srcRect l="4410" t="3406" r="6668" b="29911"/>
          <a:stretch/>
        </p:blipFill>
        <p:spPr>
          <a:xfrm>
            <a:off x="9410751" y="28183300"/>
            <a:ext cx="4991049" cy="2540499"/>
          </a:xfrm>
          <a:prstGeom prst="rect">
            <a:avLst/>
          </a:prstGeom>
          <a:ln>
            <a:noFill/>
          </a:ln>
          <a:effectLst>
            <a:outerShdw blurRad="292100" dist="139700" dir="2700000" algn="tl" rotWithShape="0">
              <a:srgbClr val="333333">
                <a:alpha val="65000"/>
              </a:srgbClr>
            </a:outerShdw>
          </a:effectLst>
        </p:spPr>
      </p:pic>
      <p:sp>
        <p:nvSpPr>
          <p:cNvPr id="86" name="TextBox 85"/>
          <p:cNvSpPr txBox="1"/>
          <p:nvPr/>
        </p:nvSpPr>
        <p:spPr>
          <a:xfrm>
            <a:off x="652845" y="28295839"/>
            <a:ext cx="8651950" cy="2893100"/>
          </a:xfrm>
          <a:prstGeom prst="rect">
            <a:avLst/>
          </a:prstGeom>
          <a:noFill/>
        </p:spPr>
        <p:txBody>
          <a:bodyPr wrap="square" rtlCol="0">
            <a:spAutoFit/>
          </a:bodyPr>
          <a:lstStyle/>
          <a:p>
            <a:pPr marL="457200" indent="-457200" algn="just">
              <a:buFont typeface="Arial" panose="020B0604020202020204" pitchFamily="34" charset="0"/>
              <a:buChar char="•"/>
            </a:pPr>
            <a:r>
              <a:rPr lang="en-US" sz="2600" dirty="0"/>
              <a:t>Communicates to </a:t>
            </a:r>
            <a:r>
              <a:rPr lang="en-US" sz="2600" dirty="0" err="1"/>
              <a:t>quadcopter</a:t>
            </a:r>
            <a:r>
              <a:rPr lang="en-US" sz="2600" dirty="0"/>
              <a:t> with </a:t>
            </a:r>
            <a:r>
              <a:rPr lang="en-US" sz="2600" dirty="0" err="1"/>
              <a:t>XBees</a:t>
            </a:r>
            <a:endParaRPr lang="en-US" sz="2600" dirty="0"/>
          </a:p>
          <a:p>
            <a:pPr marL="457200" indent="-457200" algn="just">
              <a:buFont typeface="Arial" panose="020B0604020202020204" pitchFamily="34" charset="0"/>
              <a:buChar char="•"/>
            </a:pPr>
            <a:r>
              <a:rPr lang="en-US" sz="2600" dirty="0"/>
              <a:t>Sends all flight commands</a:t>
            </a:r>
          </a:p>
          <a:p>
            <a:pPr marL="457200" indent="-457200" algn="just">
              <a:buFont typeface="Arial" panose="020B0604020202020204" pitchFamily="34" charset="0"/>
              <a:buChar char="•"/>
            </a:pPr>
            <a:r>
              <a:rPr lang="en-US" sz="2600" dirty="0"/>
              <a:t>Allows for real time change of desired position </a:t>
            </a:r>
          </a:p>
          <a:p>
            <a:pPr algn="just"/>
            <a:r>
              <a:rPr lang="en-US" sz="2600" dirty="0"/>
              <a:t>      and controller gains</a:t>
            </a:r>
          </a:p>
          <a:p>
            <a:pPr marL="457200" indent="-457200" algn="just">
              <a:buFont typeface="Arial" panose="020B0604020202020204" pitchFamily="34" charset="0"/>
              <a:buChar char="•"/>
            </a:pPr>
            <a:r>
              <a:rPr lang="en-US" sz="2600" dirty="0"/>
              <a:t>Receives &amp; stores flight data from </a:t>
            </a:r>
            <a:r>
              <a:rPr lang="en-US" sz="2600" dirty="0" err="1"/>
              <a:t>quadcopter</a:t>
            </a:r>
            <a:r>
              <a:rPr lang="en-US" sz="2600" dirty="0"/>
              <a:t> </a:t>
            </a:r>
          </a:p>
          <a:p>
            <a:pPr marL="457200" indent="-457200" algn="just">
              <a:buFont typeface="Arial" panose="020B0604020202020204" pitchFamily="34" charset="0"/>
              <a:buChar char="•"/>
            </a:pPr>
            <a:r>
              <a:rPr lang="en-US" sz="2600" dirty="0"/>
              <a:t>Multi-threaded GUI </a:t>
            </a:r>
            <a:r>
              <a:rPr lang="en-US" sz="2600" dirty="0" smtClean="0"/>
              <a:t>and IMU </a:t>
            </a:r>
            <a:r>
              <a:rPr lang="en-US" sz="2600" dirty="0" smtClean="0"/>
              <a:t>increase </a:t>
            </a:r>
            <a:r>
              <a:rPr lang="en-US" sz="2600" dirty="0"/>
              <a:t>processing speed</a:t>
            </a:r>
          </a:p>
          <a:p>
            <a:endParaRPr lang="en-US" sz="2600" dirty="0"/>
          </a:p>
        </p:txBody>
      </p:sp>
      <mc:AlternateContent xmlns:mc="http://schemas.openxmlformats.org/markup-compatibility/2006" xmlns:a14="http://schemas.microsoft.com/office/drawing/2010/main">
        <mc:Choice Requires="a14">
          <p:sp>
            <p:nvSpPr>
              <p:cNvPr id="80" name="TextBox 80"/>
              <p:cNvSpPr txBox="1"/>
              <p:nvPr/>
            </p:nvSpPr>
            <p:spPr>
              <a:xfrm>
                <a:off x="30689812" y="15254330"/>
                <a:ext cx="8191194" cy="3219664"/>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US" sz="2600" b="1" i="1" smtClean="0">
                          <a:latin typeface="Cambria Math" panose="02040503050406030204" pitchFamily="18" charset="0"/>
                        </a:rPr>
                        <m:t>𝑺</m:t>
                      </m:r>
                      <m:r>
                        <a:rPr lang="en-US" sz="2600" b="1">
                          <a:latin typeface="Cambria Math" panose="02040503050406030204" pitchFamily="18" charset="0"/>
                        </a:rPr>
                        <m:t>=</m:t>
                      </m:r>
                      <m:acc>
                        <m:accPr>
                          <m:chr m:val="̇"/>
                          <m:ctrlPr>
                            <a:rPr lang="en-US" sz="2600" b="1" i="1">
                              <a:latin typeface="Cambria Math"/>
                            </a:rPr>
                          </m:ctrlPr>
                        </m:accPr>
                        <m:e>
                          <m:r>
                            <a:rPr lang="en-US" sz="2600" b="1" i="1" smtClean="0">
                              <a:latin typeface="Cambria Math" panose="02040503050406030204" pitchFamily="18" charset="0"/>
                            </a:rPr>
                            <m:t>𝒆</m:t>
                          </m:r>
                        </m:e>
                      </m:acc>
                      <m:r>
                        <a:rPr lang="en-US" sz="2600" b="1" i="1">
                          <a:latin typeface="Cambria Math" panose="02040503050406030204" pitchFamily="18" charset="0"/>
                        </a:rPr>
                        <m:t>+</m:t>
                      </m:r>
                      <m:r>
                        <a:rPr lang="en-US" sz="2600" b="1" i="1">
                          <a:latin typeface="Cambria Math" panose="02040503050406030204" pitchFamily="18" charset="0"/>
                        </a:rPr>
                        <m:t>𝝀</m:t>
                      </m:r>
                      <m:r>
                        <a:rPr lang="en-US" sz="2600" b="1" i="1" smtClean="0">
                          <a:latin typeface="Cambria Math" panose="02040503050406030204" pitchFamily="18" charset="0"/>
                        </a:rPr>
                        <m:t>𝒆</m:t>
                      </m:r>
                      <m:r>
                        <a:rPr lang="en-US" sz="2600" b="1" i="1">
                          <a:latin typeface="Cambria Math" panose="02040503050406030204" pitchFamily="18" charset="0"/>
                        </a:rPr>
                        <m:t>=</m:t>
                      </m:r>
                      <m:r>
                        <a:rPr lang="en-US" sz="2600" b="1" i="1">
                          <a:latin typeface="Cambria Math" panose="02040503050406030204" pitchFamily="18" charset="0"/>
                        </a:rPr>
                        <m:t>𝟎</m:t>
                      </m:r>
                      <m:r>
                        <a:rPr lang="en-US" sz="2600" b="1" i="1">
                          <a:latin typeface="Cambria Math" panose="02040503050406030204" pitchFamily="18" charset="0"/>
                        </a:rPr>
                        <m:t> </m:t>
                      </m:r>
                    </m:oMath>
                  </m:oMathPara>
                </a14:m>
                <a:endParaRPr lang="en-US" sz="2600" b="1" i="1" dirty="0">
                  <a:latin typeface="Cambria Math" panose="02040503050406030204" pitchFamily="18" charset="0"/>
                </a:endParaRPr>
              </a:p>
              <a:p>
                <a:pPr algn="ctr"/>
                <a14:m>
                  <m:oMathPara xmlns:m="http://schemas.openxmlformats.org/officeDocument/2006/math">
                    <m:oMathParaPr>
                      <m:jc m:val="left"/>
                    </m:oMathParaPr>
                    <m:oMath xmlns:m="http://schemas.openxmlformats.org/officeDocument/2006/math">
                      <m:r>
                        <a:rPr lang="en-US" sz="2400" i="1">
                          <a:latin typeface="Cambria Math" panose="02040503050406030204" pitchFamily="18" charset="0"/>
                        </a:rPr>
                        <m:t>                                     </m:t>
                      </m:r>
                      <m:r>
                        <a:rPr lang="en-US" sz="2400" b="0" i="1" smtClean="0">
                          <a:latin typeface="Cambria Math" panose="02040503050406030204" pitchFamily="18" charset="0"/>
                        </a:rPr>
                        <m:t>         </m:t>
                      </m:r>
                      <m:r>
                        <a:rPr lang="en-US" sz="2400" i="1">
                          <a:latin typeface="Cambria Math" panose="02040503050406030204" pitchFamily="18" charset="0"/>
                        </a:rPr>
                        <m:t>𝑆</m:t>
                      </m:r>
                      <m:r>
                        <a:rPr lang="en-US" sz="2400" i="1">
                          <a:latin typeface="Cambria Math" panose="02040503050406030204" pitchFamily="18" charset="0"/>
                        </a:rPr>
                        <m:t>=</m:t>
                      </m:r>
                      <m:r>
                        <a:rPr lang="en-US" sz="2400" i="1" smtClean="0">
                          <a:latin typeface="Cambria Math" panose="02040503050406030204" pitchFamily="18" charset="0"/>
                        </a:rPr>
                        <m:t>𝑆𝑙𝑖𝑑𝑖𝑛𝑔</m:t>
                      </m:r>
                      <m:r>
                        <a:rPr lang="en-US" sz="2400" i="1" smtClean="0">
                          <a:latin typeface="Cambria Math" panose="02040503050406030204" pitchFamily="18" charset="0"/>
                        </a:rPr>
                        <m:t> </m:t>
                      </m:r>
                      <m:r>
                        <a:rPr lang="en-US" sz="2400" i="1" smtClean="0">
                          <a:latin typeface="Cambria Math" panose="02040503050406030204" pitchFamily="18" charset="0"/>
                        </a:rPr>
                        <m:t>𝑆𝑢𝑟𝑓𝑎𝑐𝑒</m:t>
                      </m:r>
                      <m:r>
                        <a:rPr lang="en-US" sz="2400" i="1" smtClean="0">
                          <a:latin typeface="Cambria Math" panose="02040503050406030204" pitchFamily="18" charset="0"/>
                        </a:rPr>
                        <m:t> </m:t>
                      </m:r>
                    </m:oMath>
                  </m:oMathPara>
                </a14:m>
                <a:endParaRPr lang="en-US" sz="2400" i="1" dirty="0">
                  <a:latin typeface="Cambria Math" panose="02040503050406030204" pitchFamily="18" charset="0"/>
                </a:endParaRPr>
              </a:p>
              <a:p>
                <a:r>
                  <a:rPr lang="en-US" sz="2400" dirty="0"/>
                  <a:t>                                   </a:t>
                </a:r>
                <a:r>
                  <a:rPr lang="en-US" sz="2400" dirty="0" smtClean="0"/>
                  <a:t>   </a:t>
                </a:r>
                <a14:m>
                  <m:oMath xmlns:m="http://schemas.openxmlformats.org/officeDocument/2006/math">
                    <m:r>
                      <a:rPr lang="en-US" sz="2400" b="0" i="0" smtClean="0">
                        <a:latin typeface="Cambria Math" panose="02040503050406030204" pitchFamily="18" charset="0"/>
                      </a:rPr>
                      <m:t>       </m:t>
                    </m:r>
                    <m:r>
                      <a:rPr lang="en-US" sz="2400" b="0" i="1" smtClean="0">
                        <a:latin typeface="Cambria Math" panose="02040503050406030204" pitchFamily="18" charset="0"/>
                      </a:rPr>
                      <m:t>𝑒</m:t>
                    </m:r>
                    <m:r>
                      <a:rPr lang="en-US" sz="2400" i="1">
                        <a:latin typeface="Cambria Math" panose="02040503050406030204" pitchFamily="18" charset="0"/>
                      </a:rPr>
                      <m:t>=</m:t>
                    </m:r>
                    <m:sSub>
                      <m:sSubPr>
                        <m:ctrlPr>
                          <a:rPr lang="en-US" sz="2400" i="1" smtClean="0">
                            <a:latin typeface="Cambria Math"/>
                          </a:rPr>
                        </m:ctrlPr>
                      </m:sSubPr>
                      <m:e>
                        <m:r>
                          <a:rPr lang="en-US" sz="2400" b="0" i="1" smtClean="0">
                            <a:latin typeface="Cambria Math" panose="02040503050406030204" pitchFamily="18" charset="0"/>
                          </a:rPr>
                          <m:t>𝑥</m:t>
                        </m:r>
                      </m:e>
                      <m:sub>
                        <m:r>
                          <a:rPr lang="en-US" sz="2400" b="0" i="1" smtClean="0">
                            <a:latin typeface="Cambria Math" panose="02040503050406030204" pitchFamily="18" charset="0"/>
                          </a:rPr>
                          <m:t>𝑑</m:t>
                        </m:r>
                      </m:sub>
                    </m:sSub>
                    <m:r>
                      <a:rPr lang="en-US" sz="2400" b="0" i="1" smtClean="0">
                        <a:latin typeface="Cambria Math" panose="02040503050406030204" pitchFamily="18" charset="0"/>
                      </a:rPr>
                      <m:t>−</m:t>
                    </m:r>
                    <m:r>
                      <a:rPr lang="en-US" sz="2400" b="0" i="1" smtClean="0">
                        <a:latin typeface="Cambria Math" panose="02040503050406030204" pitchFamily="18" charset="0"/>
                      </a:rPr>
                      <m:t>𝑥</m:t>
                    </m:r>
                  </m:oMath>
                </a14:m>
                <a:endParaRPr lang="en-US" sz="2400" dirty="0"/>
              </a:p>
              <a:p>
                <a:r>
                  <a:rPr lang="en-US" sz="2400" dirty="0"/>
                  <a:t>            </a:t>
                </a:r>
              </a:p>
              <a:p>
                <a:pPr marL="342900" indent="-342900">
                  <a:buFont typeface="Arial" panose="020B0604020202020204" pitchFamily="34" charset="0"/>
                  <a:buChar char="•"/>
                </a:pPr>
                <a:r>
                  <a:rPr lang="en-US" sz="2400" dirty="0"/>
                  <a:t> </a:t>
                </a:r>
                <a:r>
                  <a:rPr lang="en-US" sz="2600" dirty="0"/>
                  <a:t>The above differential equation has a stable solution of </a:t>
                </a:r>
                <a:endParaRPr lang="en-US" sz="2600" i="1" dirty="0">
                  <a:latin typeface="Cambria Math" panose="02040503050406030204" pitchFamily="18" charset="0"/>
                </a:endParaRPr>
              </a:p>
              <a:p>
                <a14:m>
                  <m:oMath xmlns:m="http://schemas.openxmlformats.org/officeDocument/2006/math">
                    <m:r>
                      <a:rPr lang="en-US" sz="2600" i="1">
                        <a:latin typeface="Cambria Math" panose="02040503050406030204" pitchFamily="18" charset="0"/>
                      </a:rPr>
                      <m:t>   </m:t>
                    </m:r>
                    <m:r>
                      <a:rPr lang="en-US" sz="2600" b="0" i="1" smtClean="0">
                        <a:latin typeface="Cambria Math" panose="02040503050406030204" pitchFamily="18" charset="0"/>
                      </a:rPr>
                      <m:t> </m:t>
                    </m:r>
                    <m:r>
                      <a:rPr lang="en-US" sz="2600" i="1">
                        <a:latin typeface="Cambria Math" panose="02040503050406030204" pitchFamily="18" charset="0"/>
                      </a:rPr>
                      <m:t>  </m:t>
                    </m:r>
                    <m:r>
                      <a:rPr lang="en-US" sz="2600" b="0" i="1" smtClean="0">
                        <a:latin typeface="Cambria Math" panose="02040503050406030204" pitchFamily="18" charset="0"/>
                      </a:rPr>
                      <m:t>𝐸</m:t>
                    </m:r>
                    <m:d>
                      <m:dPr>
                        <m:ctrlPr>
                          <a:rPr lang="en-US" sz="2600" i="1">
                            <a:latin typeface="Cambria Math"/>
                          </a:rPr>
                        </m:ctrlPr>
                      </m:dPr>
                      <m:e>
                        <m:r>
                          <a:rPr lang="en-US" sz="2600" i="1">
                            <a:latin typeface="Cambria Math" panose="02040503050406030204" pitchFamily="18" charset="0"/>
                          </a:rPr>
                          <m:t>𝑡</m:t>
                        </m:r>
                      </m:e>
                    </m:d>
                    <m:r>
                      <a:rPr lang="en-US" sz="2600" i="1">
                        <a:latin typeface="Cambria Math" panose="02040503050406030204" pitchFamily="18" charset="0"/>
                      </a:rPr>
                      <m:t>=</m:t>
                    </m:r>
                    <m:sSup>
                      <m:sSupPr>
                        <m:ctrlPr>
                          <a:rPr lang="en-US" sz="2600" i="1">
                            <a:latin typeface="Cambria Math"/>
                          </a:rPr>
                        </m:ctrlPr>
                      </m:sSupPr>
                      <m:e>
                        <m:r>
                          <a:rPr lang="en-US" sz="2600" i="1">
                            <a:latin typeface="Cambria Math" panose="02040503050406030204" pitchFamily="18" charset="0"/>
                          </a:rPr>
                          <m:t>𝑒</m:t>
                        </m:r>
                      </m:e>
                      <m:sup>
                        <m:r>
                          <a:rPr lang="en-US" sz="2600" i="1">
                            <a:latin typeface="Cambria Math" panose="02040503050406030204" pitchFamily="18" charset="0"/>
                          </a:rPr>
                          <m:t>−</m:t>
                        </m:r>
                        <m:r>
                          <a:rPr lang="en-US" sz="2600" i="1">
                            <a:latin typeface="Cambria Math" panose="02040503050406030204" pitchFamily="18" charset="0"/>
                          </a:rPr>
                          <m:t>𝜆</m:t>
                        </m:r>
                        <m:r>
                          <a:rPr lang="en-US" sz="2600" i="1">
                            <a:latin typeface="Cambria Math" panose="02040503050406030204" pitchFamily="18" charset="0"/>
                          </a:rPr>
                          <m:t>𝑡</m:t>
                        </m:r>
                      </m:sup>
                    </m:sSup>
                  </m:oMath>
                </a14:m>
                <a:r>
                  <a:rPr lang="en-US" sz="2600" dirty="0" smtClean="0"/>
                  <a:t>, </a:t>
                </a:r>
                <a:r>
                  <a:rPr lang="en-US" sz="2600" dirty="0"/>
                  <a:t>where X is </a:t>
                </a:r>
                <a:r>
                  <a:rPr lang="en-US" sz="2600" dirty="0" smtClean="0"/>
                  <a:t>forced </a:t>
                </a:r>
                <a:r>
                  <a:rPr lang="en-US" sz="2600" dirty="0"/>
                  <a:t>to converge to zero.</a:t>
                </a:r>
              </a:p>
              <a:p>
                <a:pPr lvl="0"/>
                <a:endParaRPr lang="en-US" sz="2600" dirty="0"/>
              </a:p>
              <a:p>
                <a:pPr marL="457200" indent="-457200">
                  <a:buFont typeface="Arial" panose="020B0604020202020204" pitchFamily="34" charset="0"/>
                  <a:buChar char="•"/>
                </a:pPr>
                <a:r>
                  <a:rPr lang="en-US" sz="2600" dirty="0"/>
                  <a:t>Controller algorithm forces the system error to </a:t>
                </a:r>
                <a:r>
                  <a:rPr lang="en-US" sz="2600" dirty="0" smtClean="0"/>
                  <a:t>zero.</a:t>
                </a:r>
                <a:endParaRPr lang="en-US" sz="2600" dirty="0"/>
              </a:p>
            </p:txBody>
          </p:sp>
        </mc:Choice>
        <mc:Fallback xmlns="">
          <p:sp>
            <p:nvSpPr>
              <p:cNvPr id="80" name="TextBox 80"/>
              <p:cNvSpPr txBox="1">
                <a:spLocks noRot="1" noChangeAspect="1" noMove="1" noResize="1" noEditPoints="1" noAdjustHandles="1" noChangeArrowheads="1" noChangeShapeType="1" noTextEdit="1"/>
              </p:cNvSpPr>
              <p:nvPr/>
            </p:nvSpPr>
            <p:spPr>
              <a:xfrm>
                <a:off x="30689812" y="15254330"/>
                <a:ext cx="8191194" cy="3219664"/>
              </a:xfrm>
              <a:prstGeom prst="rect">
                <a:avLst/>
              </a:prstGeom>
              <a:blipFill rotWithShape="0">
                <a:blip r:embed="rId30"/>
                <a:stretch>
                  <a:fillRect l="-1116" b="-3970"/>
                </a:stretch>
              </a:blipFill>
            </p:spPr>
            <p:txBody>
              <a:bodyPr/>
              <a:lstStyle/>
              <a:p>
                <a:r>
                  <a:rPr lang="en-US">
                    <a:noFill/>
                  </a:rPr>
                  <a:t> </a:t>
                </a:r>
              </a:p>
            </p:txBody>
          </p:sp>
        </mc:Fallback>
      </mc:AlternateContent>
      <p:pic>
        <p:nvPicPr>
          <p:cNvPr id="87" name="Picture 75"/>
          <p:cNvPicPr/>
          <p:nvPr/>
        </p:nvPicPr>
        <p:blipFill rotWithShape="1">
          <a:blip r:embed="rId31">
            <a:extLst>
              <a:ext uri="{28A0092B-C50C-407E-A947-70E740481C1C}">
                <a14:useLocalDpi xmlns:a14="http://schemas.microsoft.com/office/drawing/2010/main" val="0"/>
              </a:ext>
            </a:extLst>
          </a:blip>
          <a:srcRect l="32155" t="25407" r="40454" b="28015"/>
          <a:stretch/>
        </p:blipFill>
        <p:spPr>
          <a:xfrm>
            <a:off x="38862000" y="15254330"/>
            <a:ext cx="4530693" cy="3871870"/>
          </a:xfrm>
          <a:prstGeom prst="rect">
            <a:avLst/>
          </a:prstGeom>
          <a:ln>
            <a:noFill/>
          </a:ln>
          <a:effectLst>
            <a:outerShdw blurRad="292100" dist="139700" dir="2700000" algn="tl" rotWithShape="0">
              <a:srgbClr val="333333">
                <a:alpha val="65000"/>
              </a:srgbClr>
            </a:outerShdw>
          </a:effectLst>
        </p:spPr>
      </p:pic>
      <p:sp>
        <p:nvSpPr>
          <p:cNvPr id="88" name="TextBox 83"/>
          <p:cNvSpPr txBox="1"/>
          <p:nvPr/>
        </p:nvSpPr>
        <p:spPr>
          <a:xfrm>
            <a:off x="34290000" y="14336934"/>
            <a:ext cx="5516356" cy="630942"/>
          </a:xfrm>
          <a:prstGeom prst="rect">
            <a:avLst/>
          </a:prstGeom>
          <a:noFill/>
        </p:spPr>
        <p:txBody>
          <a:bodyPr wrap="square" rtlCol="0">
            <a:spAutoFit/>
          </a:bodyPr>
          <a:lstStyle/>
          <a:p>
            <a:pPr algn="ctr"/>
            <a:r>
              <a:rPr lang="en-US" sz="3400" b="1" dirty="0" smtClean="0"/>
              <a:t>First </a:t>
            </a:r>
            <a:r>
              <a:rPr lang="en-US" sz="3400" b="1" dirty="0"/>
              <a:t>Order Sliding Surface:</a:t>
            </a:r>
          </a:p>
        </p:txBody>
      </p:sp>
      <mc:AlternateContent xmlns:mc="http://schemas.openxmlformats.org/markup-compatibility/2006" xmlns:a14="http://schemas.microsoft.com/office/drawing/2010/main">
        <mc:Choice Requires="a14">
          <p:sp>
            <p:nvSpPr>
              <p:cNvPr id="10" name="TextBox 9"/>
              <p:cNvSpPr txBox="1"/>
              <p:nvPr/>
            </p:nvSpPr>
            <p:spPr>
              <a:xfrm>
                <a:off x="31075621" y="7278398"/>
                <a:ext cx="4602222" cy="1418978"/>
              </a:xfrm>
              <a:prstGeom prst="rect">
                <a:avLst/>
              </a:prstGeom>
              <a:noFill/>
            </p:spPr>
            <p:txBody>
              <a:bodyPr wrap="square" rtlCol="0">
                <a:spAutoFit/>
              </a:bodyPr>
              <a:lstStyle/>
              <a:p>
                <a:pPr lvl="0"/>
                <a14:m>
                  <m:oMathPara xmlns:m="http://schemas.openxmlformats.org/officeDocument/2006/math">
                    <m:oMathParaPr>
                      <m:jc m:val="left"/>
                    </m:oMathParaPr>
                    <m:oMath xmlns:m="http://schemas.openxmlformats.org/officeDocument/2006/math">
                      <m:sSub>
                        <m:sSubPr>
                          <m:ctrlPr>
                            <a:rPr lang="en-US" sz="2800" i="1" smtClean="0">
                              <a:solidFill>
                                <a:prstClr val="black"/>
                              </a:solidFill>
                              <a:latin typeface="Cambria Math"/>
                            </a:rPr>
                          </m:ctrlPr>
                        </m:sSubPr>
                        <m:e>
                          <m:r>
                            <a:rPr lang="en-US" sz="2800" i="1">
                              <a:solidFill>
                                <a:prstClr val="black"/>
                              </a:solidFill>
                              <a:latin typeface="Cambria Math" panose="02040503050406030204" pitchFamily="18" charset="0"/>
                            </a:rPr>
                            <m:t>𝑀</m:t>
                          </m:r>
                        </m:e>
                        <m:sub>
                          <m:r>
                            <a:rPr lang="en-US" sz="2800" i="1">
                              <a:solidFill>
                                <a:prstClr val="black"/>
                              </a:solidFill>
                              <a:latin typeface="Cambria Math" panose="02040503050406030204" pitchFamily="18" charset="0"/>
                            </a:rPr>
                            <m:t>𝑥</m:t>
                          </m:r>
                        </m:sub>
                      </m:sSub>
                      <m:r>
                        <a:rPr lang="en-US" sz="2800" i="1">
                          <a:solidFill>
                            <a:prstClr val="black"/>
                          </a:solidFill>
                          <a:latin typeface="Cambria Math" panose="02040503050406030204" pitchFamily="18" charset="0"/>
                        </a:rPr>
                        <m:t>=</m:t>
                      </m:r>
                      <m:r>
                        <a:rPr lang="en-US" sz="2800" i="1">
                          <a:solidFill>
                            <a:prstClr val="black"/>
                          </a:solidFill>
                          <a:latin typeface="Cambria Math" panose="02040503050406030204" pitchFamily="18" charset="0"/>
                        </a:rPr>
                        <m:t>𝑙</m:t>
                      </m:r>
                      <m:d>
                        <m:dPr>
                          <m:ctrlPr>
                            <a:rPr lang="en-US" sz="2800" i="1">
                              <a:solidFill>
                                <a:prstClr val="black"/>
                              </a:solidFill>
                              <a:latin typeface="Cambria Math"/>
                            </a:rPr>
                          </m:ctrlPr>
                        </m:dPr>
                        <m:e>
                          <m:sSub>
                            <m:sSubPr>
                              <m:ctrlPr>
                                <a:rPr lang="en-US" sz="2800" i="1">
                                  <a:solidFill>
                                    <a:prstClr val="black"/>
                                  </a:solidFill>
                                  <a:latin typeface="Cambria Math"/>
                                </a:rPr>
                              </m:ctrlPr>
                            </m:sSubPr>
                            <m:e>
                              <m:r>
                                <a:rPr lang="en-US" sz="2800" i="1">
                                  <a:solidFill>
                                    <a:prstClr val="black"/>
                                  </a:solidFill>
                                  <a:latin typeface="Cambria Math" panose="02040503050406030204" pitchFamily="18" charset="0"/>
                                </a:rPr>
                                <m:t>𝐹</m:t>
                              </m:r>
                            </m:e>
                            <m:sub>
                              <m:r>
                                <a:rPr lang="en-US" sz="2800" i="1">
                                  <a:solidFill>
                                    <a:prstClr val="black"/>
                                  </a:solidFill>
                                  <a:latin typeface="Cambria Math" panose="02040503050406030204" pitchFamily="18" charset="0"/>
                                </a:rPr>
                                <m:t>4</m:t>
                              </m:r>
                            </m:sub>
                          </m:sSub>
                          <m:r>
                            <a:rPr lang="en-US" sz="2800" i="1">
                              <a:solidFill>
                                <a:prstClr val="black"/>
                              </a:solidFill>
                              <a:latin typeface="Cambria Math" panose="02040503050406030204" pitchFamily="18" charset="0"/>
                            </a:rPr>
                            <m:t>−</m:t>
                          </m:r>
                          <m:sSub>
                            <m:sSubPr>
                              <m:ctrlPr>
                                <a:rPr lang="en-US" sz="2800" i="1">
                                  <a:solidFill>
                                    <a:prstClr val="black"/>
                                  </a:solidFill>
                                  <a:latin typeface="Cambria Math"/>
                                </a:rPr>
                              </m:ctrlPr>
                            </m:sSubPr>
                            <m:e>
                              <m:r>
                                <a:rPr lang="en-US" sz="2800" i="1">
                                  <a:solidFill>
                                    <a:prstClr val="black"/>
                                  </a:solidFill>
                                  <a:latin typeface="Cambria Math" panose="02040503050406030204" pitchFamily="18" charset="0"/>
                                </a:rPr>
                                <m:t>𝐹</m:t>
                              </m:r>
                            </m:e>
                            <m:sub>
                              <m:r>
                                <a:rPr lang="en-US" sz="2800" i="1">
                                  <a:solidFill>
                                    <a:prstClr val="black"/>
                                  </a:solidFill>
                                  <a:latin typeface="Cambria Math" panose="02040503050406030204" pitchFamily="18" charset="0"/>
                                </a:rPr>
                                <m:t>2</m:t>
                              </m:r>
                            </m:sub>
                          </m:sSub>
                        </m:e>
                      </m:d>
                    </m:oMath>
                  </m:oMathPara>
                </a14:m>
                <a:endParaRPr lang="en-US" sz="2800" i="1" dirty="0" smtClean="0">
                  <a:solidFill>
                    <a:prstClr val="black"/>
                  </a:solidFill>
                  <a:latin typeface="Cambria Math" panose="02040503050406030204" pitchFamily="18" charset="0"/>
                </a:endParaRPr>
              </a:p>
              <a:p>
                <a:pPr lvl="0"/>
                <a14:m>
                  <m:oMathPara xmlns:m="http://schemas.openxmlformats.org/officeDocument/2006/math">
                    <m:oMathParaPr>
                      <m:jc m:val="left"/>
                    </m:oMathParaPr>
                    <m:oMath xmlns:m="http://schemas.openxmlformats.org/officeDocument/2006/math">
                      <m:sSub>
                        <m:sSubPr>
                          <m:ctrlPr>
                            <a:rPr lang="en-US" sz="2800" i="1">
                              <a:solidFill>
                                <a:prstClr val="black"/>
                              </a:solidFill>
                              <a:latin typeface="Cambria Math"/>
                            </a:rPr>
                          </m:ctrlPr>
                        </m:sSubPr>
                        <m:e>
                          <m:r>
                            <a:rPr lang="en-US" sz="2800" i="1">
                              <a:solidFill>
                                <a:prstClr val="black"/>
                              </a:solidFill>
                              <a:latin typeface="Cambria Math" panose="02040503050406030204" pitchFamily="18" charset="0"/>
                            </a:rPr>
                            <m:t>𝑀</m:t>
                          </m:r>
                        </m:e>
                        <m:sub>
                          <m:r>
                            <a:rPr lang="en-US" sz="2800" i="1">
                              <a:solidFill>
                                <a:prstClr val="black"/>
                              </a:solidFill>
                              <a:latin typeface="Cambria Math" panose="02040503050406030204" pitchFamily="18" charset="0"/>
                            </a:rPr>
                            <m:t>𝑦</m:t>
                          </m:r>
                        </m:sub>
                      </m:sSub>
                      <m:r>
                        <a:rPr lang="en-US" sz="2800" i="1">
                          <a:solidFill>
                            <a:prstClr val="black"/>
                          </a:solidFill>
                          <a:latin typeface="Cambria Math" panose="02040503050406030204" pitchFamily="18" charset="0"/>
                        </a:rPr>
                        <m:t>=</m:t>
                      </m:r>
                      <m:r>
                        <a:rPr lang="en-US" sz="2800" i="1">
                          <a:solidFill>
                            <a:prstClr val="black"/>
                          </a:solidFill>
                          <a:latin typeface="Cambria Math" panose="02040503050406030204" pitchFamily="18" charset="0"/>
                        </a:rPr>
                        <m:t>𝑙</m:t>
                      </m:r>
                      <m:r>
                        <a:rPr lang="en-US" sz="2800" i="1">
                          <a:solidFill>
                            <a:prstClr val="black"/>
                          </a:solidFill>
                          <a:latin typeface="Cambria Math" panose="02040503050406030204" pitchFamily="18" charset="0"/>
                        </a:rPr>
                        <m:t>(</m:t>
                      </m:r>
                      <m:sSub>
                        <m:sSubPr>
                          <m:ctrlPr>
                            <a:rPr lang="en-US" sz="2800" i="1">
                              <a:solidFill>
                                <a:prstClr val="black"/>
                              </a:solidFill>
                              <a:latin typeface="Cambria Math"/>
                            </a:rPr>
                          </m:ctrlPr>
                        </m:sSubPr>
                        <m:e>
                          <m:r>
                            <a:rPr lang="en-US" sz="2800" i="1">
                              <a:solidFill>
                                <a:prstClr val="black"/>
                              </a:solidFill>
                              <a:latin typeface="Cambria Math" panose="02040503050406030204" pitchFamily="18" charset="0"/>
                            </a:rPr>
                            <m:t>𝐹</m:t>
                          </m:r>
                        </m:e>
                        <m:sub>
                          <m:r>
                            <a:rPr lang="en-US" sz="2800" i="1">
                              <a:solidFill>
                                <a:prstClr val="black"/>
                              </a:solidFill>
                              <a:latin typeface="Cambria Math" panose="02040503050406030204" pitchFamily="18" charset="0"/>
                            </a:rPr>
                            <m:t>1</m:t>
                          </m:r>
                        </m:sub>
                      </m:sSub>
                      <m:r>
                        <a:rPr lang="en-US" sz="2800" i="1">
                          <a:solidFill>
                            <a:prstClr val="black"/>
                          </a:solidFill>
                          <a:latin typeface="Cambria Math" panose="02040503050406030204" pitchFamily="18" charset="0"/>
                        </a:rPr>
                        <m:t>−</m:t>
                      </m:r>
                      <m:sSub>
                        <m:sSubPr>
                          <m:ctrlPr>
                            <a:rPr lang="en-US" sz="2800" i="1">
                              <a:solidFill>
                                <a:prstClr val="black"/>
                              </a:solidFill>
                              <a:latin typeface="Cambria Math"/>
                            </a:rPr>
                          </m:ctrlPr>
                        </m:sSubPr>
                        <m:e>
                          <m:r>
                            <a:rPr lang="en-US" sz="2800" i="1">
                              <a:solidFill>
                                <a:prstClr val="black"/>
                              </a:solidFill>
                              <a:latin typeface="Cambria Math" panose="02040503050406030204" pitchFamily="18" charset="0"/>
                            </a:rPr>
                            <m:t>𝐹</m:t>
                          </m:r>
                        </m:e>
                        <m:sub>
                          <m:r>
                            <a:rPr lang="en-US" sz="2800" i="1">
                              <a:solidFill>
                                <a:prstClr val="black"/>
                              </a:solidFill>
                              <a:latin typeface="Cambria Math" panose="02040503050406030204" pitchFamily="18" charset="0"/>
                            </a:rPr>
                            <m:t>3</m:t>
                          </m:r>
                        </m:sub>
                      </m:sSub>
                      <m:r>
                        <a:rPr lang="en-US" sz="2800" i="1">
                          <a:solidFill>
                            <a:prstClr val="black"/>
                          </a:solidFill>
                          <a:latin typeface="Cambria Math" panose="02040503050406030204" pitchFamily="18" charset="0"/>
                        </a:rPr>
                        <m:t>)</m:t>
                      </m:r>
                    </m:oMath>
                  </m:oMathPara>
                </a14:m>
                <a:endParaRPr lang="en-US" sz="2800" dirty="0">
                  <a:solidFill>
                    <a:prstClr val="black"/>
                  </a:solidFill>
                </a:endParaRPr>
              </a:p>
              <a:p>
                <a:pPr lvl="0"/>
                <a14:m>
                  <m:oMathPara xmlns:m="http://schemas.openxmlformats.org/officeDocument/2006/math">
                    <m:oMathParaPr>
                      <m:jc m:val="left"/>
                    </m:oMathParaPr>
                    <m:oMath xmlns:m="http://schemas.openxmlformats.org/officeDocument/2006/math">
                      <m:sSub>
                        <m:sSubPr>
                          <m:ctrlPr>
                            <a:rPr lang="en-US" sz="2800" i="1">
                              <a:solidFill>
                                <a:prstClr val="black"/>
                              </a:solidFill>
                              <a:latin typeface="Cambria Math"/>
                            </a:rPr>
                          </m:ctrlPr>
                        </m:sSubPr>
                        <m:e>
                          <m:r>
                            <a:rPr lang="en-US" sz="2800" i="1">
                              <a:solidFill>
                                <a:prstClr val="black"/>
                              </a:solidFill>
                              <a:latin typeface="Cambria Math" panose="02040503050406030204" pitchFamily="18" charset="0"/>
                            </a:rPr>
                            <m:t>𝑀</m:t>
                          </m:r>
                        </m:e>
                        <m:sub>
                          <m:r>
                            <a:rPr lang="en-US" sz="2800" i="1">
                              <a:solidFill>
                                <a:prstClr val="black"/>
                              </a:solidFill>
                              <a:latin typeface="Cambria Math" panose="02040503050406030204" pitchFamily="18" charset="0"/>
                            </a:rPr>
                            <m:t>𝑧</m:t>
                          </m:r>
                        </m:sub>
                      </m:sSub>
                      <m:r>
                        <a:rPr lang="en-US" sz="2800" i="1">
                          <a:solidFill>
                            <a:prstClr val="black"/>
                          </a:solidFill>
                          <a:latin typeface="Cambria Math" panose="02040503050406030204" pitchFamily="18" charset="0"/>
                        </a:rPr>
                        <m:t>=</m:t>
                      </m:r>
                      <m:r>
                        <a:rPr lang="en-US" sz="2800" i="1">
                          <a:solidFill>
                            <a:prstClr val="black"/>
                          </a:solidFill>
                          <a:latin typeface="Cambria Math" panose="02040503050406030204" pitchFamily="18" charset="0"/>
                        </a:rPr>
                        <m:t>𝑙</m:t>
                      </m:r>
                      <m:r>
                        <a:rPr lang="en-US" sz="2800" i="1">
                          <a:solidFill>
                            <a:prstClr val="black"/>
                          </a:solidFill>
                          <a:latin typeface="Cambria Math" panose="02040503050406030204" pitchFamily="18" charset="0"/>
                        </a:rPr>
                        <m:t>(</m:t>
                      </m:r>
                      <m:sSub>
                        <m:sSubPr>
                          <m:ctrlPr>
                            <a:rPr lang="en-US" sz="2800" i="1">
                              <a:solidFill>
                                <a:prstClr val="black"/>
                              </a:solidFill>
                              <a:latin typeface="Cambria Math"/>
                            </a:rPr>
                          </m:ctrlPr>
                        </m:sSubPr>
                        <m:e>
                          <m:r>
                            <a:rPr lang="en-US" sz="2800" i="1">
                              <a:solidFill>
                                <a:prstClr val="black"/>
                              </a:solidFill>
                              <a:latin typeface="Cambria Math" panose="02040503050406030204" pitchFamily="18" charset="0"/>
                            </a:rPr>
                            <m:t>−</m:t>
                          </m:r>
                          <m:r>
                            <a:rPr lang="en-US" sz="2800" i="1">
                              <a:solidFill>
                                <a:prstClr val="black"/>
                              </a:solidFill>
                              <a:latin typeface="Cambria Math" panose="02040503050406030204" pitchFamily="18" charset="0"/>
                            </a:rPr>
                            <m:t>𝐹</m:t>
                          </m:r>
                        </m:e>
                        <m:sub>
                          <m:r>
                            <a:rPr lang="en-US" sz="2800" i="1">
                              <a:solidFill>
                                <a:prstClr val="black"/>
                              </a:solidFill>
                              <a:latin typeface="Cambria Math" panose="02040503050406030204" pitchFamily="18" charset="0"/>
                            </a:rPr>
                            <m:t>1</m:t>
                          </m:r>
                        </m:sub>
                      </m:sSub>
                      <m:r>
                        <a:rPr lang="en-US" sz="2800" i="1">
                          <a:solidFill>
                            <a:prstClr val="black"/>
                          </a:solidFill>
                          <a:latin typeface="Cambria Math" panose="02040503050406030204" pitchFamily="18" charset="0"/>
                        </a:rPr>
                        <m:t>+</m:t>
                      </m:r>
                      <m:sSub>
                        <m:sSubPr>
                          <m:ctrlPr>
                            <a:rPr lang="en-US" sz="2800" i="1">
                              <a:solidFill>
                                <a:prstClr val="black"/>
                              </a:solidFill>
                              <a:latin typeface="Cambria Math"/>
                            </a:rPr>
                          </m:ctrlPr>
                        </m:sSubPr>
                        <m:e>
                          <m:r>
                            <a:rPr lang="en-US" sz="2800" i="1">
                              <a:solidFill>
                                <a:prstClr val="black"/>
                              </a:solidFill>
                              <a:latin typeface="Cambria Math" panose="02040503050406030204" pitchFamily="18" charset="0"/>
                            </a:rPr>
                            <m:t>𝐹</m:t>
                          </m:r>
                        </m:e>
                        <m:sub>
                          <m:r>
                            <a:rPr lang="en-US" sz="2800" i="1">
                              <a:solidFill>
                                <a:prstClr val="black"/>
                              </a:solidFill>
                              <a:latin typeface="Cambria Math" panose="02040503050406030204" pitchFamily="18" charset="0"/>
                            </a:rPr>
                            <m:t>2</m:t>
                          </m:r>
                        </m:sub>
                      </m:sSub>
                      <m:r>
                        <a:rPr lang="en-US" sz="2800" i="1">
                          <a:solidFill>
                            <a:prstClr val="black"/>
                          </a:solidFill>
                          <a:latin typeface="Cambria Math" panose="02040503050406030204" pitchFamily="18" charset="0"/>
                        </a:rPr>
                        <m:t>−</m:t>
                      </m:r>
                      <m:sSub>
                        <m:sSubPr>
                          <m:ctrlPr>
                            <a:rPr lang="en-US" sz="2800" i="1">
                              <a:solidFill>
                                <a:prstClr val="black"/>
                              </a:solidFill>
                              <a:latin typeface="Cambria Math"/>
                            </a:rPr>
                          </m:ctrlPr>
                        </m:sSubPr>
                        <m:e>
                          <m:r>
                            <a:rPr lang="en-US" sz="2800" i="1">
                              <a:solidFill>
                                <a:prstClr val="black"/>
                              </a:solidFill>
                              <a:latin typeface="Cambria Math" panose="02040503050406030204" pitchFamily="18" charset="0"/>
                            </a:rPr>
                            <m:t>𝐹</m:t>
                          </m:r>
                        </m:e>
                        <m:sub>
                          <m:r>
                            <a:rPr lang="en-US" sz="2800" i="1">
                              <a:solidFill>
                                <a:prstClr val="black"/>
                              </a:solidFill>
                              <a:latin typeface="Cambria Math" panose="02040503050406030204" pitchFamily="18" charset="0"/>
                            </a:rPr>
                            <m:t>3</m:t>
                          </m:r>
                        </m:sub>
                      </m:sSub>
                      <m:r>
                        <a:rPr lang="en-US" sz="2800" i="1">
                          <a:solidFill>
                            <a:prstClr val="black"/>
                          </a:solidFill>
                          <a:latin typeface="Cambria Math" panose="02040503050406030204" pitchFamily="18" charset="0"/>
                        </a:rPr>
                        <m:t>+</m:t>
                      </m:r>
                      <m:sSub>
                        <m:sSubPr>
                          <m:ctrlPr>
                            <a:rPr lang="en-US" sz="2800" i="1">
                              <a:solidFill>
                                <a:prstClr val="black"/>
                              </a:solidFill>
                              <a:latin typeface="Cambria Math"/>
                            </a:rPr>
                          </m:ctrlPr>
                        </m:sSubPr>
                        <m:e>
                          <m:r>
                            <a:rPr lang="en-US" sz="2800" i="1">
                              <a:solidFill>
                                <a:prstClr val="black"/>
                              </a:solidFill>
                              <a:latin typeface="Cambria Math" panose="02040503050406030204" pitchFamily="18" charset="0"/>
                            </a:rPr>
                            <m:t>𝐹</m:t>
                          </m:r>
                        </m:e>
                        <m:sub>
                          <m:r>
                            <a:rPr lang="en-US" sz="2800" i="1">
                              <a:solidFill>
                                <a:prstClr val="black"/>
                              </a:solidFill>
                              <a:latin typeface="Cambria Math" panose="02040503050406030204" pitchFamily="18" charset="0"/>
                            </a:rPr>
                            <m:t>4</m:t>
                          </m:r>
                        </m:sub>
                      </m:sSub>
                      <m:r>
                        <a:rPr lang="en-US" sz="2800" i="1">
                          <a:solidFill>
                            <a:prstClr val="black"/>
                          </a:solidFill>
                          <a:latin typeface="Cambria Math" panose="02040503050406030204" pitchFamily="18" charset="0"/>
                        </a:rPr>
                        <m:t>)</m:t>
                      </m:r>
                    </m:oMath>
                  </m:oMathPara>
                </a14:m>
                <a:endParaRPr lang="en-US" sz="2600" dirty="0"/>
              </a:p>
            </p:txBody>
          </p:sp>
        </mc:Choice>
        <mc:Fallback xmlns="">
          <p:sp>
            <p:nvSpPr>
              <p:cNvPr id="10" name="TextBox 9"/>
              <p:cNvSpPr txBox="1">
                <a:spLocks noRot="1" noChangeAspect="1" noMove="1" noResize="1" noEditPoints="1" noAdjustHandles="1" noChangeArrowheads="1" noChangeShapeType="1" noTextEdit="1"/>
              </p:cNvSpPr>
              <p:nvPr/>
            </p:nvSpPr>
            <p:spPr>
              <a:xfrm>
                <a:off x="31075621" y="7278398"/>
                <a:ext cx="4602222" cy="1418978"/>
              </a:xfrm>
              <a:prstGeom prst="rect">
                <a:avLst/>
              </a:prstGeom>
              <a:blipFill rotWithShape="1">
                <a:blip r:embed="rId32"/>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5" name="TextBox 50"/>
              <p:cNvSpPr txBox="1"/>
              <p:nvPr/>
            </p:nvSpPr>
            <p:spPr>
              <a:xfrm>
                <a:off x="14950543" y="18357712"/>
                <a:ext cx="14847215" cy="1859805"/>
              </a:xfrm>
              <a:prstGeom prst="rect">
                <a:avLst/>
              </a:prstGeom>
              <a:noFill/>
            </p:spPr>
            <p:txBody>
              <a:bodyPr wrap="square" rtlCol="0">
                <a:spAutoFit/>
              </a:bodyPr>
              <a:lstStyle/>
              <a:p>
                <a:pPr lvl="0" algn="ctr"/>
                <a:r>
                  <a:rPr lang="en-US" sz="3400" b="1" dirty="0" smtClean="0"/>
                  <a:t> Kinematics and Dynamics:</a:t>
                </a:r>
              </a:p>
              <a:p>
                <a:pPr lvl="0" algn="ctr"/>
                <a:endParaRPr lang="en-US" sz="2400" dirty="0"/>
              </a:p>
              <a:p>
                <a:pPr lvl="0"/>
                <a:r>
                  <a:rPr lang="en-US" sz="2600" dirty="0"/>
                  <a:t> </a:t>
                </a:r>
                <a14:m>
                  <m:oMath xmlns:m="http://schemas.openxmlformats.org/officeDocument/2006/math">
                    <m:acc>
                      <m:accPr>
                        <m:chr m:val="̈"/>
                        <m:ctrlPr>
                          <a:rPr lang="en-US" sz="2600" i="1">
                            <a:latin typeface="Cambria Math"/>
                          </a:rPr>
                        </m:ctrlPr>
                      </m:accPr>
                      <m:e>
                        <m:r>
                          <a:rPr lang="en-US" sz="2600" i="1">
                            <a:latin typeface="Cambria Math" panose="02040503050406030204" pitchFamily="18" charset="0"/>
                          </a:rPr>
                          <m:t>𝑋</m:t>
                        </m:r>
                      </m:e>
                    </m:acc>
                    <m:r>
                      <a:rPr lang="en-US" sz="2600" i="1">
                        <a:latin typeface="Cambria Math" panose="02040503050406030204" pitchFamily="18" charset="0"/>
                      </a:rPr>
                      <m:t>=(</m:t>
                    </m:r>
                    <m:r>
                      <a:rPr lang="en-US" sz="2600" i="1">
                        <a:latin typeface="Cambria Math" panose="02040503050406030204" pitchFamily="18" charset="0"/>
                      </a:rPr>
                      <m:t>𝑐𝑜𝑠</m:t>
                    </m:r>
                    <m:r>
                      <a:rPr lang="en-US" sz="2600">
                        <a:latin typeface="Cambria Math" panose="02040503050406030204" pitchFamily="18" charset="0"/>
                        <a:sym typeface="Symbol" panose="05050102010706020507" pitchFamily="18" charset="2"/>
                      </a:rPr>
                      <m:t></m:t>
                    </m:r>
                    <m:r>
                      <a:rPr lang="en-US" sz="2600" i="1">
                        <a:latin typeface="Cambria Math" panose="02040503050406030204" pitchFamily="18" charset="0"/>
                      </a:rPr>
                      <m:t>𝑠𝑖𝑛</m:t>
                    </m:r>
                    <m:r>
                      <a:rPr lang="en-US" sz="2600" i="1">
                        <a:latin typeface="Cambria Math" panose="02040503050406030204" pitchFamily="18" charset="0"/>
                      </a:rPr>
                      <m:t>𝜃</m:t>
                    </m:r>
                    <m:r>
                      <a:rPr lang="en-US" sz="2600" i="1">
                        <a:latin typeface="Cambria Math" panose="02040503050406030204" pitchFamily="18" charset="0"/>
                      </a:rPr>
                      <m:t>𝑐𝑜𝑠</m:t>
                    </m:r>
                    <m:r>
                      <a:rPr lang="en-US" sz="2600">
                        <a:latin typeface="Cambria Math" panose="02040503050406030204" pitchFamily="18" charset="0"/>
                        <a:sym typeface="Symbol" panose="05050102010706020507" pitchFamily="18" charset="2"/>
                      </a:rPr>
                      <m:t></m:t>
                    </m:r>
                    <m:r>
                      <a:rPr lang="en-US" sz="2600" i="1">
                        <a:latin typeface="Cambria Math" panose="02040503050406030204" pitchFamily="18" charset="0"/>
                      </a:rPr>
                      <m:t>𝑠𝑖𝑛</m:t>
                    </m:r>
                    <m:r>
                      <a:rPr lang="en-US" sz="2600">
                        <a:latin typeface="Cambria Math" panose="02040503050406030204" pitchFamily="18" charset="0"/>
                        <a:sym typeface="Symbol" panose="05050102010706020507" pitchFamily="18" charset="2"/>
                      </a:rPr>
                      <m:t></m:t>
                    </m:r>
                    <m:r>
                      <a:rPr lang="en-US" sz="2600" i="1">
                        <a:latin typeface="Cambria Math" panose="02040503050406030204" pitchFamily="18" charset="0"/>
                      </a:rPr>
                      <m:t>𝑠𝑖𝑛</m:t>
                    </m:r>
                    <m:r>
                      <a:rPr lang="en-US" sz="2600">
                        <a:latin typeface="Cambria Math" panose="02040503050406030204" pitchFamily="18" charset="0"/>
                        <a:sym typeface="Symbol" panose="05050102010706020507" pitchFamily="18" charset="2"/>
                      </a:rPr>
                      <m:t></m:t>
                    </m:r>
                    <m:r>
                      <a:rPr lang="en-US" sz="2600" i="1">
                        <a:latin typeface="Cambria Math" panose="02040503050406030204" pitchFamily="18" charset="0"/>
                        <a:sym typeface="Symbol" panose="05050102010706020507" pitchFamily="18" charset="2"/>
                      </a:rPr>
                      <m:t>)</m:t>
                    </m:r>
                    <m:f>
                      <m:fPr>
                        <m:ctrlPr>
                          <a:rPr lang="en-US" sz="2600" i="1">
                            <a:latin typeface="Cambria Math"/>
                          </a:rPr>
                        </m:ctrlPr>
                      </m:fPr>
                      <m:num>
                        <m:r>
                          <a:rPr lang="en-US" sz="2600" i="1">
                            <a:latin typeface="Cambria Math" panose="02040503050406030204" pitchFamily="18" charset="0"/>
                          </a:rPr>
                          <m:t>1</m:t>
                        </m:r>
                      </m:num>
                      <m:den>
                        <m:r>
                          <a:rPr lang="en-US" sz="2600" i="1">
                            <a:latin typeface="Cambria Math" panose="02040503050406030204" pitchFamily="18" charset="0"/>
                          </a:rPr>
                          <m:t>𝑚</m:t>
                        </m:r>
                      </m:den>
                    </m:f>
                    <m:r>
                      <a:rPr lang="en-US" sz="2600" i="1">
                        <a:latin typeface="Cambria Math" panose="02040503050406030204" pitchFamily="18" charset="0"/>
                      </a:rPr>
                      <m:t>𝑈</m:t>
                    </m:r>
                  </m:oMath>
                </a14:m>
                <a:r>
                  <a:rPr lang="en-US" sz="2600" dirty="0"/>
                  <a:t>   </a:t>
                </a:r>
                <a:r>
                  <a:rPr lang="en-US" sz="2600" dirty="0" smtClean="0"/>
                  <a:t>   </a:t>
                </a:r>
                <a14:m>
                  <m:oMath xmlns:m="http://schemas.openxmlformats.org/officeDocument/2006/math">
                    <m:acc>
                      <m:accPr>
                        <m:chr m:val="̈"/>
                        <m:ctrlPr>
                          <a:rPr lang="en-US" sz="2600" i="1" smtClean="0">
                            <a:latin typeface="Cambria Math"/>
                          </a:rPr>
                        </m:ctrlPr>
                      </m:accPr>
                      <m:e>
                        <m:r>
                          <a:rPr lang="en-US" sz="2600" i="1">
                            <a:latin typeface="Cambria Math" panose="02040503050406030204" pitchFamily="18" charset="0"/>
                          </a:rPr>
                          <m:t>𝑌</m:t>
                        </m:r>
                      </m:e>
                    </m:acc>
                    <m:r>
                      <a:rPr lang="en-US" sz="2600" i="1">
                        <a:latin typeface="Cambria Math" panose="02040503050406030204" pitchFamily="18" charset="0"/>
                      </a:rPr>
                      <m:t>=(</m:t>
                    </m:r>
                    <m:r>
                      <a:rPr lang="en-US" sz="2600" i="1">
                        <a:latin typeface="Cambria Math" panose="02040503050406030204" pitchFamily="18" charset="0"/>
                      </a:rPr>
                      <m:t>𝑐𝑜𝑠</m:t>
                    </m:r>
                    <m:r>
                      <a:rPr lang="en-US" sz="2600">
                        <a:latin typeface="Cambria Math" panose="02040503050406030204" pitchFamily="18" charset="0"/>
                        <a:sym typeface="Symbol" panose="05050102010706020507" pitchFamily="18" charset="2"/>
                      </a:rPr>
                      <m:t></m:t>
                    </m:r>
                    <m:r>
                      <a:rPr lang="en-US" sz="2600" i="1">
                        <a:latin typeface="Cambria Math" panose="02040503050406030204" pitchFamily="18" charset="0"/>
                      </a:rPr>
                      <m:t>𝑠𝑖𝑛</m:t>
                    </m:r>
                    <m:r>
                      <a:rPr lang="en-US" sz="2600" i="1">
                        <a:latin typeface="Cambria Math" panose="02040503050406030204" pitchFamily="18" charset="0"/>
                      </a:rPr>
                      <m:t>𝜃</m:t>
                    </m:r>
                    <m:r>
                      <a:rPr lang="en-US" sz="2600" i="1">
                        <a:latin typeface="Cambria Math" panose="02040503050406030204" pitchFamily="18" charset="0"/>
                      </a:rPr>
                      <m:t>𝑠𝑖𝑛</m:t>
                    </m:r>
                    <m:r>
                      <a:rPr lang="en-US" sz="2600">
                        <a:latin typeface="Cambria Math" panose="02040503050406030204" pitchFamily="18" charset="0"/>
                        <a:sym typeface="Symbol" panose="05050102010706020507" pitchFamily="18" charset="2"/>
                      </a:rPr>
                      <m:t>−</m:t>
                    </m:r>
                    <m:r>
                      <a:rPr lang="en-US" sz="2600" i="1">
                        <a:latin typeface="Cambria Math" panose="02040503050406030204" pitchFamily="18" charset="0"/>
                      </a:rPr>
                      <m:t>𝑠𝑖𝑛</m:t>
                    </m:r>
                    <m:r>
                      <a:rPr lang="en-US" sz="2600">
                        <a:latin typeface="Cambria Math" panose="02040503050406030204" pitchFamily="18" charset="0"/>
                        <a:sym typeface="Symbol" panose="05050102010706020507" pitchFamily="18" charset="2"/>
                      </a:rPr>
                      <m:t></m:t>
                    </m:r>
                    <m:r>
                      <a:rPr lang="en-US" sz="2600" i="1">
                        <a:latin typeface="Cambria Math" panose="02040503050406030204" pitchFamily="18" charset="0"/>
                      </a:rPr>
                      <m:t>𝑐𝑜𝑠</m:t>
                    </m:r>
                    <m:r>
                      <a:rPr lang="en-US" sz="2600">
                        <a:latin typeface="Cambria Math" panose="02040503050406030204" pitchFamily="18" charset="0"/>
                        <a:sym typeface="Symbol" panose="05050102010706020507" pitchFamily="18" charset="2"/>
                      </a:rPr>
                      <m:t></m:t>
                    </m:r>
                    <m:r>
                      <a:rPr lang="en-US" sz="2600" i="1">
                        <a:latin typeface="Cambria Math" panose="02040503050406030204" pitchFamily="18" charset="0"/>
                        <a:sym typeface="Symbol" panose="05050102010706020507" pitchFamily="18" charset="2"/>
                      </a:rPr>
                      <m:t>)</m:t>
                    </m:r>
                    <m:f>
                      <m:fPr>
                        <m:ctrlPr>
                          <a:rPr lang="en-US" sz="2600" i="1">
                            <a:latin typeface="Cambria Math"/>
                          </a:rPr>
                        </m:ctrlPr>
                      </m:fPr>
                      <m:num>
                        <m:r>
                          <a:rPr lang="en-US" sz="2600" i="1">
                            <a:latin typeface="Cambria Math" panose="02040503050406030204" pitchFamily="18" charset="0"/>
                          </a:rPr>
                          <m:t>1</m:t>
                        </m:r>
                      </m:num>
                      <m:den>
                        <m:r>
                          <a:rPr lang="en-US" sz="2600" i="1">
                            <a:latin typeface="Cambria Math" panose="02040503050406030204" pitchFamily="18" charset="0"/>
                          </a:rPr>
                          <m:t>𝑚</m:t>
                        </m:r>
                      </m:den>
                    </m:f>
                    <m:r>
                      <a:rPr lang="en-US" sz="2600" i="1">
                        <a:latin typeface="Cambria Math" panose="02040503050406030204" pitchFamily="18" charset="0"/>
                      </a:rPr>
                      <m:t>𝑈</m:t>
                    </m:r>
                    <m:r>
                      <a:rPr lang="en-US" sz="2600">
                        <a:latin typeface="Cambria Math" panose="02040503050406030204" pitchFamily="18" charset="0"/>
                      </a:rPr>
                      <m:t> </m:t>
                    </m:r>
                    <m:r>
                      <a:rPr lang="en-US" sz="2600" i="1">
                        <a:latin typeface="Cambria Math" panose="02040503050406030204" pitchFamily="18" charset="0"/>
                      </a:rPr>
                      <m:t>   </m:t>
                    </m:r>
                    <m:r>
                      <a:rPr lang="en-US" sz="2600" b="0" i="1" smtClean="0">
                        <a:latin typeface="Cambria Math" panose="02040503050406030204" pitchFamily="18" charset="0"/>
                      </a:rPr>
                      <m:t> </m:t>
                    </m:r>
                    <m:r>
                      <a:rPr lang="en-US" sz="2600" i="1">
                        <a:latin typeface="Cambria Math" panose="02040503050406030204" pitchFamily="18" charset="0"/>
                      </a:rPr>
                      <m:t> </m:t>
                    </m:r>
                    <m:acc>
                      <m:accPr>
                        <m:chr m:val="̈"/>
                        <m:ctrlPr>
                          <a:rPr lang="en-US" sz="2600" i="1">
                            <a:latin typeface="Cambria Math"/>
                          </a:rPr>
                        </m:ctrlPr>
                      </m:accPr>
                      <m:e>
                        <m:r>
                          <a:rPr lang="en-US" sz="2600" i="1">
                            <a:latin typeface="Cambria Math" panose="02040503050406030204" pitchFamily="18" charset="0"/>
                          </a:rPr>
                          <m:t>𝑍</m:t>
                        </m:r>
                      </m:e>
                    </m:acc>
                    <m:r>
                      <a:rPr lang="en-US" sz="2600" i="1">
                        <a:latin typeface="Cambria Math" panose="02040503050406030204" pitchFamily="18" charset="0"/>
                      </a:rPr>
                      <m:t>=</m:t>
                    </m:r>
                    <m:d>
                      <m:dPr>
                        <m:ctrlPr>
                          <a:rPr lang="en-US" sz="2600" i="1">
                            <a:latin typeface="Cambria Math"/>
                          </a:rPr>
                        </m:ctrlPr>
                      </m:dPr>
                      <m:e>
                        <m:r>
                          <a:rPr lang="en-US" sz="2600" i="1">
                            <a:latin typeface="Cambria Math" panose="02040503050406030204" pitchFamily="18" charset="0"/>
                          </a:rPr>
                          <m:t>𝑐𝑜𝑠</m:t>
                        </m:r>
                        <m:r>
                          <a:rPr lang="en-US" sz="2600">
                            <a:latin typeface="Cambria Math" panose="02040503050406030204" pitchFamily="18" charset="0"/>
                            <a:sym typeface="Symbol" panose="05050102010706020507" pitchFamily="18" charset="2"/>
                          </a:rPr>
                          <m:t></m:t>
                        </m:r>
                        <m:r>
                          <a:rPr lang="en-US" sz="2600" i="1">
                            <a:latin typeface="Cambria Math" panose="02040503050406030204" pitchFamily="18" charset="0"/>
                          </a:rPr>
                          <m:t>𝑐𝑜𝑠</m:t>
                        </m:r>
                        <m:r>
                          <a:rPr lang="en-US" sz="2600" i="1">
                            <a:latin typeface="Cambria Math" panose="02040503050406030204" pitchFamily="18" charset="0"/>
                          </a:rPr>
                          <m:t>𝜃</m:t>
                        </m:r>
                      </m:e>
                    </m:d>
                    <m:f>
                      <m:fPr>
                        <m:ctrlPr>
                          <a:rPr lang="en-US" sz="2600" i="1">
                            <a:latin typeface="Cambria Math"/>
                          </a:rPr>
                        </m:ctrlPr>
                      </m:fPr>
                      <m:num>
                        <m:r>
                          <a:rPr lang="en-US" sz="2600" i="1">
                            <a:latin typeface="Cambria Math" panose="02040503050406030204" pitchFamily="18" charset="0"/>
                          </a:rPr>
                          <m:t>1</m:t>
                        </m:r>
                      </m:num>
                      <m:den>
                        <m:r>
                          <a:rPr lang="en-US" sz="2600" i="1">
                            <a:latin typeface="Cambria Math" panose="02040503050406030204" pitchFamily="18" charset="0"/>
                          </a:rPr>
                          <m:t>𝑚</m:t>
                        </m:r>
                      </m:den>
                    </m:f>
                    <m:r>
                      <a:rPr lang="en-US" sz="2600" i="1">
                        <a:latin typeface="Cambria Math" panose="02040503050406030204" pitchFamily="18" charset="0"/>
                      </a:rPr>
                      <m:t>𝑈</m:t>
                    </m:r>
                    <m:r>
                      <a:rPr lang="en-US" sz="2600" i="1">
                        <a:latin typeface="Cambria Math" panose="02040503050406030204" pitchFamily="18" charset="0"/>
                      </a:rPr>
                      <m:t>−</m:t>
                    </m:r>
                    <m:r>
                      <a:rPr lang="en-US" sz="2600" i="1">
                        <a:latin typeface="Cambria Math" panose="02040503050406030204" pitchFamily="18" charset="0"/>
                      </a:rPr>
                      <m:t>𝑔</m:t>
                    </m:r>
                  </m:oMath>
                </a14:m>
                <a:endParaRPr lang="en-US" sz="2600" dirty="0"/>
              </a:p>
              <a:p>
                <a:endParaRPr lang="en-US" sz="2000" dirty="0"/>
              </a:p>
            </p:txBody>
          </p:sp>
        </mc:Choice>
        <mc:Fallback xmlns="">
          <p:sp>
            <p:nvSpPr>
              <p:cNvPr id="95" name="TextBox 50"/>
              <p:cNvSpPr txBox="1">
                <a:spLocks noRot="1" noChangeAspect="1" noMove="1" noResize="1" noEditPoints="1" noAdjustHandles="1" noChangeArrowheads="1" noChangeShapeType="1" noTextEdit="1"/>
              </p:cNvSpPr>
              <p:nvPr/>
            </p:nvSpPr>
            <p:spPr>
              <a:xfrm>
                <a:off x="14950543" y="18357712"/>
                <a:ext cx="14847215" cy="1859805"/>
              </a:xfrm>
              <a:prstGeom prst="rect">
                <a:avLst/>
              </a:prstGeom>
              <a:blipFill rotWithShape="1">
                <a:blip r:embed="rId33"/>
                <a:stretch>
                  <a:fillRect t="-4575"/>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97" name="TextBox 51"/>
              <p:cNvSpPr txBox="1"/>
              <p:nvPr/>
            </p:nvSpPr>
            <p:spPr>
              <a:xfrm>
                <a:off x="17733090" y="20032492"/>
                <a:ext cx="9317910" cy="1810817"/>
              </a:xfrm>
              <a:prstGeom prst="rect">
                <a:avLst/>
              </a:prstGeom>
              <a:noFill/>
            </p:spPr>
            <p:txBody>
              <a:bodyPr wrap="square" rtlCol="0">
                <a:spAutoFit/>
              </a:bodyPr>
              <a:lstStyle/>
              <a:p>
                <a:pPr lvl="0" algn="ctr"/>
                <a:r>
                  <a:rPr lang="en-US" sz="3400" b="1" dirty="0" smtClean="0"/>
                  <a:t>Proportional Integral Derivative (PID) Control:</a:t>
                </a:r>
              </a:p>
              <a:p>
                <a:pPr algn="ctr"/>
                <a:endParaRPr lang="en-US" sz="2400" i="1" dirty="0">
                  <a:latin typeface="Cambria Math" panose="02040503050406030204" pitchFamily="18" charset="0"/>
                </a:endParaRPr>
              </a:p>
              <a:p>
                <a:pPr lvl="0" algn="ctr"/>
                <a14:m>
                  <m:oMathPara xmlns:m="http://schemas.openxmlformats.org/officeDocument/2006/math">
                    <m:oMathParaPr>
                      <m:jc m:val="centerGroup"/>
                    </m:oMathParaPr>
                    <m:oMath xmlns:m="http://schemas.openxmlformats.org/officeDocument/2006/math">
                      <m:r>
                        <a:rPr lang="en-US" sz="2400" b="0" i="1">
                          <a:latin typeface="Cambria Math" panose="02040503050406030204" pitchFamily="18" charset="0"/>
                        </a:rPr>
                        <m:t>𝑢</m:t>
                      </m:r>
                      <m:d>
                        <m:dPr>
                          <m:ctrlPr>
                            <a:rPr lang="en-US" sz="2400" b="0" i="1">
                              <a:latin typeface="Cambria Math"/>
                            </a:rPr>
                          </m:ctrlPr>
                        </m:dPr>
                        <m:e>
                          <m:r>
                            <a:rPr lang="en-US" sz="2400" b="0" i="1">
                              <a:latin typeface="Cambria Math" panose="02040503050406030204" pitchFamily="18" charset="0"/>
                            </a:rPr>
                            <m:t>𝑡</m:t>
                          </m:r>
                        </m:e>
                      </m:d>
                      <m:r>
                        <a:rPr lang="en-US" sz="2400" b="0" i="1">
                          <a:latin typeface="Cambria Math" panose="02040503050406030204" pitchFamily="18" charset="0"/>
                        </a:rPr>
                        <m:t>= </m:t>
                      </m:r>
                      <m:sSub>
                        <m:sSubPr>
                          <m:ctrlPr>
                            <a:rPr lang="en-US" sz="2400" b="0" i="1">
                              <a:latin typeface="Cambria Math"/>
                            </a:rPr>
                          </m:ctrlPr>
                        </m:sSubPr>
                        <m:e>
                          <m:r>
                            <a:rPr lang="en-US" sz="2400" b="0" i="1">
                              <a:latin typeface="Cambria Math" panose="02040503050406030204" pitchFamily="18" charset="0"/>
                            </a:rPr>
                            <m:t>𝐾</m:t>
                          </m:r>
                        </m:e>
                        <m:sub>
                          <m:r>
                            <a:rPr lang="en-US" sz="2400" b="0" i="1" smtClean="0">
                              <a:latin typeface="Cambria Math"/>
                            </a:rPr>
                            <m:t>𝑝</m:t>
                          </m:r>
                        </m:sub>
                      </m:sSub>
                      <m:r>
                        <a:rPr lang="en-US" sz="2400" b="0" i="1">
                          <a:latin typeface="Cambria Math" panose="02040503050406030204" pitchFamily="18" charset="0"/>
                        </a:rPr>
                        <m:t>𝑒</m:t>
                      </m:r>
                      <m:d>
                        <m:dPr>
                          <m:ctrlPr>
                            <a:rPr lang="en-US" sz="2400" b="0" i="1">
                              <a:latin typeface="Cambria Math"/>
                            </a:rPr>
                          </m:ctrlPr>
                        </m:dPr>
                        <m:e>
                          <m:r>
                            <a:rPr lang="en-US" sz="2400" b="0" i="1">
                              <a:latin typeface="Cambria Math" panose="02040503050406030204" pitchFamily="18" charset="0"/>
                            </a:rPr>
                            <m:t>𝑡</m:t>
                          </m:r>
                        </m:e>
                      </m:d>
                      <m:r>
                        <a:rPr lang="en-US" sz="2400" b="0" i="1">
                          <a:latin typeface="Cambria Math" panose="02040503050406030204" pitchFamily="18" charset="0"/>
                        </a:rPr>
                        <m:t>+ </m:t>
                      </m:r>
                      <m:sSub>
                        <m:sSubPr>
                          <m:ctrlPr>
                            <a:rPr lang="en-US" sz="2400" b="0" i="1">
                              <a:latin typeface="Cambria Math"/>
                            </a:rPr>
                          </m:ctrlPr>
                        </m:sSubPr>
                        <m:e>
                          <m:r>
                            <a:rPr lang="en-US" sz="2400" b="0" i="1">
                              <a:latin typeface="Cambria Math" panose="02040503050406030204" pitchFamily="18" charset="0"/>
                            </a:rPr>
                            <m:t>𝐾</m:t>
                          </m:r>
                        </m:e>
                        <m:sub>
                          <m:r>
                            <a:rPr lang="en-US" sz="2400" b="0" i="1">
                              <a:latin typeface="Cambria Math" panose="02040503050406030204" pitchFamily="18" charset="0"/>
                            </a:rPr>
                            <m:t>𝑖</m:t>
                          </m:r>
                        </m:sub>
                      </m:sSub>
                      <m:nary>
                        <m:naryPr>
                          <m:ctrlPr>
                            <a:rPr lang="en-US" sz="2400" b="0" i="1">
                              <a:latin typeface="Cambria Math"/>
                            </a:rPr>
                          </m:ctrlPr>
                        </m:naryPr>
                        <m:sub>
                          <m:r>
                            <m:rPr>
                              <m:brk m:alnAt="23"/>
                            </m:rPr>
                            <a:rPr lang="en-US" sz="2400" b="0" i="1">
                              <a:latin typeface="Cambria Math" panose="02040503050406030204" pitchFamily="18" charset="0"/>
                            </a:rPr>
                            <m:t>0</m:t>
                          </m:r>
                        </m:sub>
                        <m:sup>
                          <m:r>
                            <a:rPr lang="en-US" sz="2400" b="0" i="1">
                              <a:latin typeface="Cambria Math" panose="02040503050406030204" pitchFamily="18" charset="0"/>
                            </a:rPr>
                            <m:t>𝑡</m:t>
                          </m:r>
                        </m:sup>
                        <m:e>
                          <m:r>
                            <a:rPr lang="en-US" sz="2400" b="0" i="1">
                              <a:latin typeface="Cambria Math" panose="02040503050406030204" pitchFamily="18" charset="0"/>
                            </a:rPr>
                            <m:t>𝑒</m:t>
                          </m:r>
                          <m:d>
                            <m:dPr>
                              <m:ctrlPr>
                                <a:rPr lang="en-US" sz="2400" b="0" i="1">
                                  <a:latin typeface="Cambria Math"/>
                                </a:rPr>
                              </m:ctrlPr>
                            </m:dPr>
                            <m:e>
                              <m:r>
                                <a:rPr lang="en-US" sz="2400" b="0" i="1">
                                  <a:latin typeface="Cambria Math" panose="02040503050406030204" pitchFamily="18" charset="0"/>
                                </a:rPr>
                                <m:t>𝑡</m:t>
                              </m:r>
                            </m:e>
                          </m:d>
                          <m:r>
                            <a:rPr lang="en-US" sz="2400" b="0" i="1">
                              <a:latin typeface="Cambria Math" panose="02040503050406030204" pitchFamily="18" charset="0"/>
                            </a:rPr>
                            <m:t>𝑑𝑡</m:t>
                          </m:r>
                          <m:r>
                            <a:rPr lang="en-US" sz="2400" b="0" i="1">
                              <a:latin typeface="Cambria Math" panose="02040503050406030204" pitchFamily="18" charset="0"/>
                            </a:rPr>
                            <m:t> </m:t>
                          </m:r>
                        </m:e>
                      </m:nary>
                      <m:r>
                        <a:rPr lang="en-US" sz="2400" b="0" i="1">
                          <a:latin typeface="Cambria Math" panose="02040503050406030204" pitchFamily="18" charset="0"/>
                        </a:rPr>
                        <m:t>+ </m:t>
                      </m:r>
                      <m:sSub>
                        <m:sSubPr>
                          <m:ctrlPr>
                            <a:rPr lang="en-US" sz="2400" b="0" i="1">
                              <a:latin typeface="Cambria Math"/>
                            </a:rPr>
                          </m:ctrlPr>
                        </m:sSubPr>
                        <m:e>
                          <m:r>
                            <a:rPr lang="en-US" sz="2400" b="0" i="1">
                              <a:latin typeface="Cambria Math" panose="02040503050406030204" pitchFamily="18" charset="0"/>
                            </a:rPr>
                            <m:t>𝐾</m:t>
                          </m:r>
                        </m:e>
                        <m:sub>
                          <m:r>
                            <a:rPr lang="en-US" sz="2400" b="0" i="1">
                              <a:latin typeface="Cambria Math" panose="02040503050406030204" pitchFamily="18" charset="0"/>
                            </a:rPr>
                            <m:t>𝑑</m:t>
                          </m:r>
                        </m:sub>
                      </m:sSub>
                      <m:f>
                        <m:fPr>
                          <m:ctrlPr>
                            <a:rPr lang="en-US" sz="2400" b="0" i="1">
                              <a:latin typeface="Cambria Math"/>
                            </a:rPr>
                          </m:ctrlPr>
                        </m:fPr>
                        <m:num>
                          <m:r>
                            <a:rPr lang="en-US" sz="2400" b="0" i="1">
                              <a:latin typeface="Cambria Math" panose="02040503050406030204" pitchFamily="18" charset="0"/>
                            </a:rPr>
                            <m:t>𝑑𝑒</m:t>
                          </m:r>
                          <m:r>
                            <a:rPr lang="en-US" sz="2400" b="0" i="1">
                              <a:latin typeface="Cambria Math" panose="02040503050406030204" pitchFamily="18" charset="0"/>
                            </a:rPr>
                            <m:t>(</m:t>
                          </m:r>
                          <m:r>
                            <a:rPr lang="en-US" sz="2400" b="0" i="1">
                              <a:latin typeface="Cambria Math" panose="02040503050406030204" pitchFamily="18" charset="0"/>
                            </a:rPr>
                            <m:t>𝑡</m:t>
                          </m:r>
                          <m:r>
                            <a:rPr lang="en-US" sz="2400" b="0" i="1">
                              <a:latin typeface="Cambria Math" panose="02040503050406030204" pitchFamily="18" charset="0"/>
                            </a:rPr>
                            <m:t>)</m:t>
                          </m:r>
                        </m:num>
                        <m:den>
                          <m:r>
                            <a:rPr lang="en-US" sz="2400" b="0" i="1">
                              <a:latin typeface="Cambria Math" panose="02040503050406030204" pitchFamily="18" charset="0"/>
                            </a:rPr>
                            <m:t>𝑑𝑡</m:t>
                          </m:r>
                        </m:den>
                      </m:f>
                    </m:oMath>
                  </m:oMathPara>
                </a14:m>
                <a:endParaRPr lang="en-US" sz="2600" dirty="0"/>
              </a:p>
            </p:txBody>
          </p:sp>
        </mc:Choice>
        <mc:Fallback>
          <p:sp>
            <p:nvSpPr>
              <p:cNvPr id="97" name="TextBox 51"/>
              <p:cNvSpPr txBox="1">
                <a:spLocks noRot="1" noChangeAspect="1" noMove="1" noResize="1" noEditPoints="1" noAdjustHandles="1" noChangeArrowheads="1" noChangeShapeType="1" noTextEdit="1"/>
              </p:cNvSpPr>
              <p:nvPr/>
            </p:nvSpPr>
            <p:spPr>
              <a:xfrm>
                <a:off x="17733090" y="20032492"/>
                <a:ext cx="9317910" cy="1810817"/>
              </a:xfrm>
              <a:prstGeom prst="rect">
                <a:avLst/>
              </a:prstGeom>
              <a:blipFill rotWithShape="1">
                <a:blip r:embed="rId34"/>
                <a:stretch>
                  <a:fillRect t="-4714"/>
                </a:stretch>
              </a:blipFill>
            </p:spPr>
            <p:txBody>
              <a:bodyPr/>
              <a:lstStyle/>
              <a:p>
                <a:r>
                  <a:rPr lang="en-US">
                    <a:noFill/>
                  </a:rPr>
                  <a:t> </a:t>
                </a:r>
              </a:p>
            </p:txBody>
          </p:sp>
        </mc:Fallback>
      </mc:AlternateContent>
      <p:sp>
        <p:nvSpPr>
          <p:cNvPr id="98" name="TextBox 52"/>
          <p:cNvSpPr txBox="1"/>
          <p:nvPr/>
        </p:nvSpPr>
        <p:spPr>
          <a:xfrm>
            <a:off x="18998264" y="21887019"/>
            <a:ext cx="7214536" cy="630942"/>
          </a:xfrm>
          <a:prstGeom prst="rect">
            <a:avLst/>
          </a:prstGeom>
          <a:noFill/>
        </p:spPr>
        <p:txBody>
          <a:bodyPr wrap="square" rtlCol="0">
            <a:spAutoFit/>
          </a:bodyPr>
          <a:lstStyle/>
          <a:p>
            <a:pPr algn="ctr"/>
            <a:r>
              <a:rPr lang="en-US" sz="3400" b="1" dirty="0"/>
              <a:t>System Block Diagram: </a:t>
            </a:r>
          </a:p>
        </p:txBody>
      </p:sp>
      <p:sp>
        <p:nvSpPr>
          <p:cNvPr id="100" name="TextBox 102"/>
          <p:cNvSpPr txBox="1"/>
          <p:nvPr/>
        </p:nvSpPr>
        <p:spPr>
          <a:xfrm>
            <a:off x="19305651" y="26136346"/>
            <a:ext cx="6373749" cy="630942"/>
          </a:xfrm>
          <a:prstGeom prst="rect">
            <a:avLst/>
          </a:prstGeom>
          <a:noFill/>
        </p:spPr>
        <p:txBody>
          <a:bodyPr wrap="square" rtlCol="0">
            <a:spAutoFit/>
          </a:bodyPr>
          <a:lstStyle/>
          <a:p>
            <a:pPr algn="ctr"/>
            <a:r>
              <a:rPr lang="en-US" sz="3400" b="1" dirty="0" smtClean="0"/>
              <a:t>Real Time Height Data:</a:t>
            </a:r>
            <a:endParaRPr lang="en-US" sz="3400" b="1" dirty="0"/>
          </a:p>
        </p:txBody>
      </p:sp>
      <p:pic>
        <p:nvPicPr>
          <p:cNvPr id="103" name="Picture 102"/>
          <p:cNvPicPr>
            <a:picLocks noChangeAspect="1"/>
          </p:cNvPicPr>
          <p:nvPr/>
        </p:nvPicPr>
        <p:blipFill rotWithShape="1">
          <a:blip r:embed="rId35">
            <a:extLst>
              <a:ext uri="{28A0092B-C50C-407E-A947-70E740481C1C}">
                <a14:useLocalDpi xmlns:a14="http://schemas.microsoft.com/office/drawing/2010/main" val="0"/>
              </a:ext>
            </a:extLst>
          </a:blip>
          <a:srcRect l="5833" t="37778" r="3333" b="12223"/>
          <a:stretch/>
        </p:blipFill>
        <p:spPr>
          <a:xfrm>
            <a:off x="18288000" y="22495647"/>
            <a:ext cx="8305800" cy="3429000"/>
          </a:xfrm>
          <a:prstGeom prst="rect">
            <a:avLst/>
          </a:prstGeom>
          <a:ln>
            <a:noFill/>
          </a:ln>
          <a:effectLst>
            <a:outerShdw blurRad="292100" dist="139700" dir="2700000" algn="tl" rotWithShape="0">
              <a:srgbClr val="333333">
                <a:alpha val="65000"/>
              </a:srgbClr>
            </a:outerShdw>
          </a:effectLst>
        </p:spPr>
      </p:pic>
      <p:sp>
        <p:nvSpPr>
          <p:cNvPr id="19" name="TextBox 18"/>
          <p:cNvSpPr txBox="1"/>
          <p:nvPr/>
        </p:nvSpPr>
        <p:spPr>
          <a:xfrm>
            <a:off x="304800" y="5972912"/>
            <a:ext cx="14325600" cy="833634"/>
          </a:xfrm>
          <a:prstGeom prst="rect">
            <a:avLst/>
          </a:prstGeom>
          <a:solidFill>
            <a:schemeClr val="accent1">
              <a:lumMod val="75000"/>
            </a:schemeClr>
          </a:solidFill>
          <a:ln>
            <a:noFill/>
          </a:ln>
        </p:spPr>
        <p:txBody>
          <a:bodyPr wrap="square" lIns="94053" tIns="47026" rIns="94053" bIns="47026" rtlCol="0" anchor="ctr">
            <a:spAutoFit/>
          </a:bodyPr>
          <a:lstStyle/>
          <a:p>
            <a:pPr algn="ctr"/>
            <a:r>
              <a:rPr lang="en-US" sz="4800" b="1" dirty="0" err="1" smtClean="0">
                <a:solidFill>
                  <a:schemeClr val="bg1"/>
                </a:solidFill>
              </a:rPr>
              <a:t>Magnetospheric</a:t>
            </a:r>
            <a:r>
              <a:rPr lang="en-US" sz="4800" b="1" dirty="0" smtClean="0">
                <a:solidFill>
                  <a:schemeClr val="bg1"/>
                </a:solidFill>
              </a:rPr>
              <a:t> </a:t>
            </a:r>
            <a:r>
              <a:rPr lang="en-US" sz="4800" b="1" dirty="0" err="1" smtClean="0">
                <a:solidFill>
                  <a:schemeClr val="bg1"/>
                </a:solidFill>
              </a:rPr>
              <a:t>Multiscale</a:t>
            </a:r>
            <a:r>
              <a:rPr lang="en-US" sz="4800" b="1" dirty="0" smtClean="0">
                <a:solidFill>
                  <a:schemeClr val="bg1"/>
                </a:solidFill>
              </a:rPr>
              <a:t> </a:t>
            </a:r>
            <a:r>
              <a:rPr lang="en-US" sz="4800" b="1" dirty="0">
                <a:solidFill>
                  <a:schemeClr val="bg1"/>
                </a:solidFill>
              </a:rPr>
              <a:t>(MMS) Mission</a:t>
            </a:r>
          </a:p>
        </p:txBody>
      </p:sp>
      <p:pic>
        <p:nvPicPr>
          <p:cNvPr id="14" name="Picture 13"/>
          <p:cNvPicPr>
            <a:picLocks noChangeAspect="1"/>
          </p:cNvPicPr>
          <p:nvPr/>
        </p:nvPicPr>
        <p:blipFill rotWithShape="1">
          <a:blip r:embed="rId36" cstate="print">
            <a:extLst>
              <a:ext uri="{28A0092B-C50C-407E-A947-70E740481C1C}">
                <a14:useLocalDpi xmlns:a14="http://schemas.microsoft.com/office/drawing/2010/main" val="0"/>
              </a:ext>
            </a:extLst>
          </a:blip>
          <a:srcRect l="18718" t="27681" r="12587" b="16796"/>
          <a:stretch/>
        </p:blipFill>
        <p:spPr>
          <a:xfrm>
            <a:off x="19124271" y="26767286"/>
            <a:ext cx="6707529" cy="3956511"/>
          </a:xfrm>
          <a:prstGeom prst="rect">
            <a:avLst/>
          </a:prstGeom>
        </p:spPr>
      </p:pic>
    </p:spTree>
    <p:extLst>
      <p:ext uri="{BB962C8B-B14F-4D97-AF65-F5344CB8AC3E}">
        <p14:creationId xmlns:p14="http://schemas.microsoft.com/office/powerpoint/2010/main" val="168371433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08D07376DDEF947998F0FA735B8B567" ma:contentTypeVersion="3" ma:contentTypeDescription="Create a new document." ma:contentTypeScope="" ma:versionID="b919282284ec8715b1ad7f3669dc0066">
  <xsd:schema xmlns:xsd="http://www.w3.org/2001/XMLSchema" xmlns:xs="http://www.w3.org/2001/XMLSchema" xmlns:p="http://schemas.microsoft.com/office/2006/metadata/properties" xmlns:ns3="bc9a04d2-59cd-45b2-9416-0d4f7391244f" targetNamespace="http://schemas.microsoft.com/office/2006/metadata/properties" ma:root="true" ma:fieldsID="29dec18f655467a0f09f423652815df6" ns3:_="">
    <xsd:import namespace="bc9a04d2-59cd-45b2-9416-0d4f7391244f"/>
    <xsd:element name="properties">
      <xsd:complexType>
        <xsd:sequence>
          <xsd:element name="documentManagement">
            <xsd:complexType>
              <xsd:all>
                <xsd:element ref="ns3:SharedWithUsers" minOccurs="0"/>
                <xsd:element ref="ns3:SharedWithDetails" minOccurs="0"/>
                <xsd:element ref="ns3: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c9a04d2-59cd-45b2-9416-0d4f7391244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bc9a04d2-59cd-45b2-9416-0d4f7391244f">
      <UserInfo>
        <DisplayName>Craig J Paggi</DisplayName>
        <AccountId>8</AccountId>
        <AccountType/>
      </UserInfo>
      <UserInfo>
        <DisplayName>Korey G Joback</DisplayName>
        <AccountId>9</AccountId>
        <AccountType/>
      </UserInfo>
    </SharedWithUsers>
  </documentManagement>
</p:properties>
</file>

<file path=customXml/itemProps1.xml><?xml version="1.0" encoding="utf-8"?>
<ds:datastoreItem xmlns:ds="http://schemas.openxmlformats.org/officeDocument/2006/customXml" ds:itemID="{1C5DA4C4-AF34-43D9-81D9-B051F6CD65C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c9a04d2-59cd-45b2-9416-0d4f7391244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12D011F-E734-4D4F-A166-D3F2A86B64B3}">
  <ds:schemaRefs>
    <ds:schemaRef ds:uri="http://schemas.microsoft.com/sharepoint/v3/contenttype/forms"/>
  </ds:schemaRefs>
</ds:datastoreItem>
</file>

<file path=customXml/itemProps3.xml><?xml version="1.0" encoding="utf-8"?>
<ds:datastoreItem xmlns:ds="http://schemas.openxmlformats.org/officeDocument/2006/customXml" ds:itemID="{E35BCD3E-3FBC-4156-B6EA-D9837F7E26EF}">
  <ds:schemaRefs>
    <ds:schemaRef ds:uri="http://schemas.microsoft.com/office/2006/metadata/properties"/>
    <ds:schemaRef ds:uri="http://purl.org/dc/terms/"/>
    <ds:schemaRef ds:uri="http://schemas.microsoft.com/office/2006/documentManagement/types"/>
    <ds:schemaRef ds:uri="http://purl.org/dc/elements/1.1/"/>
    <ds:schemaRef ds:uri="http://www.w3.org/XML/1998/namespace"/>
    <ds:schemaRef ds:uri="http://schemas.microsoft.com/office/infopath/2007/PartnerControls"/>
    <ds:schemaRef ds:uri="http://schemas.openxmlformats.org/package/2006/metadata/core-properties"/>
    <ds:schemaRef ds:uri="bc9a04d2-59cd-45b2-9416-0d4f7391244f"/>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1008</TotalTime>
  <Words>734</Words>
  <Application>Microsoft Office PowerPoint</Application>
  <PresentationFormat>Custom</PresentationFormat>
  <Paragraphs>107</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NASA Magnetospheric Multiscale (MMS) Mission QuadSat Generation D</vt:lpstr>
    </vt:vector>
  </TitlesOfParts>
  <Company>University of New Hampshire Student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NASA MMS QuadSat Generation D</dc:title>
  <dc:creator>Maxwell Heindl</dc:creator>
  <cp:lastModifiedBy>Kiley</cp:lastModifiedBy>
  <cp:revision>161</cp:revision>
  <dcterms:created xsi:type="dcterms:W3CDTF">2015-04-06T17:01:16Z</dcterms:created>
  <dcterms:modified xsi:type="dcterms:W3CDTF">2015-04-20T16:25:38Z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0x010100F08D07376DDEF947998F0FA735B8B567</vt:lpwstr>
  </property>
</Properties>
</file>