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43891200" cy="36576000"/>
  <p:notesSz cx="14170025" cy="269716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720">
          <p15:clr>
            <a:srgbClr val="A4A3A4"/>
          </p15:clr>
        </p15:guide>
        <p15:guide id="2" orient="horz" pos="21504">
          <p15:clr>
            <a:srgbClr val="A4A3A4"/>
          </p15:clr>
        </p15:guide>
        <p15:guide id="3" orient="horz" pos="21312">
          <p15:clr>
            <a:srgbClr val="A4A3A4"/>
          </p15:clr>
        </p15:guide>
        <p15:guide id="4" orient="horz" pos="864">
          <p15:clr>
            <a:srgbClr val="A4A3A4"/>
          </p15:clr>
        </p15:guide>
        <p15:guide id="5" pos="26496">
          <p15:clr>
            <a:srgbClr val="A4A3A4"/>
          </p15:clr>
        </p15:guide>
        <p15:guide id="6" pos="1152">
          <p15:clr>
            <a:srgbClr val="A4A3A4"/>
          </p15:clr>
        </p15:guide>
        <p15:guide id="7" pos="9216">
          <p15:clr>
            <a:srgbClr val="A4A3A4"/>
          </p15:clr>
        </p15:guide>
        <p15:guide id="8" pos="8064">
          <p15:clr>
            <a:srgbClr val="A4A3A4"/>
          </p15:clr>
        </p15:guide>
        <p15:guide id="9" pos="19584">
          <p15:clr>
            <a:srgbClr val="A4A3A4"/>
          </p15:clr>
        </p15:guide>
        <p15:guide id="10" pos="184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gray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2F34FD"/>
    <a:srgbClr val="FF0000"/>
    <a:srgbClr val="D5E3FF"/>
    <a:srgbClr val="CCFFFF"/>
    <a:srgbClr val="BECCFA"/>
    <a:srgbClr val="CCD4FC"/>
    <a:srgbClr val="FFCC66"/>
    <a:srgbClr val="FF8000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0" autoAdjust="0"/>
    <p:restoredTop sz="94662" autoAdjust="0"/>
  </p:normalViewPr>
  <p:slideViewPr>
    <p:cSldViewPr>
      <p:cViewPr>
        <p:scale>
          <a:sx n="66" d="100"/>
          <a:sy n="66" d="100"/>
        </p:scale>
        <p:origin x="11472" y="-72"/>
      </p:cViewPr>
      <p:guideLst>
        <p:guide orient="horz" pos="720"/>
        <p:guide orient="horz" pos="21504"/>
        <p:guide orient="horz" pos="21312"/>
        <p:guide orient="horz" pos="864"/>
        <p:guide pos="26496"/>
        <p:guide pos="1152"/>
        <p:guide pos="9216"/>
        <p:guide pos="8064"/>
        <p:guide pos="19584"/>
        <p:guide pos="184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5" y="11361738"/>
            <a:ext cx="37306250" cy="784066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3" y="20726400"/>
            <a:ext cx="30724475" cy="93472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892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465263"/>
            <a:ext cx="39503350" cy="609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3925" y="8534400"/>
            <a:ext cx="39503350" cy="241379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37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3502938"/>
            <a:ext cx="37307838" cy="72644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5501938"/>
            <a:ext cx="37307838" cy="80010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56155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465263"/>
            <a:ext cx="39503350" cy="609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5" y="8534400"/>
            <a:ext cx="19675475" cy="241379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8534400"/>
            <a:ext cx="19675475" cy="241379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833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465263"/>
            <a:ext cx="39503350" cy="6096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8186738"/>
            <a:ext cx="19392900" cy="34131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1599863"/>
            <a:ext cx="19392900" cy="2107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8186738"/>
            <a:ext cx="19400837" cy="34131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1599863"/>
            <a:ext cx="19400837" cy="2107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207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465263"/>
            <a:ext cx="39503350" cy="609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420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085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455738"/>
            <a:ext cx="14439900" cy="61976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455738"/>
            <a:ext cx="24536400" cy="312166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7653338"/>
            <a:ext cx="14439900" cy="2501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5515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3" y="25603200"/>
            <a:ext cx="26335037" cy="30226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3" y="3268663"/>
            <a:ext cx="26335037" cy="21945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3" y="28625800"/>
            <a:ext cx="26335037" cy="4292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70496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465263"/>
            <a:ext cx="39503350" cy="6096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8534400"/>
            <a:ext cx="39503350" cy="241379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255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38" y="1465263"/>
            <a:ext cx="9875837" cy="312070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465263"/>
            <a:ext cx="29475113" cy="31207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785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0000">
              <a:srgbClr val="85C2FF"/>
            </a:gs>
            <a:gs pos="59000">
              <a:srgbClr val="C4D6EB"/>
            </a:gs>
            <a:gs pos="100000">
              <a:srgbClr val="FFEBFA"/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  <a:ea typeface="MS PGothic" pitchFamily="34" charset="-128"/>
        </a:defRPr>
      </a:lvl2pPr>
      <a:lvl3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  <a:ea typeface="MS PGothic" pitchFamily="34" charset="-128"/>
        </a:defRPr>
      </a:lvl3pPr>
      <a:lvl4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  <a:ea typeface="MS PGothic" pitchFamily="34" charset="-128"/>
        </a:defRPr>
      </a:lvl4pPr>
      <a:lvl5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  <a:ea typeface="MS PGothic" pitchFamily="34" charset="-128"/>
        </a:defRPr>
      </a:lvl5pPr>
      <a:lvl6pPr marL="4572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6pPr>
      <a:lvl7pPr marL="9144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7pPr>
      <a:lvl8pPr marL="13716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8pPr>
      <a:lvl9pPr marL="18288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9pPr>
    </p:titleStyle>
    <p:bodyStyle>
      <a:lvl1pPr marL="1646238" indent="-1646238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54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3565525" indent="-1371600" algn="l" defTabSz="4389438" rtl="0" eaLnBrk="0" fontAlgn="base" hangingPunct="0">
        <a:spcBef>
          <a:spcPct val="20000"/>
        </a:spcBef>
        <a:spcAft>
          <a:spcPct val="0"/>
        </a:spcAft>
        <a:buChar char="–"/>
        <a:defRPr sz="13400">
          <a:solidFill>
            <a:schemeClr val="tx1"/>
          </a:solidFill>
          <a:latin typeface="+mn-lt"/>
          <a:ea typeface="MS PGothic" pitchFamily="34" charset="-128"/>
        </a:defRPr>
      </a:lvl2pPr>
      <a:lvl3pPr marL="5486400" indent="-1096963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1500">
          <a:solidFill>
            <a:schemeClr val="tx1"/>
          </a:solidFill>
          <a:latin typeface="+mn-lt"/>
          <a:ea typeface="MS PGothic" pitchFamily="34" charset="-128"/>
        </a:defRPr>
      </a:lvl3pPr>
      <a:lvl4pPr marL="7680325" indent="-1096963" algn="l" defTabSz="4389438" rtl="0" eaLnBrk="0" fontAlgn="base" hangingPunct="0">
        <a:spcBef>
          <a:spcPct val="20000"/>
        </a:spcBef>
        <a:spcAft>
          <a:spcPct val="0"/>
        </a:spcAft>
        <a:buChar char="–"/>
        <a:defRPr sz="9600">
          <a:solidFill>
            <a:schemeClr val="tx1"/>
          </a:solidFill>
          <a:latin typeface="+mn-lt"/>
          <a:ea typeface="MS PGothic" pitchFamily="34" charset="-128"/>
        </a:defRPr>
      </a:lvl4pPr>
      <a:lvl5pPr marL="9875838" indent="-1096963" algn="l" defTabSz="4389438" rtl="0" eaLnBrk="0" fontAlgn="base" hangingPunct="0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  <a:ea typeface="MS PGothic" pitchFamily="34" charset="-128"/>
        </a:defRPr>
      </a:lvl5pPr>
      <a:lvl6pPr marL="103330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6pPr>
      <a:lvl7pPr marL="107902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7pPr>
      <a:lvl8pPr marL="112474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8pPr>
      <a:lvl9pPr marL="117046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070C0"/>
            </a:gs>
            <a:gs pos="85001">
              <a:srgbClr val="85C2FF"/>
            </a:gs>
            <a:gs pos="92999">
              <a:srgbClr val="C4D6EB"/>
            </a:gs>
            <a:gs pos="100000">
              <a:srgbClr val="FFEBFA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372"/>
          <p:cNvSpPr>
            <a:spLocks noChangeArrowheads="1"/>
          </p:cNvSpPr>
          <p:nvPr/>
        </p:nvSpPr>
        <p:spPr bwMode="auto">
          <a:xfrm>
            <a:off x="16664994" y="23087290"/>
            <a:ext cx="12801600" cy="114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4500" b="1" dirty="0">
                <a:cs typeface="Times New Roman" panose="02020603050405020304" pitchFamily="18" charset="0"/>
              </a:rPr>
              <a:t>Understanding the Meissner Effect</a:t>
            </a:r>
          </a:p>
          <a:p>
            <a:pPr eaLnBrk="1" hangingPunct="1"/>
            <a:endParaRPr lang="en-US" altLang="en-US" sz="2800" b="1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dirty="0">
                <a:cs typeface="Times New Roman" panose="02020603050405020304" pitchFamily="18" charset="0"/>
              </a:rPr>
              <a:t>The Meissner Effect is an example of how the none-existent resistance affects the magnetic field of a magnet. </a:t>
            </a:r>
            <a:endParaRPr lang="en-US" altLang="en-US" sz="3600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dirty="0" smtClean="0">
                <a:cs typeface="Times New Roman" panose="02020603050405020304" pitchFamily="18" charset="0"/>
              </a:rPr>
              <a:t>	(a) the superconductor repels the magnetic field of the magnet 		and creates a ‘bubble’ that the magnet </a:t>
            </a:r>
            <a:r>
              <a:rPr lang="en-US" altLang="en-US" sz="3600" dirty="0">
                <a:cs typeface="Times New Roman" panose="02020603050405020304" pitchFamily="18" charset="0"/>
              </a:rPr>
              <a:t>f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loats atop</a:t>
            </a:r>
            <a:r>
              <a:rPr lang="en-US" altLang="en-US" sz="3600" b="1" dirty="0">
                <a:cs typeface="Times New Roman" panose="02020603050405020304" pitchFamily="18" charset="0"/>
              </a:rPr>
              <a:t>	</a:t>
            </a:r>
            <a:endParaRPr lang="en-US" altLang="en-US" sz="3600" b="1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b="1" dirty="0" smtClean="0">
                <a:cs typeface="Times New Roman" panose="02020603050405020304" pitchFamily="18" charset="0"/>
              </a:rPr>
              <a:t>	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(b) the material is no longer a superconductor and the magnetic 		field passes through the disc and the Meissner effect is lost</a:t>
            </a:r>
            <a:endParaRPr lang="en-US" altLang="en-US" sz="3600" b="1" dirty="0"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281336" y="1517938"/>
            <a:ext cx="15525750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8000" b="1" dirty="0"/>
              <a:t>Bringing Superconductivity into the High School Classroom</a:t>
            </a:r>
          </a:p>
        </p:txBody>
      </p:sp>
      <p:pic>
        <p:nvPicPr>
          <p:cNvPr id="10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7794" y="27085669"/>
            <a:ext cx="11176000" cy="5321300"/>
          </a:xfrm>
          <a:prstGeom prst="rect">
            <a:avLst/>
          </a:prstGeom>
          <a:noFill/>
          <a:ln>
            <a:noFill/>
          </a:ln>
          <a:effectLst>
            <a:glow rad="381000">
              <a:schemeClr val="accent1"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ine 393"/>
          <p:cNvSpPr>
            <a:spLocks noChangeShapeType="1"/>
          </p:cNvSpPr>
          <p:nvPr/>
        </p:nvSpPr>
        <p:spPr bwMode="auto">
          <a:xfrm>
            <a:off x="0" y="2057400"/>
            <a:ext cx="12801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ea typeface="ＭＳ Ｐゴシック" charset="0"/>
              <a:cs typeface="Times New Roman" panose="02020603050405020304" pitchFamily="18" charset="0"/>
            </a:endParaRPr>
          </a:p>
        </p:txBody>
      </p:sp>
      <p:sp>
        <p:nvSpPr>
          <p:cNvPr id="8" name="Line 400"/>
          <p:cNvSpPr>
            <a:spLocks noChangeShapeType="1"/>
          </p:cNvSpPr>
          <p:nvPr/>
        </p:nvSpPr>
        <p:spPr bwMode="auto">
          <a:xfrm>
            <a:off x="16527834" y="23763843"/>
            <a:ext cx="12801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ea typeface="ＭＳ Ｐゴシック" charset="0"/>
              <a:cs typeface="Times New Roman" panose="02020603050405020304" pitchFamily="18" charset="0"/>
            </a:endParaRPr>
          </a:p>
        </p:txBody>
      </p:sp>
      <p:sp>
        <p:nvSpPr>
          <p:cNvPr id="12" name="Rectangle 390"/>
          <p:cNvSpPr>
            <a:spLocks noChangeArrowheads="1"/>
          </p:cNvSpPr>
          <p:nvPr/>
        </p:nvSpPr>
        <p:spPr bwMode="auto">
          <a:xfrm>
            <a:off x="11005369" y="33617216"/>
            <a:ext cx="356197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3200" b="1" dirty="0" smtClean="0">
                <a:cs typeface="Times New Roman" panose="02020603050405020304" pitchFamily="18" charset="0"/>
              </a:rPr>
              <a:t>Corn field analogy 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1089600" y="1143000"/>
            <a:ext cx="11506200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lang="en-US" sz="4400" dirty="0"/>
              <a:t>Johnson C. </a:t>
            </a:r>
            <a:r>
              <a:rPr lang="en-US" sz="4400" dirty="0" smtClean="0"/>
              <a:t>Whippie   </a:t>
            </a:r>
          </a:p>
          <a:p>
            <a:pPr>
              <a:defRPr/>
            </a:pPr>
            <a:r>
              <a:rPr lang="en-US" sz="2800" i="1" dirty="0" smtClean="0"/>
              <a:t>Physics </a:t>
            </a:r>
            <a:r>
              <a:rPr lang="en-US" sz="2800" i="1" dirty="0"/>
              <a:t>Department</a:t>
            </a:r>
          </a:p>
          <a:p>
            <a:pPr>
              <a:defRPr/>
            </a:pPr>
            <a:r>
              <a:rPr lang="en-US" sz="2800" i="1" dirty="0"/>
              <a:t>Kinesiology </a:t>
            </a:r>
            <a:r>
              <a:rPr lang="en-US" sz="2800" i="1" dirty="0" smtClean="0"/>
              <a:t>Department: </a:t>
            </a:r>
            <a:r>
              <a:rPr lang="en-US" sz="2800" i="1" dirty="0"/>
              <a:t>Outdoor Education</a:t>
            </a:r>
          </a:p>
          <a:p>
            <a:pPr>
              <a:defRPr/>
            </a:pPr>
            <a:r>
              <a:rPr lang="en-US" sz="2800" i="1" dirty="0"/>
              <a:t>Education </a:t>
            </a:r>
            <a:r>
              <a:rPr lang="en-US" sz="2800" i="1" dirty="0" smtClean="0"/>
              <a:t>Department: </a:t>
            </a:r>
            <a:r>
              <a:rPr lang="en-US" sz="2800" i="1" dirty="0"/>
              <a:t>Secondary </a:t>
            </a:r>
            <a:r>
              <a:rPr lang="en-US" sz="2800" i="1" dirty="0" smtClean="0"/>
              <a:t>Education</a:t>
            </a:r>
          </a:p>
          <a:p>
            <a:pPr>
              <a:defRPr/>
            </a:pPr>
            <a:r>
              <a:rPr lang="en-US" sz="2800"/>
              <a:t>University of </a:t>
            </a:r>
            <a:r>
              <a:rPr lang="en-US" sz="2800"/>
              <a:t>New </a:t>
            </a:r>
            <a:r>
              <a:rPr lang="en-US" sz="2800" smtClean="0"/>
              <a:t>Hampshire</a:t>
            </a:r>
            <a:endParaRPr lang="en-US" sz="2800"/>
          </a:p>
        </p:txBody>
      </p:sp>
      <p:sp>
        <p:nvSpPr>
          <p:cNvPr id="25" name="Rectangle 392"/>
          <p:cNvSpPr>
            <a:spLocks noChangeArrowheads="1"/>
          </p:cNvSpPr>
          <p:nvPr/>
        </p:nvSpPr>
        <p:spPr bwMode="auto">
          <a:xfrm>
            <a:off x="30771520" y="4056184"/>
            <a:ext cx="10972800" cy="12788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4500" b="1" dirty="0" smtClean="0">
                <a:cs typeface="Times New Roman" panose="02020603050405020304" pitchFamily="18" charset="0"/>
              </a:rPr>
              <a:t>Engaging Demonstrations and Experiences</a:t>
            </a:r>
            <a:endParaRPr lang="en-US" altLang="en-US" sz="8000" b="1" dirty="0" smtClean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3200" dirty="0" smtClean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3200" b="1" dirty="0" smtClean="0">
                <a:cs typeface="Times New Roman" panose="02020603050405020304" pitchFamily="18" charset="0"/>
              </a:rPr>
              <a:t>Mind Capturing Demonstrations 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are used to hook the learner into a state of curiosity or inspiration to desire further understanding. Physics teachers have the opportunity to teach</a:t>
            </a:r>
          </a:p>
          <a:p>
            <a:pPr eaLnBrk="1" hangingPunct="1">
              <a:defRPr/>
            </a:pPr>
            <a:endParaRPr lang="en-US" altLang="en-US" sz="3200" dirty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4400" b="1" dirty="0" smtClean="0">
                <a:cs typeface="Times New Roman" panose="02020603050405020304" pitchFamily="18" charset="0"/>
              </a:rPr>
              <a:t>Resources for Physics Teachers</a:t>
            </a:r>
          </a:p>
          <a:p>
            <a:pPr eaLnBrk="1" hangingPunct="1">
              <a:defRPr/>
            </a:pPr>
            <a:endParaRPr lang="en-US" altLang="en-US" sz="3200" dirty="0" smtClean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3200" dirty="0" smtClean="0">
                <a:cs typeface="Times New Roman" panose="02020603050405020304" pitchFamily="18" charset="0"/>
              </a:rPr>
              <a:t>There are many resources, here are a few that helped in this </a:t>
            </a:r>
            <a:endParaRPr lang="en-US" altLang="en-US" sz="3200" b="1" dirty="0" smtClean="0">
              <a:cs typeface="Times New Roman" panose="02020603050405020304" pitchFamily="18" charset="0"/>
            </a:endParaRPr>
          </a:p>
          <a:p>
            <a:pPr lvl="1" eaLnBrk="1" hangingPunct="1">
              <a:buFont typeface="Wingdings" pitchFamily="2" charset="2"/>
              <a:buChar char="ü"/>
              <a:defRPr/>
            </a:pPr>
            <a:r>
              <a:rPr lang="en-US" altLang="en-US" sz="3200" i="1" dirty="0" smtClean="0">
                <a:cs typeface="Times New Roman" panose="02020603050405020304" pitchFamily="18" charset="0"/>
              </a:rPr>
              <a:t>The Physics Teacher 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is a fantastic resource that is worth becoming familiar with if you are a physics educator or teach physical science</a:t>
            </a:r>
          </a:p>
          <a:p>
            <a:pPr lvl="1" eaLnBrk="1" hangingPunct="1">
              <a:buFont typeface="Wingdings" pitchFamily="2" charset="2"/>
              <a:buChar char="ü"/>
              <a:defRPr/>
            </a:pPr>
            <a:r>
              <a:rPr lang="en-US" altLang="ja-JP" sz="3200" i="1" dirty="0" smtClean="0">
                <a:cs typeface="Times New Roman" panose="02020603050405020304" pitchFamily="18" charset="0"/>
              </a:rPr>
              <a:t>PhET Simulations </a:t>
            </a:r>
            <a:r>
              <a:rPr lang="en-US" altLang="ja-JP" sz="3200" dirty="0" smtClean="0">
                <a:cs typeface="Times New Roman" panose="02020603050405020304" pitchFamily="18" charset="0"/>
              </a:rPr>
              <a:t>online provide a wide variety of </a:t>
            </a:r>
          </a:p>
          <a:p>
            <a:pPr lvl="1" eaLnBrk="1" hangingPunct="1">
              <a:buFont typeface="Wingdings" pitchFamily="2" charset="2"/>
              <a:buChar char="ü"/>
              <a:defRPr/>
            </a:pPr>
            <a:r>
              <a:rPr lang="en-US" altLang="en-US" sz="3200" b="1" dirty="0">
                <a:cs typeface="Times New Roman" panose="02020603050405020304" pitchFamily="18" charset="0"/>
              </a:rPr>
              <a:t>http://</a:t>
            </a:r>
            <a:r>
              <a:rPr lang="en-US" altLang="en-US" sz="3200" b="1" dirty="0" smtClean="0">
                <a:cs typeface="Times New Roman" panose="02020603050405020304" pitchFamily="18" charset="0"/>
              </a:rPr>
              <a:t>www.superconductors.org/Play.htm 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for demonstrations using superconductivity specifically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3200" dirty="0">
              <a:cs typeface="Times New Roman" panose="02020603050405020304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3200" b="1" dirty="0" smtClean="0">
                <a:cs typeface="Times New Roman" panose="02020603050405020304" pitchFamily="18" charset="0"/>
              </a:rPr>
              <a:t>Networking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3200" b="1" dirty="0">
                <a:cs typeface="Times New Roman" panose="02020603050405020304" pitchFamily="18" charset="0"/>
              </a:rPr>
              <a:t>	</a:t>
            </a:r>
            <a:r>
              <a:rPr lang="en-US" altLang="en-US" sz="3200" b="1" dirty="0" smtClean="0">
                <a:cs typeface="Times New Roman" panose="02020603050405020304" pitchFamily="18" charset="0"/>
              </a:rPr>
              <a:t>- 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Teachers in the same building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3200" dirty="0">
                <a:cs typeface="Times New Roman" panose="02020603050405020304" pitchFamily="18" charset="0"/>
              </a:rPr>
              <a:t>	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- Science teachers in the region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3200" b="1" dirty="0">
                <a:cs typeface="Times New Roman" panose="02020603050405020304" pitchFamily="18" charset="0"/>
              </a:rPr>
              <a:t>	</a:t>
            </a:r>
            <a:r>
              <a:rPr lang="en-US" altLang="en-US" sz="3200" b="1" dirty="0" smtClean="0">
                <a:cs typeface="Times New Roman" panose="02020603050405020304" pitchFamily="18" charset="0"/>
              </a:rPr>
              <a:t>- 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Institutions nearby like the University of New Hampshire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3200" b="1" dirty="0">
                <a:cs typeface="Times New Roman" panose="02020603050405020304" pitchFamily="18" charset="0"/>
              </a:rPr>
              <a:t>	</a:t>
            </a:r>
            <a:r>
              <a:rPr lang="en-US" altLang="en-US" sz="3200" b="1" dirty="0" smtClean="0">
                <a:cs typeface="Times New Roman" panose="02020603050405020304" pitchFamily="18" charset="0"/>
              </a:rPr>
              <a:t>- 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The </a:t>
            </a:r>
            <a:r>
              <a:rPr lang="en-US" altLang="en-US" sz="3200" dirty="0" err="1" smtClean="0">
                <a:cs typeface="Times New Roman" panose="02020603050405020304" pitchFamily="18" charset="0"/>
              </a:rPr>
              <a:t>Leitzel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 Center for Math, Science and Engineering 		Education </a:t>
            </a:r>
            <a:endParaRPr lang="en-US" altLang="en-US" sz="3200" b="1" dirty="0" smtClean="0">
              <a:cs typeface="Times New Roman" panose="02020603050405020304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3200" dirty="0">
                <a:cs typeface="Times New Roman" panose="02020603050405020304" pitchFamily="18" charset="0"/>
              </a:rPr>
              <a:t>	</a:t>
            </a:r>
            <a:endParaRPr lang="en-US" altLang="en-US" sz="3200" dirty="0" smtClean="0">
              <a:cs typeface="Times New Roman" panose="02020603050405020304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3200" dirty="0">
              <a:cs typeface="Times New Roman" panose="02020603050405020304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3200" dirty="0" smtClean="0">
              <a:cs typeface="Times New Roman" panose="02020603050405020304" pitchFamily="18" charset="0"/>
            </a:endParaRPr>
          </a:p>
        </p:txBody>
      </p:sp>
      <p:sp>
        <p:nvSpPr>
          <p:cNvPr id="26" name="Line 395"/>
          <p:cNvSpPr>
            <a:spLocks noChangeShapeType="1"/>
          </p:cNvSpPr>
          <p:nvPr/>
        </p:nvSpPr>
        <p:spPr bwMode="auto">
          <a:xfrm>
            <a:off x="30771520" y="4894384"/>
            <a:ext cx="1307592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372"/>
              <p:cNvSpPr>
                <a:spLocks noChangeArrowheads="1"/>
              </p:cNvSpPr>
              <p:nvPr/>
            </p:nvSpPr>
            <p:spPr bwMode="auto">
              <a:xfrm>
                <a:off x="1798320" y="1219399"/>
                <a:ext cx="12536804" cy="37856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r>
                  <a:rPr lang="en-US" altLang="en-US" sz="4800" b="1" dirty="0" smtClean="0">
                    <a:cs typeface="Times New Roman" panose="02020603050405020304" pitchFamily="18" charset="0"/>
                  </a:rPr>
                  <a:t>What is Superconductivity?</a:t>
                </a:r>
                <a:endParaRPr lang="en-US" altLang="en-US" sz="4800" b="1" dirty="0">
                  <a:cs typeface="Times New Roman" panose="02020603050405020304" pitchFamily="18" charset="0"/>
                </a:endParaRPr>
              </a:p>
              <a:p>
                <a:pPr eaLnBrk="1" hangingPunct="1"/>
                <a:endParaRPr lang="en-US" altLang="en-US" sz="2800" b="1" dirty="0">
                  <a:cs typeface="Times New Roman" panose="02020603050405020304" pitchFamily="18" charset="0"/>
                </a:endParaRPr>
              </a:p>
              <a:p>
                <a:pPr eaLnBrk="1" hangingPunct="1"/>
                <a:r>
                  <a:rPr lang="en-US" altLang="en-US" sz="4000" b="1" dirty="0" smtClean="0">
                    <a:cs typeface="Times New Roman" panose="02020603050405020304" pitchFamily="18" charset="0"/>
                  </a:rPr>
                  <a:t>Superconductivity</a:t>
                </a:r>
                <a:r>
                  <a:rPr lang="en-US" altLang="en-US" sz="4000" dirty="0" smtClean="0">
                    <a:cs typeface="Times New Roman" panose="02020603050405020304" pitchFamily="18" charset="0"/>
                  </a:rPr>
                  <a:t> is a physical property of a substance 	that has zero electrical resistance below a critical 	temperature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40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4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altLang="en-US" sz="4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US" altLang="en-US" sz="4000" dirty="0" smtClean="0">
                    <a:cs typeface="Times New Roman" panose="02020603050405020304" pitchFamily="18" charset="0"/>
                  </a:rPr>
                  <a:t>)</a:t>
                </a:r>
                <a:endParaRPr lang="en-US" altLang="en-US" sz="4000" dirty="0">
                  <a:cs typeface="Times New Roman" panose="02020603050405020304" pitchFamily="18" charset="0"/>
                </a:endParaRPr>
              </a:p>
              <a:p>
                <a:pPr eaLnBrk="1" hangingPunct="1"/>
                <a:endParaRPr lang="en-US" altLang="en-US" sz="3600" dirty="0"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Rectangle 37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798320" y="1219399"/>
                <a:ext cx="12536804" cy="3785652"/>
              </a:xfrm>
              <a:prstGeom prst="rect">
                <a:avLst/>
              </a:prstGeom>
              <a:blipFill rotWithShape="0">
                <a:blip r:embed="rId3"/>
                <a:stretch>
                  <a:fillRect l="-2188" t="-354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Line 393"/>
          <p:cNvSpPr>
            <a:spLocks noChangeShapeType="1"/>
          </p:cNvSpPr>
          <p:nvPr/>
        </p:nvSpPr>
        <p:spPr bwMode="auto">
          <a:xfrm>
            <a:off x="-61722" y="5565462"/>
            <a:ext cx="12801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ea typeface="ＭＳ Ｐゴシック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7053275" y="12153321"/>
            <a:ext cx="11052175" cy="9513253"/>
            <a:chOff x="16404272" y="16078835"/>
            <a:chExt cx="11052175" cy="9513253"/>
          </a:xfrm>
          <a:effectLst>
            <a:glow rad="508000">
              <a:schemeClr val="accent1">
                <a:alpha val="40000"/>
              </a:schemeClr>
            </a:glow>
          </a:effectLst>
        </p:grpSpPr>
        <p:grpSp>
          <p:nvGrpSpPr>
            <p:cNvPr id="1032" name="Group 2"/>
            <p:cNvGrpSpPr>
              <a:grpSpLocks/>
            </p:cNvGrpSpPr>
            <p:nvPr/>
          </p:nvGrpSpPr>
          <p:grpSpPr bwMode="auto">
            <a:xfrm>
              <a:off x="16404272" y="17975263"/>
              <a:ext cx="11052175" cy="7616825"/>
              <a:chOff x="16572153" y="12207240"/>
              <a:chExt cx="11051693" cy="7618065"/>
            </a:xfrm>
          </p:grpSpPr>
          <p:pic>
            <p:nvPicPr>
              <p:cNvPr id="1050" name="Picture 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572153" y="12207240"/>
                <a:ext cx="11051693" cy="68332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51" name="Rectangle 372"/>
              <p:cNvSpPr>
                <a:spLocks noChangeArrowheads="1"/>
              </p:cNvSpPr>
              <p:nvPr/>
            </p:nvSpPr>
            <p:spPr bwMode="auto">
              <a:xfrm>
                <a:off x="16611600" y="19040475"/>
                <a:ext cx="10972800" cy="7848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1pPr>
                <a:lvl2pPr marL="742950" indent="-285750"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600">
                    <a:solidFill>
                      <a:schemeClr val="tx1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pPr algn="ctr" eaLnBrk="1" hangingPunct="1"/>
                <a:r>
                  <a:rPr lang="en-US" altLang="en-US" sz="4500" b="1" dirty="0">
                    <a:cs typeface="Times New Roman" panose="02020603050405020304" pitchFamily="18" charset="0"/>
                  </a:rPr>
                  <a:t>The Meissner Effect in Action </a:t>
                </a:r>
                <a:endParaRPr lang="en-US" altLang="en-US" sz="3600" dirty="0">
                  <a:cs typeface="Times New Roman" panose="02020603050405020304" pitchFamily="18" charset="0"/>
                </a:endParaRP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Rectangle 372"/>
                <p:cNvSpPr>
                  <a:spLocks noChangeArrowheads="1"/>
                </p:cNvSpPr>
                <p:nvPr/>
              </p:nvSpPr>
              <p:spPr bwMode="auto">
                <a:xfrm>
                  <a:off x="16404272" y="16078835"/>
                  <a:ext cx="10973279" cy="147732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MS PGothic" panose="020B0600070205080204" pitchFamily="34" charset="-128"/>
                    </a:defRPr>
                  </a:lvl1pPr>
                  <a:lvl2pPr marL="742950" indent="-285750">
                    <a:defRPr sz="2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MS PGothic" panose="020B0600070205080204" pitchFamily="34" charset="-128"/>
                    </a:defRPr>
                  </a:lvl2pPr>
                  <a:lvl3pPr marL="1143000" indent="-228600">
                    <a:defRPr sz="2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MS PGothic" panose="020B0600070205080204" pitchFamily="34" charset="-128"/>
                    </a:defRPr>
                  </a:lvl3pPr>
                  <a:lvl4pPr marL="1600200" indent="-228600">
                    <a:defRPr sz="2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MS PGothic" panose="020B0600070205080204" pitchFamily="34" charset="-128"/>
                    </a:defRPr>
                  </a:lvl4pPr>
                  <a:lvl5pPr marL="2057400" indent="-228600">
                    <a:defRPr sz="2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MS PGothic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MS PGothic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MS PGothic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MS PGothic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MS PGothic" panose="020B0600070205080204" pitchFamily="34" charset="-128"/>
                    </a:defRPr>
                  </a:lvl9pPr>
                </a:lstStyle>
                <a:p>
                  <a:pPr algn="ctr" eaLnBrk="1" hangingPunct="1"/>
                  <a:r>
                    <a:rPr lang="en-US" altLang="en-US" sz="4500" b="1" dirty="0" smtClean="0">
                      <a:cs typeface="Times New Roman" panose="02020603050405020304" pitchFamily="18" charset="0"/>
                    </a:rPr>
                    <a:t>Superconductivity is COOL!</a:t>
                  </a:r>
                </a:p>
                <a:p>
                  <a:pPr algn="ctr" eaLnBrk="1" hangingPunct="1"/>
                  <a:r>
                    <a:rPr lang="en-US" altLang="en-US" sz="4500" i="1" dirty="0" smtClean="0">
                      <a:cs typeface="Times New Roman" panose="02020603050405020304" pitchFamily="18" charset="0"/>
                    </a:rPr>
                    <a:t>Approximately -180 </a:t>
                  </a:r>
                  <a14:m>
                    <m:oMath xmlns:m="http://schemas.openxmlformats.org/officeDocument/2006/math">
                      <m:r>
                        <a:rPr lang="en-US" altLang="en-US" sz="45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℃</m:t>
                      </m:r>
                    </m:oMath>
                  </a14:m>
                  <a:endParaRPr lang="en-US" altLang="en-US" sz="3600" i="1" dirty="0"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9" name="Rectangle 37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6404272" y="16078835"/>
                  <a:ext cx="10973279" cy="1477328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t="-9091" b="-19421"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4058" y="7562238"/>
            <a:ext cx="5046257" cy="3643464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4058" y="11367038"/>
            <a:ext cx="5046257" cy="378576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5614" y="9025080"/>
            <a:ext cx="6299428" cy="4203436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38" name="Rectangle 372"/>
          <p:cNvSpPr>
            <a:spLocks noChangeArrowheads="1"/>
          </p:cNvSpPr>
          <p:nvPr/>
        </p:nvSpPr>
        <p:spPr bwMode="auto">
          <a:xfrm>
            <a:off x="1736597" y="4727461"/>
            <a:ext cx="12598527" cy="11433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4500" b="1" dirty="0" smtClean="0">
                <a:cs typeface="Times New Roman" panose="02020603050405020304" pitchFamily="18" charset="0"/>
              </a:rPr>
              <a:t>Why is Superconductivity important?</a:t>
            </a:r>
            <a:endParaRPr lang="en-US" altLang="en-US" sz="4500" b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4400" b="1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b="1" dirty="0" smtClean="0">
                <a:cs typeface="Times New Roman" panose="02020603050405020304" pitchFamily="18" charset="0"/>
              </a:rPr>
              <a:t>Zero Resistivity 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and the principles of superconductivity have allowed for </a:t>
            </a:r>
            <a:r>
              <a:rPr lang="en-US" altLang="en-US" sz="3600" b="1" i="1" dirty="0" smtClean="0">
                <a:cs typeface="Times New Roman" panose="02020603050405020304" pitchFamily="18" charset="0"/>
              </a:rPr>
              <a:t>greater efficiency 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in the following:</a:t>
            </a:r>
          </a:p>
          <a:p>
            <a:pPr eaLnBrk="1" hangingPunct="1"/>
            <a:r>
              <a:rPr lang="en-US" altLang="en-US" sz="3600" dirty="0" smtClean="0">
                <a:cs typeface="Times New Roman" panose="02020603050405020304" pitchFamily="18" charset="0"/>
              </a:rPr>
              <a:t>	</a:t>
            </a:r>
          </a:p>
          <a:p>
            <a:pPr eaLnBrk="1" hangingPunct="1"/>
            <a:endParaRPr lang="en-US" altLang="en-US" sz="3600" b="1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b="1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b="1" dirty="0" smtClean="0">
                <a:cs typeface="Times New Roman" panose="02020603050405020304" pitchFamily="18" charset="0"/>
              </a:rPr>
              <a:t>	</a:t>
            </a:r>
          </a:p>
          <a:p>
            <a:pPr eaLnBrk="1" hangingPunct="1"/>
            <a:r>
              <a:rPr lang="en-US" altLang="en-US" sz="3600" b="1" dirty="0">
                <a:cs typeface="Times New Roman" panose="02020603050405020304" pitchFamily="18" charset="0"/>
              </a:rPr>
              <a:t>	</a:t>
            </a:r>
            <a:r>
              <a:rPr lang="en-US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MRI Scanners</a:t>
            </a:r>
          </a:p>
          <a:p>
            <a:pPr eaLnBrk="1" hangingPunct="1"/>
            <a:r>
              <a:rPr lang="en-US" altLang="en-US" sz="3600" dirty="0">
                <a:cs typeface="Times New Roman" panose="02020603050405020304" pitchFamily="18" charset="0"/>
              </a:rPr>
              <a:t>	</a:t>
            </a:r>
            <a:endParaRPr lang="en-US" altLang="en-US" sz="3600" dirty="0" smtClean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dirty="0" smtClean="0">
                <a:cs typeface="Times New Roman" panose="02020603050405020304" pitchFamily="18" charset="0"/>
              </a:rPr>
              <a:t>     </a:t>
            </a:r>
            <a:r>
              <a:rPr lang="en-US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Particle Accelerators</a:t>
            </a:r>
          </a:p>
          <a:p>
            <a:pPr eaLnBrk="1" hangingPunct="1"/>
            <a:r>
              <a:rPr lang="en-US" altLang="en-US" sz="3600" b="1" dirty="0" smtClean="0">
                <a:cs typeface="Times New Roman" panose="02020603050405020304" pitchFamily="18" charset="0"/>
              </a:rPr>
              <a:t>						</a:t>
            </a:r>
          </a:p>
          <a:p>
            <a:pPr eaLnBrk="1" hangingPunct="1"/>
            <a:r>
              <a:rPr lang="en-US" altLang="en-US" sz="3600" b="1" dirty="0">
                <a:cs typeface="Times New Roman" panose="02020603050405020304" pitchFamily="18" charset="0"/>
              </a:rPr>
              <a:t>	</a:t>
            </a:r>
            <a:endParaRPr lang="en-US" altLang="en-US" sz="3600" b="1" dirty="0" smtClean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b="1" dirty="0">
                <a:cs typeface="Times New Roman" panose="02020603050405020304" pitchFamily="18" charset="0"/>
              </a:rPr>
              <a:t>	</a:t>
            </a:r>
            <a:r>
              <a:rPr lang="en-US" altLang="en-US" sz="3600" b="1" dirty="0" smtClean="0">
                <a:cs typeface="Times New Roman" panose="02020603050405020304" pitchFamily="18" charset="0"/>
              </a:rPr>
              <a:t>					Magnetic Levitation Trains</a:t>
            </a:r>
          </a:p>
          <a:p>
            <a:pPr eaLnBrk="1" hangingPunct="1"/>
            <a:endParaRPr lang="en-US" altLang="en-US" sz="3600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dirty="0" smtClean="0">
                <a:cs typeface="Times New Roman" panose="02020603050405020304" pitchFamily="18" charset="0"/>
              </a:rPr>
              <a:t>						</a:t>
            </a:r>
          </a:p>
          <a:p>
            <a:pPr eaLnBrk="1" hangingPunct="1"/>
            <a:r>
              <a:rPr lang="en-US" altLang="en-US" sz="3600" dirty="0">
                <a:cs typeface="Times New Roman" panose="02020603050405020304" pitchFamily="18" charset="0"/>
              </a:rPr>
              <a:t>	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		</a:t>
            </a:r>
            <a:r>
              <a:rPr lang="en-US" altLang="en-US" sz="2800" dirty="0" smtClean="0">
                <a:cs typeface="Times New Roman" panose="02020603050405020304" pitchFamily="18" charset="0"/>
              </a:rPr>
              <a:t>Imagine what else superconductivity is capable of …</a:t>
            </a:r>
            <a:endParaRPr lang="en-US" altLang="en-US" sz="3600" dirty="0">
              <a:cs typeface="Times New Roman" panose="02020603050405020304" pitchFamily="18" charset="0"/>
            </a:endParaRPr>
          </a:p>
        </p:txBody>
      </p:sp>
      <p:sp>
        <p:nvSpPr>
          <p:cNvPr id="36" name="Rectangle 372"/>
          <p:cNvSpPr>
            <a:spLocks noChangeArrowheads="1"/>
          </p:cNvSpPr>
          <p:nvPr/>
        </p:nvSpPr>
        <p:spPr bwMode="auto">
          <a:xfrm>
            <a:off x="1844043" y="16284491"/>
            <a:ext cx="12491081" cy="213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4500" b="1" dirty="0" smtClean="0">
                <a:cs typeface="Times New Roman" panose="02020603050405020304" pitchFamily="18" charset="0"/>
              </a:rPr>
              <a:t>The other types of conductivity </a:t>
            </a:r>
            <a:endParaRPr lang="en-US" altLang="en-US" sz="4500" b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b="1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b="1" dirty="0" smtClean="0">
                <a:cs typeface="Times New Roman" panose="02020603050405020304" pitchFamily="18" charset="0"/>
              </a:rPr>
              <a:t>Conductivity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- the degree to which a material conducts electricity</a:t>
            </a:r>
            <a:endParaRPr lang="en-US" altLang="en-US" sz="3600" i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400" i="1" dirty="0" smtClean="0">
              <a:cs typeface="Times New Roman" panose="02020603050405020304" pitchFamily="18" charset="0"/>
            </a:endParaRPr>
          </a:p>
        </p:txBody>
      </p:sp>
      <p:sp>
        <p:nvSpPr>
          <p:cNvPr id="40" name="Line 400"/>
          <p:cNvSpPr>
            <a:spLocks noChangeShapeType="1"/>
          </p:cNvSpPr>
          <p:nvPr/>
        </p:nvSpPr>
        <p:spPr bwMode="auto">
          <a:xfrm>
            <a:off x="15244" y="17122691"/>
            <a:ext cx="13853156" cy="1930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ea typeface="ＭＳ Ｐゴシック" charset="0"/>
              <a:cs typeface="Times New Roman" panose="02020603050405020304" pitchFamily="18" charset="0"/>
            </a:endParaRPr>
          </a:p>
        </p:txBody>
      </p:sp>
      <p:sp>
        <p:nvSpPr>
          <p:cNvPr id="41" name="Rectangle 372"/>
          <p:cNvSpPr>
            <a:spLocks noChangeArrowheads="1"/>
          </p:cNvSpPr>
          <p:nvPr/>
        </p:nvSpPr>
        <p:spPr bwMode="auto">
          <a:xfrm>
            <a:off x="1736597" y="25850585"/>
            <a:ext cx="12491081" cy="10464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4500" b="1" dirty="0" smtClean="0">
                <a:cs typeface="Times New Roman" panose="02020603050405020304" pitchFamily="18" charset="0"/>
              </a:rPr>
              <a:t>How can there be </a:t>
            </a:r>
            <a:r>
              <a:rPr lang="en-US" altLang="en-US" sz="4500" b="1" i="1" dirty="0" smtClean="0">
                <a:cs typeface="Times New Roman" panose="02020603050405020304" pitchFamily="18" charset="0"/>
              </a:rPr>
              <a:t>zero resistivity?</a:t>
            </a:r>
          </a:p>
          <a:p>
            <a:pPr eaLnBrk="1" hangingPunct="1"/>
            <a:endParaRPr lang="en-US" altLang="en-US" sz="4500" b="1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dirty="0" smtClean="0">
                <a:cs typeface="Times New Roman" panose="02020603050405020304" pitchFamily="18" charset="0"/>
              </a:rPr>
              <a:t>In superconductors, there is zero resistivity because at low temperatures the electrons flow freely through the superconductor!</a:t>
            </a:r>
          </a:p>
          <a:p>
            <a:pPr eaLnBrk="1" hangingPunct="1"/>
            <a:endParaRPr lang="en-US" altLang="en-US" sz="2400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Electrons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 pass through the </a:t>
            </a:r>
            <a:r>
              <a:rPr lang="en-US" altLang="en-US" sz="3600" b="1" dirty="0" smtClean="0">
                <a:solidFill>
                  <a:schemeClr val="accent2"/>
                </a:solidFill>
                <a:cs typeface="Times New Roman" panose="02020603050405020304" pitchFamily="18" charset="0"/>
              </a:rPr>
              <a:t>superconducting lattice 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and attract the positively charged particles toward them. </a:t>
            </a:r>
          </a:p>
          <a:p>
            <a:pPr eaLnBrk="1" hangingPunct="1"/>
            <a:endParaRPr lang="en-US" altLang="en-US" sz="3600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600" dirty="0" smtClean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000" b="1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b="1" dirty="0" smtClean="0">
                <a:cs typeface="Times New Roman" panose="02020603050405020304" pitchFamily="18" charset="0"/>
              </a:rPr>
              <a:t>Cooper pairs 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occur at </a:t>
            </a:r>
            <a:r>
              <a:rPr lang="en-US" altLang="en-US" sz="3600" b="1" dirty="0" smtClean="0">
                <a:cs typeface="Times New Roman" panose="02020603050405020304" pitchFamily="18" charset="0"/>
              </a:rPr>
              <a:t>low temperatures 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when two electrons travel together and allow the continual flow through the lattice without losing any energy!</a:t>
            </a:r>
            <a:endParaRPr lang="en-US" altLang="en-US" sz="3600" b="1" dirty="0">
              <a:solidFill>
                <a:schemeClr val="accent2"/>
              </a:solidFill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2849" y="29930619"/>
            <a:ext cx="8898961" cy="4424623"/>
          </a:xfrm>
          <a:prstGeom prst="rect">
            <a:avLst/>
          </a:prstGeom>
        </p:spPr>
      </p:pic>
      <p:sp>
        <p:nvSpPr>
          <p:cNvPr id="43" name="Line 400"/>
          <p:cNvSpPr>
            <a:spLocks noChangeShapeType="1"/>
          </p:cNvSpPr>
          <p:nvPr/>
        </p:nvSpPr>
        <p:spPr bwMode="auto">
          <a:xfrm>
            <a:off x="-76962" y="26802323"/>
            <a:ext cx="13853156" cy="1930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ea typeface="ＭＳ Ｐゴシック" charset="0"/>
              <a:cs typeface="Times New Roman" panose="02020603050405020304" pitchFamily="18" charset="0"/>
            </a:endParaRPr>
          </a:p>
        </p:txBody>
      </p:sp>
      <p:sp>
        <p:nvSpPr>
          <p:cNvPr id="44" name="Rectangle 372"/>
          <p:cNvSpPr>
            <a:spLocks noChangeArrowheads="1"/>
          </p:cNvSpPr>
          <p:nvPr/>
        </p:nvSpPr>
        <p:spPr bwMode="auto">
          <a:xfrm>
            <a:off x="16415983" y="4748779"/>
            <a:ext cx="12329601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4500" b="1" dirty="0" smtClean="0">
                <a:cs typeface="Times New Roman" panose="02020603050405020304" pitchFamily="18" charset="0"/>
              </a:rPr>
              <a:t>Magic in the Classroom- </a:t>
            </a:r>
            <a:r>
              <a:rPr lang="en-US" altLang="en-US" sz="4800" b="1" dirty="0" smtClean="0">
                <a:cs typeface="Times New Roman" panose="02020603050405020304" pitchFamily="18" charset="0"/>
              </a:rPr>
              <a:t>The Meissner Effect</a:t>
            </a:r>
            <a:endParaRPr lang="en-US" altLang="en-US" sz="4500" b="1" dirty="0"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b="1" dirty="0" smtClean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dirty="0" smtClean="0">
                <a:cs typeface="Times New Roman" panose="02020603050405020304" pitchFamily="18" charset="0"/>
              </a:rPr>
              <a:t>By super cooling a YCBO Ceramic Disc with liquid Nitrogen, one can levitate a magnet above it so that it is suspended in midair</a:t>
            </a:r>
          </a:p>
          <a:p>
            <a:pPr eaLnBrk="1" hangingPunct="1"/>
            <a:endParaRPr lang="en-US" altLang="en-US" sz="3600" dirty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600" b="1" dirty="0" smtClean="0">
                <a:cs typeface="Times New Roman" panose="02020603050405020304" pitchFamily="18" charset="0"/>
              </a:rPr>
              <a:t>Materials:	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YBCO Ceramic Superconducting Disc</a:t>
            </a:r>
          </a:p>
          <a:p>
            <a:pPr eaLnBrk="1" hangingPunct="1"/>
            <a:r>
              <a:rPr lang="en-US" altLang="en-US" sz="3600" dirty="0">
                <a:cs typeface="Times New Roman" panose="02020603050405020304" pitchFamily="18" charset="0"/>
              </a:rPr>
              <a:t>	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		Small Magnet</a:t>
            </a:r>
          </a:p>
          <a:p>
            <a:pPr eaLnBrk="1" hangingPunct="1"/>
            <a:r>
              <a:rPr lang="en-US" altLang="en-US" sz="3600" dirty="0">
                <a:cs typeface="Times New Roman" panose="02020603050405020304" pitchFamily="18" charset="0"/>
              </a:rPr>
              <a:t>	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		Liquid Nitrogen 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(Less than 1 Liter)</a:t>
            </a:r>
          </a:p>
          <a:p>
            <a:pPr eaLnBrk="1" hangingPunct="1"/>
            <a:r>
              <a:rPr lang="en-US" altLang="en-US" sz="3600" dirty="0">
                <a:cs typeface="Times New Roman" panose="02020603050405020304" pitchFamily="18" charset="0"/>
              </a:rPr>
              <a:t>	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		Petri dish or the bottom half of a Styrofoam cup</a:t>
            </a:r>
          </a:p>
          <a:p>
            <a:pPr eaLnBrk="1" hangingPunct="1"/>
            <a:r>
              <a:rPr lang="en-US" altLang="en-US" sz="3600" dirty="0">
                <a:cs typeface="Times New Roman" panose="02020603050405020304" pitchFamily="18" charset="0"/>
              </a:rPr>
              <a:t>	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		Gloves 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(to protect your hands from cold injury)</a:t>
            </a:r>
          </a:p>
          <a:p>
            <a:pPr eaLnBrk="1" hangingPunct="1"/>
            <a:r>
              <a:rPr lang="en-US" altLang="en-US" sz="3600" b="1" dirty="0" smtClean="0">
                <a:cs typeface="Times New Roman" panose="02020603050405020304" pitchFamily="18" charset="0"/>
              </a:rPr>
              <a:t>Cost: 		$ 50.00 			</a:t>
            </a:r>
            <a:r>
              <a:rPr lang="en-US" altLang="en-US" sz="3200" dirty="0" smtClean="0">
                <a:cs typeface="Times New Roman" panose="02020603050405020304" pitchFamily="18" charset="0"/>
              </a:rPr>
              <a:t>(Kits can range between $40-$400) </a:t>
            </a:r>
            <a:endParaRPr lang="en-US" altLang="en-US" sz="3200" dirty="0">
              <a:cs typeface="Times New Roman" panose="02020603050405020304" pitchFamily="18" charset="0"/>
            </a:endParaRPr>
          </a:p>
        </p:txBody>
      </p:sp>
      <p:sp>
        <p:nvSpPr>
          <p:cNvPr id="46" name="Line 400"/>
          <p:cNvSpPr>
            <a:spLocks noChangeShapeType="1"/>
          </p:cNvSpPr>
          <p:nvPr/>
        </p:nvSpPr>
        <p:spPr bwMode="auto">
          <a:xfrm>
            <a:off x="16133443" y="5432302"/>
            <a:ext cx="12612142" cy="7604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ea typeface="ＭＳ Ｐゴシック" charset="0"/>
              <a:cs typeface="Times New Roman" panose="02020603050405020304" pitchFamily="18" charset="0"/>
            </a:endParaRPr>
          </a:p>
        </p:txBody>
      </p:sp>
      <p:sp>
        <p:nvSpPr>
          <p:cNvPr id="47" name="Rectangle 392"/>
          <p:cNvSpPr>
            <a:spLocks noChangeArrowheads="1"/>
          </p:cNvSpPr>
          <p:nvPr/>
        </p:nvSpPr>
        <p:spPr bwMode="auto">
          <a:xfrm>
            <a:off x="30939301" y="15490034"/>
            <a:ext cx="10972800" cy="13926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4500" b="1" dirty="0" smtClean="0">
                <a:cs typeface="Times New Roman" panose="02020603050405020304" pitchFamily="18" charset="0"/>
              </a:rPr>
              <a:t>Meeting National Standards</a:t>
            </a:r>
          </a:p>
          <a:p>
            <a:pPr eaLnBrk="1" hangingPunct="1">
              <a:defRPr/>
            </a:pPr>
            <a:endParaRPr lang="en-US" altLang="en-US" sz="2800" b="1" dirty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3600" dirty="0" smtClean="0">
                <a:cs typeface="Times New Roman" panose="02020603050405020304" pitchFamily="18" charset="0"/>
              </a:rPr>
              <a:t>Through the </a:t>
            </a:r>
            <a:r>
              <a:rPr lang="en-US" altLang="en-US" sz="3600" b="1" dirty="0" smtClean="0">
                <a:cs typeface="Times New Roman" panose="02020603050405020304" pitchFamily="18" charset="0"/>
              </a:rPr>
              <a:t>Common Core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 standards and curriculum, the science standards for secondary </a:t>
            </a:r>
            <a:r>
              <a:rPr lang="en-US" altLang="en-US" sz="3600" dirty="0">
                <a:cs typeface="Times New Roman" panose="02020603050405020304" pitchFamily="18" charset="0"/>
              </a:rPr>
              <a:t>s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cience are deferred to the </a:t>
            </a:r>
            <a:r>
              <a:rPr lang="en-US" altLang="en-US" sz="3600" b="1" dirty="0" smtClean="0">
                <a:cs typeface="Times New Roman" panose="02020603050405020304" pitchFamily="18" charset="0"/>
              </a:rPr>
              <a:t>Next Generation Science Standards (NGSS)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. The following is one of the standards for the secondary science curriculum:</a:t>
            </a:r>
          </a:p>
          <a:p>
            <a:pPr eaLnBrk="1" hangingPunct="1">
              <a:defRPr/>
            </a:pPr>
            <a:endParaRPr lang="en-US" altLang="en-US" sz="2000" dirty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sz="3600" b="1" i="1" dirty="0"/>
              <a:t>HS-PS2-6.</a:t>
            </a:r>
            <a:r>
              <a:rPr lang="en-US" sz="3600" i="1" dirty="0"/>
              <a:t> Communicate scientific and technical information about why the molecular-level structure is important in the functioning of designed materials</a:t>
            </a:r>
            <a:r>
              <a:rPr lang="en-US" sz="3600" i="1" dirty="0" smtClean="0"/>
              <a:t>.</a:t>
            </a:r>
          </a:p>
          <a:p>
            <a:pPr eaLnBrk="1" hangingPunct="1">
              <a:defRPr/>
            </a:pPr>
            <a:endParaRPr lang="en-US" altLang="en-US" sz="2000" dirty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3600" dirty="0" smtClean="0">
                <a:cs typeface="Times New Roman" panose="02020603050405020304" pitchFamily="18" charset="0"/>
              </a:rPr>
              <a:t>Developing lessons around superconductivity demonstrations that include discussions on using superconducting materials and the value in discovering the molecular properties of this phenomenon. </a:t>
            </a:r>
          </a:p>
          <a:p>
            <a:pPr eaLnBrk="1" hangingPunct="1">
              <a:defRPr/>
            </a:pPr>
            <a:endParaRPr lang="en-US" altLang="en-US" sz="1800" dirty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3600" dirty="0" smtClean="0">
                <a:cs typeface="Times New Roman" panose="02020603050405020304" pitchFamily="18" charset="0"/>
              </a:rPr>
              <a:t>Another emphasis of the </a:t>
            </a:r>
            <a:r>
              <a:rPr lang="en-US" altLang="en-US" sz="3600" b="1" dirty="0" smtClean="0">
                <a:cs typeface="Times New Roman" panose="02020603050405020304" pitchFamily="18" charset="0"/>
              </a:rPr>
              <a:t>NGSS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 is the use of </a:t>
            </a:r>
            <a:r>
              <a:rPr lang="en-US" altLang="en-US" sz="3600" b="1" dirty="0" smtClean="0">
                <a:cs typeface="Times New Roman" panose="02020603050405020304" pitchFamily="18" charset="0"/>
              </a:rPr>
              <a:t>Cross-Cutting Concepts </a:t>
            </a:r>
            <a:r>
              <a:rPr lang="en-US" altLang="en-US" sz="3600" dirty="0" smtClean="0">
                <a:cs typeface="Times New Roman" panose="02020603050405020304" pitchFamily="18" charset="0"/>
              </a:rPr>
              <a:t>while addressing the specific standards and the concept below is readily correlated to superconductivity: </a:t>
            </a:r>
          </a:p>
          <a:p>
            <a:pPr eaLnBrk="1" hangingPunct="1">
              <a:defRPr/>
            </a:pPr>
            <a:endParaRPr lang="en-US" altLang="en-US" sz="2000" b="1" i="1" dirty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3600" b="1" i="1" dirty="0" smtClean="0">
                <a:cs typeface="Times New Roman" panose="02020603050405020304" pitchFamily="18" charset="0"/>
              </a:rPr>
              <a:t>Energy and Matter: flows, cycles and conservation. </a:t>
            </a:r>
            <a:r>
              <a:rPr lang="en-US" altLang="en-US" sz="3600" i="1" dirty="0" smtClean="0">
                <a:cs typeface="Times New Roman" panose="02020603050405020304" pitchFamily="18" charset="0"/>
              </a:rPr>
              <a:t>Tracking fluxes of energy and matter into, out of and within systems helps one understand the system’s possibilities and limitations </a:t>
            </a:r>
            <a:endParaRPr lang="en-US" altLang="en-US" sz="3200" dirty="0" smtClean="0">
              <a:cs typeface="Times New Roman" panose="02020603050405020304" pitchFamily="18" charset="0"/>
            </a:endParaRPr>
          </a:p>
        </p:txBody>
      </p:sp>
      <p:sp>
        <p:nvSpPr>
          <p:cNvPr id="48" name="Line 395"/>
          <p:cNvSpPr>
            <a:spLocks noChangeShapeType="1"/>
          </p:cNvSpPr>
          <p:nvPr/>
        </p:nvSpPr>
        <p:spPr bwMode="auto">
          <a:xfrm>
            <a:off x="30789114" y="16296242"/>
            <a:ext cx="1307592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  <p:pic>
        <p:nvPicPr>
          <p:cNvPr id="1026" name="Picture 2" descr="https://encrypted-tbn3.gstatic.com/images?q=tbn:ANd9GcRmU1xJaYmAdB2zeLVi1dIWJU44WvMCTOJQML4emz0rT0YPL4Ej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9275" y="30625094"/>
            <a:ext cx="5754736" cy="3035672"/>
          </a:xfrm>
          <a:prstGeom prst="rect">
            <a:avLst/>
          </a:prstGeom>
          <a:ln>
            <a:noFill/>
          </a:ln>
          <a:effectLst>
            <a:glow rad="304800">
              <a:schemeClr val="accent1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12134" y="18103330"/>
            <a:ext cx="9777331" cy="77028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487970" y="18592128"/>
            <a:ext cx="6760860" cy="6966916"/>
          </a:xfrm>
          <a:prstGeom prst="rect">
            <a:avLst/>
          </a:prstGeom>
        </p:spPr>
      </p:pic>
      <p:sp>
        <p:nvSpPr>
          <p:cNvPr id="99" name="Rectangle 383"/>
          <p:cNvSpPr>
            <a:spLocks noChangeArrowheads="1"/>
          </p:cNvSpPr>
          <p:nvPr/>
        </p:nvSpPr>
        <p:spPr bwMode="auto">
          <a:xfrm>
            <a:off x="17189470" y="34793110"/>
            <a:ext cx="2457200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4400" i="1" dirty="0" smtClean="0">
                <a:ea typeface="ＭＳ Ｐゴシック" charset="0"/>
                <a:cs typeface="Times New Roman" panose="02020603050405020304" pitchFamily="18" charset="0"/>
              </a:rPr>
              <a:t>“If we teach today’s students as we taught yesterday’s, we rob them of tomorrow.” ~John Dewey  </a:t>
            </a:r>
            <a:endParaRPr lang="en-US" sz="4000" i="1" dirty="0">
              <a:ea typeface="ＭＳ Ｐゴシック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sz="3200" dirty="0">
              <a:ea typeface="ＭＳ Ｐゴシック" charset="0"/>
              <a:cs typeface="Times New Roman" panose="02020603050405020304" pitchFamily="18" charset="0"/>
            </a:endParaRPr>
          </a:p>
          <a:p>
            <a:pPr lvl="1" eaLnBrk="1" hangingPunct="1">
              <a:buFont typeface="Wingdings" charset="0"/>
              <a:buNone/>
              <a:defRPr/>
            </a:pPr>
            <a:endParaRPr lang="en-US" sz="3200" dirty="0">
              <a:ea typeface="ＭＳ Ｐゴシック" charset="0"/>
              <a:cs typeface="Times New Roman" panose="02020603050405020304" pitchFamily="18" charset="0"/>
            </a:endParaRPr>
          </a:p>
        </p:txBody>
      </p:sp>
      <p:sp>
        <p:nvSpPr>
          <p:cNvPr id="100" name="Line 395"/>
          <p:cNvSpPr>
            <a:spLocks noChangeShapeType="1"/>
          </p:cNvSpPr>
          <p:nvPr/>
        </p:nvSpPr>
        <p:spPr bwMode="auto">
          <a:xfrm>
            <a:off x="30736595" y="7872711"/>
            <a:ext cx="1307592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  <p:sp>
        <p:nvSpPr>
          <p:cNvPr id="101" name="Rectangle 392"/>
          <p:cNvSpPr>
            <a:spLocks noChangeArrowheads="1"/>
          </p:cNvSpPr>
          <p:nvPr/>
        </p:nvSpPr>
        <p:spPr bwMode="auto">
          <a:xfrm>
            <a:off x="30789114" y="29219611"/>
            <a:ext cx="10972800" cy="5339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4500" b="1" dirty="0" smtClean="0">
                <a:cs typeface="Times New Roman" panose="02020603050405020304" pitchFamily="18" charset="0"/>
              </a:rPr>
              <a:t>Interdisciplinary Connections</a:t>
            </a:r>
          </a:p>
          <a:p>
            <a:pPr eaLnBrk="1" hangingPunct="1">
              <a:defRPr/>
            </a:pPr>
            <a:endParaRPr lang="en-US" altLang="en-US" sz="2800" b="1" dirty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2800" b="1" dirty="0" smtClean="0">
                <a:cs typeface="Times New Roman" panose="02020603050405020304" pitchFamily="18" charset="0"/>
              </a:rPr>
              <a:t>Applying Science </a:t>
            </a:r>
            <a:r>
              <a:rPr lang="en-US" altLang="en-US" sz="2800" dirty="0" smtClean="0">
                <a:cs typeface="Times New Roman" panose="02020603050405020304" pitchFamily="18" charset="0"/>
              </a:rPr>
              <a:t>and understanding how what is learned in the classroom connects to things happening in the world around us is how students associate science as a relevant subject. </a:t>
            </a:r>
          </a:p>
          <a:p>
            <a:pPr eaLnBrk="1" hangingPunct="1">
              <a:defRPr/>
            </a:pPr>
            <a:endParaRPr lang="en-US" altLang="en-US" sz="1600" dirty="0" smtClean="0"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2800" b="1" dirty="0" smtClean="0">
                <a:cs typeface="Times New Roman" panose="02020603050405020304" pitchFamily="18" charset="0"/>
              </a:rPr>
              <a:t>A topic worth discussing in the classroom- </a:t>
            </a:r>
            <a:r>
              <a:rPr lang="en-US" altLang="en-US" sz="2800" dirty="0" err="1" smtClean="0">
                <a:cs typeface="Times New Roman" panose="02020603050405020304" pitchFamily="18" charset="0"/>
              </a:rPr>
              <a:t>MagLev</a:t>
            </a:r>
            <a:r>
              <a:rPr lang="en-US" altLang="en-US" sz="2800" dirty="0" smtClean="0">
                <a:cs typeface="Times New Roman" panose="02020603050405020304" pitchFamily="18" charset="0"/>
              </a:rPr>
              <a:t> trains are being used in Asia </a:t>
            </a:r>
            <a:r>
              <a:rPr lang="en-US" altLang="en-US" sz="2800" i="1" dirty="0" smtClean="0">
                <a:cs typeface="Times New Roman" panose="02020603050405020304" pitchFamily="18" charset="0"/>
              </a:rPr>
              <a:t>right now</a:t>
            </a:r>
            <a:r>
              <a:rPr lang="en-US" altLang="en-US" sz="2800" dirty="0" smtClean="0">
                <a:cs typeface="Times New Roman" panose="02020603050405020304" pitchFamily="18" charset="0"/>
              </a:rPr>
              <a:t>. Although they are fast and efficient, the use and construction of these trains needs space and resources while the side-effects of living near such powerful electromagnetic system are still in question. </a:t>
            </a:r>
            <a:r>
              <a:rPr lang="en-US" altLang="en-US" sz="2800" i="1" dirty="0" smtClean="0">
                <a:cs typeface="Times New Roman" panose="02020603050405020304" pitchFamily="18" charset="0"/>
              </a:rPr>
              <a:t>Is the efficiency worth the impact building such trains will have on the people and the environment around them? </a:t>
            </a:r>
            <a:endParaRPr lang="en-US" altLang="en-US" sz="2400" b="1" i="1" dirty="0">
              <a:cs typeface="Times New Roman" panose="02020603050405020304" pitchFamily="18" charset="0"/>
            </a:endParaRPr>
          </a:p>
        </p:txBody>
      </p:sp>
      <p:sp>
        <p:nvSpPr>
          <p:cNvPr id="102" name="Line 395"/>
          <p:cNvSpPr>
            <a:spLocks noChangeShapeType="1"/>
          </p:cNvSpPr>
          <p:nvPr/>
        </p:nvSpPr>
        <p:spPr bwMode="auto">
          <a:xfrm>
            <a:off x="30608447" y="30000298"/>
            <a:ext cx="1307592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US">
              <a:latin typeface="Times New Roman" charset="0"/>
              <a:ea typeface="ＭＳ Ｐゴシック" charset="0"/>
            </a:endParaRPr>
          </a:p>
        </p:txBody>
      </p:sp>
      <p:pic>
        <p:nvPicPr>
          <p:cNvPr id="15" name="Picture 4" descr="http://www.nextgenscience.org/sites/all/themes/science/log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7200" y="15426902"/>
            <a:ext cx="1590675" cy="723900"/>
          </a:xfrm>
          <a:prstGeom prst="rect">
            <a:avLst/>
          </a:prstGeom>
          <a:noFill/>
          <a:effectLst>
            <a:glow rad="317500">
              <a:schemeClr val="accent1"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80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80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2993</TotalTime>
  <Words>566</Words>
  <Application>Microsoft Office PowerPoint</Application>
  <PresentationFormat>Custom</PresentationFormat>
  <Paragraphs>111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Johnson</cp:lastModifiedBy>
  <cp:revision>162</cp:revision>
  <cp:lastPrinted>2012-07-18T13:42:07Z</cp:lastPrinted>
  <dcterms:created xsi:type="dcterms:W3CDTF">2006-06-06T17:15:18Z</dcterms:created>
  <dcterms:modified xsi:type="dcterms:W3CDTF">2015-04-17T15:51:46Z</dcterms:modified>
</cp:coreProperties>
</file>