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7010400" cy="92964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25" d="100"/>
          <a:sy n="25" d="100"/>
        </p:scale>
        <p:origin x="-1068" y="-522"/>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F1C0B079-A316-4C9B-B165-DF9EA8325D2C}" type="datetimeFigureOut">
              <a:rPr lang="en-US" smtClean="0"/>
              <a:t>4/21/2015</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38F28AB8-57D1-494F-9851-055AD867E790}" type="datetimeFigureOut">
              <a:rPr lang="en-US" smtClean="0"/>
              <a:t>4/21/2015</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smtClean="0"/>
              <a:t>Click to edit Master title style</a:t>
            </a:r>
            <a:endParaRPr lang="en-US"/>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4/21/2015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2" name="Instructions"/>
          <p:cNvSpPr/>
          <p:nvPr userDrawn="1"/>
        </p:nvSpPr>
        <p:spPr>
          <a:xfrm>
            <a:off x="43891200" y="2552699"/>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smtClean="0">
                <a:solidFill>
                  <a:prstClr val="white">
                    <a:lumMod val="50000"/>
                  </a:prstClr>
                </a:solidFill>
                <a:latin typeface="Calibri Light" panose="020F0302020204030204" pitchFamily="34" charset="0"/>
                <a:cs typeface="Calibri" panose="020F0502020204030204" pitchFamily="34" charset="0"/>
              </a:rPr>
              <a:t>poster </a:t>
            </a:r>
            <a:r>
              <a:rPr sz="6600" dirty="0" smtClean="0">
                <a:solidFill>
                  <a:prstClr val="white">
                    <a:lumMod val="50000"/>
                  </a:prstClr>
                </a:solidFill>
                <a:latin typeface="Calibri Light" panose="020F0302020204030204" pitchFamily="34" charset="0"/>
                <a:cs typeface="Calibri" panose="020F0502020204030204" pitchFamily="34" charset="0"/>
              </a:rPr>
              <a:t>are </a:t>
            </a:r>
            <a:r>
              <a:rPr sz="6600" dirty="0">
                <a:solidFill>
                  <a:prstClr val="white">
                    <a:lumMod val="50000"/>
                  </a:prstClr>
                </a:solidFill>
                <a:latin typeface="Calibri Light" panose="020F0302020204030204" pitchFamily="34" charset="0"/>
                <a:cs typeface="Calibri" panose="020F0502020204030204" pitchFamily="34" charset="0"/>
              </a:rPr>
              <a:t>formatted for you. </a:t>
            </a:r>
            <a:r>
              <a:rPr lang="en-US" sz="6600" dirty="0" smtClean="0">
                <a:solidFill>
                  <a:prstClr val="white">
                    <a:lumMod val="50000"/>
                  </a:prstClr>
                </a:solidFill>
                <a:latin typeface="Calibri Light" panose="020F0302020204030204" pitchFamily="34" charset="0"/>
                <a:cs typeface="Calibri" panose="020F0502020204030204" pitchFamily="34" charset="0"/>
              </a:rPr>
              <a:t>Type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smtClean="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smtClean="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a:t>
            </a:r>
            <a:r>
              <a:rPr sz="6600" dirty="0" smtClean="0">
                <a:solidFill>
                  <a:prstClr val="white">
                    <a:lumMod val="50000"/>
                  </a:prstClr>
                </a:solidFill>
                <a:latin typeface="Calibri Light" panose="020F0302020204030204" pitchFamily="34" charset="0"/>
                <a:cs typeface="Calibri" panose="020F0502020204030204" pitchFamily="34" charset="0"/>
              </a:rPr>
              <a:t>o </a:t>
            </a:r>
            <a:r>
              <a:rPr sz="6600" dirty="0">
                <a:solidFill>
                  <a:prstClr val="white">
                    <a:lumMod val="50000"/>
                  </a:prstClr>
                </a:solidFill>
                <a:latin typeface="Calibri Light" panose="020F0302020204030204" pitchFamily="34" charset="0"/>
                <a:cs typeface="Calibri" panose="020F0502020204030204" pitchFamily="34" charset="0"/>
              </a:rPr>
              <a:t>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smtClean="0">
                <a:solidFill>
                  <a:prstClr val="white">
                    <a:lumMod val="50000"/>
                  </a:prstClr>
                </a:solidFill>
                <a:latin typeface="Calibri Light" panose="020F0302020204030204" pitchFamily="34" charset="0"/>
                <a:cs typeface="Calibri" panose="020F0502020204030204" pitchFamily="34" charset="0"/>
              </a:rPr>
              <a:t>content</a:t>
            </a:r>
            <a:r>
              <a:rPr sz="6600" dirty="0" smtClean="0">
                <a:solidFill>
                  <a:prstClr val="white">
                    <a:lumMod val="50000"/>
                  </a:prstClr>
                </a:solidFill>
                <a:latin typeface="Calibri Light" panose="020F0302020204030204" pitchFamily="34" charset="0"/>
                <a:cs typeface="Calibri" panose="020F0502020204030204" pitchFamily="34" charset="0"/>
              </a:rPr>
              <a:t> </a:t>
            </a:r>
            <a:r>
              <a:rPr sz="6600" dirty="0">
                <a:solidFill>
                  <a:prstClr val="white">
                    <a:lumMod val="50000"/>
                  </a:prstClr>
                </a:solidFill>
                <a:latin typeface="Calibri Light" panose="020F0302020204030204" pitchFamily="34" charset="0"/>
                <a:cs typeface="Calibri" panose="020F0502020204030204" pitchFamily="34" charset="0"/>
              </a:rPr>
              <a:t>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smtClean="0">
                <a:solidFill>
                  <a:prstClr val="white">
                    <a:lumMod val="50000"/>
                  </a:prstClr>
                </a:solidFill>
                <a:latin typeface="Calibri Light" panose="020F0302020204030204" pitchFamily="34" charset="0"/>
                <a:cs typeface="Calibri" panose="020F0502020204030204" pitchFamily="34" charset="0"/>
              </a:rPr>
              <a:t>right-</a:t>
            </a:r>
            <a:r>
              <a:rPr sz="6600" dirty="0" smtClean="0">
                <a:solidFill>
                  <a:prstClr val="white">
                    <a:lumMod val="50000"/>
                  </a:prstClr>
                </a:solidFill>
                <a:latin typeface="Calibri Light" panose="020F0302020204030204" pitchFamily="34" charset="0"/>
                <a:cs typeface="Calibri" panose="020F0502020204030204" pitchFamily="34" charset="0"/>
              </a:rPr>
              <a:t>click </a:t>
            </a:r>
            <a:r>
              <a:rPr sz="6600" dirty="0">
                <a:solidFill>
                  <a:prstClr val="white">
                    <a:lumMod val="50000"/>
                  </a:prstClr>
                </a:solidFill>
                <a:latin typeface="Calibri Light" panose="020F0302020204030204" pitchFamily="34" charset="0"/>
                <a:cs typeface="Calibri" panose="020F0502020204030204" pitchFamily="34" charset="0"/>
              </a:rPr>
              <a:t>a </a:t>
            </a:r>
            <a:r>
              <a:rPr sz="6600" dirty="0" smtClean="0">
                <a:solidFill>
                  <a:prstClr val="white">
                    <a:lumMod val="50000"/>
                  </a:prstClr>
                </a:solidFill>
                <a:latin typeface="Calibri Light" panose="020F0302020204030204" pitchFamily="34" charset="0"/>
                <a:cs typeface="Calibri" panose="020F0502020204030204" pitchFamily="34" charset="0"/>
              </a:rPr>
              <a:t>picture</a:t>
            </a:r>
            <a:r>
              <a:rPr lang="en-US" sz="6600" dirty="0" smtClean="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smtClean="0">
                <a:solidFill>
                  <a:prstClr val="white">
                    <a:lumMod val="50000"/>
                  </a:prstClr>
                </a:solidFill>
                <a:latin typeface="Calibri Light" panose="020F0302020204030204" pitchFamily="34" charset="0"/>
                <a:cs typeface="Calibri" panose="020F0502020204030204" pitchFamily="34" charset="0"/>
              </a:rPr>
              <a:t>esize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4/21/2015</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5061"/>
            <a:ext cx="5295900" cy="5140445"/>
          </a:xfrm>
          <a:prstGeom prst="rect">
            <a:avLst/>
          </a:prstGeom>
        </p:spPr>
      </p:pic>
      <p:sp>
        <p:nvSpPr>
          <p:cNvPr id="4" name="Title 3"/>
          <p:cNvSpPr>
            <a:spLocks noGrp="1"/>
          </p:cNvSpPr>
          <p:nvPr>
            <p:ph type="title"/>
          </p:nvPr>
        </p:nvSpPr>
        <p:spPr/>
        <p:txBody>
          <a:bodyPr/>
          <a:lstStyle/>
          <a:p>
            <a:pPr algn="ctr"/>
            <a:r>
              <a:rPr lang="en-US" dirty="0" smtClean="0">
                <a:latin typeface="Times New Roman" panose="02020603050405020304" pitchFamily="18" charset="0"/>
                <a:cs typeface="Times New Roman" panose="02020603050405020304" pitchFamily="18" charset="0"/>
              </a:rPr>
              <a:t>Stabilization of a Balloon Probe for the Exploration of High Altitude Environments</a:t>
            </a:r>
            <a:endParaRPr lang="en-US" dirty="0">
              <a:latin typeface="Times New Roman" panose="02020603050405020304" pitchFamily="18" charset="0"/>
              <a:cs typeface="Times New Roman" panose="02020603050405020304" pitchFamily="18" charset="0"/>
            </a:endParaRPr>
          </a:p>
        </p:txBody>
      </p:sp>
      <p:sp>
        <p:nvSpPr>
          <p:cNvPr id="23" name="Text Placeholder 22"/>
          <p:cNvSpPr>
            <a:spLocks noGrp="1"/>
          </p:cNvSpPr>
          <p:nvPr>
            <p:ph type="body" sz="quarter" idx="36"/>
          </p:nvPr>
        </p:nvSpPr>
        <p:spPr>
          <a:xfrm>
            <a:off x="6400800" y="3588603"/>
            <a:ext cx="31089600" cy="1367061"/>
          </a:xfrm>
        </p:spPr>
        <p:txBody>
          <a:bodyPr/>
          <a:lstStyle/>
          <a:p>
            <a:pPr algn="ctr"/>
            <a:r>
              <a:rPr lang="en-US" sz="2800" dirty="0" smtClean="0">
                <a:latin typeface="Times New Roman" panose="02020603050405020304" pitchFamily="18" charset="0"/>
                <a:cs typeface="Times New Roman" panose="02020603050405020304" pitchFamily="18" charset="0"/>
              </a:rPr>
              <a:t>Undergraduate Members: Sital Khatiwada, Kyle </a:t>
            </a:r>
            <a:r>
              <a:rPr lang="en-US" sz="2800" dirty="0" err="1" smtClean="0">
                <a:latin typeface="Times New Roman" panose="02020603050405020304" pitchFamily="18" charset="0"/>
                <a:cs typeface="Times New Roman" panose="02020603050405020304" pitchFamily="18" charset="0"/>
              </a:rPr>
              <a:t>Larrabee</a:t>
            </a:r>
            <a:r>
              <a:rPr lang="en-US" sz="2800" dirty="0" smtClean="0">
                <a:latin typeface="Times New Roman" panose="02020603050405020304" pitchFamily="18" charset="0"/>
                <a:cs typeface="Times New Roman" panose="02020603050405020304" pitchFamily="18" charset="0"/>
              </a:rPr>
              <a:t>, Shawn </a:t>
            </a:r>
            <a:r>
              <a:rPr lang="en-US" sz="2800" dirty="0" err="1" smtClean="0">
                <a:latin typeface="Times New Roman" panose="02020603050405020304" pitchFamily="18" charset="0"/>
                <a:cs typeface="Times New Roman" panose="02020603050405020304" pitchFamily="18" charset="0"/>
              </a:rPr>
              <a:t>Swist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Tamir</a:t>
            </a:r>
            <a:r>
              <a:rPr lang="en-US" sz="2800" dirty="0" smtClean="0">
                <a:latin typeface="Times New Roman" panose="02020603050405020304" pitchFamily="18" charset="0"/>
                <a:cs typeface="Times New Roman" panose="02020603050405020304" pitchFamily="18" charset="0"/>
              </a:rPr>
              <a:t> Blum, Lucas Lopez, Colin </a:t>
            </a:r>
            <a:r>
              <a:rPr lang="en-US" sz="2800" dirty="0" err="1" smtClean="0">
                <a:latin typeface="Times New Roman" panose="02020603050405020304" pitchFamily="18" charset="0"/>
                <a:cs typeface="Times New Roman" panose="02020603050405020304" pitchFamily="18" charset="0"/>
              </a:rPr>
              <a:t>Pellerin</a:t>
            </a:r>
            <a:r>
              <a:rPr lang="en-US" sz="2800" dirty="0" smtClean="0">
                <a:latin typeface="Times New Roman" panose="02020603050405020304" pitchFamily="18" charset="0"/>
                <a:cs typeface="Times New Roman" panose="02020603050405020304" pitchFamily="18" charset="0"/>
              </a:rPr>
              <a:t>, Aaron </a:t>
            </a:r>
            <a:r>
              <a:rPr lang="en-US" sz="2800" dirty="0" err="1" smtClean="0">
                <a:latin typeface="Times New Roman" panose="02020603050405020304" pitchFamily="18" charset="0"/>
                <a:cs typeface="Times New Roman" panose="02020603050405020304" pitchFamily="18" charset="0"/>
              </a:rPr>
              <a:t>Rist</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Michael </a:t>
            </a:r>
            <a:r>
              <a:rPr lang="en-US" sz="2800" dirty="0" err="1" smtClean="0">
                <a:latin typeface="Times New Roman" panose="02020603050405020304" pitchFamily="18" charset="0"/>
                <a:cs typeface="Times New Roman" panose="02020603050405020304" pitchFamily="18" charset="0"/>
              </a:rPr>
              <a:t>Koller</a:t>
            </a:r>
            <a:r>
              <a:rPr lang="en-US" sz="2800" dirty="0" smtClean="0">
                <a:latin typeface="Times New Roman" panose="02020603050405020304" pitchFamily="18" charset="0"/>
                <a:cs typeface="Times New Roman" panose="02020603050405020304" pitchFamily="18" charset="0"/>
              </a:rPr>
              <a:t>, Alec </a:t>
            </a:r>
            <a:r>
              <a:rPr lang="en-US" sz="2800" dirty="0" err="1" smtClean="0">
                <a:latin typeface="Times New Roman" panose="02020603050405020304" pitchFamily="18" charset="0"/>
                <a:cs typeface="Times New Roman" panose="02020603050405020304" pitchFamily="18" charset="0"/>
              </a:rPr>
              <a:t>Crimmin</a:t>
            </a:r>
            <a:r>
              <a:rPr lang="en-US" sz="2800" dirty="0" smtClean="0">
                <a:latin typeface="Times New Roman" panose="02020603050405020304" pitchFamily="18" charset="0"/>
                <a:cs typeface="Times New Roman" panose="02020603050405020304" pitchFamily="18" charset="0"/>
              </a:rPr>
              <a:t>, Liam Collins, Andrea </a:t>
            </a:r>
            <a:r>
              <a:rPr lang="en-US" sz="2800" dirty="0" err="1" smtClean="0">
                <a:latin typeface="Times New Roman" panose="02020603050405020304" pitchFamily="18" charset="0"/>
                <a:cs typeface="Times New Roman" panose="02020603050405020304" pitchFamily="18" charset="0"/>
              </a:rPr>
              <a:t>Dargie</a:t>
            </a:r>
            <a:r>
              <a:rPr lang="en-US" sz="2800" dirty="0" smtClean="0">
                <a:latin typeface="Times New Roman" panose="02020603050405020304" pitchFamily="18" charset="0"/>
                <a:cs typeface="Times New Roman" panose="02020603050405020304" pitchFamily="18" charset="0"/>
              </a:rPr>
              <a:t>, Christopher Chin, Buddy Young, Tyler </a:t>
            </a:r>
            <a:r>
              <a:rPr lang="en-US" sz="2800" dirty="0" err="1" smtClean="0">
                <a:latin typeface="Times New Roman" panose="02020603050405020304" pitchFamily="18" charset="0"/>
                <a:cs typeface="Times New Roman" panose="02020603050405020304" pitchFamily="18" charset="0"/>
              </a:rPr>
              <a:t>Slabinski</a:t>
            </a:r>
            <a:endParaRPr lang="en-US" sz="2800" dirty="0" smtClean="0">
              <a:latin typeface="Times New Roman" panose="02020603050405020304" pitchFamily="18" charset="0"/>
              <a:cs typeface="Times New Roman" panose="02020603050405020304" pitchFamily="18" charset="0"/>
            </a:endParaRPr>
          </a:p>
          <a:p>
            <a:pPr algn="ctr"/>
            <a:r>
              <a:rPr lang="en-US" sz="2800" smtClean="0">
                <a:latin typeface="Times New Roman" panose="02020603050405020304" pitchFamily="18" charset="0"/>
                <a:cs typeface="Times New Roman" panose="02020603050405020304" pitchFamily="18" charset="0"/>
              </a:rPr>
              <a:t>Organization </a:t>
            </a:r>
            <a:r>
              <a:rPr lang="en-US" sz="2800" dirty="0" smtClean="0">
                <a:latin typeface="Times New Roman" panose="02020603050405020304" pitchFamily="18" charset="0"/>
                <a:cs typeface="Times New Roman" panose="02020603050405020304" pitchFamily="18" charset="0"/>
              </a:rPr>
              <a:t>Advisor: May-Win </a:t>
            </a:r>
            <a:r>
              <a:rPr lang="en-US" sz="2800" dirty="0" err="1" smtClean="0">
                <a:latin typeface="Times New Roman" panose="02020603050405020304" pitchFamily="18" charset="0"/>
                <a:cs typeface="Times New Roman" panose="02020603050405020304" pitchFamily="18" charset="0"/>
              </a:rPr>
              <a:t>Thein</a:t>
            </a:r>
            <a:endParaRPr lang="en-US" sz="2800" dirty="0">
              <a:latin typeface="Times New Roman" panose="02020603050405020304" pitchFamily="18" charset="0"/>
              <a:cs typeface="Times New Roman" panose="02020603050405020304" pitchFamily="18" charset="0"/>
            </a:endParaRPr>
          </a:p>
        </p:txBody>
      </p:sp>
      <p:pic>
        <p:nvPicPr>
          <p:cNvPr id="36" name="Picture 35" descr="Logo" title="Sample Pictur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01654" y="3177541"/>
            <a:ext cx="4899666" cy="3204311"/>
          </a:xfrm>
          <a:prstGeom prst="rect">
            <a:avLst/>
          </a:prstGeom>
        </p:spPr>
      </p:pic>
      <p:sp>
        <p:nvSpPr>
          <p:cNvPr id="5" name="Text Placeholder 4"/>
          <p:cNvSpPr>
            <a:spLocks noGrp="1"/>
          </p:cNvSpPr>
          <p:nvPr>
            <p:ph type="body" sz="quarter" idx="13"/>
          </p:nvPr>
        </p:nvSpPr>
        <p:spPr/>
        <p:txBody>
          <a:bodyPr/>
          <a:lstStyle/>
          <a:p>
            <a:r>
              <a:rPr lang="en-US" dirty="0" smtClean="0">
                <a:latin typeface="Times New Roman" panose="02020603050405020304" pitchFamily="18" charset="0"/>
                <a:cs typeface="Times New Roman" panose="02020603050405020304" pitchFamily="18" charset="0"/>
              </a:rPr>
              <a:t>abstract</a:t>
            </a:r>
            <a:endParaRPr lang="en-US" dirty="0">
              <a:latin typeface="Times New Roman" panose="02020603050405020304" pitchFamily="18" charset="0"/>
              <a:cs typeface="Times New Roman" panose="02020603050405020304" pitchFamily="18" charset="0"/>
            </a:endParaRPr>
          </a:p>
        </p:txBody>
      </p:sp>
      <p:sp>
        <p:nvSpPr>
          <p:cNvPr id="11" name="Content Placeholder 10"/>
          <p:cNvSpPr>
            <a:spLocks noGrp="1"/>
          </p:cNvSpPr>
          <p:nvPr>
            <p:ph sz="quarter" idx="24"/>
          </p:nvPr>
        </p:nvSpPr>
        <p:spPr>
          <a:xfrm>
            <a:off x="1143000" y="7128176"/>
            <a:ext cx="12801600" cy="3793866"/>
          </a:xfrm>
        </p:spPr>
        <p:txBody>
          <a:bodyPr>
            <a:normAutofit/>
          </a:bodyPr>
          <a:lstStyle/>
          <a:p>
            <a:pPr marL="0" indent="0">
              <a:buNone/>
            </a:pPr>
            <a:r>
              <a:rPr lang="en-US" sz="3000" dirty="0" smtClean="0">
                <a:latin typeface="Times New Roman" panose="02020603050405020304" pitchFamily="18" charset="0"/>
                <a:cs typeface="Times New Roman" panose="02020603050405020304" pitchFamily="18" charset="0"/>
              </a:rPr>
              <a:t>DIY Engineering is a multidisciplinary student organization focused towards exposing undergraduates  to technical engineering projects. The High Altitude Balloon is a flagship experimental platform designed by DIY Engineering to obtain various forms of data from the troposphere and stratosphere. Future plans with the platform include taking radiation data, simultaneous launches, and further payload design modification for flight stability or modularity.</a:t>
            </a:r>
            <a:endParaRPr lang="en-US" sz="3000" dirty="0">
              <a:latin typeface="Times New Roman" panose="02020603050405020304" pitchFamily="18" charset="0"/>
              <a:cs typeface="Times New Roman" panose="02020603050405020304" pitchFamily="18" charset="0"/>
            </a:endParaRPr>
          </a:p>
        </p:txBody>
      </p:sp>
      <p:sp>
        <p:nvSpPr>
          <p:cNvPr id="7" name="Text Placeholder 6"/>
          <p:cNvSpPr>
            <a:spLocks noGrp="1"/>
          </p:cNvSpPr>
          <p:nvPr>
            <p:ph type="body" sz="quarter" idx="17"/>
          </p:nvPr>
        </p:nvSpPr>
        <p:spPr>
          <a:xfrm>
            <a:off x="1161091" y="10519655"/>
            <a:ext cx="12801600" cy="1219200"/>
          </a:xfrm>
        </p:spPr>
        <p:txBody>
          <a:bodyPr/>
          <a:lstStyle/>
          <a:p>
            <a:r>
              <a:rPr lang="en-US" dirty="0" smtClean="0">
                <a:latin typeface="Times New Roman" panose="02020603050405020304" pitchFamily="18" charset="0"/>
                <a:cs typeface="Times New Roman" panose="02020603050405020304" pitchFamily="18" charset="0"/>
              </a:rPr>
              <a:t>Objectives</a:t>
            </a:r>
            <a:endParaRPr lang="en-US" dirty="0">
              <a:latin typeface="Times New Roman" panose="02020603050405020304" pitchFamily="18" charset="0"/>
              <a:cs typeface="Times New Roman" panose="02020603050405020304" pitchFamily="18" charset="0"/>
            </a:endParaRPr>
          </a:p>
        </p:txBody>
      </p:sp>
      <p:sp>
        <p:nvSpPr>
          <p:cNvPr id="12" name="Content Placeholder 11"/>
          <p:cNvSpPr>
            <a:spLocks noGrp="1"/>
          </p:cNvSpPr>
          <p:nvPr>
            <p:ph sz="quarter" idx="25"/>
          </p:nvPr>
        </p:nvSpPr>
        <p:spPr>
          <a:xfrm>
            <a:off x="1161091" y="11660556"/>
            <a:ext cx="12801600" cy="4153834"/>
          </a:xfrm>
        </p:spPr>
        <p:txBody>
          <a:bodyPr>
            <a:normAutofit/>
          </a:bodyPr>
          <a:lstStyle/>
          <a:p>
            <a:pPr marL="0" indent="0">
              <a:buNone/>
            </a:pPr>
            <a:r>
              <a:rPr lang="en-US" sz="3000" dirty="0">
                <a:latin typeface="Times New Roman" panose="02020603050405020304" pitchFamily="18" charset="0"/>
                <a:cs typeface="Times New Roman" panose="02020603050405020304" pitchFamily="18" charset="0"/>
              </a:rPr>
              <a:t>A major problem encountered in high altitude ballooning is the chaotic video feed resulting from the payload’s erratic behavior during its flight, especially during the descent. The main culprit of this behavior is typically three-axial rotation, encountered due to poor payload geometry and aerodynamic drag. In order to produce a high altitude balloon payload capable of re-entry without heavy rotation, </a:t>
            </a:r>
            <a:r>
              <a:rPr lang="en-US" sz="3000" dirty="0" smtClean="0">
                <a:latin typeface="Times New Roman" panose="02020603050405020304" pitchFamily="18" charset="0"/>
                <a:cs typeface="Times New Roman" panose="02020603050405020304" pitchFamily="18" charset="0"/>
              </a:rPr>
              <a:t>several </a:t>
            </a:r>
            <a:r>
              <a:rPr lang="en-US" sz="3000" dirty="0">
                <a:latin typeface="Times New Roman" panose="02020603050405020304" pitchFamily="18" charset="0"/>
                <a:cs typeface="Times New Roman" panose="02020603050405020304" pitchFamily="18" charset="0"/>
              </a:rPr>
              <a:t>design considerations were </a:t>
            </a:r>
            <a:r>
              <a:rPr lang="en-US" sz="3000" dirty="0" smtClean="0">
                <a:latin typeface="Times New Roman" panose="02020603050405020304" pitchFamily="18" charset="0"/>
                <a:cs typeface="Times New Roman" panose="02020603050405020304" pitchFamily="18" charset="0"/>
              </a:rPr>
              <a:t>implemented</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in order to ensure that the camera feed obtained after the flight is seamless as possible.</a:t>
            </a:r>
          </a:p>
        </p:txBody>
      </p:sp>
      <p:sp>
        <p:nvSpPr>
          <p:cNvPr id="8" name="Text Placeholder 7"/>
          <p:cNvSpPr>
            <a:spLocks noGrp="1"/>
          </p:cNvSpPr>
          <p:nvPr>
            <p:ph type="body" sz="quarter" idx="19"/>
          </p:nvPr>
        </p:nvSpPr>
        <p:spPr>
          <a:xfrm>
            <a:off x="1096285" y="15446910"/>
            <a:ext cx="12801600" cy="1219200"/>
          </a:xfrm>
        </p:spPr>
        <p:txBody>
          <a:bodyPr/>
          <a:lstStyle/>
          <a:p>
            <a:r>
              <a:rPr lang="en-US" dirty="0" smtClean="0">
                <a:latin typeface="Times New Roman" panose="02020603050405020304" pitchFamily="18" charset="0"/>
                <a:cs typeface="Times New Roman" panose="02020603050405020304" pitchFamily="18" charset="0"/>
              </a:rPr>
              <a:t>Design goals</a:t>
            </a:r>
            <a:endParaRPr lang="en-US" dirty="0">
              <a:latin typeface="Times New Roman" panose="02020603050405020304" pitchFamily="18" charset="0"/>
              <a:cs typeface="Times New Roman" panose="02020603050405020304" pitchFamily="18" charset="0"/>
            </a:endParaRPr>
          </a:p>
        </p:txBody>
      </p:sp>
      <p:sp>
        <p:nvSpPr>
          <p:cNvPr id="13" name="Content Placeholder 12"/>
          <p:cNvSpPr>
            <a:spLocks noGrp="1"/>
          </p:cNvSpPr>
          <p:nvPr>
            <p:ph sz="quarter" idx="26"/>
          </p:nvPr>
        </p:nvSpPr>
        <p:spPr>
          <a:xfrm>
            <a:off x="1096285" y="16616007"/>
            <a:ext cx="12801600" cy="3931523"/>
          </a:xfrm>
        </p:spPr>
        <p:txBody>
          <a:bodyPr>
            <a:normAutofit/>
          </a:bodyPr>
          <a:lstStyle/>
          <a:p>
            <a:r>
              <a:rPr lang="en-US" sz="3000" dirty="0" smtClean="0">
                <a:latin typeface="Times New Roman" panose="02020603050405020304" pitchFamily="18" charset="0"/>
                <a:cs typeface="Times New Roman" panose="02020603050405020304" pitchFamily="18" charset="0"/>
              </a:rPr>
              <a:t>Stabilized ascent and descent for quality camera feed</a:t>
            </a:r>
          </a:p>
          <a:p>
            <a:r>
              <a:rPr lang="en-US" sz="3000" dirty="0" smtClean="0">
                <a:latin typeface="Times New Roman" panose="02020603050405020304" pitchFamily="18" charset="0"/>
                <a:cs typeface="Times New Roman" panose="02020603050405020304" pitchFamily="18" charset="0"/>
              </a:rPr>
              <a:t>Eliminate the requirement of a parachute</a:t>
            </a:r>
          </a:p>
          <a:p>
            <a:r>
              <a:rPr lang="en-US" sz="3000" dirty="0" smtClean="0">
                <a:latin typeface="Times New Roman" panose="02020603050405020304" pitchFamily="18" charset="0"/>
                <a:cs typeface="Times New Roman" panose="02020603050405020304" pitchFamily="18" charset="0"/>
              </a:rPr>
              <a:t>Prevent 3-axial rotation</a:t>
            </a:r>
          </a:p>
          <a:p>
            <a:r>
              <a:rPr lang="en-US" sz="3000" dirty="0" smtClean="0">
                <a:latin typeface="Times New Roman" panose="02020603050405020304" pitchFamily="18" charset="0"/>
                <a:cs typeface="Times New Roman" panose="02020603050405020304" pitchFamily="18" charset="0"/>
              </a:rPr>
              <a:t>Resistance to impact</a:t>
            </a:r>
          </a:p>
          <a:p>
            <a:r>
              <a:rPr lang="en-US" sz="3000" dirty="0" smtClean="0">
                <a:latin typeface="Times New Roman" panose="02020603050405020304" pitchFamily="18" charset="0"/>
                <a:cs typeface="Times New Roman" panose="02020603050405020304" pitchFamily="18" charset="0"/>
              </a:rPr>
              <a:t>Sever balloon remnant from payload to prevent unpredictable drag forces</a:t>
            </a:r>
            <a:endParaRPr lang="en-US" sz="3000" dirty="0">
              <a:latin typeface="Times New Roman" panose="02020603050405020304" pitchFamily="18" charset="0"/>
              <a:cs typeface="Times New Roman" panose="02020603050405020304" pitchFamily="18" charset="0"/>
            </a:endParaRPr>
          </a:p>
        </p:txBody>
      </p:sp>
      <p:sp>
        <p:nvSpPr>
          <p:cNvPr id="9" name="Text Placeholder 8"/>
          <p:cNvSpPr>
            <a:spLocks noGrp="1"/>
          </p:cNvSpPr>
          <p:nvPr>
            <p:ph type="body" sz="quarter" idx="21"/>
          </p:nvPr>
        </p:nvSpPr>
        <p:spPr>
          <a:xfrm>
            <a:off x="1096285" y="20050783"/>
            <a:ext cx="12801600" cy="1219200"/>
          </a:xfrm>
        </p:spPr>
        <p:txBody>
          <a:bodyPr/>
          <a:lstStyle/>
          <a:p>
            <a:r>
              <a:rPr lang="en-US" dirty="0" smtClean="0">
                <a:latin typeface="Times New Roman" panose="02020603050405020304" pitchFamily="18" charset="0"/>
                <a:cs typeface="Times New Roman" panose="02020603050405020304" pitchFamily="18" charset="0"/>
              </a:rPr>
              <a:t>methods</a:t>
            </a:r>
            <a:endParaRPr lang="en-US" dirty="0">
              <a:latin typeface="Times New Roman" panose="02020603050405020304" pitchFamily="18" charset="0"/>
              <a:cs typeface="Times New Roman" panose="02020603050405020304" pitchFamily="18" charset="0"/>
            </a:endParaRPr>
          </a:p>
        </p:txBody>
      </p:sp>
      <p:sp>
        <p:nvSpPr>
          <p:cNvPr id="14" name="Content Placeholder 13"/>
          <p:cNvSpPr>
            <a:spLocks noGrp="1"/>
          </p:cNvSpPr>
          <p:nvPr>
            <p:ph sz="quarter" idx="27"/>
          </p:nvPr>
        </p:nvSpPr>
        <p:spPr>
          <a:xfrm>
            <a:off x="1096285" y="21269983"/>
            <a:ext cx="12801600" cy="7747896"/>
          </a:xfrm>
        </p:spPr>
        <p:txBody>
          <a:bodyPr>
            <a:noAutofit/>
          </a:bodyPr>
          <a:lstStyle/>
          <a:p>
            <a:r>
              <a:rPr lang="en-US" sz="3000" dirty="0" smtClean="0">
                <a:latin typeface="Times New Roman" panose="02020603050405020304" pitchFamily="18" charset="0"/>
                <a:cs typeface="Times New Roman" panose="02020603050405020304" pitchFamily="18" charset="0"/>
              </a:rPr>
              <a:t>Increase in rotational inertia</a:t>
            </a:r>
          </a:p>
          <a:p>
            <a:pPr lvl="1"/>
            <a:r>
              <a:rPr lang="en-US" sz="3000" dirty="0" smtClean="0">
                <a:latin typeface="Times New Roman" panose="02020603050405020304" pitchFamily="18" charset="0"/>
                <a:cs typeface="Times New Roman" panose="02020603050405020304" pitchFamily="18" charset="0"/>
              </a:rPr>
              <a:t>Additional mass (PVC) placed at side walls</a:t>
            </a:r>
          </a:p>
          <a:p>
            <a:pPr lvl="1"/>
            <a:r>
              <a:rPr lang="en-US" sz="3000" dirty="0" smtClean="0">
                <a:latin typeface="Times New Roman" panose="02020603050405020304" pitchFamily="18" charset="0"/>
                <a:cs typeface="Times New Roman" panose="02020603050405020304" pitchFamily="18" charset="0"/>
              </a:rPr>
              <a:t>Prevent y-axis rotation</a:t>
            </a:r>
          </a:p>
          <a:p>
            <a:r>
              <a:rPr lang="en-US" sz="3000" dirty="0" smtClean="0">
                <a:latin typeface="Times New Roman" panose="02020603050405020304" pitchFamily="18" charset="0"/>
                <a:cs typeface="Times New Roman" panose="02020603050405020304" pitchFamily="18" charset="0"/>
              </a:rPr>
              <a:t>Payload Geometry</a:t>
            </a:r>
            <a:endParaRPr lang="en-US" sz="3000" dirty="0">
              <a:latin typeface="Times New Roman" panose="02020603050405020304" pitchFamily="18" charset="0"/>
              <a:cs typeface="Times New Roman" panose="02020603050405020304" pitchFamily="18" charset="0"/>
            </a:endParaRPr>
          </a:p>
          <a:p>
            <a:pPr lvl="1"/>
            <a:r>
              <a:rPr lang="en-US" sz="3000" dirty="0" smtClean="0">
                <a:latin typeface="Times New Roman" panose="02020603050405020304" pitchFamily="18" charset="0"/>
                <a:cs typeface="Times New Roman" panose="02020603050405020304" pitchFamily="18" charset="0"/>
              </a:rPr>
              <a:t>Prevent x and z axis rotation</a:t>
            </a:r>
            <a:endParaRPr lang="en-US" sz="3000" dirty="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Concentrated mass at payload base</a:t>
            </a:r>
            <a:endParaRPr lang="en-US" sz="3000" dirty="0">
              <a:latin typeface="Times New Roman" panose="02020603050405020304" pitchFamily="18" charset="0"/>
              <a:cs typeface="Times New Roman" panose="02020603050405020304" pitchFamily="18" charset="0"/>
            </a:endParaRPr>
          </a:p>
          <a:p>
            <a:pPr lvl="1"/>
            <a:r>
              <a:rPr lang="en-US" sz="3000" dirty="0" smtClean="0">
                <a:latin typeface="Times New Roman" panose="02020603050405020304" pitchFamily="18" charset="0"/>
                <a:cs typeface="Times New Roman" panose="02020603050405020304" pitchFamily="18" charset="0"/>
              </a:rPr>
              <a:t>Control systems placed above payload brace</a:t>
            </a:r>
          </a:p>
          <a:p>
            <a:pPr lvl="8"/>
            <a:r>
              <a:rPr lang="en-US" sz="3000" dirty="0" smtClean="0">
                <a:latin typeface="Times New Roman" panose="02020603050405020304" pitchFamily="18" charset="0"/>
                <a:cs typeface="Times New Roman" panose="02020603050405020304" pitchFamily="18" charset="0"/>
              </a:rPr>
              <a:t> Increases payload robustness</a:t>
            </a:r>
          </a:p>
          <a:p>
            <a:r>
              <a:rPr lang="en-US" sz="3000" dirty="0" smtClean="0">
                <a:latin typeface="Times New Roman" panose="02020603050405020304" pitchFamily="18" charset="0"/>
                <a:cs typeface="Times New Roman" panose="02020603050405020304" pitchFamily="18" charset="0"/>
              </a:rPr>
              <a:t>Large surface area for payload’s underside</a:t>
            </a:r>
            <a:endParaRPr lang="en-US" sz="3000" dirty="0">
              <a:latin typeface="Times New Roman" panose="02020603050405020304" pitchFamily="18" charset="0"/>
              <a:cs typeface="Times New Roman" panose="02020603050405020304" pitchFamily="18" charset="0"/>
            </a:endParaRPr>
          </a:p>
          <a:p>
            <a:pPr lvl="1"/>
            <a:r>
              <a:rPr lang="en-US" sz="3000" dirty="0" smtClean="0">
                <a:latin typeface="Times New Roman" panose="02020603050405020304" pitchFamily="18" charset="0"/>
                <a:cs typeface="Times New Roman" panose="02020603050405020304" pitchFamily="18" charset="0"/>
              </a:rPr>
              <a:t>Aerodynamic drag reduced the falling velocity</a:t>
            </a:r>
          </a:p>
          <a:p>
            <a:r>
              <a:rPr lang="en-US" sz="3000" dirty="0" smtClean="0">
                <a:latin typeface="Times New Roman" panose="02020603050405020304" pitchFamily="18" charset="0"/>
                <a:cs typeface="Times New Roman" panose="02020603050405020304" pitchFamily="18" charset="0"/>
              </a:rPr>
              <a:t>Thermal knife</a:t>
            </a:r>
            <a:endParaRPr lang="en-US" sz="3000" dirty="0">
              <a:latin typeface="Times New Roman" panose="02020603050405020304" pitchFamily="18" charset="0"/>
              <a:cs typeface="Times New Roman" panose="02020603050405020304" pitchFamily="18" charset="0"/>
            </a:endParaRPr>
          </a:p>
          <a:p>
            <a:pPr lvl="1"/>
            <a:r>
              <a:rPr lang="en-US" sz="3000" dirty="0" smtClean="0">
                <a:latin typeface="Times New Roman" panose="02020603050405020304" pitchFamily="18" charset="0"/>
                <a:cs typeface="Times New Roman" panose="02020603050405020304" pitchFamily="18" charset="0"/>
              </a:rPr>
              <a:t>Nichrome wire triggered after free fall detected</a:t>
            </a:r>
          </a:p>
        </p:txBody>
      </p:sp>
      <p:sp>
        <p:nvSpPr>
          <p:cNvPr id="18" name="Text Placeholder 17"/>
          <p:cNvSpPr>
            <a:spLocks noGrp="1"/>
          </p:cNvSpPr>
          <p:nvPr>
            <p:ph type="body" sz="quarter" idx="31"/>
          </p:nvPr>
        </p:nvSpPr>
        <p:spPr>
          <a:xfrm>
            <a:off x="15328187" y="20050783"/>
            <a:ext cx="12801600" cy="1219200"/>
          </a:xfrm>
        </p:spPr>
        <p:txBody>
          <a:bodyPr/>
          <a:lstStyle/>
          <a:p>
            <a:r>
              <a:rPr lang="en-US" dirty="0" smtClean="0">
                <a:latin typeface="Times New Roman" panose="02020603050405020304" pitchFamily="18" charset="0"/>
                <a:cs typeface="Times New Roman" panose="02020603050405020304" pitchFamily="18" charset="0"/>
              </a:rPr>
              <a:t>Results</a:t>
            </a:r>
            <a:endParaRPr lang="en-US" dirty="0">
              <a:latin typeface="Times New Roman" panose="02020603050405020304" pitchFamily="18" charset="0"/>
              <a:cs typeface="Times New Roman" panose="02020603050405020304" pitchFamily="18" charset="0"/>
            </a:endParaRPr>
          </a:p>
        </p:txBody>
      </p:sp>
      <p:sp>
        <p:nvSpPr>
          <p:cNvPr id="21" name="Text Placeholder 20"/>
          <p:cNvSpPr>
            <a:spLocks noGrp="1"/>
          </p:cNvSpPr>
          <p:nvPr>
            <p:ph type="body" sz="quarter" idx="34"/>
          </p:nvPr>
        </p:nvSpPr>
        <p:spPr>
          <a:xfrm>
            <a:off x="29992320" y="25008200"/>
            <a:ext cx="12801600" cy="1219200"/>
          </a:xfrm>
        </p:spPr>
        <p:txBody>
          <a:bodyPr/>
          <a:lstStyle/>
          <a:p>
            <a:r>
              <a:rPr lang="en-US" dirty="0" smtClean="0">
                <a:latin typeface="Times New Roman" panose="02020603050405020304" pitchFamily="18" charset="0"/>
                <a:cs typeface="Times New Roman" panose="02020603050405020304" pitchFamily="18" charset="0"/>
              </a:rPr>
              <a:t>conclusions</a:t>
            </a:r>
            <a:endParaRPr lang="en-US" dirty="0">
              <a:latin typeface="Times New Roman" panose="02020603050405020304" pitchFamily="18" charset="0"/>
              <a:cs typeface="Times New Roman" panose="02020603050405020304" pitchFamily="18" charset="0"/>
            </a:endParaRPr>
          </a:p>
        </p:txBody>
      </p:sp>
      <p:sp>
        <p:nvSpPr>
          <p:cNvPr id="22" name="Content Placeholder 21"/>
          <p:cNvSpPr>
            <a:spLocks noGrp="1"/>
          </p:cNvSpPr>
          <p:nvPr>
            <p:ph sz="quarter" idx="35"/>
          </p:nvPr>
        </p:nvSpPr>
        <p:spPr>
          <a:xfrm>
            <a:off x="29900880" y="26495756"/>
            <a:ext cx="12801600" cy="8631863"/>
          </a:xfrm>
        </p:spPr>
        <p:txBody>
          <a:bodyPr>
            <a:normAutofit/>
          </a:bodyPr>
          <a:lstStyle/>
          <a:p>
            <a:r>
              <a:rPr lang="en-US" sz="3000" dirty="0" smtClean="0">
                <a:latin typeface="Times New Roman" panose="02020603050405020304" pitchFamily="18" charset="0"/>
                <a:cs typeface="Times New Roman" panose="02020603050405020304" pitchFamily="18" charset="0"/>
              </a:rPr>
              <a:t>Increasing rotational inertia doesn't completely eliminate y-axis rotation</a:t>
            </a:r>
          </a:p>
          <a:p>
            <a:pPr lvl="1"/>
            <a:r>
              <a:rPr lang="en-US" sz="3000" dirty="0" smtClean="0">
                <a:latin typeface="Times New Roman" panose="02020603050405020304" pitchFamily="18" charset="0"/>
                <a:cs typeface="Times New Roman" panose="02020603050405020304" pitchFamily="18" charset="0"/>
              </a:rPr>
              <a:t>Future methods of complete elimination are being worked on </a:t>
            </a:r>
          </a:p>
          <a:p>
            <a:r>
              <a:rPr lang="en-US" sz="3000" dirty="0">
                <a:latin typeface="Times New Roman" panose="02020603050405020304" pitchFamily="18" charset="0"/>
                <a:cs typeface="Times New Roman" panose="02020603050405020304" pitchFamily="18" charset="0"/>
              </a:rPr>
              <a:t>Increase in drag surface area allows for slower descent </a:t>
            </a:r>
            <a:r>
              <a:rPr lang="en-US" sz="3000" dirty="0" smtClean="0">
                <a:latin typeface="Times New Roman" panose="02020603050405020304" pitchFamily="18" charset="0"/>
                <a:cs typeface="Times New Roman" panose="02020603050405020304" pitchFamily="18" charset="0"/>
              </a:rPr>
              <a:t>rate</a:t>
            </a:r>
          </a:p>
          <a:p>
            <a:r>
              <a:rPr lang="en-US" sz="3000" dirty="0" smtClean="0">
                <a:latin typeface="Times New Roman" panose="02020603050405020304" pitchFamily="18" charset="0"/>
                <a:cs typeface="Times New Roman" panose="02020603050405020304" pitchFamily="18" charset="0"/>
              </a:rPr>
              <a:t>Robust circuit design necessary to ensure nichrome wire can remain attached to circuit</a:t>
            </a:r>
          </a:p>
          <a:p>
            <a:r>
              <a:rPr lang="en-US" sz="3000" dirty="0" smtClean="0">
                <a:latin typeface="Times New Roman" panose="02020603050405020304" pitchFamily="18" charset="0"/>
                <a:cs typeface="Times New Roman" panose="02020603050405020304" pitchFamily="18" charset="0"/>
              </a:rPr>
              <a:t>Precise mass placement will not completely eliminate x and z-axial rotation due to external factors (e.g. wind gusts, rotation of tether)</a:t>
            </a:r>
            <a:endParaRPr lang="en-US" sz="30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225675" y="5742083"/>
            <a:ext cx="6120725" cy="3628127"/>
          </a:xfrm>
          <a:prstGeom prst="rect">
            <a:avLst/>
          </a:prstGeom>
        </p:spPr>
      </p:pic>
      <p:pic>
        <p:nvPicPr>
          <p:cNvPr id="30" name="Content Placeholder 29"/>
          <p:cNvPicPr>
            <a:picLocks noGrp="1" noChangeAspect="1"/>
          </p:cNvPicPr>
          <p:nvPr>
            <p:ph sz="quarter" idx="23"/>
          </p:nvPr>
        </p:nvPicPr>
        <p:blipFill>
          <a:blip r:embed="rId5" cstate="print">
            <a:extLst>
              <a:ext uri="{28A0092B-C50C-407E-A947-70E740481C1C}">
                <a14:useLocalDpi xmlns:a14="http://schemas.microsoft.com/office/drawing/2010/main" val="0"/>
              </a:ext>
            </a:extLst>
          </a:blip>
          <a:stretch>
            <a:fillRect/>
          </a:stretch>
        </p:blipFill>
        <p:spPr>
          <a:xfrm>
            <a:off x="15840392" y="14961700"/>
            <a:ext cx="5170886" cy="3878165"/>
          </a:xfrm>
        </p:spPr>
      </p:pic>
      <p:pic>
        <p:nvPicPr>
          <p:cNvPr id="10" name="Content Placeholder 9"/>
          <p:cNvPicPr>
            <a:picLocks noGrp="1" noChangeAspect="1"/>
          </p:cNvPicPr>
          <p:nvPr>
            <p:ph sz="quarter" idx="23"/>
          </p:nvPr>
        </p:nvPicPr>
        <p:blipFill>
          <a:blip r:embed="rId6">
            <a:extLst>
              <a:ext uri="{28A0092B-C50C-407E-A947-70E740481C1C}">
                <a14:useLocalDpi xmlns:a14="http://schemas.microsoft.com/office/drawing/2010/main" val="0"/>
              </a:ext>
            </a:extLst>
          </a:blip>
          <a:stretch>
            <a:fillRect/>
          </a:stretch>
        </p:blipFill>
        <p:spPr>
          <a:xfrm>
            <a:off x="18228962" y="10376353"/>
            <a:ext cx="7433273" cy="3810882"/>
          </a:xfrm>
        </p:spPr>
      </p:pic>
      <p:sp>
        <p:nvSpPr>
          <p:cNvPr id="15" name="Content Placeholder 14"/>
          <p:cNvSpPr>
            <a:spLocks noGrp="1"/>
          </p:cNvSpPr>
          <p:nvPr>
            <p:ph sz="quarter" idx="27"/>
          </p:nvPr>
        </p:nvSpPr>
        <p:spPr>
          <a:xfrm>
            <a:off x="15328187" y="21464759"/>
            <a:ext cx="6680924" cy="9328994"/>
          </a:xfrm>
        </p:spPr>
        <p:txBody>
          <a:bodyPr>
            <a:normAutofit fontScale="92500" lnSpcReduction="20000"/>
          </a:bodyPr>
          <a:lstStyle/>
          <a:p>
            <a:r>
              <a:rPr lang="en-US" sz="3000" dirty="0" smtClean="0">
                <a:latin typeface="Times New Roman" panose="02020603050405020304" pitchFamily="18" charset="0"/>
                <a:cs typeface="Times New Roman" panose="02020603050405020304" pitchFamily="18" charset="0"/>
              </a:rPr>
              <a:t>Reduction of the rotational acceleration</a:t>
            </a:r>
          </a:p>
          <a:p>
            <a:pPr lvl="1"/>
            <a:r>
              <a:rPr lang="en-US" sz="3000" dirty="0" smtClean="0">
                <a:latin typeface="Times New Roman" panose="02020603050405020304" pitchFamily="18" charset="0"/>
                <a:cs typeface="Times New Roman" panose="02020603050405020304" pitchFamily="18" charset="0"/>
              </a:rPr>
              <a:t>Rotation about y-axis not completely eliminated</a:t>
            </a:r>
          </a:p>
          <a:p>
            <a:pPr lvl="1"/>
            <a:r>
              <a:rPr lang="en-US" sz="3000" dirty="0" smtClean="0">
                <a:latin typeface="Times New Roman" panose="02020603050405020304" pitchFamily="18" charset="0"/>
                <a:cs typeface="Times New Roman" panose="02020603050405020304" pitchFamily="18" charset="0"/>
              </a:rPr>
              <a:t>Uneven mass distribution caused minor tipping</a:t>
            </a:r>
          </a:p>
          <a:p>
            <a:pPr lvl="1"/>
            <a:r>
              <a:rPr lang="en-US" sz="3000" dirty="0" smtClean="0">
                <a:latin typeface="Times New Roman" panose="02020603050405020304" pitchFamily="18" charset="0"/>
                <a:cs typeface="Times New Roman" panose="02020603050405020304" pitchFamily="18" charset="0"/>
              </a:rPr>
              <a:t>Slightly lower rotational acceleration allowed for stable camera feed </a:t>
            </a:r>
          </a:p>
          <a:p>
            <a:r>
              <a:rPr lang="en-US" sz="3000" dirty="0" smtClean="0">
                <a:latin typeface="Times New Roman" panose="02020603050405020304" pitchFamily="18" charset="0"/>
                <a:cs typeface="Times New Roman" panose="02020603050405020304" pitchFamily="18" charset="0"/>
              </a:rPr>
              <a:t>Soft Impact</a:t>
            </a:r>
            <a:endParaRPr lang="en-US" sz="3000" dirty="0">
              <a:latin typeface="Times New Roman" panose="02020603050405020304" pitchFamily="18" charset="0"/>
              <a:cs typeface="Times New Roman" panose="02020603050405020304" pitchFamily="18" charset="0"/>
            </a:endParaRPr>
          </a:p>
          <a:p>
            <a:pPr lvl="1"/>
            <a:r>
              <a:rPr lang="en-US" sz="3000" dirty="0" smtClean="0">
                <a:latin typeface="Times New Roman" panose="02020603050405020304" pitchFamily="18" charset="0"/>
                <a:cs typeface="Times New Roman" panose="02020603050405020304" pitchFamily="18" charset="0"/>
              </a:rPr>
              <a:t>Large drag forces effectively slowed payload</a:t>
            </a:r>
            <a:endParaRPr lang="en-US" sz="3000" dirty="0">
              <a:latin typeface="Times New Roman" panose="02020603050405020304" pitchFamily="18" charset="0"/>
              <a:cs typeface="Times New Roman" panose="02020603050405020304" pitchFamily="18" charset="0"/>
            </a:endParaRPr>
          </a:p>
          <a:p>
            <a:pPr lvl="1"/>
            <a:r>
              <a:rPr lang="en-US" sz="3000" dirty="0" smtClean="0">
                <a:latin typeface="Times New Roman" panose="02020603050405020304" pitchFamily="18" charset="0"/>
                <a:cs typeface="Times New Roman" panose="02020603050405020304" pitchFamily="18" charset="0"/>
              </a:rPr>
              <a:t>Payload intact after free fall and impact with tree and ground</a:t>
            </a:r>
          </a:p>
          <a:p>
            <a:pPr lvl="1"/>
            <a:r>
              <a:rPr lang="en-US" sz="3000" dirty="0" smtClean="0">
                <a:latin typeface="Times New Roman" panose="02020603050405020304" pitchFamily="18" charset="0"/>
                <a:cs typeface="Times New Roman" panose="02020603050405020304" pitchFamily="18" charset="0"/>
              </a:rPr>
              <a:t>Dramatic decrease in free fall velocity after ~10,000 meters</a:t>
            </a:r>
          </a:p>
          <a:p>
            <a:r>
              <a:rPr lang="en-US" sz="3000" dirty="0" smtClean="0">
                <a:latin typeface="Times New Roman" panose="02020603050405020304" pitchFamily="18" charset="0"/>
                <a:cs typeface="Times New Roman" panose="02020603050405020304" pitchFamily="18" charset="0"/>
              </a:rPr>
              <a:t>Thermal Knife</a:t>
            </a:r>
          </a:p>
          <a:p>
            <a:pPr lvl="1"/>
            <a:r>
              <a:rPr lang="en-US" sz="3000" dirty="0" smtClean="0">
                <a:latin typeface="Times New Roman" panose="02020603050405020304" pitchFamily="18" charset="0"/>
                <a:cs typeface="Times New Roman" panose="02020603050405020304" pitchFamily="18" charset="0"/>
              </a:rPr>
              <a:t>Nichrome wire detached during launch</a:t>
            </a:r>
          </a:p>
          <a:p>
            <a:pPr lvl="1"/>
            <a:r>
              <a:rPr lang="en-US" sz="3000" dirty="0" smtClean="0">
                <a:latin typeface="Times New Roman" panose="02020603050405020304" pitchFamily="18" charset="0"/>
                <a:cs typeface="Times New Roman" panose="02020603050405020304" pitchFamily="18" charset="0"/>
              </a:rPr>
              <a:t>Balloon remnant did not separate after rupture</a:t>
            </a:r>
          </a:p>
        </p:txBody>
      </p:sp>
      <p:sp>
        <p:nvSpPr>
          <p:cNvPr id="27" name="Content Placeholder 14"/>
          <p:cNvSpPr>
            <a:spLocks noGrp="1"/>
          </p:cNvSpPr>
          <p:nvPr>
            <p:ph sz="quarter" idx="27"/>
          </p:nvPr>
        </p:nvSpPr>
        <p:spPr>
          <a:xfrm>
            <a:off x="18784439" y="14187235"/>
            <a:ext cx="6322321" cy="1540957"/>
          </a:xfrm>
        </p:spPr>
        <p:txBody>
          <a:bodyPr>
            <a:normAutofit/>
          </a:bodyPr>
          <a:lstStyle/>
          <a:p>
            <a:pPr marL="0" indent="0" algn="ctr">
              <a:buNone/>
            </a:pPr>
            <a:r>
              <a:rPr lang="en-US" sz="2400" dirty="0" smtClean="0">
                <a:latin typeface="Times New Roman" panose="02020603050405020304" pitchFamily="18" charset="0"/>
                <a:cs typeface="Times New Roman" panose="02020603050405020304" pitchFamily="18" charset="0"/>
              </a:rPr>
              <a:t>Thermal Knife Circuit Diagram</a:t>
            </a:r>
            <a:endParaRPr lang="en-US" sz="2400" dirty="0">
              <a:latin typeface="Times New Roman" panose="02020603050405020304" pitchFamily="18" charset="0"/>
              <a:cs typeface="Times New Roman" panose="02020603050405020304" pitchFamily="18" charset="0"/>
            </a:endParaRPr>
          </a:p>
        </p:txBody>
      </p:sp>
      <p:sp>
        <p:nvSpPr>
          <p:cNvPr id="28" name="Content Placeholder 14"/>
          <p:cNvSpPr>
            <a:spLocks noGrp="1"/>
          </p:cNvSpPr>
          <p:nvPr>
            <p:ph sz="quarter" idx="27"/>
          </p:nvPr>
        </p:nvSpPr>
        <p:spPr>
          <a:xfrm>
            <a:off x="22225675" y="9601888"/>
            <a:ext cx="6120725" cy="1763563"/>
          </a:xfrm>
        </p:spPr>
        <p:txBody>
          <a:bodyPr>
            <a:normAutofit/>
          </a:bodyPr>
          <a:lstStyle/>
          <a:p>
            <a:pPr marL="0" indent="0" algn="ctr">
              <a:buNone/>
            </a:pPr>
            <a:r>
              <a:rPr lang="en-US" sz="2400" dirty="0" smtClean="0">
                <a:latin typeface="Times New Roman" panose="02020603050405020304" pitchFamily="18" charset="0"/>
                <a:cs typeface="Times New Roman" panose="02020603050405020304" pitchFamily="18" charset="0"/>
              </a:rPr>
              <a:t>Balloon Payload under construction</a:t>
            </a:r>
            <a:endParaRPr lang="en-US"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981882" y="5694360"/>
            <a:ext cx="5605114" cy="3675850"/>
          </a:xfrm>
          <a:prstGeom prst="rect">
            <a:avLst/>
          </a:prstGeom>
        </p:spPr>
      </p:pic>
      <p:sp>
        <p:nvSpPr>
          <p:cNvPr id="26" name="Content Placeholder 14"/>
          <p:cNvSpPr>
            <a:spLocks noGrp="1"/>
          </p:cNvSpPr>
          <p:nvPr>
            <p:ph sz="quarter" idx="27"/>
          </p:nvPr>
        </p:nvSpPr>
        <p:spPr>
          <a:xfrm>
            <a:off x="15466271" y="9644675"/>
            <a:ext cx="6120725" cy="845302"/>
          </a:xfrm>
        </p:spPr>
        <p:txBody>
          <a:bodyPr>
            <a:normAutofit/>
          </a:bodyPr>
          <a:lstStyle/>
          <a:p>
            <a:pPr marL="0" indent="0" algn="ctr">
              <a:buNone/>
            </a:pPr>
            <a:r>
              <a:rPr lang="en-US" sz="2400" dirty="0" smtClean="0">
                <a:latin typeface="Times New Roman" panose="02020603050405020304" pitchFamily="18" charset="0"/>
                <a:cs typeface="Times New Roman" panose="02020603050405020304" pitchFamily="18" charset="0"/>
              </a:rPr>
              <a:t>Final Payload Design</a:t>
            </a:r>
          </a:p>
        </p:txBody>
      </p:sp>
      <p:pic>
        <p:nvPicPr>
          <p:cNvPr id="1028" name="Picture 4" descr="http://images.universityherald.com/data/images/full/4872/unh-logo_emblem-png.png?w=60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453482" y="0"/>
            <a:ext cx="4437718" cy="5214319"/>
          </a:xfrm>
          <a:prstGeom prst="rect">
            <a:avLst/>
          </a:prstGeom>
          <a:noFill/>
          <a:extLst>
            <a:ext uri="{909E8E84-426E-40DD-AFC4-6F175D3DCCD1}">
              <a14:hiddenFill xmlns:a14="http://schemas.microsoft.com/office/drawing/2010/main">
                <a:solidFill>
                  <a:srgbClr val="FFFFFF"/>
                </a:solidFill>
              </a14:hiddenFill>
            </a:ext>
          </a:extLst>
        </p:spPr>
      </p:pic>
      <p:sp>
        <p:nvSpPr>
          <p:cNvPr id="29" name="Content Placeholder 14"/>
          <p:cNvSpPr>
            <a:spLocks noGrp="1"/>
          </p:cNvSpPr>
          <p:nvPr>
            <p:ph sz="quarter" idx="27"/>
          </p:nvPr>
        </p:nvSpPr>
        <p:spPr>
          <a:xfrm>
            <a:off x="29992321" y="31236215"/>
            <a:ext cx="12413572" cy="1540957"/>
          </a:xfrm>
        </p:spPr>
        <p:txBody>
          <a:bodyPr>
            <a:normAutofit/>
          </a:bodyPr>
          <a:lstStyle/>
          <a:p>
            <a:pPr marL="0" indent="0" algn="ctr">
              <a:buNone/>
            </a:pPr>
            <a:r>
              <a:rPr lang="en-US" sz="2400" dirty="0" smtClean="0">
                <a:latin typeface="Times New Roman" panose="02020603050405020304" pitchFamily="18" charset="0"/>
                <a:cs typeface="Times New Roman" panose="02020603050405020304" pitchFamily="18" charset="0"/>
              </a:rPr>
              <a:t>Collaborations with: </a:t>
            </a:r>
            <a:r>
              <a:rPr lang="en-US" sz="2400" dirty="0">
                <a:latin typeface="Times New Roman" panose="02020603050405020304" pitchFamily="18" charset="0"/>
                <a:cs typeface="Times New Roman" panose="02020603050405020304" pitchFamily="18" charset="0"/>
              </a:rPr>
              <a:t>Charles W. Smith, Scott </a:t>
            </a:r>
            <a:r>
              <a:rPr lang="en-US" sz="2400" dirty="0" err="1">
                <a:latin typeface="Times New Roman" panose="02020603050405020304" pitchFamily="18" charset="0"/>
                <a:cs typeface="Times New Roman" panose="02020603050405020304" pitchFamily="18" charset="0"/>
              </a:rPr>
              <a:t>Goelzer</a:t>
            </a:r>
            <a:r>
              <a:rPr lang="en-US" sz="2400" dirty="0">
                <a:latin typeface="Times New Roman" panose="02020603050405020304" pitchFamily="18" charset="0"/>
                <a:cs typeface="Times New Roman" panose="02020603050405020304" pitchFamily="18" charset="0"/>
              </a:rPr>
              <a:t>, Louis Board, Richard </a:t>
            </a:r>
            <a:r>
              <a:rPr lang="en-US" sz="2400" dirty="0" err="1">
                <a:latin typeface="Times New Roman" panose="02020603050405020304" pitchFamily="18" charset="0"/>
                <a:cs typeface="Times New Roman" panose="02020603050405020304" pitchFamily="18" charset="0"/>
              </a:rPr>
              <a:t>Levergood</a:t>
            </a:r>
            <a:r>
              <a:rPr lang="en-US" sz="2400" dirty="0">
                <a:latin typeface="Times New Roman" panose="02020603050405020304" pitchFamily="18" charset="0"/>
                <a:cs typeface="Times New Roman" panose="02020603050405020304" pitchFamily="18" charset="0"/>
              </a:rPr>
              <a:t>, Project SMART</a:t>
            </a:r>
          </a:p>
          <a:p>
            <a:pPr marL="0" indent="0" algn="ctr">
              <a:buNone/>
            </a:pP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687385" y="14941887"/>
            <a:ext cx="5197304" cy="3897978"/>
          </a:xfrm>
          <a:prstGeom prst="rect">
            <a:avLst/>
          </a:prstGeom>
        </p:spPr>
      </p:pic>
      <p:sp>
        <p:nvSpPr>
          <p:cNvPr id="34" name="Content Placeholder 14"/>
          <p:cNvSpPr>
            <a:spLocks noGrp="1"/>
          </p:cNvSpPr>
          <p:nvPr>
            <p:ph sz="quarter" idx="27"/>
          </p:nvPr>
        </p:nvSpPr>
        <p:spPr>
          <a:xfrm>
            <a:off x="21945599" y="18839865"/>
            <a:ext cx="6322321" cy="1540957"/>
          </a:xfrm>
        </p:spPr>
        <p:txBody>
          <a:bodyPr>
            <a:normAutofit/>
          </a:bodyPr>
          <a:lstStyle/>
          <a:p>
            <a:pPr marL="0" indent="0" algn="ctr">
              <a:buNone/>
            </a:pPr>
            <a:r>
              <a:rPr lang="en-US" sz="2400" dirty="0" smtClean="0">
                <a:latin typeface="Times New Roman" panose="02020603050405020304" pitchFamily="18" charset="0"/>
                <a:cs typeface="Times New Roman" panose="02020603050405020304" pitchFamily="18" charset="0"/>
              </a:rPr>
              <a:t>Thermal Knife Circuit Assembly</a:t>
            </a:r>
            <a:endParaRPr lang="en-US" sz="2400" dirty="0">
              <a:latin typeface="Times New Roman" panose="02020603050405020304" pitchFamily="18" charset="0"/>
              <a:cs typeface="Times New Roman" panose="02020603050405020304" pitchFamily="18" charset="0"/>
            </a:endParaRPr>
          </a:p>
        </p:txBody>
      </p:sp>
      <p:graphicFrame>
        <p:nvGraphicFramePr>
          <p:cNvPr id="16" name="Table 15"/>
          <p:cNvGraphicFramePr>
            <a:graphicFrameLocks noGrp="1"/>
          </p:cNvGraphicFramePr>
          <p:nvPr>
            <p:extLst>
              <p:ext uri="{D42A27DB-BD31-4B8C-83A1-F6EECF244321}">
                <p14:modId xmlns:p14="http://schemas.microsoft.com/office/powerpoint/2010/main" val="834751740"/>
              </p:ext>
            </p:extLst>
          </p:nvPr>
        </p:nvGraphicFramePr>
        <p:xfrm>
          <a:off x="22185087" y="21628709"/>
          <a:ext cx="5944700" cy="9033396"/>
        </p:xfrm>
        <a:graphic>
          <a:graphicData uri="http://schemas.openxmlformats.org/drawingml/2006/table">
            <a:tbl>
              <a:tblPr firstRow="1" bandRow="1">
                <a:tableStyleId>{3B4B98B0-60AC-42C2-AFA5-B58CD77FA1E5}</a:tableStyleId>
              </a:tblPr>
              <a:tblGrid>
                <a:gridCol w="2972350"/>
                <a:gridCol w="2972350"/>
              </a:tblGrid>
              <a:tr h="1407738">
                <a:tc>
                  <a:txBody>
                    <a:bodyPr/>
                    <a:lstStyle/>
                    <a:p>
                      <a:r>
                        <a:rPr lang="en-US" sz="3200" b="1" dirty="0" smtClean="0"/>
                        <a:t>Highest Pinged Altitude</a:t>
                      </a:r>
                      <a:endParaRPr lang="en-US" sz="3200" b="1" dirty="0"/>
                    </a:p>
                  </a:txBody>
                  <a:tcPr/>
                </a:tc>
                <a:tc>
                  <a:txBody>
                    <a:bodyPr/>
                    <a:lstStyle/>
                    <a:p>
                      <a:r>
                        <a:rPr lang="en-US" sz="3200" b="1" dirty="0" smtClean="0"/>
                        <a:t>29170 m</a:t>
                      </a:r>
                      <a:endParaRPr lang="en-US" sz="3200" b="1" dirty="0"/>
                    </a:p>
                  </a:txBody>
                  <a:tcPr/>
                </a:tc>
              </a:tr>
              <a:tr h="1407738">
                <a:tc>
                  <a:txBody>
                    <a:bodyPr/>
                    <a:lstStyle/>
                    <a:p>
                      <a:r>
                        <a:rPr lang="en-US" sz="3200" b="1" dirty="0" smtClean="0"/>
                        <a:t>Speed</a:t>
                      </a:r>
                      <a:r>
                        <a:rPr lang="en-US" sz="3200" b="1" baseline="0" dirty="0" smtClean="0"/>
                        <a:t> at Maximum Altitude</a:t>
                      </a:r>
                      <a:endParaRPr lang="en-US" sz="3200" b="1" dirty="0"/>
                    </a:p>
                  </a:txBody>
                  <a:tcPr/>
                </a:tc>
                <a:tc>
                  <a:txBody>
                    <a:bodyPr/>
                    <a:lstStyle/>
                    <a:p>
                      <a:r>
                        <a:rPr lang="en-US" sz="3200" b="1" dirty="0" smtClean="0"/>
                        <a:t>35.188 km/h</a:t>
                      </a:r>
                      <a:endParaRPr lang="en-US" sz="3200" b="1" dirty="0"/>
                    </a:p>
                  </a:txBody>
                  <a:tcPr/>
                </a:tc>
              </a:tr>
              <a:tr h="1407738">
                <a:tc>
                  <a:txBody>
                    <a:bodyPr/>
                    <a:lstStyle/>
                    <a:p>
                      <a:r>
                        <a:rPr lang="en-US" sz="3200" b="1" dirty="0" smtClean="0"/>
                        <a:t>Maximum Measured Ascent</a:t>
                      </a:r>
                      <a:r>
                        <a:rPr lang="en-US" sz="3200" b="1" baseline="0" dirty="0" smtClean="0"/>
                        <a:t> Speed</a:t>
                      </a:r>
                      <a:endParaRPr lang="en-US" sz="3200" b="1" dirty="0"/>
                    </a:p>
                  </a:txBody>
                  <a:tcPr/>
                </a:tc>
                <a:tc>
                  <a:txBody>
                    <a:bodyPr/>
                    <a:lstStyle/>
                    <a:p>
                      <a:r>
                        <a:rPr lang="en-US" sz="3200" b="1" dirty="0" smtClean="0"/>
                        <a:t>198.164 km/h</a:t>
                      </a:r>
                      <a:endParaRPr lang="en-US" sz="3200" b="1" dirty="0"/>
                    </a:p>
                  </a:txBody>
                  <a:tcPr/>
                </a:tc>
              </a:tr>
              <a:tr h="1407738">
                <a:tc>
                  <a:txBody>
                    <a:bodyPr/>
                    <a:lstStyle/>
                    <a:p>
                      <a:r>
                        <a:rPr lang="en-US" sz="3200" b="1" dirty="0" smtClean="0"/>
                        <a:t>Lowest Pinged Altitude</a:t>
                      </a:r>
                      <a:endParaRPr lang="en-US" sz="3200" b="1" dirty="0"/>
                    </a:p>
                  </a:txBody>
                  <a:tcPr/>
                </a:tc>
                <a:tc>
                  <a:txBody>
                    <a:bodyPr/>
                    <a:lstStyle/>
                    <a:p>
                      <a:r>
                        <a:rPr lang="en-US" sz="3200" b="1" dirty="0" smtClean="0"/>
                        <a:t>252 m</a:t>
                      </a:r>
                      <a:endParaRPr lang="en-US" sz="3200" b="1" dirty="0"/>
                    </a:p>
                  </a:txBody>
                  <a:tcPr/>
                </a:tc>
              </a:tr>
              <a:tr h="1407738">
                <a:tc>
                  <a:txBody>
                    <a:bodyPr/>
                    <a:lstStyle/>
                    <a:p>
                      <a:r>
                        <a:rPr lang="en-US" sz="3200" b="1" dirty="0" smtClean="0"/>
                        <a:t>Speed at Minimum Altitude</a:t>
                      </a:r>
                      <a:endParaRPr lang="en-US" sz="3200" b="1" dirty="0"/>
                    </a:p>
                  </a:txBody>
                  <a:tcPr/>
                </a:tc>
                <a:tc>
                  <a:txBody>
                    <a:bodyPr/>
                    <a:lstStyle/>
                    <a:p>
                      <a:r>
                        <a:rPr lang="en-US" sz="3200" b="1" dirty="0" smtClean="0"/>
                        <a:t>11.112 km/h</a:t>
                      </a:r>
                      <a:endParaRPr lang="en-US" sz="3200" b="1" dirty="0"/>
                    </a:p>
                  </a:txBody>
                  <a:tcPr/>
                </a:tc>
              </a:tr>
              <a:tr h="1407738">
                <a:tc>
                  <a:txBody>
                    <a:bodyPr/>
                    <a:lstStyle/>
                    <a:p>
                      <a:r>
                        <a:rPr lang="en-US" sz="3200" b="1" dirty="0" smtClean="0"/>
                        <a:t>Maximum Measured Descent Speed</a:t>
                      </a:r>
                      <a:endParaRPr lang="en-US" sz="3200" b="1" dirty="0"/>
                    </a:p>
                  </a:txBody>
                  <a:tcPr/>
                </a:tc>
                <a:tc>
                  <a:txBody>
                    <a:bodyPr/>
                    <a:lstStyle/>
                    <a:p>
                      <a:r>
                        <a:rPr lang="en-US" sz="3200" b="1" dirty="0" smtClean="0"/>
                        <a:t>183.348</a:t>
                      </a:r>
                      <a:r>
                        <a:rPr lang="en-US" sz="3200" b="1" baseline="0" dirty="0" smtClean="0"/>
                        <a:t> km/h</a:t>
                      </a:r>
                      <a:endParaRPr lang="en-US" sz="3200" b="1" dirty="0"/>
                    </a:p>
                  </a:txBody>
                  <a:tcPr/>
                </a:tc>
              </a:tr>
            </a:tbl>
          </a:graphicData>
        </a:graphic>
      </p:graphicFrame>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658948" y="5743288"/>
            <a:ext cx="5334744" cy="6563641"/>
          </a:xfrm>
          <a:prstGeom prst="rect">
            <a:avLst/>
          </a:prstGeom>
        </p:spPr>
      </p:pic>
      <p:pic>
        <p:nvPicPr>
          <p:cNvPr id="19" name="Picture 1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5423822" y="5742083"/>
            <a:ext cx="7641822" cy="6564846"/>
          </a:xfrm>
          <a:prstGeom prst="rect">
            <a:avLst/>
          </a:prstGeom>
        </p:spPr>
      </p:pic>
      <p:sp>
        <p:nvSpPr>
          <p:cNvPr id="37" name="Content Placeholder 14"/>
          <p:cNvSpPr>
            <a:spLocks noGrp="1"/>
          </p:cNvSpPr>
          <p:nvPr>
            <p:ph sz="quarter" idx="27"/>
          </p:nvPr>
        </p:nvSpPr>
        <p:spPr>
          <a:xfrm>
            <a:off x="29165159" y="12322869"/>
            <a:ext cx="6322321" cy="1540957"/>
          </a:xfrm>
        </p:spPr>
        <p:txBody>
          <a:bodyPr>
            <a:normAutofit/>
          </a:bodyPr>
          <a:lstStyle/>
          <a:p>
            <a:pPr marL="0" indent="0" algn="ctr">
              <a:buNone/>
            </a:pPr>
            <a:r>
              <a:rPr lang="en-US" sz="2400" dirty="0" err="1" smtClean="0">
                <a:latin typeface="Times New Roman" panose="02020603050405020304" pitchFamily="18" charset="0"/>
                <a:cs typeface="Times New Roman" panose="02020603050405020304" pitchFamily="18" charset="0"/>
              </a:rPr>
              <a:t>Kaymont</a:t>
            </a:r>
            <a:r>
              <a:rPr lang="en-US" sz="2400" dirty="0" smtClean="0">
                <a:latin typeface="Times New Roman" panose="02020603050405020304" pitchFamily="18" charset="0"/>
                <a:cs typeface="Times New Roman" panose="02020603050405020304" pitchFamily="18" charset="0"/>
              </a:rPr>
              <a:t> 1500g Balloon Inflation</a:t>
            </a:r>
            <a:endParaRPr lang="en-US" sz="2400" dirty="0">
              <a:latin typeface="Times New Roman" panose="02020603050405020304" pitchFamily="18" charset="0"/>
              <a:cs typeface="Times New Roman" panose="02020603050405020304" pitchFamily="18" charset="0"/>
            </a:endParaRPr>
          </a:p>
        </p:txBody>
      </p:sp>
      <p:sp>
        <p:nvSpPr>
          <p:cNvPr id="38" name="Content Placeholder 14"/>
          <p:cNvSpPr>
            <a:spLocks noGrp="1"/>
          </p:cNvSpPr>
          <p:nvPr>
            <p:ph sz="quarter" idx="27"/>
          </p:nvPr>
        </p:nvSpPr>
        <p:spPr>
          <a:xfrm>
            <a:off x="36083572" y="12306929"/>
            <a:ext cx="6322321" cy="1540957"/>
          </a:xfrm>
        </p:spPr>
        <p:txBody>
          <a:bodyPr>
            <a:normAutofit/>
          </a:bodyPr>
          <a:lstStyle/>
          <a:p>
            <a:pPr marL="0" indent="0" algn="ctr">
              <a:buNone/>
            </a:pPr>
            <a:r>
              <a:rPr lang="en-US" sz="2400" dirty="0" smtClean="0">
                <a:latin typeface="Times New Roman" panose="02020603050405020304" pitchFamily="18" charset="0"/>
                <a:cs typeface="Times New Roman" panose="02020603050405020304" pitchFamily="18" charset="0"/>
              </a:rPr>
              <a:t>Camera Capture </a:t>
            </a:r>
            <a:endParaRPr lang="en-US" sz="2400" dirty="0">
              <a:latin typeface="Times New Roman" panose="02020603050405020304" pitchFamily="18" charset="0"/>
              <a:cs typeface="Times New Roman" panose="02020603050405020304" pitchFamily="18" charset="0"/>
            </a:endParaRPr>
          </a:p>
        </p:txBody>
      </p:sp>
      <p:pic>
        <p:nvPicPr>
          <p:cNvPr id="24" name="Picture 2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658948" y="13222770"/>
            <a:ext cx="13406696" cy="10502474"/>
          </a:xfrm>
          <a:prstGeom prst="rect">
            <a:avLst/>
          </a:prstGeom>
        </p:spPr>
      </p:pic>
      <p:sp>
        <p:nvSpPr>
          <p:cNvPr id="40" name="Content Placeholder 14"/>
          <p:cNvSpPr>
            <a:spLocks noGrp="1"/>
          </p:cNvSpPr>
          <p:nvPr>
            <p:ph sz="quarter" idx="27"/>
          </p:nvPr>
        </p:nvSpPr>
        <p:spPr>
          <a:xfrm>
            <a:off x="33201135" y="23725244"/>
            <a:ext cx="6322321" cy="1540957"/>
          </a:xfrm>
        </p:spPr>
        <p:txBody>
          <a:bodyPr>
            <a:normAutofit/>
          </a:bodyPr>
          <a:lstStyle/>
          <a:p>
            <a:pPr marL="0" indent="0" algn="ctr">
              <a:buNone/>
            </a:pPr>
            <a:r>
              <a:rPr lang="en-US" sz="2400" dirty="0" smtClean="0">
                <a:latin typeface="Times New Roman" panose="02020603050405020304" pitchFamily="18" charset="0"/>
                <a:cs typeface="Times New Roman" panose="02020603050405020304" pitchFamily="18" charset="0"/>
              </a:rPr>
              <a:t>Flight Path of Payload tracked through APRS Google Maps</a:t>
            </a:r>
            <a:endParaRPr lang="en-US" sz="2400" dirty="0">
              <a:latin typeface="Times New Roman" panose="02020603050405020304" pitchFamily="18" charset="0"/>
              <a:cs typeface="Times New Roman" panose="02020603050405020304" pitchFamily="18" charset="0"/>
            </a:endParaRPr>
          </a:p>
        </p:txBody>
      </p:sp>
      <p:sp>
        <p:nvSpPr>
          <p:cNvPr id="42" name="Content Placeholder 14"/>
          <p:cNvSpPr>
            <a:spLocks noGrp="1"/>
          </p:cNvSpPr>
          <p:nvPr>
            <p:ph sz="quarter" idx="27"/>
          </p:nvPr>
        </p:nvSpPr>
        <p:spPr>
          <a:xfrm>
            <a:off x="15417075" y="18992265"/>
            <a:ext cx="6322321" cy="1540957"/>
          </a:xfrm>
        </p:spPr>
        <p:txBody>
          <a:bodyPr>
            <a:normAutofit/>
          </a:bodyPr>
          <a:lstStyle/>
          <a:p>
            <a:pPr marL="0" indent="0" algn="ctr">
              <a:buNone/>
            </a:pPr>
            <a:r>
              <a:rPr lang="en-US" sz="2400" dirty="0" smtClean="0">
                <a:latin typeface="Times New Roman" panose="02020603050405020304" pitchFamily="18" charset="0"/>
                <a:cs typeface="Times New Roman" panose="02020603050405020304" pitchFamily="18" charset="0"/>
              </a:rPr>
              <a:t>GPS AIO Module</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198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530</Words>
  <Application>Microsoft Office PowerPoint</Application>
  <PresentationFormat>Custom</PresentationFormat>
  <Paragraphs>65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Times New Roman</vt:lpstr>
      <vt:lpstr>Medical Poster</vt:lpstr>
      <vt:lpstr>Stabilization of a Balloon Probe for the Exploration of High Altitude Environments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2015-04-12T01:24:42Z</dcterms:created>
  <dcterms:modified xsi:type="dcterms:W3CDTF">2015-04-21T13:53:22Z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