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4" r:id="rId1"/>
  </p:sldMasterIdLst>
  <p:notesMasterIdLst>
    <p:notesMasterId r:id="rId3"/>
  </p:notesMasterIdLst>
  <p:sldIdLst>
    <p:sldId id="256" r:id="rId2"/>
  </p:sldIdLst>
  <p:sldSz cx="43891200" cy="32918400"/>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3" d="100"/>
          <a:sy n="23" d="100"/>
        </p:scale>
        <p:origin x="162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21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045198167"/>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unh.edu/urc/2014-awards-excellence"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64" name="Shape 6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a:t>Try to keep a cohesive color scheme. Do NOT put anything close to the edges as it may be cut off during printing (but it will probably be ok to print right up to the edge. </a:t>
            </a:r>
          </a:p>
          <a:p>
            <a:pPr rtl="0">
              <a:spcBef>
                <a:spcPts val="0"/>
              </a:spcBef>
              <a:buNone/>
            </a:pPr>
            <a:r>
              <a:rPr lang="en"/>
              <a:t>Everything here except for the information and pictures are placeholders. Feel free to change things as you see fit but please try to keep the theme of the poster.</a:t>
            </a:r>
          </a:p>
          <a:p>
            <a:pPr rtl="0">
              <a:spcBef>
                <a:spcPts val="0"/>
              </a:spcBef>
              <a:buNone/>
            </a:pPr>
            <a:r>
              <a:rPr lang="en"/>
              <a:t>Keep in mind that this poster is HUGE. Things that may look small on your screen are probably going to be gigantic when it is printed.</a:t>
            </a:r>
          </a:p>
          <a:p>
            <a:pPr rtl="0">
              <a:spcBef>
                <a:spcPts val="0"/>
              </a:spcBef>
              <a:buNone/>
            </a:pPr>
            <a:r>
              <a:rPr lang="en"/>
              <a:t>Need inspiration? Go to this link to see a lot of the posters from last year: </a:t>
            </a:r>
            <a:r>
              <a:rPr lang="en" u="sng">
                <a:solidFill>
                  <a:schemeClr val="hlink"/>
                </a:solidFill>
                <a:hlinkClick r:id="rId3"/>
              </a:rPr>
              <a:t>http://www.unh.edu/urc/2014-awards-excellence</a:t>
            </a:r>
          </a:p>
          <a:p>
            <a:pPr rtl="0">
              <a:spcBef>
                <a:spcPts val="0"/>
              </a:spcBef>
              <a:buNone/>
            </a:pPr>
            <a:r>
              <a:rPr lang="en"/>
              <a:t>Try to keep the margins the same!! That means the top, bottom, side, and margins between “blocks” should all be equal. It looks way better that way.</a:t>
            </a:r>
          </a:p>
          <a:p>
            <a:pPr>
              <a:spcBef>
                <a:spcPts val="0"/>
              </a:spcBef>
              <a:buNone/>
            </a:pPr>
            <a:r>
              <a:rPr lang="en"/>
              <a:t>Use ONLY size 6 Arial font for body text. Size 9 arial BOLD for heading text.</a:t>
            </a:r>
          </a:p>
        </p:txBody>
      </p:sp>
    </p:spTree>
    <p:extLst>
      <p:ext uri="{BB962C8B-B14F-4D97-AF65-F5344CB8AC3E}">
        <p14:creationId xmlns:p14="http://schemas.microsoft.com/office/powerpoint/2010/main" val="3076926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3291839" y="10133390"/>
            <a:ext cx="37307699" cy="7422899"/>
          </a:xfrm>
          <a:prstGeom prst="rect">
            <a:avLst/>
          </a:prstGeom>
        </p:spPr>
        <p:txBody>
          <a:bodyPr lIns="479475" tIns="479475" rIns="479475" bIns="479475" anchor="b" anchorCtr="0"/>
          <a:lstStyle>
            <a:lvl1pPr algn="ctr">
              <a:spcBef>
                <a:spcPts val="0"/>
              </a:spcBef>
              <a:buSzPct val="100000"/>
              <a:defRPr sz="25200"/>
            </a:lvl1pPr>
            <a:lvl2pPr algn="ctr">
              <a:spcBef>
                <a:spcPts val="0"/>
              </a:spcBef>
              <a:buSzPct val="100000"/>
              <a:defRPr sz="25200"/>
            </a:lvl2pPr>
            <a:lvl3pPr algn="ctr">
              <a:spcBef>
                <a:spcPts val="0"/>
              </a:spcBef>
              <a:buSzPct val="100000"/>
              <a:defRPr sz="25200"/>
            </a:lvl3pPr>
            <a:lvl4pPr algn="ctr">
              <a:spcBef>
                <a:spcPts val="0"/>
              </a:spcBef>
              <a:buSzPct val="100000"/>
              <a:defRPr sz="25200"/>
            </a:lvl4pPr>
            <a:lvl5pPr algn="ctr">
              <a:spcBef>
                <a:spcPts val="0"/>
              </a:spcBef>
              <a:buSzPct val="100000"/>
              <a:defRPr sz="25200"/>
            </a:lvl5pPr>
            <a:lvl6pPr algn="ctr">
              <a:spcBef>
                <a:spcPts val="0"/>
              </a:spcBef>
              <a:buSzPct val="100000"/>
              <a:defRPr sz="25200"/>
            </a:lvl6pPr>
            <a:lvl7pPr algn="ctr">
              <a:spcBef>
                <a:spcPts val="0"/>
              </a:spcBef>
              <a:buSzPct val="100000"/>
              <a:defRPr sz="25200"/>
            </a:lvl7pPr>
            <a:lvl8pPr algn="ctr">
              <a:spcBef>
                <a:spcPts val="0"/>
              </a:spcBef>
              <a:buSzPct val="100000"/>
              <a:defRPr sz="25200"/>
            </a:lvl8pPr>
            <a:lvl9pPr algn="ctr">
              <a:spcBef>
                <a:spcPts val="0"/>
              </a:spcBef>
              <a:buSzPct val="100000"/>
              <a:defRPr sz="25200"/>
            </a:lvl9pPr>
          </a:lstStyle>
          <a:p>
            <a:endParaRPr/>
          </a:p>
        </p:txBody>
      </p:sp>
      <p:sp>
        <p:nvSpPr>
          <p:cNvPr id="10" name="Shape 10"/>
          <p:cNvSpPr txBox="1">
            <a:spLocks noGrp="1"/>
          </p:cNvSpPr>
          <p:nvPr>
            <p:ph type="subTitle" idx="1"/>
          </p:nvPr>
        </p:nvSpPr>
        <p:spPr>
          <a:xfrm>
            <a:off x="3291839" y="18176342"/>
            <a:ext cx="37307699" cy="5022300"/>
          </a:xfrm>
          <a:prstGeom prst="rect">
            <a:avLst/>
          </a:prstGeom>
        </p:spPr>
        <p:txBody>
          <a:bodyPr lIns="479475" tIns="479475" rIns="479475" bIns="479475" anchor="t" anchorCtr="0"/>
          <a:lstStyle>
            <a:lvl1pPr algn="ctr">
              <a:spcBef>
                <a:spcPts val="0"/>
              </a:spcBef>
              <a:buClr>
                <a:schemeClr val="dk2"/>
              </a:buClr>
              <a:buNone/>
              <a:defRPr>
                <a:solidFill>
                  <a:schemeClr val="dk2"/>
                </a:solidFill>
              </a:defRPr>
            </a:lvl1pPr>
            <a:lvl2pPr algn="ctr">
              <a:spcBef>
                <a:spcPts val="0"/>
              </a:spcBef>
              <a:buClr>
                <a:schemeClr val="dk2"/>
              </a:buClr>
              <a:buSzPct val="100000"/>
              <a:buNone/>
              <a:defRPr sz="15700">
                <a:solidFill>
                  <a:schemeClr val="dk2"/>
                </a:solidFill>
              </a:defRPr>
            </a:lvl2pPr>
            <a:lvl3pPr algn="ctr">
              <a:spcBef>
                <a:spcPts val="0"/>
              </a:spcBef>
              <a:buClr>
                <a:schemeClr val="dk2"/>
              </a:buClr>
              <a:buSzPct val="100000"/>
              <a:buNone/>
              <a:defRPr sz="15700">
                <a:solidFill>
                  <a:schemeClr val="dk2"/>
                </a:solidFill>
              </a:defRPr>
            </a:lvl3pPr>
            <a:lvl4pPr algn="ctr">
              <a:spcBef>
                <a:spcPts val="0"/>
              </a:spcBef>
              <a:buClr>
                <a:schemeClr val="dk2"/>
              </a:buClr>
              <a:buSzPct val="100000"/>
              <a:buNone/>
              <a:defRPr sz="15700">
                <a:solidFill>
                  <a:schemeClr val="dk2"/>
                </a:solidFill>
              </a:defRPr>
            </a:lvl4pPr>
            <a:lvl5pPr algn="ctr">
              <a:spcBef>
                <a:spcPts val="0"/>
              </a:spcBef>
              <a:buClr>
                <a:schemeClr val="dk2"/>
              </a:buClr>
              <a:buSzPct val="100000"/>
              <a:buNone/>
              <a:defRPr sz="15700">
                <a:solidFill>
                  <a:schemeClr val="dk2"/>
                </a:solidFill>
              </a:defRPr>
            </a:lvl5pPr>
            <a:lvl6pPr algn="ctr">
              <a:spcBef>
                <a:spcPts val="0"/>
              </a:spcBef>
              <a:buClr>
                <a:schemeClr val="dk2"/>
              </a:buClr>
              <a:buSzPct val="100000"/>
              <a:buNone/>
              <a:defRPr sz="15700">
                <a:solidFill>
                  <a:schemeClr val="dk2"/>
                </a:solidFill>
              </a:defRPr>
            </a:lvl6pPr>
            <a:lvl7pPr algn="ctr">
              <a:spcBef>
                <a:spcPts val="0"/>
              </a:spcBef>
              <a:buClr>
                <a:schemeClr val="dk2"/>
              </a:buClr>
              <a:buSzPct val="100000"/>
              <a:buNone/>
              <a:defRPr sz="15700">
                <a:solidFill>
                  <a:schemeClr val="dk2"/>
                </a:solidFill>
              </a:defRPr>
            </a:lvl7pPr>
            <a:lvl8pPr algn="ctr">
              <a:spcBef>
                <a:spcPts val="0"/>
              </a:spcBef>
              <a:buClr>
                <a:schemeClr val="dk2"/>
              </a:buClr>
              <a:buSzPct val="100000"/>
              <a:buNone/>
              <a:defRPr sz="15700">
                <a:solidFill>
                  <a:schemeClr val="dk2"/>
                </a:solidFill>
              </a:defRPr>
            </a:lvl8pPr>
            <a:lvl9pPr algn="ctr">
              <a:spcBef>
                <a:spcPts val="0"/>
              </a:spcBef>
              <a:buClr>
                <a:schemeClr val="dk2"/>
              </a:buClr>
              <a:buSzPct val="100000"/>
              <a:buNone/>
              <a:defRPr sz="15700">
                <a:solidFill>
                  <a:schemeClr val="dk2"/>
                </a:solidFill>
              </a:defRPr>
            </a:lvl9pPr>
          </a:lstStyle>
          <a:p>
            <a:endParaRPr/>
          </a:p>
        </p:txBody>
      </p:sp>
      <p:sp>
        <p:nvSpPr>
          <p:cNvPr id="11" name="Shape 11"/>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2"/>
        <p:cNvGrpSpPr/>
        <p:nvPr/>
      </p:nvGrpSpPr>
      <p:grpSpPr>
        <a:xfrm>
          <a:off x="0" y="0"/>
          <a:ext cx="0" cy="0"/>
          <a:chOff x="0" y="0"/>
          <a:chExt cx="0" cy="0"/>
        </a:xfrm>
      </p:grpSpPr>
      <p:sp>
        <p:nvSpPr>
          <p:cNvPr id="13" name="Shape 13"/>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4" name="Shape 14"/>
          <p:cNvSpPr txBox="1">
            <a:spLocks noGrp="1"/>
          </p:cNvSpPr>
          <p:nvPr>
            <p:ph type="body" idx="1"/>
          </p:nvPr>
        </p:nvSpPr>
        <p:spPr>
          <a:xfrm>
            <a:off x="2194559" y="7680960"/>
            <a:ext cx="39501900" cy="23844300"/>
          </a:xfrm>
          <a:prstGeom prst="rect">
            <a:avLst/>
          </a:prstGeom>
        </p:spPr>
        <p:txBody>
          <a:bodyPr lIns="479475" tIns="479475" rIns="479475" bIns="47947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5" name="Shape 15"/>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8" name="Shape 18"/>
          <p:cNvSpPr txBox="1">
            <a:spLocks noGrp="1"/>
          </p:cNvSpPr>
          <p:nvPr>
            <p:ph type="body" idx="1"/>
          </p:nvPr>
        </p:nvSpPr>
        <p:spPr>
          <a:xfrm>
            <a:off x="2194559" y="7680960"/>
            <a:ext cx="19173600" cy="23844300"/>
          </a:xfrm>
          <a:prstGeom prst="rect">
            <a:avLst/>
          </a:prstGeom>
        </p:spPr>
        <p:txBody>
          <a:bodyPr lIns="479475" tIns="479475" rIns="479475" bIns="47947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9" name="Shape 19"/>
          <p:cNvSpPr txBox="1">
            <a:spLocks noGrp="1"/>
          </p:cNvSpPr>
          <p:nvPr>
            <p:ph type="body" idx="2"/>
          </p:nvPr>
        </p:nvSpPr>
        <p:spPr>
          <a:xfrm>
            <a:off x="22522914" y="7680960"/>
            <a:ext cx="19173600" cy="23844300"/>
          </a:xfrm>
          <a:prstGeom prst="rect">
            <a:avLst/>
          </a:prstGeom>
        </p:spPr>
        <p:txBody>
          <a:bodyPr lIns="479475" tIns="479475" rIns="479475" bIns="47947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20" name="Shape 20"/>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2194559" y="1318262"/>
            <a:ext cx="39501900" cy="5486399"/>
          </a:xfrm>
          <a:prstGeom prst="rect">
            <a:avLst/>
          </a:prstGeom>
        </p:spPr>
        <p:txBody>
          <a:bodyPr lIns="479475" tIns="479475" rIns="479475" bIns="47947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23" name="Shape 23"/>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24"/>
        <p:cNvGrpSpPr/>
        <p:nvPr/>
      </p:nvGrpSpPr>
      <p:grpSpPr>
        <a:xfrm>
          <a:off x="0" y="0"/>
          <a:ext cx="0" cy="0"/>
          <a:chOff x="0" y="0"/>
          <a:chExt cx="0" cy="0"/>
        </a:xfrm>
      </p:grpSpPr>
      <p:sp>
        <p:nvSpPr>
          <p:cNvPr id="25" name="Shape 25"/>
          <p:cNvSpPr txBox="1">
            <a:spLocks noGrp="1"/>
          </p:cNvSpPr>
          <p:nvPr>
            <p:ph type="body" idx="1"/>
          </p:nvPr>
        </p:nvSpPr>
        <p:spPr>
          <a:xfrm>
            <a:off x="2194559" y="28200381"/>
            <a:ext cx="39501900" cy="3324899"/>
          </a:xfrm>
          <a:prstGeom prst="rect">
            <a:avLst/>
          </a:prstGeom>
        </p:spPr>
        <p:txBody>
          <a:bodyPr lIns="479475" tIns="479475" rIns="479475" bIns="479475" anchor="t" anchorCtr="0"/>
          <a:lstStyle>
            <a:lvl1pPr algn="ctr">
              <a:spcBef>
                <a:spcPts val="1900"/>
              </a:spcBef>
              <a:buSzPct val="100000"/>
              <a:buNone/>
              <a:defRPr sz="9400"/>
            </a:lvl1pPr>
          </a:lstStyle>
          <a:p>
            <a:endParaRPr/>
          </a:p>
        </p:txBody>
      </p:sp>
      <p:sp>
        <p:nvSpPr>
          <p:cNvPr id="26" name="Shape 26"/>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7"/>
        <p:cNvGrpSpPr/>
        <p:nvPr/>
      </p:nvGrpSpPr>
      <p:grpSpPr>
        <a:xfrm>
          <a:off x="0" y="0"/>
          <a:ext cx="0" cy="0"/>
          <a:chOff x="0" y="0"/>
          <a:chExt cx="0" cy="0"/>
        </a:xfrm>
      </p:grpSpPr>
      <p:sp>
        <p:nvSpPr>
          <p:cNvPr id="28" name="Shape 28"/>
          <p:cNvSpPr txBox="1">
            <a:spLocks noGrp="1"/>
          </p:cNvSpPr>
          <p:nvPr>
            <p:ph type="sldNum" idx="12"/>
          </p:nvPr>
        </p:nvSpPr>
        <p:spPr>
          <a:xfrm>
            <a:off x="41072600" y="30399043"/>
            <a:ext cx="2633700" cy="2518800"/>
          </a:xfrm>
          <a:prstGeom prst="rect">
            <a:avLst/>
          </a:prstGeom>
        </p:spPr>
        <p:txBody>
          <a:bodyPr lIns="479475" tIns="479475" rIns="479475" bIns="479475" anchor="ctr" anchorCtr="0">
            <a:noAutofit/>
          </a:bodyPr>
          <a:lstStyle>
            <a:lvl1pPr>
              <a:spcBef>
                <a:spcPts val="0"/>
              </a:spcBef>
              <a:buNone/>
              <a:defRPr/>
            </a:lvl1pPr>
          </a:lstStyle>
          <a:p>
            <a:pPr>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2194559" y="1318262"/>
            <a:ext cx="39501900" cy="5486399"/>
          </a:xfrm>
          <a:prstGeom prst="rect">
            <a:avLst/>
          </a:prstGeom>
          <a:noFill/>
          <a:ln>
            <a:noFill/>
          </a:ln>
        </p:spPr>
        <p:txBody>
          <a:bodyPr lIns="479475" tIns="479475" rIns="479475" bIns="479475" anchor="b" anchorCtr="0"/>
          <a:lstStyle>
            <a:lvl1pPr>
              <a:spcBef>
                <a:spcPts val="0"/>
              </a:spcBef>
              <a:buClr>
                <a:schemeClr val="dk1"/>
              </a:buClr>
              <a:buSzPct val="100000"/>
              <a:buNone/>
              <a:defRPr sz="18900" b="1">
                <a:solidFill>
                  <a:schemeClr val="dk1"/>
                </a:solidFill>
              </a:defRPr>
            </a:lvl1pPr>
            <a:lvl2pPr>
              <a:spcBef>
                <a:spcPts val="0"/>
              </a:spcBef>
              <a:buClr>
                <a:schemeClr val="dk1"/>
              </a:buClr>
              <a:buSzPct val="100000"/>
              <a:buNone/>
              <a:defRPr sz="18900" b="1">
                <a:solidFill>
                  <a:schemeClr val="dk1"/>
                </a:solidFill>
              </a:defRPr>
            </a:lvl2pPr>
            <a:lvl3pPr>
              <a:spcBef>
                <a:spcPts val="0"/>
              </a:spcBef>
              <a:buClr>
                <a:schemeClr val="dk1"/>
              </a:buClr>
              <a:buSzPct val="100000"/>
              <a:buNone/>
              <a:defRPr sz="18900" b="1">
                <a:solidFill>
                  <a:schemeClr val="dk1"/>
                </a:solidFill>
              </a:defRPr>
            </a:lvl3pPr>
            <a:lvl4pPr>
              <a:spcBef>
                <a:spcPts val="0"/>
              </a:spcBef>
              <a:buClr>
                <a:schemeClr val="dk1"/>
              </a:buClr>
              <a:buSzPct val="100000"/>
              <a:buNone/>
              <a:defRPr sz="18900" b="1">
                <a:solidFill>
                  <a:schemeClr val="dk1"/>
                </a:solidFill>
              </a:defRPr>
            </a:lvl4pPr>
            <a:lvl5pPr>
              <a:spcBef>
                <a:spcPts val="0"/>
              </a:spcBef>
              <a:buClr>
                <a:schemeClr val="dk1"/>
              </a:buClr>
              <a:buSzPct val="100000"/>
              <a:buNone/>
              <a:defRPr sz="18900" b="1">
                <a:solidFill>
                  <a:schemeClr val="dk1"/>
                </a:solidFill>
              </a:defRPr>
            </a:lvl5pPr>
            <a:lvl6pPr>
              <a:spcBef>
                <a:spcPts val="0"/>
              </a:spcBef>
              <a:buClr>
                <a:schemeClr val="dk1"/>
              </a:buClr>
              <a:buSzPct val="100000"/>
              <a:buNone/>
              <a:defRPr sz="18900" b="1">
                <a:solidFill>
                  <a:schemeClr val="dk1"/>
                </a:solidFill>
              </a:defRPr>
            </a:lvl6pPr>
            <a:lvl7pPr>
              <a:spcBef>
                <a:spcPts val="0"/>
              </a:spcBef>
              <a:buClr>
                <a:schemeClr val="dk1"/>
              </a:buClr>
              <a:buSzPct val="100000"/>
              <a:buNone/>
              <a:defRPr sz="18900" b="1">
                <a:solidFill>
                  <a:schemeClr val="dk1"/>
                </a:solidFill>
              </a:defRPr>
            </a:lvl7pPr>
            <a:lvl8pPr>
              <a:spcBef>
                <a:spcPts val="0"/>
              </a:spcBef>
              <a:buClr>
                <a:schemeClr val="dk1"/>
              </a:buClr>
              <a:buSzPct val="100000"/>
              <a:buNone/>
              <a:defRPr sz="18900" b="1">
                <a:solidFill>
                  <a:schemeClr val="dk1"/>
                </a:solidFill>
              </a:defRPr>
            </a:lvl8pPr>
            <a:lvl9pPr>
              <a:spcBef>
                <a:spcPts val="0"/>
              </a:spcBef>
              <a:buClr>
                <a:schemeClr val="dk1"/>
              </a:buClr>
              <a:buSzPct val="100000"/>
              <a:buNone/>
              <a:defRPr sz="18900" b="1">
                <a:solidFill>
                  <a:schemeClr val="dk1"/>
                </a:solidFill>
              </a:defRPr>
            </a:lvl9pPr>
          </a:lstStyle>
          <a:p>
            <a:endParaRPr/>
          </a:p>
        </p:txBody>
      </p:sp>
      <p:sp>
        <p:nvSpPr>
          <p:cNvPr id="6" name="Shape 6"/>
          <p:cNvSpPr txBox="1">
            <a:spLocks noGrp="1"/>
          </p:cNvSpPr>
          <p:nvPr>
            <p:ph type="body" idx="1"/>
          </p:nvPr>
        </p:nvSpPr>
        <p:spPr>
          <a:xfrm>
            <a:off x="2194559" y="7680960"/>
            <a:ext cx="39501900" cy="23844300"/>
          </a:xfrm>
          <a:prstGeom prst="rect">
            <a:avLst/>
          </a:prstGeom>
          <a:noFill/>
          <a:ln>
            <a:noFill/>
          </a:ln>
        </p:spPr>
        <p:txBody>
          <a:bodyPr lIns="479475" tIns="479475" rIns="479475" bIns="479475" anchor="t" anchorCtr="0"/>
          <a:lstStyle>
            <a:lvl1pPr>
              <a:spcBef>
                <a:spcPts val="3100"/>
              </a:spcBef>
              <a:buClr>
                <a:schemeClr val="dk1"/>
              </a:buClr>
              <a:buSzPct val="100000"/>
              <a:defRPr sz="15700">
                <a:solidFill>
                  <a:schemeClr val="dk1"/>
                </a:solidFill>
              </a:defRPr>
            </a:lvl1pPr>
            <a:lvl2pPr>
              <a:spcBef>
                <a:spcPts val="2500"/>
              </a:spcBef>
              <a:buClr>
                <a:schemeClr val="dk1"/>
              </a:buClr>
              <a:buSzPct val="100000"/>
              <a:defRPr sz="12600">
                <a:solidFill>
                  <a:schemeClr val="dk1"/>
                </a:solidFill>
              </a:defRPr>
            </a:lvl2pPr>
            <a:lvl3pPr>
              <a:spcBef>
                <a:spcPts val="2500"/>
              </a:spcBef>
              <a:buClr>
                <a:schemeClr val="dk1"/>
              </a:buClr>
              <a:buSzPct val="100000"/>
              <a:defRPr sz="12600">
                <a:solidFill>
                  <a:schemeClr val="dk1"/>
                </a:solidFill>
              </a:defRPr>
            </a:lvl3pPr>
            <a:lvl4pPr>
              <a:spcBef>
                <a:spcPts val="1900"/>
              </a:spcBef>
              <a:buClr>
                <a:schemeClr val="dk1"/>
              </a:buClr>
              <a:buSzPct val="100000"/>
              <a:defRPr sz="9400">
                <a:solidFill>
                  <a:schemeClr val="dk1"/>
                </a:solidFill>
              </a:defRPr>
            </a:lvl4pPr>
            <a:lvl5pPr>
              <a:spcBef>
                <a:spcPts val="1900"/>
              </a:spcBef>
              <a:buClr>
                <a:schemeClr val="dk1"/>
              </a:buClr>
              <a:buSzPct val="100000"/>
              <a:defRPr sz="9400">
                <a:solidFill>
                  <a:schemeClr val="dk1"/>
                </a:solidFill>
              </a:defRPr>
            </a:lvl5pPr>
            <a:lvl6pPr>
              <a:spcBef>
                <a:spcPts val="1900"/>
              </a:spcBef>
              <a:buClr>
                <a:schemeClr val="dk1"/>
              </a:buClr>
              <a:buSzPct val="100000"/>
              <a:defRPr sz="9400">
                <a:solidFill>
                  <a:schemeClr val="dk1"/>
                </a:solidFill>
              </a:defRPr>
            </a:lvl6pPr>
            <a:lvl7pPr>
              <a:spcBef>
                <a:spcPts val="1900"/>
              </a:spcBef>
              <a:buClr>
                <a:schemeClr val="dk1"/>
              </a:buClr>
              <a:buSzPct val="100000"/>
              <a:defRPr sz="9400">
                <a:solidFill>
                  <a:schemeClr val="dk1"/>
                </a:solidFill>
              </a:defRPr>
            </a:lvl7pPr>
            <a:lvl8pPr>
              <a:spcBef>
                <a:spcPts val="1900"/>
              </a:spcBef>
              <a:buClr>
                <a:schemeClr val="dk1"/>
              </a:buClr>
              <a:buSzPct val="100000"/>
              <a:defRPr sz="9400">
                <a:solidFill>
                  <a:schemeClr val="dk1"/>
                </a:solidFill>
              </a:defRPr>
            </a:lvl8pPr>
            <a:lvl9pPr>
              <a:spcBef>
                <a:spcPts val="1900"/>
              </a:spcBef>
              <a:buClr>
                <a:schemeClr val="dk1"/>
              </a:buClr>
              <a:buSzPct val="100000"/>
              <a:defRPr sz="9400">
                <a:solidFill>
                  <a:schemeClr val="dk1"/>
                </a:solidFill>
              </a:defRPr>
            </a:lvl9pPr>
          </a:lstStyle>
          <a:p>
            <a:endParaRPr/>
          </a:p>
        </p:txBody>
      </p:sp>
      <p:sp>
        <p:nvSpPr>
          <p:cNvPr id="7" name="Shape 7"/>
          <p:cNvSpPr txBox="1">
            <a:spLocks noGrp="1"/>
          </p:cNvSpPr>
          <p:nvPr>
            <p:ph type="sldNum" idx="12"/>
          </p:nvPr>
        </p:nvSpPr>
        <p:spPr>
          <a:xfrm>
            <a:off x="41072600" y="30399043"/>
            <a:ext cx="2633700" cy="2518800"/>
          </a:xfrm>
          <a:prstGeom prst="rect">
            <a:avLst/>
          </a:prstGeom>
          <a:noFill/>
          <a:ln>
            <a:noFill/>
          </a:ln>
        </p:spPr>
        <p:txBody>
          <a:bodyPr lIns="479475" tIns="479475" rIns="479475" bIns="479475" anchor="ctr" anchorCtr="0">
            <a:noAutofit/>
          </a:bodyPr>
          <a:lstStyle>
            <a:lvl1pPr algn="r">
              <a:spcBef>
                <a:spcPts val="0"/>
              </a:spcBef>
              <a:buNone/>
              <a:defRPr sz="6800">
                <a:solidFill>
                  <a:schemeClr val="dk1"/>
                </a:solidFill>
              </a:defRPr>
            </a:lvl1pPr>
          </a:lstStyle>
          <a:p>
            <a:pPr>
              <a:spcBef>
                <a:spcPts val="0"/>
              </a:spcBef>
              <a:buNone/>
            </a:pPr>
            <a:fld id="{00000000-1234-1234-1234-123412341234}" type="slidenum">
              <a:rPr lang="en"/>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p:nvPr/>
        </p:nvSpPr>
        <p:spPr>
          <a:xfrm>
            <a:off x="33132025" y="6301625"/>
            <a:ext cx="10100099" cy="26218800"/>
          </a:xfrm>
          <a:prstGeom prst="rect">
            <a:avLst/>
          </a:prstGeom>
          <a:solidFill>
            <a:srgbClr val="C9DAF8"/>
          </a:solidFill>
          <a:ln>
            <a:noFill/>
          </a:ln>
        </p:spPr>
        <p:txBody>
          <a:bodyPr lIns="479475" tIns="479475" rIns="479475" bIns="479475" anchor="ctr" anchorCtr="0">
            <a:noAutofit/>
          </a:bodyPr>
          <a:lstStyle/>
          <a:p>
            <a:pPr>
              <a:spcBef>
                <a:spcPts val="0"/>
              </a:spcBef>
              <a:buNone/>
            </a:pPr>
            <a:endParaRPr/>
          </a:p>
        </p:txBody>
      </p:sp>
      <p:sp>
        <p:nvSpPr>
          <p:cNvPr id="31" name="Shape 31"/>
          <p:cNvSpPr/>
          <p:nvPr/>
        </p:nvSpPr>
        <p:spPr>
          <a:xfrm>
            <a:off x="414750" y="6361800"/>
            <a:ext cx="10100099" cy="26158498"/>
          </a:xfrm>
          <a:prstGeom prst="rect">
            <a:avLst/>
          </a:prstGeom>
          <a:solidFill>
            <a:srgbClr val="C9DAF8"/>
          </a:solidFill>
          <a:ln>
            <a:noFill/>
          </a:ln>
        </p:spPr>
        <p:txBody>
          <a:bodyPr lIns="479475" tIns="479475" rIns="479475" bIns="479475" anchor="ctr" anchorCtr="0">
            <a:noAutofit/>
          </a:bodyPr>
          <a:lstStyle/>
          <a:p>
            <a:pPr>
              <a:spcBef>
                <a:spcPts val="0"/>
              </a:spcBef>
              <a:buNone/>
            </a:pPr>
            <a:endParaRPr/>
          </a:p>
        </p:txBody>
      </p:sp>
      <p:sp>
        <p:nvSpPr>
          <p:cNvPr id="32" name="Shape 32"/>
          <p:cNvSpPr/>
          <p:nvPr/>
        </p:nvSpPr>
        <p:spPr>
          <a:xfrm>
            <a:off x="22212975" y="6361800"/>
            <a:ext cx="10100099" cy="26158498"/>
          </a:xfrm>
          <a:prstGeom prst="rect">
            <a:avLst/>
          </a:prstGeom>
          <a:solidFill>
            <a:srgbClr val="C9DAF8"/>
          </a:solidFill>
          <a:ln>
            <a:noFill/>
          </a:ln>
        </p:spPr>
        <p:txBody>
          <a:bodyPr lIns="479475" tIns="479475" rIns="479475" bIns="479475" anchor="ctr" anchorCtr="0">
            <a:noAutofit/>
          </a:bodyPr>
          <a:lstStyle/>
          <a:p>
            <a:pPr>
              <a:spcBef>
                <a:spcPts val="0"/>
              </a:spcBef>
              <a:buNone/>
            </a:pPr>
            <a:endParaRPr/>
          </a:p>
        </p:txBody>
      </p:sp>
      <p:sp>
        <p:nvSpPr>
          <p:cNvPr id="33" name="Shape 33"/>
          <p:cNvSpPr/>
          <p:nvPr/>
        </p:nvSpPr>
        <p:spPr>
          <a:xfrm>
            <a:off x="11293950" y="6331075"/>
            <a:ext cx="10100099" cy="26158498"/>
          </a:xfrm>
          <a:prstGeom prst="rect">
            <a:avLst/>
          </a:prstGeom>
          <a:solidFill>
            <a:srgbClr val="C9DAF8"/>
          </a:solidFill>
          <a:ln>
            <a:noFill/>
          </a:ln>
        </p:spPr>
        <p:txBody>
          <a:bodyPr lIns="479475" tIns="479475" rIns="479475" bIns="479475" anchor="ctr" anchorCtr="0">
            <a:noAutofit/>
          </a:bodyPr>
          <a:lstStyle/>
          <a:p>
            <a:pPr>
              <a:spcBef>
                <a:spcPts val="0"/>
              </a:spcBef>
              <a:buNone/>
            </a:pPr>
            <a:endParaRPr/>
          </a:p>
        </p:txBody>
      </p:sp>
      <p:sp>
        <p:nvSpPr>
          <p:cNvPr id="34" name="Shape 34"/>
          <p:cNvSpPr/>
          <p:nvPr/>
        </p:nvSpPr>
        <p:spPr>
          <a:xfrm>
            <a:off x="0" y="-63150"/>
            <a:ext cx="43891199" cy="5783699"/>
          </a:xfrm>
          <a:prstGeom prst="rect">
            <a:avLst/>
          </a:prstGeom>
          <a:solidFill>
            <a:srgbClr val="4A86E8"/>
          </a:solidFill>
          <a:ln w="19050" cap="flat">
            <a:solidFill>
              <a:srgbClr val="4A86E8"/>
            </a:solidFill>
            <a:prstDash val="solid"/>
            <a:round/>
            <a:headEnd type="none" w="med" len="med"/>
            <a:tailEnd type="none" w="med" len="med"/>
          </a:ln>
        </p:spPr>
        <p:txBody>
          <a:bodyPr lIns="479475" tIns="479475" rIns="479475" bIns="479475" anchor="ctr" anchorCtr="0">
            <a:noAutofit/>
          </a:bodyPr>
          <a:lstStyle/>
          <a:p>
            <a:pPr>
              <a:spcBef>
                <a:spcPts val="0"/>
              </a:spcBef>
              <a:buNone/>
            </a:pPr>
            <a:endParaRPr/>
          </a:p>
        </p:txBody>
      </p:sp>
      <p:sp>
        <p:nvSpPr>
          <p:cNvPr id="35" name="Shape 35"/>
          <p:cNvSpPr txBox="1"/>
          <p:nvPr/>
        </p:nvSpPr>
        <p:spPr>
          <a:xfrm>
            <a:off x="10" y="-422835"/>
            <a:ext cx="43891199" cy="4410300"/>
          </a:xfrm>
          <a:prstGeom prst="rect">
            <a:avLst/>
          </a:prstGeom>
          <a:noFill/>
          <a:ln>
            <a:noFill/>
          </a:ln>
        </p:spPr>
        <p:txBody>
          <a:bodyPr lIns="479475" tIns="479475" rIns="479475" bIns="479475" anchor="ctr" anchorCtr="0">
            <a:noAutofit/>
          </a:bodyPr>
          <a:lstStyle/>
          <a:p>
            <a:pPr algn="ctr">
              <a:spcBef>
                <a:spcPts val="0"/>
              </a:spcBef>
              <a:buNone/>
            </a:pPr>
            <a:r>
              <a:rPr lang="en" sz="15700" b="1"/>
              <a:t>S</a:t>
            </a:r>
            <a:r>
              <a:rPr lang="en" sz="10000" b="1"/>
              <a:t>quad </a:t>
            </a:r>
            <a:r>
              <a:rPr lang="en" sz="15700" b="1"/>
              <a:t>R</a:t>
            </a:r>
            <a:r>
              <a:rPr lang="en" sz="10000" b="1"/>
              <a:t>emotely </a:t>
            </a:r>
            <a:r>
              <a:rPr lang="en" sz="15700" b="1"/>
              <a:t>A</a:t>
            </a:r>
            <a:r>
              <a:rPr lang="en" sz="10000" b="1"/>
              <a:t>imed </a:t>
            </a:r>
            <a:r>
              <a:rPr lang="en" sz="15700" b="1"/>
              <a:t>W</a:t>
            </a:r>
            <a:r>
              <a:rPr lang="en" sz="10000" b="1"/>
              <a:t>eapons </a:t>
            </a:r>
            <a:r>
              <a:rPr lang="en" sz="15700" b="1"/>
              <a:t>P</a:t>
            </a:r>
            <a:r>
              <a:rPr lang="en" sz="10000" b="1"/>
              <a:t>latform</a:t>
            </a:r>
          </a:p>
        </p:txBody>
      </p:sp>
      <p:pic>
        <p:nvPicPr>
          <p:cNvPr id="36" name="Shape 36"/>
          <p:cNvPicPr preferRelativeResize="0"/>
          <p:nvPr/>
        </p:nvPicPr>
        <p:blipFill>
          <a:blip r:embed="rId3">
            <a:alphaModFix/>
          </a:blip>
          <a:stretch>
            <a:fillRect/>
          </a:stretch>
        </p:blipFill>
        <p:spPr>
          <a:xfrm>
            <a:off x="39457840" y="1514576"/>
            <a:ext cx="3794784" cy="3377401"/>
          </a:xfrm>
          <a:prstGeom prst="rect">
            <a:avLst/>
          </a:prstGeom>
          <a:noFill/>
          <a:ln>
            <a:noFill/>
          </a:ln>
        </p:spPr>
      </p:pic>
      <p:pic>
        <p:nvPicPr>
          <p:cNvPr id="37" name="Shape 37"/>
          <p:cNvPicPr preferRelativeResize="0"/>
          <p:nvPr/>
        </p:nvPicPr>
        <p:blipFill>
          <a:blip r:embed="rId4">
            <a:alphaModFix/>
          </a:blip>
          <a:stretch>
            <a:fillRect/>
          </a:stretch>
        </p:blipFill>
        <p:spPr>
          <a:xfrm>
            <a:off x="39742721" y="6505601"/>
            <a:ext cx="3225026" cy="2228526"/>
          </a:xfrm>
          <a:prstGeom prst="rect">
            <a:avLst/>
          </a:prstGeom>
          <a:noFill/>
          <a:ln>
            <a:noFill/>
          </a:ln>
        </p:spPr>
      </p:pic>
      <p:sp>
        <p:nvSpPr>
          <p:cNvPr id="38" name="Shape 38"/>
          <p:cNvSpPr txBox="1"/>
          <p:nvPr/>
        </p:nvSpPr>
        <p:spPr>
          <a:xfrm>
            <a:off x="33132243" y="6301625"/>
            <a:ext cx="10100099" cy="1730099"/>
          </a:xfrm>
          <a:prstGeom prst="rect">
            <a:avLst/>
          </a:prstGeom>
          <a:noFill/>
          <a:ln>
            <a:noFill/>
          </a:ln>
        </p:spPr>
        <p:txBody>
          <a:bodyPr lIns="479475" tIns="479475" rIns="479475" bIns="479475" anchor="t" anchorCtr="0">
            <a:noAutofit/>
          </a:bodyPr>
          <a:lstStyle/>
          <a:p>
            <a:pPr>
              <a:spcBef>
                <a:spcPts val="0"/>
              </a:spcBef>
              <a:buNone/>
            </a:pPr>
            <a:r>
              <a:rPr lang="en" sz="4700" b="1"/>
              <a:t>Control Module</a:t>
            </a:r>
          </a:p>
        </p:txBody>
      </p:sp>
      <p:sp>
        <p:nvSpPr>
          <p:cNvPr id="39" name="Shape 39"/>
          <p:cNvSpPr txBox="1"/>
          <p:nvPr/>
        </p:nvSpPr>
        <p:spPr>
          <a:xfrm>
            <a:off x="536660" y="5992964"/>
            <a:ext cx="7886700" cy="1730099"/>
          </a:xfrm>
          <a:prstGeom prst="rect">
            <a:avLst/>
          </a:prstGeom>
          <a:noFill/>
          <a:ln>
            <a:noFill/>
          </a:ln>
        </p:spPr>
        <p:txBody>
          <a:bodyPr lIns="479475" tIns="479475" rIns="479475" bIns="479475" anchor="t" anchorCtr="0">
            <a:noAutofit/>
          </a:bodyPr>
          <a:lstStyle/>
          <a:p>
            <a:pPr lvl="0" rtl="0">
              <a:spcBef>
                <a:spcPts val="0"/>
              </a:spcBef>
              <a:buNone/>
            </a:pPr>
            <a:r>
              <a:rPr lang="en" sz="4700" b="1"/>
              <a:t>Abstract</a:t>
            </a:r>
          </a:p>
        </p:txBody>
      </p:sp>
      <p:sp>
        <p:nvSpPr>
          <p:cNvPr id="40" name="Shape 40"/>
          <p:cNvSpPr txBox="1"/>
          <p:nvPr/>
        </p:nvSpPr>
        <p:spPr>
          <a:xfrm>
            <a:off x="536650" y="7152221"/>
            <a:ext cx="10100099" cy="21943200"/>
          </a:xfrm>
          <a:prstGeom prst="rect">
            <a:avLst/>
          </a:prstGeom>
          <a:noFill/>
          <a:ln>
            <a:noFill/>
          </a:ln>
        </p:spPr>
        <p:txBody>
          <a:bodyPr lIns="479475" tIns="479475" rIns="479475" bIns="479475" anchor="t" anchorCtr="0">
            <a:noAutofit/>
          </a:bodyPr>
          <a:lstStyle/>
          <a:p>
            <a:pPr lvl="0" rtl="0">
              <a:lnSpc>
                <a:spcPct val="115000"/>
              </a:lnSpc>
              <a:spcBef>
                <a:spcPts val="0"/>
              </a:spcBef>
              <a:buNone/>
            </a:pPr>
            <a:r>
              <a:rPr lang="en" sz="3400">
                <a:solidFill>
                  <a:schemeClr val="dk1"/>
                </a:solidFill>
              </a:rPr>
              <a:t>The Squad Remotely Aimed Weapons Platform is a rugged, quickly deployable system that can mount all four US standard issue firearms. The system is controllable by a real time video feed displayed and manipulated on any device running Android 4.0+.</a:t>
            </a:r>
          </a:p>
          <a:p>
            <a:pPr lvl="0" rtl="0">
              <a:lnSpc>
                <a:spcPct val="115000"/>
              </a:lnSpc>
              <a:spcBef>
                <a:spcPts val="0"/>
              </a:spcBef>
              <a:buNone/>
            </a:pPr>
            <a:r>
              <a:rPr lang="en" sz="3400">
                <a:solidFill>
                  <a:schemeClr val="dk1"/>
                </a:solidFill>
              </a:rPr>
              <a:t> </a:t>
            </a:r>
          </a:p>
          <a:p>
            <a:pPr lvl="0" rtl="0">
              <a:lnSpc>
                <a:spcPct val="115000"/>
              </a:lnSpc>
              <a:spcBef>
                <a:spcPts val="0"/>
              </a:spcBef>
              <a:buNone/>
            </a:pPr>
            <a:r>
              <a:rPr lang="en" sz="3400">
                <a:solidFill>
                  <a:schemeClr val="dk1"/>
                </a:solidFill>
              </a:rPr>
              <a:t>The SRAWP addresses two problems of current systems - portability and flexibility. The motor system used was chosen with weight and durability in mind. The system incorporates two small motors which work through a gear ratio to rotate the platform 360 degrees and to adjust the pitch up to 15 degrees in either direction. Weight was kept down by using light weight, high-strength, and easily available Aluminum 6061-T6. Flexibility is achieved by allowing the weapon to mount onto the platform similar to as if a soldier was holding it.</a:t>
            </a:r>
          </a:p>
          <a:p>
            <a:pPr lvl="0" rtl="0">
              <a:lnSpc>
                <a:spcPct val="115000"/>
              </a:lnSpc>
              <a:spcBef>
                <a:spcPts val="0"/>
              </a:spcBef>
              <a:buNone/>
            </a:pPr>
            <a:endParaRPr sz="3400">
              <a:solidFill>
                <a:schemeClr val="dk1"/>
              </a:solidFill>
            </a:endParaRPr>
          </a:p>
          <a:p>
            <a:pPr lvl="0" rtl="0">
              <a:lnSpc>
                <a:spcPct val="115000"/>
              </a:lnSpc>
              <a:spcBef>
                <a:spcPts val="0"/>
              </a:spcBef>
              <a:buNone/>
            </a:pPr>
            <a:r>
              <a:rPr lang="en" sz="3400">
                <a:solidFill>
                  <a:schemeClr val="dk1"/>
                </a:solidFill>
              </a:rPr>
              <a:t>The Raspberry Pi hosts a video stream that allows for multiple parties, including soldiers in the area and commanders, to view an uninterrupted video stream providing real time intelligence and increased battlefield awareness. If either side of the connection is lost, the system will go into a safe mode turning off its ability to fire the weapon while still completing the movements that it was signaled to do before the loss. Targeting of the system is optical line-of-sight targeting with a projected red dot.</a:t>
            </a:r>
          </a:p>
          <a:p>
            <a:pPr lvl="0" rtl="0">
              <a:lnSpc>
                <a:spcPct val="115000"/>
              </a:lnSpc>
              <a:spcBef>
                <a:spcPts val="0"/>
              </a:spcBef>
              <a:buNone/>
            </a:pPr>
            <a:endParaRPr sz="3400">
              <a:solidFill>
                <a:schemeClr val="dk1"/>
              </a:solidFill>
            </a:endParaRPr>
          </a:p>
          <a:p>
            <a:pPr lvl="0" rtl="0">
              <a:lnSpc>
                <a:spcPct val="115000"/>
              </a:lnSpc>
              <a:spcBef>
                <a:spcPts val="0"/>
              </a:spcBef>
              <a:buNone/>
            </a:pPr>
            <a:endParaRPr sz="3400">
              <a:solidFill>
                <a:schemeClr val="dk1"/>
              </a:solidFill>
            </a:endParaRPr>
          </a:p>
          <a:p>
            <a:pPr>
              <a:lnSpc>
                <a:spcPct val="115000"/>
              </a:lnSpc>
              <a:spcBef>
                <a:spcPts val="0"/>
              </a:spcBef>
              <a:buNone/>
            </a:pPr>
            <a:endParaRPr sz="3400"/>
          </a:p>
        </p:txBody>
      </p:sp>
      <p:sp>
        <p:nvSpPr>
          <p:cNvPr id="41" name="Shape 41"/>
          <p:cNvSpPr txBox="1"/>
          <p:nvPr/>
        </p:nvSpPr>
        <p:spPr>
          <a:xfrm>
            <a:off x="33023181" y="7533314"/>
            <a:ext cx="10100099" cy="11193599"/>
          </a:xfrm>
          <a:prstGeom prst="rect">
            <a:avLst/>
          </a:prstGeom>
          <a:noFill/>
          <a:ln>
            <a:noFill/>
          </a:ln>
        </p:spPr>
        <p:txBody>
          <a:bodyPr lIns="479475" tIns="479475" rIns="479475" bIns="479475" anchor="t" anchorCtr="0">
            <a:noAutofit/>
          </a:bodyPr>
          <a:lstStyle/>
          <a:p>
            <a:pPr lvl="0" rtl="0">
              <a:spcBef>
                <a:spcPts val="0"/>
              </a:spcBef>
              <a:buNone/>
            </a:pPr>
            <a:r>
              <a:rPr lang="en" sz="3400" b="1">
                <a:solidFill>
                  <a:schemeClr val="dk1"/>
                </a:solidFill>
              </a:rPr>
              <a:t>∙ </a:t>
            </a:r>
            <a:r>
              <a:rPr lang="en" sz="3400">
                <a:solidFill>
                  <a:schemeClr val="dk1"/>
                </a:solidFill>
              </a:rPr>
              <a:t>Raspberry Pi B+ is responsible</a:t>
            </a:r>
          </a:p>
          <a:p>
            <a:pPr lvl="0" rtl="0">
              <a:spcBef>
                <a:spcPts val="0"/>
              </a:spcBef>
              <a:buNone/>
            </a:pPr>
            <a:r>
              <a:rPr lang="en" sz="3400">
                <a:solidFill>
                  <a:schemeClr val="dk1"/>
                </a:solidFill>
              </a:rPr>
              <a:t>  for communication with the </a:t>
            </a:r>
          </a:p>
          <a:p>
            <a:pPr lvl="0" rtl="0">
              <a:spcBef>
                <a:spcPts val="0"/>
              </a:spcBef>
              <a:buNone/>
            </a:pPr>
            <a:r>
              <a:rPr lang="en" sz="3400">
                <a:solidFill>
                  <a:schemeClr val="dk1"/>
                </a:solidFill>
              </a:rPr>
              <a:t>  Android application.</a:t>
            </a:r>
          </a:p>
          <a:p>
            <a:pPr rtl="0">
              <a:spcBef>
                <a:spcPts val="0"/>
              </a:spcBef>
              <a:buNone/>
            </a:pPr>
            <a:r>
              <a:rPr lang="en" sz="3400" b="1">
                <a:solidFill>
                  <a:schemeClr val="dk1"/>
                </a:solidFill>
              </a:rPr>
              <a:t>∙ </a:t>
            </a:r>
            <a:r>
              <a:rPr lang="en" sz="3400">
                <a:solidFill>
                  <a:schemeClr val="dk1"/>
                </a:solidFill>
              </a:rPr>
              <a:t>Receives an encrypted bytestream of</a:t>
            </a:r>
          </a:p>
          <a:p>
            <a:pPr rtl="0">
              <a:spcBef>
                <a:spcPts val="0"/>
              </a:spcBef>
              <a:buNone/>
            </a:pPr>
            <a:r>
              <a:rPr lang="en" sz="3400">
                <a:solidFill>
                  <a:schemeClr val="dk1"/>
                </a:solidFill>
              </a:rPr>
              <a:t>  commands within a protocol buffer which it</a:t>
            </a:r>
          </a:p>
          <a:p>
            <a:pPr lvl="0" rtl="0">
              <a:spcBef>
                <a:spcPts val="0"/>
              </a:spcBef>
              <a:buNone/>
            </a:pPr>
            <a:r>
              <a:rPr lang="en" sz="3400">
                <a:solidFill>
                  <a:schemeClr val="dk1"/>
                </a:solidFill>
              </a:rPr>
              <a:t>  must decode.</a:t>
            </a:r>
          </a:p>
          <a:p>
            <a:pPr lvl="0" rtl="0">
              <a:spcBef>
                <a:spcPts val="0"/>
              </a:spcBef>
              <a:buNone/>
            </a:pPr>
            <a:r>
              <a:rPr lang="en" sz="3400" b="1">
                <a:solidFill>
                  <a:schemeClr val="dk1"/>
                </a:solidFill>
              </a:rPr>
              <a:t>∙ </a:t>
            </a:r>
            <a:r>
              <a:rPr lang="en" sz="3400">
                <a:solidFill>
                  <a:schemeClr val="dk1"/>
                </a:solidFill>
              </a:rPr>
              <a:t>Processes commands and instructs the Pi</a:t>
            </a:r>
          </a:p>
          <a:p>
            <a:pPr lvl="0" rtl="0">
              <a:spcBef>
                <a:spcPts val="0"/>
              </a:spcBef>
              <a:buNone/>
            </a:pPr>
            <a:r>
              <a:rPr lang="en" sz="3400">
                <a:solidFill>
                  <a:schemeClr val="dk1"/>
                </a:solidFill>
              </a:rPr>
              <a:t>  to execute the correct action.</a:t>
            </a:r>
          </a:p>
          <a:p>
            <a:pPr rtl="0">
              <a:spcBef>
                <a:spcPts val="0"/>
              </a:spcBef>
              <a:buNone/>
            </a:pPr>
            <a:r>
              <a:rPr lang="en" sz="3400" b="1">
                <a:solidFill>
                  <a:schemeClr val="dk1"/>
                </a:solidFill>
              </a:rPr>
              <a:t>∙ </a:t>
            </a:r>
            <a:r>
              <a:rPr lang="en" sz="3400">
                <a:solidFill>
                  <a:schemeClr val="dk1"/>
                </a:solidFill>
              </a:rPr>
              <a:t>Dispatches python scripts to the motor  </a:t>
            </a:r>
          </a:p>
          <a:p>
            <a:pPr lvl="0" rtl="0">
              <a:spcBef>
                <a:spcPts val="0"/>
              </a:spcBef>
              <a:buNone/>
            </a:pPr>
            <a:r>
              <a:rPr lang="en" sz="3400">
                <a:solidFill>
                  <a:schemeClr val="dk1"/>
                </a:solidFill>
              </a:rPr>
              <a:t>  controller to control turret movement.</a:t>
            </a:r>
          </a:p>
          <a:p>
            <a:pPr lvl="0" rtl="0">
              <a:spcBef>
                <a:spcPts val="0"/>
              </a:spcBef>
              <a:buNone/>
            </a:pPr>
            <a:r>
              <a:rPr lang="en" sz="3400" b="1">
                <a:solidFill>
                  <a:schemeClr val="dk1"/>
                </a:solidFill>
              </a:rPr>
              <a:t>∙ </a:t>
            </a:r>
            <a:r>
              <a:rPr lang="en" sz="3400">
                <a:solidFill>
                  <a:schemeClr val="dk1"/>
                </a:solidFill>
              </a:rPr>
              <a:t>Controls firing trigger through GPIO.</a:t>
            </a:r>
          </a:p>
          <a:p>
            <a:pPr rtl="0">
              <a:spcBef>
                <a:spcPts val="0"/>
              </a:spcBef>
              <a:buNone/>
            </a:pPr>
            <a:r>
              <a:rPr lang="en" sz="3400" b="1">
                <a:solidFill>
                  <a:schemeClr val="dk1"/>
                </a:solidFill>
              </a:rPr>
              <a:t>∙ </a:t>
            </a:r>
            <a:r>
              <a:rPr lang="en" sz="3400">
                <a:solidFill>
                  <a:schemeClr val="dk1"/>
                </a:solidFill>
              </a:rPr>
              <a:t>Transmits a high resolution low-latency video</a:t>
            </a:r>
          </a:p>
          <a:p>
            <a:pPr lvl="0" rtl="0">
              <a:spcBef>
                <a:spcPts val="0"/>
              </a:spcBef>
              <a:buNone/>
            </a:pPr>
            <a:r>
              <a:rPr lang="en" sz="3400">
                <a:solidFill>
                  <a:schemeClr val="dk1"/>
                </a:solidFill>
              </a:rPr>
              <a:t>  stream to any connected Android device.</a:t>
            </a:r>
          </a:p>
          <a:p>
            <a:pPr rtl="0">
              <a:spcBef>
                <a:spcPts val="0"/>
              </a:spcBef>
              <a:buNone/>
            </a:pPr>
            <a:r>
              <a:rPr lang="en" sz="3400" b="1">
                <a:solidFill>
                  <a:schemeClr val="dk1"/>
                </a:solidFill>
              </a:rPr>
              <a:t>∙ </a:t>
            </a:r>
            <a:r>
              <a:rPr lang="en" sz="3400">
                <a:solidFill>
                  <a:schemeClr val="dk1"/>
                </a:solidFill>
              </a:rPr>
              <a:t>Runs a server, written in Java, which allows a</a:t>
            </a:r>
          </a:p>
          <a:p>
            <a:pPr rtl="0">
              <a:spcBef>
                <a:spcPts val="0"/>
              </a:spcBef>
              <a:buNone/>
            </a:pPr>
            <a:r>
              <a:rPr lang="en" sz="3400">
                <a:solidFill>
                  <a:schemeClr val="dk1"/>
                </a:solidFill>
              </a:rPr>
              <a:t>  single user to establish an encrypted</a:t>
            </a:r>
          </a:p>
          <a:p>
            <a:pPr lvl="0" rtl="0">
              <a:spcBef>
                <a:spcPts val="0"/>
              </a:spcBef>
              <a:buNone/>
            </a:pPr>
            <a:r>
              <a:rPr lang="en" sz="3400">
                <a:solidFill>
                  <a:schemeClr val="dk1"/>
                </a:solidFill>
              </a:rPr>
              <a:t>  connection with an Android device.</a:t>
            </a:r>
          </a:p>
          <a:p>
            <a:pPr lvl="0">
              <a:spcBef>
                <a:spcPts val="0"/>
              </a:spcBef>
              <a:buNone/>
            </a:pPr>
            <a:endParaRPr sz="3400">
              <a:solidFill>
                <a:schemeClr val="dk1"/>
              </a:solidFill>
            </a:endParaRPr>
          </a:p>
        </p:txBody>
      </p:sp>
      <p:pic>
        <p:nvPicPr>
          <p:cNvPr id="42" name="Shape 42"/>
          <p:cNvPicPr preferRelativeResize="0"/>
          <p:nvPr/>
        </p:nvPicPr>
        <p:blipFill>
          <a:blip r:embed="rId5">
            <a:alphaModFix/>
          </a:blip>
          <a:stretch>
            <a:fillRect/>
          </a:stretch>
        </p:blipFill>
        <p:spPr>
          <a:xfrm>
            <a:off x="11563874" y="6886599"/>
            <a:ext cx="9522902" cy="7519785"/>
          </a:xfrm>
          <a:prstGeom prst="rect">
            <a:avLst/>
          </a:prstGeom>
          <a:noFill/>
          <a:ln>
            <a:noFill/>
          </a:ln>
        </p:spPr>
      </p:pic>
      <p:sp>
        <p:nvSpPr>
          <p:cNvPr id="43" name="Shape 43"/>
          <p:cNvSpPr txBox="1"/>
          <p:nvPr/>
        </p:nvSpPr>
        <p:spPr>
          <a:xfrm>
            <a:off x="22213100" y="5993044"/>
            <a:ext cx="10100099" cy="1730099"/>
          </a:xfrm>
          <a:prstGeom prst="rect">
            <a:avLst/>
          </a:prstGeom>
          <a:noFill/>
          <a:ln>
            <a:noFill/>
          </a:ln>
        </p:spPr>
        <p:txBody>
          <a:bodyPr lIns="479475" tIns="479475" rIns="479475" bIns="479475" anchor="t" anchorCtr="0">
            <a:noAutofit/>
          </a:bodyPr>
          <a:lstStyle/>
          <a:p>
            <a:pPr>
              <a:spcBef>
                <a:spcPts val="0"/>
              </a:spcBef>
              <a:buNone/>
            </a:pPr>
            <a:r>
              <a:rPr lang="en" sz="4700" b="1"/>
              <a:t>User Interface</a:t>
            </a:r>
          </a:p>
        </p:txBody>
      </p:sp>
      <p:pic>
        <p:nvPicPr>
          <p:cNvPr id="44" name="Shape 44"/>
          <p:cNvPicPr preferRelativeResize="0"/>
          <p:nvPr/>
        </p:nvPicPr>
        <p:blipFill>
          <a:blip r:embed="rId6">
            <a:alphaModFix/>
          </a:blip>
          <a:stretch>
            <a:fillRect/>
          </a:stretch>
        </p:blipFill>
        <p:spPr>
          <a:xfrm>
            <a:off x="11563874" y="15435275"/>
            <a:ext cx="9522902" cy="7519785"/>
          </a:xfrm>
          <a:prstGeom prst="rect">
            <a:avLst/>
          </a:prstGeom>
          <a:noFill/>
          <a:ln>
            <a:noFill/>
          </a:ln>
        </p:spPr>
      </p:pic>
      <p:sp>
        <p:nvSpPr>
          <p:cNvPr id="45" name="Shape 45"/>
          <p:cNvSpPr txBox="1"/>
          <p:nvPr/>
        </p:nvSpPr>
        <p:spPr>
          <a:xfrm>
            <a:off x="22322059" y="18250395"/>
            <a:ext cx="9522899" cy="2430599"/>
          </a:xfrm>
          <a:prstGeom prst="rect">
            <a:avLst/>
          </a:prstGeom>
          <a:noFill/>
          <a:ln>
            <a:noFill/>
          </a:ln>
        </p:spPr>
        <p:txBody>
          <a:bodyPr lIns="479475" tIns="479475" rIns="479475" bIns="479475" anchor="t" anchorCtr="0">
            <a:noAutofit/>
          </a:bodyPr>
          <a:lstStyle/>
          <a:p>
            <a:pPr lvl="0" rtl="0">
              <a:spcBef>
                <a:spcPts val="0"/>
              </a:spcBef>
              <a:buNone/>
            </a:pPr>
            <a:r>
              <a:rPr lang="en" sz="4700" b="1"/>
              <a:t>Motor Control</a:t>
            </a:r>
          </a:p>
        </p:txBody>
      </p:sp>
      <p:sp>
        <p:nvSpPr>
          <p:cNvPr id="46" name="Shape 46"/>
          <p:cNvSpPr txBox="1"/>
          <p:nvPr/>
        </p:nvSpPr>
        <p:spPr>
          <a:xfrm>
            <a:off x="22213100" y="7045635"/>
            <a:ext cx="10100099" cy="5431800"/>
          </a:xfrm>
          <a:prstGeom prst="rect">
            <a:avLst/>
          </a:prstGeom>
          <a:noFill/>
          <a:ln>
            <a:noFill/>
          </a:ln>
        </p:spPr>
        <p:txBody>
          <a:bodyPr lIns="479475" tIns="479475" rIns="479475" bIns="479475" anchor="t" anchorCtr="0">
            <a:noAutofit/>
          </a:bodyPr>
          <a:lstStyle/>
          <a:p>
            <a:pPr lvl="0" rtl="0">
              <a:lnSpc>
                <a:spcPct val="100000"/>
              </a:lnSpc>
              <a:spcBef>
                <a:spcPts val="0"/>
              </a:spcBef>
              <a:buNone/>
            </a:pPr>
            <a:r>
              <a:rPr lang="en" sz="3400" b="1">
                <a:solidFill>
                  <a:schemeClr val="dk1"/>
                </a:solidFill>
              </a:rPr>
              <a:t>∙</a:t>
            </a:r>
            <a:r>
              <a:rPr lang="en" sz="3400">
                <a:solidFill>
                  <a:schemeClr val="dk1"/>
                </a:solidFill>
              </a:rPr>
              <a:t> Primary interface with user.</a:t>
            </a:r>
          </a:p>
          <a:p>
            <a:pPr lvl="0" rtl="0">
              <a:lnSpc>
                <a:spcPct val="100000"/>
              </a:lnSpc>
              <a:spcBef>
                <a:spcPts val="0"/>
              </a:spcBef>
              <a:buNone/>
            </a:pPr>
            <a:r>
              <a:rPr lang="en" sz="3400" b="1">
                <a:solidFill>
                  <a:schemeClr val="dk1"/>
                </a:solidFill>
              </a:rPr>
              <a:t>∙ </a:t>
            </a:r>
            <a:r>
              <a:rPr lang="en" sz="3400">
                <a:solidFill>
                  <a:schemeClr val="dk1"/>
                </a:solidFill>
              </a:rPr>
              <a:t>Toggleable connection.</a:t>
            </a:r>
          </a:p>
          <a:p>
            <a:pPr rtl="0">
              <a:lnSpc>
                <a:spcPct val="100000"/>
              </a:lnSpc>
              <a:spcBef>
                <a:spcPts val="0"/>
              </a:spcBef>
              <a:buNone/>
            </a:pPr>
            <a:r>
              <a:rPr lang="en" sz="3400" b="1">
                <a:solidFill>
                  <a:schemeClr val="dk1"/>
                </a:solidFill>
              </a:rPr>
              <a:t>∙</a:t>
            </a:r>
            <a:r>
              <a:rPr lang="en" sz="3400">
                <a:solidFill>
                  <a:schemeClr val="dk1"/>
                </a:solidFill>
              </a:rPr>
              <a:t> Entire screen loads video feed upon  </a:t>
            </a:r>
          </a:p>
          <a:p>
            <a:pPr lvl="0" rtl="0">
              <a:lnSpc>
                <a:spcPct val="100000"/>
              </a:lnSpc>
              <a:spcBef>
                <a:spcPts val="0"/>
              </a:spcBef>
              <a:buNone/>
            </a:pPr>
            <a:r>
              <a:rPr lang="en" sz="3400">
                <a:solidFill>
                  <a:schemeClr val="dk1"/>
                </a:solidFill>
              </a:rPr>
              <a:t>  successful connection.</a:t>
            </a:r>
          </a:p>
          <a:p>
            <a:pPr rtl="0">
              <a:lnSpc>
                <a:spcPct val="100000"/>
              </a:lnSpc>
              <a:spcBef>
                <a:spcPts val="0"/>
              </a:spcBef>
              <a:buNone/>
            </a:pPr>
            <a:r>
              <a:rPr lang="en" sz="3400" b="1">
                <a:solidFill>
                  <a:schemeClr val="dk1"/>
                </a:solidFill>
              </a:rPr>
              <a:t>∙</a:t>
            </a:r>
            <a:r>
              <a:rPr lang="en" sz="3400">
                <a:solidFill>
                  <a:schemeClr val="dk1"/>
                </a:solidFill>
              </a:rPr>
              <a:t> Movement buttons allow 2 degrees of </a:t>
            </a:r>
          </a:p>
          <a:p>
            <a:pPr lvl="0" rtl="0">
              <a:lnSpc>
                <a:spcPct val="100000"/>
              </a:lnSpc>
              <a:spcBef>
                <a:spcPts val="0"/>
              </a:spcBef>
              <a:buNone/>
            </a:pPr>
            <a:r>
              <a:rPr lang="en" sz="3400">
                <a:solidFill>
                  <a:schemeClr val="dk1"/>
                </a:solidFill>
              </a:rPr>
              <a:t>  freedom.</a:t>
            </a:r>
          </a:p>
          <a:p>
            <a:pPr lvl="0" rtl="0">
              <a:lnSpc>
                <a:spcPct val="100000"/>
              </a:lnSpc>
              <a:spcBef>
                <a:spcPts val="0"/>
              </a:spcBef>
              <a:buNone/>
            </a:pPr>
            <a:r>
              <a:rPr lang="en" sz="3400" b="1">
                <a:solidFill>
                  <a:schemeClr val="dk1"/>
                </a:solidFill>
              </a:rPr>
              <a:t>∙</a:t>
            </a:r>
            <a:r>
              <a:rPr lang="en" sz="3400">
                <a:solidFill>
                  <a:schemeClr val="dk1"/>
                </a:solidFill>
              </a:rPr>
              <a:t> Safety prevents accidental firing.</a:t>
            </a:r>
          </a:p>
          <a:p>
            <a:pPr rtl="0">
              <a:lnSpc>
                <a:spcPct val="100000"/>
              </a:lnSpc>
              <a:spcBef>
                <a:spcPts val="0"/>
              </a:spcBef>
              <a:buNone/>
            </a:pPr>
            <a:r>
              <a:rPr lang="en" sz="3400" b="1">
                <a:solidFill>
                  <a:schemeClr val="dk1"/>
                </a:solidFill>
              </a:rPr>
              <a:t>∙</a:t>
            </a:r>
            <a:r>
              <a:rPr lang="en" sz="3400">
                <a:solidFill>
                  <a:schemeClr val="dk1"/>
                </a:solidFill>
              </a:rPr>
              <a:t> Settings button in top right opens separate </a:t>
            </a:r>
          </a:p>
          <a:p>
            <a:pPr lvl="0" rtl="0">
              <a:lnSpc>
                <a:spcPct val="100000"/>
              </a:lnSpc>
              <a:spcBef>
                <a:spcPts val="0"/>
              </a:spcBef>
              <a:buNone/>
            </a:pPr>
            <a:r>
              <a:rPr lang="en" sz="3400">
                <a:solidFill>
                  <a:schemeClr val="dk1"/>
                </a:solidFill>
              </a:rPr>
              <a:t>  activity.</a:t>
            </a:r>
          </a:p>
          <a:p>
            <a:pPr lvl="0" rtl="0">
              <a:lnSpc>
                <a:spcPct val="100000"/>
              </a:lnSpc>
              <a:spcBef>
                <a:spcPts val="0"/>
              </a:spcBef>
              <a:buNone/>
            </a:pPr>
            <a:endParaRPr sz="3400">
              <a:solidFill>
                <a:schemeClr val="dk1"/>
              </a:solidFill>
            </a:endParaRPr>
          </a:p>
          <a:p>
            <a:pPr lvl="0" rtl="0">
              <a:lnSpc>
                <a:spcPct val="100000"/>
              </a:lnSpc>
              <a:spcBef>
                <a:spcPts val="0"/>
              </a:spcBef>
              <a:buNone/>
            </a:pPr>
            <a:endParaRPr sz="3400">
              <a:solidFill>
                <a:schemeClr val="dk1"/>
              </a:solidFill>
            </a:endParaRPr>
          </a:p>
          <a:p>
            <a:pPr lvl="0" rtl="0">
              <a:lnSpc>
                <a:spcPct val="100000"/>
              </a:lnSpc>
              <a:spcBef>
                <a:spcPts val="0"/>
              </a:spcBef>
              <a:buNone/>
            </a:pPr>
            <a:endParaRPr sz="3400">
              <a:solidFill>
                <a:schemeClr val="dk1"/>
              </a:solidFill>
            </a:endParaRPr>
          </a:p>
        </p:txBody>
      </p:sp>
      <p:sp>
        <p:nvSpPr>
          <p:cNvPr id="47" name="Shape 47"/>
          <p:cNvSpPr txBox="1"/>
          <p:nvPr/>
        </p:nvSpPr>
        <p:spPr>
          <a:xfrm>
            <a:off x="22213100" y="13995062"/>
            <a:ext cx="10100099" cy="5666100"/>
          </a:xfrm>
          <a:prstGeom prst="rect">
            <a:avLst/>
          </a:prstGeom>
          <a:noFill/>
          <a:ln>
            <a:noFill/>
          </a:ln>
        </p:spPr>
        <p:txBody>
          <a:bodyPr lIns="479475" tIns="479475" rIns="479475" bIns="479475" anchor="t" anchorCtr="0">
            <a:noAutofit/>
          </a:bodyPr>
          <a:lstStyle/>
          <a:p>
            <a:pPr rtl="0">
              <a:lnSpc>
                <a:spcPct val="100000"/>
              </a:lnSpc>
              <a:spcBef>
                <a:spcPts val="0"/>
              </a:spcBef>
              <a:buNone/>
            </a:pPr>
            <a:r>
              <a:rPr lang="en" sz="3400" b="1">
                <a:solidFill>
                  <a:schemeClr val="dk1"/>
                </a:solidFill>
              </a:rPr>
              <a:t>∙</a:t>
            </a:r>
            <a:r>
              <a:rPr lang="en" sz="3400">
                <a:solidFill>
                  <a:schemeClr val="dk1"/>
                </a:solidFill>
              </a:rPr>
              <a:t> Ability to enter a viewing only mode which</a:t>
            </a:r>
          </a:p>
          <a:p>
            <a:pPr rtl="0">
              <a:lnSpc>
                <a:spcPct val="100000"/>
              </a:lnSpc>
              <a:spcBef>
                <a:spcPts val="0"/>
              </a:spcBef>
              <a:buNone/>
            </a:pPr>
            <a:r>
              <a:rPr lang="en" sz="3400">
                <a:solidFill>
                  <a:schemeClr val="dk1"/>
                </a:solidFill>
              </a:rPr>
              <a:t>  disables all user controls and disconnects the</a:t>
            </a:r>
          </a:p>
          <a:p>
            <a:pPr rtl="0">
              <a:lnSpc>
                <a:spcPct val="100000"/>
              </a:lnSpc>
              <a:spcBef>
                <a:spcPts val="0"/>
              </a:spcBef>
              <a:buNone/>
            </a:pPr>
            <a:r>
              <a:rPr lang="en" sz="3400">
                <a:solidFill>
                  <a:schemeClr val="dk1"/>
                </a:solidFill>
              </a:rPr>
              <a:t>  pi, but leaves the camera stream open.</a:t>
            </a:r>
          </a:p>
          <a:p>
            <a:pPr rtl="0">
              <a:lnSpc>
                <a:spcPct val="100000"/>
              </a:lnSpc>
              <a:spcBef>
                <a:spcPts val="0"/>
              </a:spcBef>
              <a:buNone/>
            </a:pPr>
            <a:r>
              <a:rPr lang="en" sz="3400" b="1">
                <a:solidFill>
                  <a:schemeClr val="dk1"/>
                </a:solidFill>
              </a:rPr>
              <a:t>∙</a:t>
            </a:r>
            <a:r>
              <a:rPr lang="en" sz="3400">
                <a:solidFill>
                  <a:schemeClr val="dk1"/>
                </a:solidFill>
              </a:rPr>
              <a:t> User has ability to add hostnames, port</a:t>
            </a:r>
          </a:p>
          <a:p>
            <a:pPr lvl="0" rtl="0">
              <a:lnSpc>
                <a:spcPct val="100000"/>
              </a:lnSpc>
              <a:spcBef>
                <a:spcPts val="0"/>
              </a:spcBef>
              <a:buNone/>
            </a:pPr>
            <a:r>
              <a:rPr lang="en" sz="3400">
                <a:solidFill>
                  <a:schemeClr val="dk1"/>
                </a:solidFill>
              </a:rPr>
              <a:t>  numbers and the camera URL.</a:t>
            </a:r>
          </a:p>
          <a:p>
            <a:pPr rtl="0">
              <a:lnSpc>
                <a:spcPct val="100000"/>
              </a:lnSpc>
              <a:spcBef>
                <a:spcPts val="0"/>
              </a:spcBef>
              <a:buNone/>
            </a:pPr>
            <a:r>
              <a:rPr lang="en" sz="3400" b="1">
                <a:solidFill>
                  <a:schemeClr val="dk1"/>
                </a:solidFill>
              </a:rPr>
              <a:t>∙</a:t>
            </a:r>
            <a:r>
              <a:rPr lang="en" sz="3400">
                <a:solidFill>
                  <a:schemeClr val="dk1"/>
                </a:solidFill>
              </a:rPr>
              <a:t> Persistent changes and history preserves the</a:t>
            </a:r>
          </a:p>
          <a:p>
            <a:pPr lvl="0" rtl="0">
              <a:lnSpc>
                <a:spcPct val="100000"/>
              </a:lnSpc>
              <a:spcBef>
                <a:spcPts val="0"/>
              </a:spcBef>
              <a:buNone/>
            </a:pPr>
            <a:r>
              <a:rPr lang="en" sz="3400">
                <a:solidFill>
                  <a:schemeClr val="dk1"/>
                </a:solidFill>
              </a:rPr>
              <a:t>  five latest user entries.</a:t>
            </a:r>
          </a:p>
        </p:txBody>
      </p:sp>
      <p:pic>
        <p:nvPicPr>
          <p:cNvPr id="48" name="Shape 48"/>
          <p:cNvPicPr preferRelativeResize="0"/>
          <p:nvPr/>
        </p:nvPicPr>
        <p:blipFill>
          <a:blip r:embed="rId7">
            <a:alphaModFix/>
          </a:blip>
          <a:stretch>
            <a:fillRect/>
          </a:stretch>
        </p:blipFill>
        <p:spPr>
          <a:xfrm>
            <a:off x="433352" y="2029333"/>
            <a:ext cx="6174896" cy="1615749"/>
          </a:xfrm>
          <a:prstGeom prst="rect">
            <a:avLst/>
          </a:prstGeom>
          <a:noFill/>
          <a:ln>
            <a:noFill/>
          </a:ln>
        </p:spPr>
      </p:pic>
      <p:sp>
        <p:nvSpPr>
          <p:cNvPr id="49" name="Shape 49"/>
          <p:cNvSpPr txBox="1"/>
          <p:nvPr/>
        </p:nvSpPr>
        <p:spPr>
          <a:xfrm>
            <a:off x="10" y="2321150"/>
            <a:ext cx="43891199" cy="3377400"/>
          </a:xfrm>
          <a:prstGeom prst="rect">
            <a:avLst/>
          </a:prstGeom>
          <a:noFill/>
          <a:ln>
            <a:noFill/>
          </a:ln>
        </p:spPr>
        <p:txBody>
          <a:bodyPr lIns="479475" tIns="479475" rIns="479475" bIns="479475" anchor="t" anchorCtr="0">
            <a:noAutofit/>
          </a:bodyPr>
          <a:lstStyle/>
          <a:p>
            <a:pPr algn="ctr" rtl="0">
              <a:spcBef>
                <a:spcPts val="0"/>
              </a:spcBef>
              <a:buNone/>
            </a:pPr>
            <a:r>
              <a:rPr lang="en" sz="3700">
                <a:solidFill>
                  <a:schemeClr val="dk1"/>
                </a:solidFill>
              </a:rPr>
              <a:t>Department of Computer Science</a:t>
            </a:r>
          </a:p>
          <a:p>
            <a:pPr algn="ctr" rtl="0">
              <a:spcBef>
                <a:spcPts val="0"/>
              </a:spcBef>
              <a:buNone/>
            </a:pPr>
            <a:r>
              <a:rPr lang="en" sz="3700">
                <a:solidFill>
                  <a:schemeClr val="dk1"/>
                </a:solidFill>
              </a:rPr>
              <a:t>University of New Hampshire</a:t>
            </a:r>
          </a:p>
          <a:p>
            <a:pPr algn="ctr" rtl="0">
              <a:spcBef>
                <a:spcPts val="0"/>
              </a:spcBef>
              <a:buNone/>
            </a:pPr>
            <a:r>
              <a:rPr lang="en" sz="3700">
                <a:solidFill>
                  <a:schemeClr val="dk1"/>
                </a:solidFill>
              </a:rPr>
              <a:t>Undergraduates: William Gravelle, Sam Luszcz, Cameron Weatherby</a:t>
            </a:r>
          </a:p>
          <a:p>
            <a:pPr algn="ctr" rtl="0">
              <a:spcBef>
                <a:spcPts val="0"/>
              </a:spcBef>
              <a:buNone/>
            </a:pPr>
            <a:r>
              <a:rPr lang="en" sz="3700">
                <a:solidFill>
                  <a:schemeClr val="dk1"/>
                </a:solidFill>
              </a:rPr>
              <a:t>Advisors: Bence Cserna, András Fekete, Professor Philip Hatcher</a:t>
            </a:r>
          </a:p>
          <a:p>
            <a:pPr lvl="0" algn="ctr" rtl="0">
              <a:spcBef>
                <a:spcPts val="0"/>
              </a:spcBef>
              <a:buNone/>
            </a:pPr>
            <a:endParaRPr sz="3700">
              <a:solidFill>
                <a:schemeClr val="dk1"/>
              </a:solidFill>
            </a:endParaRPr>
          </a:p>
        </p:txBody>
      </p:sp>
      <p:sp>
        <p:nvSpPr>
          <p:cNvPr id="50" name="Shape 50"/>
          <p:cNvSpPr txBox="1"/>
          <p:nvPr/>
        </p:nvSpPr>
        <p:spPr>
          <a:xfrm>
            <a:off x="22158570" y="12694210"/>
            <a:ext cx="10051199" cy="1730099"/>
          </a:xfrm>
          <a:prstGeom prst="rect">
            <a:avLst/>
          </a:prstGeom>
          <a:noFill/>
          <a:ln>
            <a:noFill/>
          </a:ln>
        </p:spPr>
        <p:txBody>
          <a:bodyPr lIns="479475" tIns="479475" rIns="479475" bIns="479475" anchor="t" anchorCtr="0">
            <a:noAutofit/>
          </a:bodyPr>
          <a:lstStyle/>
          <a:p>
            <a:pPr lvl="0" rtl="0">
              <a:spcBef>
                <a:spcPts val="0"/>
              </a:spcBef>
              <a:buNone/>
            </a:pPr>
            <a:r>
              <a:rPr lang="en" sz="4700" b="1"/>
              <a:t>Settings</a:t>
            </a:r>
          </a:p>
        </p:txBody>
      </p:sp>
      <p:pic>
        <p:nvPicPr>
          <p:cNvPr id="51" name="Shape 51"/>
          <p:cNvPicPr preferRelativeResize="0"/>
          <p:nvPr/>
        </p:nvPicPr>
        <p:blipFill>
          <a:blip r:embed="rId8">
            <a:alphaModFix/>
          </a:blip>
          <a:stretch>
            <a:fillRect/>
          </a:stretch>
        </p:blipFill>
        <p:spPr>
          <a:xfrm>
            <a:off x="11563875" y="24262581"/>
            <a:ext cx="9522899" cy="6983569"/>
          </a:xfrm>
          <a:prstGeom prst="rect">
            <a:avLst/>
          </a:prstGeom>
          <a:noFill/>
          <a:ln>
            <a:noFill/>
          </a:ln>
        </p:spPr>
      </p:pic>
      <p:sp>
        <p:nvSpPr>
          <p:cNvPr id="52" name="Shape 52"/>
          <p:cNvSpPr txBox="1"/>
          <p:nvPr/>
        </p:nvSpPr>
        <p:spPr>
          <a:xfrm>
            <a:off x="22212992" y="19200003"/>
            <a:ext cx="10100099" cy="5666100"/>
          </a:xfrm>
          <a:prstGeom prst="rect">
            <a:avLst/>
          </a:prstGeom>
          <a:noFill/>
          <a:ln>
            <a:noFill/>
          </a:ln>
        </p:spPr>
        <p:txBody>
          <a:bodyPr lIns="479475" tIns="479475" rIns="479475" bIns="479475" anchor="t" anchorCtr="0">
            <a:noAutofit/>
          </a:bodyPr>
          <a:lstStyle/>
          <a:p>
            <a:pPr rtl="0">
              <a:spcBef>
                <a:spcPts val="0"/>
              </a:spcBef>
              <a:buNone/>
            </a:pPr>
            <a:r>
              <a:rPr lang="en" sz="3600" b="1">
                <a:solidFill>
                  <a:schemeClr val="dk1"/>
                </a:solidFill>
              </a:rPr>
              <a:t>∙</a:t>
            </a:r>
            <a:r>
              <a:rPr lang="en" sz="3600">
                <a:solidFill>
                  <a:schemeClr val="dk1"/>
                </a:solidFill>
              </a:rPr>
              <a:t> Supplies power to the motors and solenoid</a:t>
            </a:r>
          </a:p>
          <a:p>
            <a:pPr rtl="0">
              <a:spcBef>
                <a:spcPts val="0"/>
              </a:spcBef>
              <a:buNone/>
            </a:pPr>
            <a:r>
              <a:rPr lang="en" sz="3600">
                <a:solidFill>
                  <a:schemeClr val="dk1"/>
                </a:solidFill>
              </a:rPr>
              <a:t>  by connecting to any suitable outside power</a:t>
            </a:r>
          </a:p>
          <a:p>
            <a:pPr lvl="0" rtl="0">
              <a:spcBef>
                <a:spcPts val="0"/>
              </a:spcBef>
              <a:buNone/>
            </a:pPr>
            <a:r>
              <a:rPr lang="en" sz="3600">
                <a:solidFill>
                  <a:schemeClr val="dk1"/>
                </a:solidFill>
              </a:rPr>
              <a:t>  source.</a:t>
            </a:r>
          </a:p>
          <a:p>
            <a:pPr rtl="0">
              <a:spcBef>
                <a:spcPts val="0"/>
              </a:spcBef>
              <a:buNone/>
            </a:pPr>
            <a:r>
              <a:rPr lang="en" sz="3600" b="1">
                <a:solidFill>
                  <a:schemeClr val="dk1"/>
                </a:solidFill>
              </a:rPr>
              <a:t>∙ </a:t>
            </a:r>
            <a:r>
              <a:rPr lang="en" sz="3600">
                <a:solidFill>
                  <a:schemeClr val="dk1"/>
                </a:solidFill>
              </a:rPr>
              <a:t>Executes Python scripts to execute</a:t>
            </a:r>
          </a:p>
          <a:p>
            <a:pPr lvl="0" rtl="0">
              <a:spcBef>
                <a:spcPts val="0"/>
              </a:spcBef>
              <a:buNone/>
            </a:pPr>
            <a:r>
              <a:rPr lang="en" sz="3600">
                <a:solidFill>
                  <a:schemeClr val="dk1"/>
                </a:solidFill>
              </a:rPr>
              <a:t>  movement of motors and solenoid.</a:t>
            </a:r>
          </a:p>
          <a:p>
            <a:pPr lvl="0" rtl="0">
              <a:spcBef>
                <a:spcPts val="0"/>
              </a:spcBef>
              <a:buNone/>
            </a:pPr>
            <a:endParaRPr sz="3600">
              <a:solidFill>
                <a:schemeClr val="dk1"/>
              </a:solidFill>
            </a:endParaRPr>
          </a:p>
        </p:txBody>
      </p:sp>
      <p:pic>
        <p:nvPicPr>
          <p:cNvPr id="53" name="Shape 53"/>
          <p:cNvPicPr preferRelativeResize="0"/>
          <p:nvPr/>
        </p:nvPicPr>
        <p:blipFill>
          <a:blip r:embed="rId9">
            <a:alphaModFix/>
          </a:blip>
          <a:stretch>
            <a:fillRect/>
          </a:stretch>
        </p:blipFill>
        <p:spPr>
          <a:xfrm>
            <a:off x="22793025" y="24737162"/>
            <a:ext cx="8940023" cy="6034408"/>
          </a:xfrm>
          <a:prstGeom prst="rect">
            <a:avLst/>
          </a:prstGeom>
          <a:noFill/>
          <a:ln>
            <a:noFill/>
          </a:ln>
        </p:spPr>
      </p:pic>
      <p:sp>
        <p:nvSpPr>
          <p:cNvPr id="54" name="Shape 54"/>
          <p:cNvSpPr txBox="1"/>
          <p:nvPr/>
        </p:nvSpPr>
        <p:spPr>
          <a:xfrm>
            <a:off x="11293950" y="22546150"/>
            <a:ext cx="10051199" cy="1222200"/>
          </a:xfrm>
          <a:prstGeom prst="rect">
            <a:avLst/>
          </a:prstGeom>
          <a:noFill/>
          <a:ln>
            <a:noFill/>
          </a:ln>
        </p:spPr>
        <p:txBody>
          <a:bodyPr lIns="479475" tIns="479475" rIns="479475" bIns="479475" anchor="t" anchorCtr="0">
            <a:noAutofit/>
          </a:bodyPr>
          <a:lstStyle/>
          <a:p>
            <a:pPr algn="ctr">
              <a:spcBef>
                <a:spcPts val="0"/>
              </a:spcBef>
              <a:buNone/>
            </a:pPr>
            <a:r>
              <a:rPr lang="en" sz="3100"/>
              <a:t>Settings Menu</a:t>
            </a:r>
          </a:p>
        </p:txBody>
      </p:sp>
      <p:sp>
        <p:nvSpPr>
          <p:cNvPr id="55" name="Shape 55"/>
          <p:cNvSpPr txBox="1"/>
          <p:nvPr/>
        </p:nvSpPr>
        <p:spPr>
          <a:xfrm>
            <a:off x="33132250" y="17279120"/>
            <a:ext cx="10051199" cy="3377400"/>
          </a:xfrm>
          <a:prstGeom prst="rect">
            <a:avLst/>
          </a:prstGeom>
          <a:noFill/>
          <a:ln>
            <a:noFill/>
          </a:ln>
        </p:spPr>
        <p:txBody>
          <a:bodyPr lIns="479475" tIns="479475" rIns="479475" bIns="479475" anchor="t" anchorCtr="0">
            <a:noAutofit/>
          </a:bodyPr>
          <a:lstStyle/>
          <a:p>
            <a:pPr lvl="0" rtl="0">
              <a:lnSpc>
                <a:spcPct val="100000"/>
              </a:lnSpc>
              <a:spcBef>
                <a:spcPts val="0"/>
              </a:spcBef>
              <a:buNone/>
            </a:pPr>
            <a:r>
              <a:rPr lang="en" sz="3400" b="1">
                <a:solidFill>
                  <a:schemeClr val="dk1"/>
                </a:solidFill>
              </a:rPr>
              <a:t>∙ </a:t>
            </a:r>
            <a:r>
              <a:rPr lang="en" sz="3400">
                <a:solidFill>
                  <a:schemeClr val="dk1"/>
                </a:solidFill>
              </a:rPr>
              <a:t>Each session uses a new RSA key.</a:t>
            </a:r>
          </a:p>
          <a:p>
            <a:pPr rtl="0">
              <a:lnSpc>
                <a:spcPct val="100000"/>
              </a:lnSpc>
              <a:spcBef>
                <a:spcPts val="0"/>
              </a:spcBef>
              <a:buNone/>
            </a:pPr>
            <a:r>
              <a:rPr lang="en" sz="3400" b="1">
                <a:solidFill>
                  <a:schemeClr val="dk1"/>
                </a:solidFill>
              </a:rPr>
              <a:t>∙ </a:t>
            </a:r>
            <a:r>
              <a:rPr lang="en" sz="3400">
                <a:solidFill>
                  <a:schemeClr val="dk1"/>
                </a:solidFill>
              </a:rPr>
              <a:t>Initial key exchange done using symmetric</a:t>
            </a:r>
          </a:p>
          <a:p>
            <a:pPr lvl="0" rtl="0">
              <a:lnSpc>
                <a:spcPct val="100000"/>
              </a:lnSpc>
              <a:spcBef>
                <a:spcPts val="0"/>
              </a:spcBef>
              <a:buNone/>
            </a:pPr>
            <a:r>
              <a:rPr lang="en" sz="3400">
                <a:solidFill>
                  <a:schemeClr val="dk1"/>
                </a:solidFill>
              </a:rPr>
              <a:t>  keys.</a:t>
            </a:r>
          </a:p>
          <a:p>
            <a:pPr lvl="0" rtl="0">
              <a:lnSpc>
                <a:spcPct val="100000"/>
              </a:lnSpc>
              <a:spcBef>
                <a:spcPts val="0"/>
              </a:spcBef>
              <a:buNone/>
            </a:pPr>
            <a:r>
              <a:rPr lang="en" sz="3400" b="1">
                <a:solidFill>
                  <a:schemeClr val="dk1"/>
                </a:solidFill>
              </a:rPr>
              <a:t>∙ </a:t>
            </a:r>
            <a:r>
              <a:rPr lang="en" sz="3400">
                <a:solidFill>
                  <a:schemeClr val="dk1"/>
                </a:solidFill>
              </a:rPr>
              <a:t>Messages encoded with session key.</a:t>
            </a:r>
          </a:p>
          <a:p>
            <a:pPr lvl="0" rtl="0">
              <a:lnSpc>
                <a:spcPct val="100000"/>
              </a:lnSpc>
              <a:spcBef>
                <a:spcPts val="0"/>
              </a:spcBef>
              <a:buNone/>
            </a:pPr>
            <a:endParaRPr sz="3400"/>
          </a:p>
        </p:txBody>
      </p:sp>
      <p:sp>
        <p:nvSpPr>
          <p:cNvPr id="56" name="Shape 56"/>
          <p:cNvSpPr txBox="1"/>
          <p:nvPr/>
        </p:nvSpPr>
        <p:spPr>
          <a:xfrm>
            <a:off x="33132040" y="20285654"/>
            <a:ext cx="10278900" cy="1730099"/>
          </a:xfrm>
          <a:prstGeom prst="rect">
            <a:avLst/>
          </a:prstGeom>
          <a:noFill/>
          <a:ln>
            <a:noFill/>
          </a:ln>
        </p:spPr>
        <p:txBody>
          <a:bodyPr lIns="479475" tIns="479475" rIns="479475" bIns="479475" anchor="t" anchorCtr="0">
            <a:noAutofit/>
          </a:bodyPr>
          <a:lstStyle/>
          <a:p>
            <a:pPr lvl="0" rtl="0">
              <a:spcBef>
                <a:spcPts val="0"/>
              </a:spcBef>
              <a:buNone/>
            </a:pPr>
            <a:r>
              <a:rPr lang="en" sz="4700" b="1"/>
              <a:t>Conclusions</a:t>
            </a:r>
          </a:p>
        </p:txBody>
      </p:sp>
      <p:sp>
        <p:nvSpPr>
          <p:cNvPr id="57" name="Shape 57"/>
          <p:cNvSpPr txBox="1"/>
          <p:nvPr/>
        </p:nvSpPr>
        <p:spPr>
          <a:xfrm>
            <a:off x="33132040" y="21482340"/>
            <a:ext cx="10051199" cy="3377400"/>
          </a:xfrm>
          <a:prstGeom prst="rect">
            <a:avLst/>
          </a:prstGeom>
          <a:noFill/>
          <a:ln>
            <a:noFill/>
          </a:ln>
        </p:spPr>
        <p:txBody>
          <a:bodyPr lIns="479475" tIns="479475" rIns="479475" bIns="479475" anchor="t" anchorCtr="0">
            <a:noAutofit/>
          </a:bodyPr>
          <a:lstStyle/>
          <a:p>
            <a:pPr rtl="0">
              <a:spcBef>
                <a:spcPts val="0"/>
              </a:spcBef>
              <a:buNone/>
            </a:pPr>
            <a:r>
              <a:rPr lang="en" sz="3400" b="1" dirty="0">
                <a:solidFill>
                  <a:schemeClr val="dk1"/>
                </a:solidFill>
              </a:rPr>
              <a:t>∙ </a:t>
            </a:r>
            <a:r>
              <a:rPr lang="en" sz="3400" dirty="0">
                <a:solidFill>
                  <a:schemeClr val="dk1"/>
                </a:solidFill>
              </a:rPr>
              <a:t>Lessons learned: Communication, integrating</a:t>
            </a:r>
          </a:p>
          <a:p>
            <a:pPr rtl="0">
              <a:spcBef>
                <a:spcPts val="0"/>
              </a:spcBef>
              <a:buNone/>
            </a:pPr>
            <a:r>
              <a:rPr lang="en" sz="3400" dirty="0">
                <a:solidFill>
                  <a:schemeClr val="dk1"/>
                </a:solidFill>
              </a:rPr>
              <a:t>  the different software parts should be done</a:t>
            </a:r>
          </a:p>
          <a:p>
            <a:pPr rtl="0">
              <a:spcBef>
                <a:spcPts val="0"/>
              </a:spcBef>
              <a:buNone/>
            </a:pPr>
            <a:r>
              <a:rPr lang="en" sz="3400" dirty="0">
                <a:solidFill>
                  <a:schemeClr val="dk1"/>
                </a:solidFill>
              </a:rPr>
              <a:t>  earlier rather than later, and do not be </a:t>
            </a:r>
            <a:r>
              <a:rPr lang="en" sz="3400" dirty="0" smtClean="0">
                <a:solidFill>
                  <a:schemeClr val="dk1"/>
                </a:solidFill>
              </a:rPr>
              <a:t>afraid</a:t>
            </a:r>
          </a:p>
          <a:p>
            <a:pPr rtl="0">
              <a:spcBef>
                <a:spcPts val="0"/>
              </a:spcBef>
              <a:buNone/>
            </a:pPr>
            <a:r>
              <a:rPr lang="en" sz="3400" dirty="0">
                <a:solidFill>
                  <a:schemeClr val="dk1"/>
                </a:solidFill>
              </a:rPr>
              <a:t> </a:t>
            </a:r>
            <a:r>
              <a:rPr lang="en" sz="3400" dirty="0" smtClean="0">
                <a:solidFill>
                  <a:schemeClr val="dk1"/>
                </a:solidFill>
              </a:rPr>
              <a:t> </a:t>
            </a:r>
            <a:r>
              <a:rPr lang="en" sz="3400" dirty="0" smtClean="0">
                <a:solidFill>
                  <a:schemeClr val="dk1"/>
                </a:solidFill>
              </a:rPr>
              <a:t>to ask </a:t>
            </a:r>
            <a:r>
              <a:rPr lang="en" sz="3400" dirty="0">
                <a:solidFill>
                  <a:schemeClr val="dk1"/>
                </a:solidFill>
              </a:rPr>
              <a:t>questions.</a:t>
            </a:r>
            <a:br>
              <a:rPr lang="en" sz="3400" dirty="0">
                <a:solidFill>
                  <a:schemeClr val="dk1"/>
                </a:solidFill>
              </a:rPr>
            </a:br>
            <a:endParaRPr lang="en" sz="3400" dirty="0">
              <a:solidFill>
                <a:schemeClr val="dk1"/>
              </a:solidFill>
            </a:endParaRPr>
          </a:p>
          <a:p>
            <a:pPr rtl="0">
              <a:spcBef>
                <a:spcPts val="0"/>
              </a:spcBef>
              <a:buNone/>
            </a:pPr>
            <a:r>
              <a:rPr lang="en" sz="3400" b="1" dirty="0">
                <a:solidFill>
                  <a:schemeClr val="dk1"/>
                </a:solidFill>
              </a:rPr>
              <a:t>∙ </a:t>
            </a:r>
            <a:r>
              <a:rPr lang="en" sz="3400" dirty="0">
                <a:solidFill>
                  <a:schemeClr val="dk1"/>
                </a:solidFill>
              </a:rPr>
              <a:t>Well Done: Integration came together very </a:t>
            </a:r>
          </a:p>
          <a:p>
            <a:pPr rtl="0">
              <a:spcBef>
                <a:spcPts val="0"/>
              </a:spcBef>
              <a:buNone/>
            </a:pPr>
            <a:r>
              <a:rPr lang="en" sz="3400" dirty="0">
                <a:solidFill>
                  <a:schemeClr val="dk1"/>
                </a:solidFill>
              </a:rPr>
              <a:t>  well because of good commenting and clean </a:t>
            </a:r>
          </a:p>
          <a:p>
            <a:pPr rtl="0">
              <a:spcBef>
                <a:spcPts val="0"/>
              </a:spcBef>
              <a:buNone/>
            </a:pPr>
            <a:r>
              <a:rPr lang="en" sz="3400" dirty="0">
                <a:solidFill>
                  <a:schemeClr val="dk1"/>
                </a:solidFill>
              </a:rPr>
              <a:t>  coding. Interdisciplinary cooperation achieved </a:t>
            </a:r>
          </a:p>
          <a:p>
            <a:pPr rtl="0">
              <a:spcBef>
                <a:spcPts val="0"/>
              </a:spcBef>
              <a:buNone/>
            </a:pPr>
            <a:r>
              <a:rPr lang="en" sz="3400" dirty="0">
                <a:solidFill>
                  <a:schemeClr val="dk1"/>
                </a:solidFill>
              </a:rPr>
              <a:t>  and close attention to detail helped make the </a:t>
            </a:r>
          </a:p>
          <a:p>
            <a:pPr lvl="0" rtl="0">
              <a:spcBef>
                <a:spcPts val="0"/>
              </a:spcBef>
              <a:buNone/>
            </a:pPr>
            <a:r>
              <a:rPr lang="en" sz="3400" dirty="0">
                <a:solidFill>
                  <a:schemeClr val="dk1"/>
                </a:solidFill>
              </a:rPr>
              <a:t>  project what it is today.</a:t>
            </a:r>
          </a:p>
        </p:txBody>
      </p:sp>
      <p:sp>
        <p:nvSpPr>
          <p:cNvPr id="58" name="Shape 58"/>
          <p:cNvSpPr txBox="1"/>
          <p:nvPr/>
        </p:nvSpPr>
        <p:spPr>
          <a:xfrm>
            <a:off x="33132259" y="16187775"/>
            <a:ext cx="10278900" cy="1730099"/>
          </a:xfrm>
          <a:prstGeom prst="rect">
            <a:avLst/>
          </a:prstGeom>
          <a:noFill/>
          <a:ln>
            <a:noFill/>
          </a:ln>
        </p:spPr>
        <p:txBody>
          <a:bodyPr lIns="479475" tIns="479475" rIns="479475" bIns="479475" anchor="t" anchorCtr="0">
            <a:noAutofit/>
          </a:bodyPr>
          <a:lstStyle/>
          <a:p>
            <a:pPr lvl="0" rtl="0">
              <a:spcBef>
                <a:spcPts val="0"/>
              </a:spcBef>
              <a:buNone/>
            </a:pPr>
            <a:r>
              <a:rPr lang="en" sz="4700" b="1"/>
              <a:t>Communication Integrity</a:t>
            </a:r>
          </a:p>
        </p:txBody>
      </p:sp>
      <p:pic>
        <p:nvPicPr>
          <p:cNvPr id="59" name="Shape 59"/>
          <p:cNvPicPr preferRelativeResize="0"/>
          <p:nvPr/>
        </p:nvPicPr>
        <p:blipFill>
          <a:blip r:embed="rId10">
            <a:alphaModFix/>
          </a:blip>
          <a:stretch>
            <a:fillRect/>
          </a:stretch>
        </p:blipFill>
        <p:spPr>
          <a:xfrm>
            <a:off x="36937587" y="1044037"/>
            <a:ext cx="2905125" cy="4200525"/>
          </a:xfrm>
          <a:prstGeom prst="rect">
            <a:avLst/>
          </a:prstGeom>
          <a:noFill/>
          <a:ln>
            <a:noFill/>
          </a:ln>
        </p:spPr>
      </p:pic>
      <p:sp>
        <p:nvSpPr>
          <p:cNvPr id="60" name="Shape 60"/>
          <p:cNvSpPr txBox="1"/>
          <p:nvPr/>
        </p:nvSpPr>
        <p:spPr>
          <a:xfrm>
            <a:off x="11293950" y="13969575"/>
            <a:ext cx="10051199" cy="1222200"/>
          </a:xfrm>
          <a:prstGeom prst="rect">
            <a:avLst/>
          </a:prstGeom>
          <a:noFill/>
          <a:ln>
            <a:noFill/>
          </a:ln>
        </p:spPr>
        <p:txBody>
          <a:bodyPr lIns="479475" tIns="479475" rIns="479475" bIns="479475" anchor="t" anchorCtr="0">
            <a:noAutofit/>
          </a:bodyPr>
          <a:lstStyle/>
          <a:p>
            <a:pPr lvl="0" algn="ctr" rtl="0">
              <a:spcBef>
                <a:spcPts val="0"/>
              </a:spcBef>
              <a:buNone/>
            </a:pPr>
            <a:r>
              <a:rPr lang="en" sz="3100"/>
              <a:t>User Interface</a:t>
            </a:r>
          </a:p>
        </p:txBody>
      </p:sp>
      <p:sp>
        <p:nvSpPr>
          <p:cNvPr id="61" name="Shape 61"/>
          <p:cNvSpPr txBox="1"/>
          <p:nvPr/>
        </p:nvSpPr>
        <p:spPr>
          <a:xfrm>
            <a:off x="11338300" y="30796525"/>
            <a:ext cx="10051199" cy="1222200"/>
          </a:xfrm>
          <a:prstGeom prst="rect">
            <a:avLst/>
          </a:prstGeom>
          <a:noFill/>
          <a:ln>
            <a:noFill/>
          </a:ln>
        </p:spPr>
        <p:txBody>
          <a:bodyPr lIns="479475" tIns="479475" rIns="479475" bIns="479475" anchor="t" anchorCtr="0">
            <a:noAutofit/>
          </a:bodyPr>
          <a:lstStyle/>
          <a:p>
            <a:pPr lvl="0" algn="ctr" rtl="0">
              <a:spcBef>
                <a:spcPts val="0"/>
              </a:spcBef>
              <a:buNone/>
            </a:pPr>
            <a:r>
              <a:rPr lang="en" sz="3100"/>
              <a:t>Sequence Diagram</a:t>
            </a:r>
          </a:p>
        </p:txBody>
      </p:sp>
    </p:spTree>
  </p:cSld>
  <p:clrMapOvr>
    <a:masterClrMapping/>
  </p:clrMapOvr>
  <p:transition spd="slow">
    <p:cut/>
  </p:transition>
</p:sld>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756</Words>
  <Application>Microsoft Office PowerPoint</Application>
  <PresentationFormat>Custom</PresentationFormat>
  <Paragraphs>78</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simple-light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IOL</cp:lastModifiedBy>
  <cp:revision>1</cp:revision>
  <dcterms:modified xsi:type="dcterms:W3CDTF">2015-04-23T16:40:59Z</dcterms:modified>
</cp:coreProperties>
</file>