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51206400" cy="40233600"/>
  <p:notesSz cx="32918400" cy="51206400"/>
  <p:defaultTextStyle>
    <a:defPPr>
      <a:defRPr lang="en-US"/>
    </a:defPPr>
    <a:lvl1pPr algn="l" rtl="0" fontAlgn="base">
      <a:spcBef>
        <a:spcPct val="0"/>
      </a:spcBef>
      <a:spcAft>
        <a:spcPct val="0"/>
      </a:spcAft>
      <a:defRPr sz="3200" kern="1200">
        <a:solidFill>
          <a:schemeClr val="tx1"/>
        </a:solidFill>
        <a:latin typeface="Helvetica" pitchFamily="-111" charset="0"/>
        <a:ea typeface="ＭＳ Ｐゴシック" pitchFamily="-111" charset="-128"/>
        <a:cs typeface="+mn-cs"/>
      </a:defRPr>
    </a:lvl1pPr>
    <a:lvl2pPr marL="457200" algn="l" rtl="0" fontAlgn="base">
      <a:spcBef>
        <a:spcPct val="0"/>
      </a:spcBef>
      <a:spcAft>
        <a:spcPct val="0"/>
      </a:spcAft>
      <a:defRPr sz="3200" kern="1200">
        <a:solidFill>
          <a:schemeClr val="tx1"/>
        </a:solidFill>
        <a:latin typeface="Helvetica" pitchFamily="-111" charset="0"/>
        <a:ea typeface="ＭＳ Ｐゴシック" pitchFamily="-111" charset="-128"/>
        <a:cs typeface="+mn-cs"/>
      </a:defRPr>
    </a:lvl2pPr>
    <a:lvl3pPr marL="914400" algn="l" rtl="0" fontAlgn="base">
      <a:spcBef>
        <a:spcPct val="0"/>
      </a:spcBef>
      <a:spcAft>
        <a:spcPct val="0"/>
      </a:spcAft>
      <a:defRPr sz="3200" kern="1200">
        <a:solidFill>
          <a:schemeClr val="tx1"/>
        </a:solidFill>
        <a:latin typeface="Helvetica" pitchFamily="-111" charset="0"/>
        <a:ea typeface="ＭＳ Ｐゴシック" pitchFamily="-111" charset="-128"/>
        <a:cs typeface="+mn-cs"/>
      </a:defRPr>
    </a:lvl3pPr>
    <a:lvl4pPr marL="1371600" algn="l" rtl="0" fontAlgn="base">
      <a:spcBef>
        <a:spcPct val="0"/>
      </a:spcBef>
      <a:spcAft>
        <a:spcPct val="0"/>
      </a:spcAft>
      <a:defRPr sz="3200" kern="1200">
        <a:solidFill>
          <a:schemeClr val="tx1"/>
        </a:solidFill>
        <a:latin typeface="Helvetica" pitchFamily="-111" charset="0"/>
        <a:ea typeface="ＭＳ Ｐゴシック" pitchFamily="-111" charset="-128"/>
        <a:cs typeface="+mn-cs"/>
      </a:defRPr>
    </a:lvl4pPr>
    <a:lvl5pPr marL="1828800" algn="l" rtl="0" fontAlgn="base">
      <a:spcBef>
        <a:spcPct val="0"/>
      </a:spcBef>
      <a:spcAft>
        <a:spcPct val="0"/>
      </a:spcAft>
      <a:defRPr sz="3200" kern="1200">
        <a:solidFill>
          <a:schemeClr val="tx1"/>
        </a:solidFill>
        <a:latin typeface="Helvetica" pitchFamily="-111" charset="0"/>
        <a:ea typeface="ＭＳ Ｐゴシック" pitchFamily="-111" charset="-128"/>
        <a:cs typeface="+mn-cs"/>
      </a:defRPr>
    </a:lvl5pPr>
    <a:lvl6pPr marL="2286000" algn="l" defTabSz="914400" rtl="0" eaLnBrk="1" latinLnBrk="0" hangingPunct="1">
      <a:defRPr sz="3200" kern="1200">
        <a:solidFill>
          <a:schemeClr val="tx1"/>
        </a:solidFill>
        <a:latin typeface="Helvetica" pitchFamily="-111" charset="0"/>
        <a:ea typeface="ＭＳ Ｐゴシック" pitchFamily="-111" charset="-128"/>
        <a:cs typeface="+mn-cs"/>
      </a:defRPr>
    </a:lvl6pPr>
    <a:lvl7pPr marL="2743200" algn="l" defTabSz="914400" rtl="0" eaLnBrk="1" latinLnBrk="0" hangingPunct="1">
      <a:defRPr sz="3200" kern="1200">
        <a:solidFill>
          <a:schemeClr val="tx1"/>
        </a:solidFill>
        <a:latin typeface="Helvetica" pitchFamily="-111" charset="0"/>
        <a:ea typeface="ＭＳ Ｐゴシック" pitchFamily="-111" charset="-128"/>
        <a:cs typeface="+mn-cs"/>
      </a:defRPr>
    </a:lvl7pPr>
    <a:lvl8pPr marL="3200400" algn="l" defTabSz="914400" rtl="0" eaLnBrk="1" latinLnBrk="0" hangingPunct="1">
      <a:defRPr sz="3200" kern="1200">
        <a:solidFill>
          <a:schemeClr val="tx1"/>
        </a:solidFill>
        <a:latin typeface="Helvetica" pitchFamily="-111" charset="0"/>
        <a:ea typeface="ＭＳ Ｐゴシック" pitchFamily="-111" charset="-128"/>
        <a:cs typeface="+mn-cs"/>
      </a:defRPr>
    </a:lvl8pPr>
    <a:lvl9pPr marL="3657600" algn="l" defTabSz="914400" rtl="0" eaLnBrk="1" latinLnBrk="0" hangingPunct="1">
      <a:defRPr sz="3200" kern="1200">
        <a:solidFill>
          <a:schemeClr val="tx1"/>
        </a:solidFill>
        <a:latin typeface="Helvetica" pitchFamily="-111" charset="0"/>
        <a:ea typeface="ＭＳ Ｐゴシック" pitchFamily="-111"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800080"/>
    <a:srgbClr val="3A9280"/>
    <a:srgbClr val="FF9900"/>
    <a:srgbClr val="6666FF"/>
    <a:srgbClr val="FF3300"/>
    <a:srgbClr val="88A7F4"/>
    <a:srgbClr val="004080"/>
    <a:srgbClr val="92D050"/>
    <a:srgbClr val="00CC66"/>
    <a:srgbClr val="FF962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autoAdjust="0"/>
    <p:restoredTop sz="95584" autoAdjust="0"/>
  </p:normalViewPr>
  <p:slideViewPr>
    <p:cSldViewPr snapToGrid="0">
      <p:cViewPr varScale="1">
        <p:scale>
          <a:sx n="12" d="100"/>
          <a:sy n="12" d="100"/>
        </p:scale>
        <p:origin x="-2944" y="-176"/>
      </p:cViewPr>
      <p:guideLst>
        <p:guide orient="horz" pos="876"/>
        <p:guide orient="horz" pos="23995"/>
        <p:guide orient="horz" pos="4558"/>
        <p:guide orient="horz" pos="2602"/>
        <p:guide pos="7439"/>
        <p:guide pos="8412"/>
        <p:guide pos="15311"/>
        <p:guide pos="24535"/>
        <p:guide pos="1150"/>
        <p:guide pos="16330"/>
        <p:guide pos="23563"/>
        <p:guide pos="30871"/>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14265275" cy="2560638"/>
          </a:xfrm>
          <a:prstGeom prst="rect">
            <a:avLst/>
          </a:prstGeom>
        </p:spPr>
        <p:txBody>
          <a:bodyPr vert="horz" lIns="91440" tIns="45720" rIns="91440" bIns="45720" rtlCol="0"/>
          <a:lstStyle>
            <a:lvl1pPr algn="l">
              <a:defRPr sz="1200">
                <a:ea typeface="+mn-ea"/>
              </a:defRPr>
            </a:lvl1pPr>
          </a:lstStyle>
          <a:p>
            <a:pPr>
              <a:defRPr/>
            </a:pPr>
            <a:endParaRPr lang="en-US"/>
          </a:p>
        </p:txBody>
      </p:sp>
      <p:sp>
        <p:nvSpPr>
          <p:cNvPr id="3" name="Date Placeholder 2"/>
          <p:cNvSpPr>
            <a:spLocks noGrp="1"/>
          </p:cNvSpPr>
          <p:nvPr>
            <p:ph type="dt" idx="1"/>
          </p:nvPr>
        </p:nvSpPr>
        <p:spPr>
          <a:xfrm>
            <a:off x="18646775" y="0"/>
            <a:ext cx="14263688" cy="2560638"/>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E2B3BDFA-48EC-4126-83FB-FE4761283E29}" type="datetime1">
              <a:rPr lang="en-US"/>
              <a:pPr>
                <a:defRPr/>
              </a:pPr>
              <a:t>4/17/15</a:t>
            </a:fld>
            <a:endParaRPr lang="en-US"/>
          </a:p>
        </p:txBody>
      </p:sp>
      <p:sp>
        <p:nvSpPr>
          <p:cNvPr id="4" name="Slide Image Placeholder 3"/>
          <p:cNvSpPr>
            <a:spLocks noGrp="1" noRot="1" noChangeAspect="1"/>
          </p:cNvSpPr>
          <p:nvPr>
            <p:ph type="sldImg" idx="2"/>
          </p:nvPr>
        </p:nvSpPr>
        <p:spPr>
          <a:xfrm>
            <a:off x="4240213" y="3840163"/>
            <a:ext cx="24437975" cy="192024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3292475" y="24323675"/>
            <a:ext cx="26333450" cy="230425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48637825"/>
            <a:ext cx="14265275" cy="2559050"/>
          </a:xfrm>
          <a:prstGeom prst="rect">
            <a:avLst/>
          </a:prstGeom>
        </p:spPr>
        <p:txBody>
          <a:bodyPr vert="horz" lIns="91440" tIns="45720" rIns="91440" bIns="45720" rtlCol="0" anchor="b"/>
          <a:lstStyle>
            <a:lvl1pPr algn="l">
              <a:defRPr sz="1200">
                <a:ea typeface="+mn-ea"/>
              </a:defRPr>
            </a:lvl1pPr>
          </a:lstStyle>
          <a:p>
            <a:pPr>
              <a:defRPr/>
            </a:pPr>
            <a:endParaRPr lang="en-US"/>
          </a:p>
        </p:txBody>
      </p:sp>
      <p:sp>
        <p:nvSpPr>
          <p:cNvPr id="7" name="Slide Number Placeholder 6"/>
          <p:cNvSpPr>
            <a:spLocks noGrp="1"/>
          </p:cNvSpPr>
          <p:nvPr>
            <p:ph type="sldNum" sz="quarter" idx="5"/>
          </p:nvPr>
        </p:nvSpPr>
        <p:spPr>
          <a:xfrm>
            <a:off x="18646775" y="48637825"/>
            <a:ext cx="14263688" cy="255905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54F48323-BC25-4BDC-BDAB-1630853247F4}" type="slidenum">
              <a:rPr lang="en-US"/>
              <a:pPr>
                <a:defRPr/>
              </a:pPr>
              <a:t>‹#›</a:t>
            </a:fld>
            <a:endParaRPr lang="en-US"/>
          </a:p>
        </p:txBody>
      </p:sp>
    </p:spTree>
    <p:extLst>
      <p:ext uri="{BB962C8B-B14F-4D97-AF65-F5344CB8AC3E}">
        <p14:creationId xmlns:p14="http://schemas.microsoft.com/office/powerpoint/2010/main" val="4023313046"/>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pitchFamily="-111" charset="-128"/>
        <a:cs typeface="ＭＳ Ｐゴシック" pitchFamily="-111"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pitchFamily="-111"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pitchFamily="-111"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pitchFamily="-111"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pitchFamily="-111"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p:spPr>
      </p:sp>
      <p:sp>
        <p:nvSpPr>
          <p:cNvPr id="40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4100" name="Slide Number Placeholder 3"/>
          <p:cNvSpPr>
            <a:spLocks noGrp="1"/>
          </p:cNvSpPr>
          <p:nvPr>
            <p:ph type="sldNum" sz="quarter" idx="5"/>
          </p:nvPr>
        </p:nvSpPr>
        <p:spPr bwMode="auto">
          <a:noFill/>
          <a:ln>
            <a:miter lim="800000"/>
            <a:headEnd/>
            <a:tailEnd/>
          </a:ln>
        </p:spPr>
        <p:txBody>
          <a:bodyPr/>
          <a:lstStyle/>
          <a:p>
            <a:fld id="{FDC10E07-8F72-4AD8-AE90-9A5712BE1A40}" type="slidenum">
              <a:rPr lang="en-US" smtClean="0"/>
              <a:pPr/>
              <a:t>1</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164" y="12499270"/>
            <a:ext cx="43526075" cy="8622594"/>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325" y="22798264"/>
            <a:ext cx="35845750" cy="10283472"/>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0BA7A32-345A-4E1A-931B-E5599541EFD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B3EC06E-1DB7-4A14-8A36-1C2064E5547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1" y="25854203"/>
            <a:ext cx="43526075" cy="7990064"/>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1" y="17053102"/>
            <a:ext cx="43526075" cy="88011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7DD0066-56DA-420A-BC2E-B64D7483A0C0}"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40164" y="11624206"/>
            <a:ext cx="21686837" cy="2413899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5679400" y="11624206"/>
            <a:ext cx="21686838" cy="2413899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9647F2-FEC4-4D4C-887F-F867A9A303D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60639" y="1610431"/>
            <a:ext cx="46085125" cy="670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638" y="9006770"/>
            <a:ext cx="22625050" cy="375249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60638" y="12759267"/>
            <a:ext cx="22625050" cy="2318049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775" y="9006770"/>
            <a:ext cx="22632988" cy="375249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6012775" y="12759267"/>
            <a:ext cx="22632988" cy="2318049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3E51DF2-7E71-497F-AFED-D17153CE1FA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58D4F386-BA91-4662-8E30-9613C322ED9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CE947AAD-6AB3-4732-8027-0FDCED0B73E8}"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638" y="1602670"/>
            <a:ext cx="16846550" cy="6816196"/>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0019963" y="1602670"/>
            <a:ext cx="28625800" cy="3433709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638" y="8418866"/>
            <a:ext cx="16846550" cy="27520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993E693-002C-4994-9B6E-BCE1AABE669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176" y="28163133"/>
            <a:ext cx="30724475" cy="3325636"/>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0036176" y="3595336"/>
            <a:ext cx="30724475" cy="2413899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0036176" y="31488769"/>
            <a:ext cx="30724475" cy="472069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C1AE2DD-3C2A-43AD-9915-3727E7A883D4}"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FCBA766-C1FF-4534-A592-9D6AFC95D2F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485514" y="3575933"/>
            <a:ext cx="10880725" cy="3218726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840163" y="3575933"/>
            <a:ext cx="32492950" cy="321872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4CCC2A-0694-4948-99E9-2E344076D0B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840163" y="3576638"/>
            <a:ext cx="43526075" cy="6705600"/>
          </a:xfrm>
          <a:prstGeom prst="rect">
            <a:avLst/>
          </a:prstGeom>
          <a:noFill/>
          <a:ln w="9525">
            <a:noFill/>
            <a:miter lim="800000"/>
            <a:headEnd/>
            <a:tailEnd/>
          </a:ln>
        </p:spPr>
        <p:txBody>
          <a:bodyPr vert="horz" wrap="square" lIns="407557" tIns="203779" rIns="407557" bIns="203779"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3840163" y="11623675"/>
            <a:ext cx="43526075" cy="24139525"/>
          </a:xfrm>
          <a:prstGeom prst="rect">
            <a:avLst/>
          </a:prstGeom>
          <a:noFill/>
          <a:ln w="9525">
            <a:noFill/>
            <a:miter lim="800000"/>
            <a:headEnd/>
            <a:tailEnd/>
          </a:ln>
        </p:spPr>
        <p:txBody>
          <a:bodyPr vert="horz" wrap="square" lIns="407557" tIns="203779" rIns="407557" bIns="20377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3840163" y="36656963"/>
            <a:ext cx="10668000" cy="2682875"/>
          </a:xfrm>
          <a:prstGeom prst="rect">
            <a:avLst/>
          </a:prstGeom>
          <a:noFill/>
          <a:ln w="9525">
            <a:noFill/>
            <a:miter lim="800000"/>
            <a:headEnd/>
            <a:tailEnd/>
          </a:ln>
          <a:effectLst/>
        </p:spPr>
        <p:txBody>
          <a:bodyPr vert="horz" wrap="square" lIns="407557" tIns="203779" rIns="407557" bIns="203779" numCol="1" anchor="t" anchorCtr="0" compatLnSpc="1">
            <a:prstTxWarp prst="textNoShape">
              <a:avLst/>
            </a:prstTxWarp>
          </a:bodyPr>
          <a:lstStyle>
            <a:lvl1pPr>
              <a:defRPr sz="6200">
                <a:latin typeface="Times New Roman" pitchFamily="-111" charset="0"/>
                <a:ea typeface="+mn-ea"/>
              </a:defRPr>
            </a:lvl1pPr>
          </a:lstStyle>
          <a:p>
            <a:pPr>
              <a:defRPr/>
            </a:pPr>
            <a:endParaRPr lang="en-US"/>
          </a:p>
        </p:txBody>
      </p:sp>
      <p:sp>
        <p:nvSpPr>
          <p:cNvPr id="1029" name="Rectangle 5"/>
          <p:cNvSpPr>
            <a:spLocks noGrp="1" noChangeArrowheads="1"/>
          </p:cNvSpPr>
          <p:nvPr>
            <p:ph type="ftr" sz="quarter" idx="3"/>
          </p:nvPr>
        </p:nvSpPr>
        <p:spPr bwMode="auto">
          <a:xfrm>
            <a:off x="17495838" y="36656963"/>
            <a:ext cx="16214725" cy="2682875"/>
          </a:xfrm>
          <a:prstGeom prst="rect">
            <a:avLst/>
          </a:prstGeom>
          <a:noFill/>
          <a:ln w="9525">
            <a:noFill/>
            <a:miter lim="800000"/>
            <a:headEnd/>
            <a:tailEnd/>
          </a:ln>
          <a:effectLst/>
        </p:spPr>
        <p:txBody>
          <a:bodyPr vert="horz" wrap="square" lIns="407557" tIns="203779" rIns="407557" bIns="203779" numCol="1" anchor="t" anchorCtr="0" compatLnSpc="1">
            <a:prstTxWarp prst="textNoShape">
              <a:avLst/>
            </a:prstTxWarp>
          </a:bodyPr>
          <a:lstStyle>
            <a:lvl1pPr algn="ctr">
              <a:defRPr sz="6200">
                <a:latin typeface="Times New Roman" pitchFamily="-111" charset="0"/>
                <a:ea typeface="+mn-ea"/>
              </a:defRPr>
            </a:lvl1pPr>
          </a:lstStyle>
          <a:p>
            <a:pPr>
              <a:defRPr/>
            </a:pPr>
            <a:endParaRPr lang="en-US"/>
          </a:p>
        </p:txBody>
      </p:sp>
      <p:sp>
        <p:nvSpPr>
          <p:cNvPr id="1030" name="Rectangle 6"/>
          <p:cNvSpPr>
            <a:spLocks noGrp="1" noChangeArrowheads="1"/>
          </p:cNvSpPr>
          <p:nvPr>
            <p:ph type="sldNum" sz="quarter" idx="4"/>
          </p:nvPr>
        </p:nvSpPr>
        <p:spPr bwMode="auto">
          <a:xfrm>
            <a:off x="36698238" y="36656963"/>
            <a:ext cx="10668000" cy="2682875"/>
          </a:xfrm>
          <a:prstGeom prst="rect">
            <a:avLst/>
          </a:prstGeom>
          <a:noFill/>
          <a:ln w="9525">
            <a:noFill/>
            <a:miter lim="800000"/>
            <a:headEnd/>
            <a:tailEnd/>
          </a:ln>
          <a:effectLst/>
        </p:spPr>
        <p:txBody>
          <a:bodyPr vert="horz" wrap="square" lIns="407557" tIns="203779" rIns="407557" bIns="203779" numCol="1" anchor="t" anchorCtr="0" compatLnSpc="1">
            <a:prstTxWarp prst="textNoShape">
              <a:avLst/>
            </a:prstTxWarp>
          </a:bodyPr>
          <a:lstStyle>
            <a:lvl1pPr algn="r">
              <a:defRPr sz="6200">
                <a:latin typeface="Times New Roman" pitchFamily="-111" charset="0"/>
              </a:defRPr>
            </a:lvl1pPr>
          </a:lstStyle>
          <a:p>
            <a:pPr>
              <a:defRPr/>
            </a:pPr>
            <a:fld id="{F17DD097-C90E-4DB4-89E2-7383D0D4D1E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075113" rtl="0" eaLnBrk="0" fontAlgn="base" hangingPunct="0">
        <a:spcBef>
          <a:spcPct val="0"/>
        </a:spcBef>
        <a:spcAft>
          <a:spcPct val="0"/>
        </a:spcAft>
        <a:defRPr sz="19600">
          <a:solidFill>
            <a:schemeClr val="tx2"/>
          </a:solidFill>
          <a:latin typeface="+mj-lt"/>
          <a:ea typeface="ＭＳ Ｐゴシック" pitchFamily="-65" charset="-128"/>
          <a:cs typeface="ＭＳ Ｐゴシック" pitchFamily="-65" charset="-128"/>
        </a:defRPr>
      </a:lvl1pPr>
      <a:lvl2pPr algn="ctr" defTabSz="4075113" rtl="0" eaLnBrk="0" fontAlgn="base" hangingPunct="0">
        <a:spcBef>
          <a:spcPct val="0"/>
        </a:spcBef>
        <a:spcAft>
          <a:spcPct val="0"/>
        </a:spcAft>
        <a:defRPr sz="19600">
          <a:solidFill>
            <a:schemeClr val="tx2"/>
          </a:solidFill>
          <a:latin typeface="Times New Roman" pitchFamily="-65" charset="0"/>
          <a:ea typeface="ＭＳ Ｐゴシック" pitchFamily="-65" charset="-128"/>
          <a:cs typeface="ＭＳ Ｐゴシック" pitchFamily="-65" charset="-128"/>
        </a:defRPr>
      </a:lvl2pPr>
      <a:lvl3pPr algn="ctr" defTabSz="4075113" rtl="0" eaLnBrk="0" fontAlgn="base" hangingPunct="0">
        <a:spcBef>
          <a:spcPct val="0"/>
        </a:spcBef>
        <a:spcAft>
          <a:spcPct val="0"/>
        </a:spcAft>
        <a:defRPr sz="19600">
          <a:solidFill>
            <a:schemeClr val="tx2"/>
          </a:solidFill>
          <a:latin typeface="Times New Roman" pitchFamily="-65" charset="0"/>
          <a:ea typeface="ＭＳ Ｐゴシック" pitchFamily="-65" charset="-128"/>
          <a:cs typeface="ＭＳ Ｐゴシック" pitchFamily="-65" charset="-128"/>
        </a:defRPr>
      </a:lvl3pPr>
      <a:lvl4pPr algn="ctr" defTabSz="4075113" rtl="0" eaLnBrk="0" fontAlgn="base" hangingPunct="0">
        <a:spcBef>
          <a:spcPct val="0"/>
        </a:spcBef>
        <a:spcAft>
          <a:spcPct val="0"/>
        </a:spcAft>
        <a:defRPr sz="19600">
          <a:solidFill>
            <a:schemeClr val="tx2"/>
          </a:solidFill>
          <a:latin typeface="Times New Roman" pitchFamily="-65" charset="0"/>
          <a:ea typeface="ＭＳ Ｐゴシック" pitchFamily="-65" charset="-128"/>
          <a:cs typeface="ＭＳ Ｐゴシック" pitchFamily="-65" charset="-128"/>
        </a:defRPr>
      </a:lvl4pPr>
      <a:lvl5pPr algn="ctr" defTabSz="4075113" rtl="0" eaLnBrk="0" fontAlgn="base" hangingPunct="0">
        <a:spcBef>
          <a:spcPct val="0"/>
        </a:spcBef>
        <a:spcAft>
          <a:spcPct val="0"/>
        </a:spcAft>
        <a:defRPr sz="19600">
          <a:solidFill>
            <a:schemeClr val="tx2"/>
          </a:solidFill>
          <a:latin typeface="Times New Roman" pitchFamily="-65" charset="0"/>
          <a:ea typeface="ＭＳ Ｐゴシック" pitchFamily="-65" charset="-128"/>
          <a:cs typeface="ＭＳ Ｐゴシック" pitchFamily="-65" charset="-128"/>
        </a:defRPr>
      </a:lvl5pPr>
      <a:lvl6pPr marL="457200" algn="ctr" defTabSz="4075113" rtl="0" fontAlgn="base">
        <a:spcBef>
          <a:spcPct val="0"/>
        </a:spcBef>
        <a:spcAft>
          <a:spcPct val="0"/>
        </a:spcAft>
        <a:defRPr sz="19600">
          <a:solidFill>
            <a:schemeClr val="tx2"/>
          </a:solidFill>
          <a:latin typeface="Times New Roman" pitchFamily="-65" charset="0"/>
        </a:defRPr>
      </a:lvl6pPr>
      <a:lvl7pPr marL="914400" algn="ctr" defTabSz="4075113" rtl="0" fontAlgn="base">
        <a:spcBef>
          <a:spcPct val="0"/>
        </a:spcBef>
        <a:spcAft>
          <a:spcPct val="0"/>
        </a:spcAft>
        <a:defRPr sz="19600">
          <a:solidFill>
            <a:schemeClr val="tx2"/>
          </a:solidFill>
          <a:latin typeface="Times New Roman" pitchFamily="-65" charset="0"/>
        </a:defRPr>
      </a:lvl7pPr>
      <a:lvl8pPr marL="1371600" algn="ctr" defTabSz="4075113" rtl="0" fontAlgn="base">
        <a:spcBef>
          <a:spcPct val="0"/>
        </a:spcBef>
        <a:spcAft>
          <a:spcPct val="0"/>
        </a:spcAft>
        <a:defRPr sz="19600">
          <a:solidFill>
            <a:schemeClr val="tx2"/>
          </a:solidFill>
          <a:latin typeface="Times New Roman" pitchFamily="-65" charset="0"/>
        </a:defRPr>
      </a:lvl8pPr>
      <a:lvl9pPr marL="1828800" algn="ctr" defTabSz="4075113" rtl="0" fontAlgn="base">
        <a:spcBef>
          <a:spcPct val="0"/>
        </a:spcBef>
        <a:spcAft>
          <a:spcPct val="0"/>
        </a:spcAft>
        <a:defRPr sz="19600">
          <a:solidFill>
            <a:schemeClr val="tx2"/>
          </a:solidFill>
          <a:latin typeface="Times New Roman" pitchFamily="-65" charset="0"/>
        </a:defRPr>
      </a:lvl9pPr>
    </p:titleStyle>
    <p:bodyStyle>
      <a:lvl1pPr marL="1528763" indent="-1528763" algn="l" defTabSz="4075113" rtl="0" eaLnBrk="0" fontAlgn="base" hangingPunct="0">
        <a:spcBef>
          <a:spcPct val="20000"/>
        </a:spcBef>
        <a:spcAft>
          <a:spcPct val="0"/>
        </a:spcAft>
        <a:buChar char="•"/>
        <a:defRPr sz="14300">
          <a:solidFill>
            <a:schemeClr val="tx1"/>
          </a:solidFill>
          <a:latin typeface="+mn-lt"/>
          <a:ea typeface="ＭＳ Ｐゴシック" pitchFamily="-65" charset="-128"/>
          <a:cs typeface="ＭＳ Ｐゴシック" pitchFamily="-65" charset="-128"/>
        </a:defRPr>
      </a:lvl1pPr>
      <a:lvl2pPr marL="3311525" indent="-1273175" algn="l" defTabSz="4075113" rtl="0" eaLnBrk="0" fontAlgn="base" hangingPunct="0">
        <a:spcBef>
          <a:spcPct val="20000"/>
        </a:spcBef>
        <a:spcAft>
          <a:spcPct val="0"/>
        </a:spcAft>
        <a:buChar char="–"/>
        <a:defRPr sz="12500">
          <a:solidFill>
            <a:schemeClr val="tx1"/>
          </a:solidFill>
          <a:latin typeface="+mn-lt"/>
          <a:ea typeface="ＭＳ Ｐゴシック" pitchFamily="-65" charset="-128"/>
        </a:defRPr>
      </a:lvl2pPr>
      <a:lvl3pPr marL="5094288" indent="-1019175" algn="l" defTabSz="4075113" rtl="0" eaLnBrk="0" fontAlgn="base" hangingPunct="0">
        <a:spcBef>
          <a:spcPct val="20000"/>
        </a:spcBef>
        <a:spcAft>
          <a:spcPct val="0"/>
        </a:spcAft>
        <a:buChar char="•"/>
        <a:defRPr sz="10700">
          <a:solidFill>
            <a:schemeClr val="tx1"/>
          </a:solidFill>
          <a:latin typeface="+mn-lt"/>
          <a:ea typeface="ＭＳ Ｐゴシック" pitchFamily="-65" charset="-128"/>
        </a:defRPr>
      </a:lvl3pPr>
      <a:lvl4pPr marL="7132638" indent="-1019175" algn="l" defTabSz="4075113" rtl="0" eaLnBrk="0" fontAlgn="base" hangingPunct="0">
        <a:spcBef>
          <a:spcPct val="20000"/>
        </a:spcBef>
        <a:spcAft>
          <a:spcPct val="0"/>
        </a:spcAft>
        <a:buChar char="–"/>
        <a:defRPr sz="8900">
          <a:solidFill>
            <a:schemeClr val="tx1"/>
          </a:solidFill>
          <a:latin typeface="+mn-lt"/>
          <a:ea typeface="ＭＳ Ｐゴシック" pitchFamily="-65" charset="-128"/>
        </a:defRPr>
      </a:lvl4pPr>
      <a:lvl5pPr marL="9169400" indent="-1017588" algn="l" defTabSz="4075113" rtl="0" eaLnBrk="0" fontAlgn="base" hangingPunct="0">
        <a:spcBef>
          <a:spcPct val="20000"/>
        </a:spcBef>
        <a:spcAft>
          <a:spcPct val="0"/>
        </a:spcAft>
        <a:buChar char="»"/>
        <a:defRPr sz="8900">
          <a:solidFill>
            <a:schemeClr val="tx1"/>
          </a:solidFill>
          <a:latin typeface="+mn-lt"/>
          <a:ea typeface="ＭＳ Ｐゴシック" pitchFamily="-65" charset="-128"/>
        </a:defRPr>
      </a:lvl5pPr>
      <a:lvl6pPr marL="9626600" indent="-1017588" algn="l" defTabSz="4075113" rtl="0" fontAlgn="base">
        <a:spcBef>
          <a:spcPct val="20000"/>
        </a:spcBef>
        <a:spcAft>
          <a:spcPct val="0"/>
        </a:spcAft>
        <a:buChar char="»"/>
        <a:defRPr sz="8900">
          <a:solidFill>
            <a:schemeClr val="tx1"/>
          </a:solidFill>
          <a:latin typeface="+mn-lt"/>
          <a:ea typeface="ＭＳ Ｐゴシック" pitchFamily="-65" charset="-128"/>
        </a:defRPr>
      </a:lvl6pPr>
      <a:lvl7pPr marL="10083800" indent="-1017588" algn="l" defTabSz="4075113" rtl="0" fontAlgn="base">
        <a:spcBef>
          <a:spcPct val="20000"/>
        </a:spcBef>
        <a:spcAft>
          <a:spcPct val="0"/>
        </a:spcAft>
        <a:buChar char="»"/>
        <a:defRPr sz="8900">
          <a:solidFill>
            <a:schemeClr val="tx1"/>
          </a:solidFill>
          <a:latin typeface="+mn-lt"/>
          <a:ea typeface="ＭＳ Ｐゴシック" pitchFamily="-65" charset="-128"/>
        </a:defRPr>
      </a:lvl7pPr>
      <a:lvl8pPr marL="10541000" indent="-1017588" algn="l" defTabSz="4075113" rtl="0" fontAlgn="base">
        <a:spcBef>
          <a:spcPct val="20000"/>
        </a:spcBef>
        <a:spcAft>
          <a:spcPct val="0"/>
        </a:spcAft>
        <a:buChar char="»"/>
        <a:defRPr sz="8900">
          <a:solidFill>
            <a:schemeClr val="tx1"/>
          </a:solidFill>
          <a:latin typeface="+mn-lt"/>
          <a:ea typeface="ＭＳ Ｐゴシック" pitchFamily="-65" charset="-128"/>
        </a:defRPr>
      </a:lvl8pPr>
      <a:lvl9pPr marL="10998200" indent="-1017588" algn="l" defTabSz="4075113" rtl="0" fontAlgn="base">
        <a:spcBef>
          <a:spcPct val="20000"/>
        </a:spcBef>
        <a:spcAft>
          <a:spcPct val="0"/>
        </a:spcAft>
        <a:buChar char="»"/>
        <a:defRPr sz="8900">
          <a:solidFill>
            <a:schemeClr val="tx1"/>
          </a:solidFill>
          <a:latin typeface="+mn-lt"/>
          <a:ea typeface="ＭＳ Ｐゴシック" pitchFamily="-65"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8.jpeg"/><Relationship Id="rId12" Type="http://schemas.microsoft.com/office/2007/relationships/hdphoto" Target="../media/hdphoto1.wdp"/><Relationship Id="rId13" Type="http://schemas.openxmlformats.org/officeDocument/2006/relationships/image" Target="../media/image9.jpeg"/><Relationship Id="rId14" Type="http://schemas.microsoft.com/office/2007/relationships/hdphoto" Target="../media/hdphoto2.wdp"/><Relationship Id="rId1" Type="http://schemas.openxmlformats.org/officeDocument/2006/relationships/themeOverride" Target="../theme/themeOverride1.xml"/><Relationship Id="rId2" Type="http://schemas.openxmlformats.org/officeDocument/2006/relationships/slideLayout" Target="../slideLayouts/slideLayout7.xml"/><Relationship Id="rId3" Type="http://schemas.openxmlformats.org/officeDocument/2006/relationships/notesSlide" Target="../notesSlides/notesSlide1.xml"/><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3.png"/><Relationship Id="rId7" Type="http://schemas.openxmlformats.org/officeDocument/2006/relationships/image" Target="../media/image4.emf"/><Relationship Id="rId8" Type="http://schemas.openxmlformats.org/officeDocument/2006/relationships/image" Target="../media/image5.png"/><Relationship Id="rId9" Type="http://schemas.openxmlformats.org/officeDocument/2006/relationships/image" Target="../media/image6.png"/><Relationship Id="rId10"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178"/>
          <p:cNvSpPr>
            <a:spLocks noChangeArrowheads="1"/>
          </p:cNvSpPr>
          <p:nvPr/>
        </p:nvSpPr>
        <p:spPr bwMode="auto">
          <a:xfrm>
            <a:off x="0" y="0"/>
            <a:ext cx="51206400" cy="40233600"/>
          </a:xfrm>
          <a:prstGeom prst="rect">
            <a:avLst/>
          </a:prstGeom>
          <a:gradFill flip="none" rotWithShape="1">
            <a:gsLst>
              <a:gs pos="100000">
                <a:srgbClr val="006699"/>
              </a:gs>
              <a:gs pos="18000">
                <a:srgbClr val="92D050"/>
              </a:gs>
            </a:gsLst>
            <a:lin ang="2880000" scaled="0"/>
            <a:tileRect/>
          </a:gradFill>
          <a:ln w="9525">
            <a:noFill/>
            <a:miter lim="800000"/>
            <a:headEnd/>
            <a:tailEnd/>
          </a:ln>
        </p:spPr>
        <p:txBody>
          <a:bodyPr wrap="none" anchor="ctr"/>
          <a:lstStyle/>
          <a:p>
            <a:endParaRPr lang="en-US" b="1" dirty="0">
              <a:latin typeface="Corbel" pitchFamily="34" charset="0"/>
              <a:cs typeface="Helvetica" pitchFamily="-111" charset="0"/>
            </a:endParaRPr>
          </a:p>
          <a:p>
            <a:endParaRPr lang="en-US" dirty="0"/>
          </a:p>
        </p:txBody>
      </p:sp>
      <p:sp>
        <p:nvSpPr>
          <p:cNvPr id="1029" name="Text Box 7"/>
          <p:cNvSpPr txBox="1">
            <a:spLocks noChangeArrowheads="1"/>
          </p:cNvSpPr>
          <p:nvPr/>
        </p:nvSpPr>
        <p:spPr bwMode="auto">
          <a:xfrm>
            <a:off x="907111" y="8655271"/>
            <a:ext cx="15965148" cy="9051997"/>
          </a:xfrm>
          <a:prstGeom prst="rect">
            <a:avLst/>
          </a:prstGeom>
          <a:solidFill>
            <a:schemeClr val="bg1"/>
          </a:solidFill>
          <a:ln w="12700">
            <a:noFill/>
            <a:miter lim="800000"/>
            <a:headEnd/>
            <a:tailEnd/>
          </a:ln>
        </p:spPr>
        <p:txBody>
          <a:bodyPr lIns="914400" tIns="457200" rIns="914400" bIns="914400"/>
          <a:lstStyle/>
          <a:p>
            <a:pPr algn="ctr">
              <a:spcBef>
                <a:spcPts val="0"/>
              </a:spcBef>
              <a:spcAft>
                <a:spcPts val="1200"/>
              </a:spcAft>
              <a:tabLst>
                <a:tab pos="500063" algn="l"/>
              </a:tabLst>
            </a:pPr>
            <a:r>
              <a:rPr lang="en-US" sz="6600" b="1" dirty="0" smtClean="0">
                <a:solidFill>
                  <a:srgbClr val="004080"/>
                </a:solidFill>
                <a:latin typeface="Corbel" pitchFamily="34" charset="0"/>
                <a:cs typeface="Helvetica" pitchFamily="-111" charset="0"/>
              </a:rPr>
              <a:t>Motivation</a:t>
            </a:r>
            <a:endParaRPr lang="en-US" sz="6600" b="1" dirty="0">
              <a:solidFill>
                <a:srgbClr val="004080"/>
              </a:solidFill>
              <a:latin typeface="Corbel" pitchFamily="34" charset="0"/>
              <a:cs typeface="Helvetica" pitchFamily="-111" charset="0"/>
            </a:endParaRPr>
          </a:p>
          <a:p>
            <a:pPr>
              <a:spcBef>
                <a:spcPts val="0"/>
              </a:spcBef>
              <a:spcAft>
                <a:spcPts val="1200"/>
              </a:spcAft>
              <a:tabLst>
                <a:tab pos="500063" algn="l"/>
              </a:tabLst>
            </a:pPr>
            <a:r>
              <a:rPr lang="en-US" sz="3600" b="1" dirty="0" smtClean="0">
                <a:latin typeface="Corbel" pitchFamily="34" charset="0"/>
                <a:cs typeface="Helvetica" pitchFamily="-111" charset="0"/>
              </a:rPr>
              <a:t>Enzymes are used  everyday to accelerate the chemical reactions and act as catalysts. The traditional methods to produce enzymes are extremely expensive and have issues with degradation, product costs, stability, and tolerance to inhibitors . This research project examined using spores as a platform for display systems because spores offer the following benefits:</a:t>
            </a:r>
          </a:p>
          <a:p>
            <a:pPr marL="571500" indent="-571500">
              <a:spcBef>
                <a:spcPts val="0"/>
              </a:spcBef>
              <a:buFont typeface="Arial"/>
              <a:buChar char="•"/>
              <a:tabLst>
                <a:tab pos="500063" algn="l"/>
              </a:tabLst>
            </a:pPr>
            <a:r>
              <a:rPr lang="en-US" sz="4000" b="1" dirty="0" smtClean="0">
                <a:latin typeface="Corbel" pitchFamily="34" charset="0"/>
                <a:cs typeface="Helvetica" pitchFamily="-111" charset="0"/>
              </a:rPr>
              <a:t>Longer shelf life</a:t>
            </a:r>
          </a:p>
          <a:p>
            <a:pPr marL="571500" indent="-571500">
              <a:spcBef>
                <a:spcPts val="0"/>
              </a:spcBef>
              <a:buFont typeface="Arial"/>
              <a:buChar char="•"/>
              <a:tabLst>
                <a:tab pos="500063" algn="l"/>
              </a:tabLst>
            </a:pPr>
            <a:r>
              <a:rPr lang="en-US" sz="4000" b="1" dirty="0" smtClean="0">
                <a:latin typeface="Corbel" pitchFamily="34" charset="0"/>
                <a:cs typeface="Helvetica" pitchFamily="-111" charset="0"/>
              </a:rPr>
              <a:t>More </a:t>
            </a:r>
            <a:r>
              <a:rPr lang="en-US" sz="4000" b="1" dirty="0">
                <a:latin typeface="Corbel" pitchFamily="34" charset="0"/>
                <a:cs typeface="Helvetica" pitchFamily="-111" charset="0"/>
              </a:rPr>
              <a:t>s</a:t>
            </a:r>
            <a:r>
              <a:rPr lang="en-US" sz="4000" b="1" dirty="0" smtClean="0">
                <a:latin typeface="Corbel" pitchFamily="34" charset="0"/>
                <a:cs typeface="Helvetica" pitchFamily="-111" charset="0"/>
              </a:rPr>
              <a:t>tability</a:t>
            </a:r>
          </a:p>
          <a:p>
            <a:pPr marL="571500" indent="-571500">
              <a:spcBef>
                <a:spcPts val="0"/>
              </a:spcBef>
              <a:buFont typeface="Arial"/>
              <a:buChar char="•"/>
              <a:tabLst>
                <a:tab pos="500063" algn="l"/>
              </a:tabLst>
            </a:pPr>
            <a:r>
              <a:rPr lang="en-US" sz="4000" b="1" dirty="0" smtClean="0">
                <a:latin typeface="Corbel" pitchFamily="34" charset="0"/>
                <a:cs typeface="Helvetica" pitchFamily="-111" charset="0"/>
              </a:rPr>
              <a:t>Reusability</a:t>
            </a:r>
          </a:p>
          <a:p>
            <a:pPr marL="571500" indent="-571500">
              <a:spcBef>
                <a:spcPts val="0"/>
              </a:spcBef>
              <a:buFont typeface="Arial"/>
              <a:buChar char="•"/>
              <a:tabLst>
                <a:tab pos="500063" algn="l"/>
              </a:tabLst>
            </a:pPr>
            <a:r>
              <a:rPr lang="en-US" sz="4000" b="1" dirty="0" smtClean="0">
                <a:latin typeface="Corbel" pitchFamily="34" charset="0"/>
                <a:cs typeface="Helvetica" pitchFamily="-111" charset="0"/>
              </a:rPr>
              <a:t>Lower cost to produce enzymes from spores</a:t>
            </a:r>
          </a:p>
          <a:p>
            <a:pPr marL="571500" indent="-571500">
              <a:spcBef>
                <a:spcPts val="0"/>
              </a:spcBef>
              <a:buFont typeface="Arial"/>
              <a:buChar char="•"/>
              <a:tabLst>
                <a:tab pos="500063" algn="l"/>
              </a:tabLst>
            </a:pPr>
            <a:r>
              <a:rPr lang="en-US" sz="4000" b="1" dirty="0" smtClean="0">
                <a:latin typeface="Corbel" pitchFamily="34" charset="0"/>
                <a:cs typeface="Helvetica" pitchFamily="-111" charset="0"/>
              </a:rPr>
              <a:t>No folding issues with protein</a:t>
            </a:r>
          </a:p>
          <a:p>
            <a:pPr marL="571500" indent="-571500">
              <a:spcBef>
                <a:spcPts val="0"/>
              </a:spcBef>
              <a:buFont typeface="Arial"/>
              <a:buChar char="•"/>
              <a:tabLst>
                <a:tab pos="500063" algn="l"/>
              </a:tabLst>
            </a:pPr>
            <a:r>
              <a:rPr lang="en-US" sz="4000" b="1" dirty="0" smtClean="0">
                <a:latin typeface="Corbel" pitchFamily="34" charset="0"/>
                <a:cs typeface="Helvetica" pitchFamily="-111" charset="0"/>
              </a:rPr>
              <a:t>Cheaper separation costs</a:t>
            </a:r>
            <a:endParaRPr lang="en-US" sz="4000" b="1" dirty="0">
              <a:latin typeface="Corbel" pitchFamily="34" charset="0"/>
              <a:cs typeface="Helvetica" pitchFamily="-111" charset="0"/>
            </a:endParaRPr>
          </a:p>
        </p:txBody>
      </p:sp>
      <p:sp>
        <p:nvSpPr>
          <p:cNvPr id="1031" name="Text Box 16"/>
          <p:cNvSpPr txBox="1">
            <a:spLocks noChangeArrowheads="1"/>
          </p:cNvSpPr>
          <p:nvPr/>
        </p:nvSpPr>
        <p:spPr bwMode="auto">
          <a:xfrm>
            <a:off x="34402183" y="36378069"/>
            <a:ext cx="15576235" cy="2779561"/>
          </a:xfrm>
          <a:prstGeom prst="rect">
            <a:avLst/>
          </a:prstGeom>
          <a:solidFill>
            <a:schemeClr val="bg1"/>
          </a:solidFill>
          <a:ln w="12700">
            <a:noFill/>
            <a:miter lim="800000"/>
            <a:headEnd/>
            <a:tailEnd/>
          </a:ln>
        </p:spPr>
        <p:txBody>
          <a:bodyPr lIns="914400" tIns="457200" rIns="914400" bIns="914400"/>
          <a:lstStyle/>
          <a:p>
            <a:pPr algn="ctr">
              <a:spcBef>
                <a:spcPts val="0"/>
              </a:spcBef>
              <a:spcAft>
                <a:spcPts val="600"/>
              </a:spcAft>
            </a:pPr>
            <a:r>
              <a:rPr lang="en-US" sz="6500" b="1" dirty="0" smtClean="0">
                <a:solidFill>
                  <a:srgbClr val="004080"/>
                </a:solidFill>
                <a:latin typeface="Corbel" pitchFamily="34" charset="0"/>
              </a:rPr>
              <a:t>Acknowledgments</a:t>
            </a:r>
            <a:r>
              <a:rPr lang="en-US" sz="2400" dirty="0" smtClean="0">
                <a:latin typeface="Corbel" pitchFamily="34" charset="0"/>
              </a:rPr>
              <a:t> </a:t>
            </a:r>
          </a:p>
          <a:p>
            <a:pPr algn="ctr">
              <a:spcBef>
                <a:spcPts val="0"/>
              </a:spcBef>
            </a:pPr>
            <a:r>
              <a:rPr lang="en-US" sz="3000" dirty="0" smtClean="0">
                <a:latin typeface="Corbel" pitchFamily="34" charset="0"/>
              </a:rPr>
              <a:t>University of New Hampshire for Undergraduate Research</a:t>
            </a:r>
          </a:p>
          <a:p>
            <a:pPr algn="ctr">
              <a:spcBef>
                <a:spcPts val="0"/>
              </a:spcBef>
            </a:pPr>
            <a:r>
              <a:rPr lang="en-US" sz="3000" dirty="0" smtClean="0">
                <a:latin typeface="Corbel" pitchFamily="34" charset="0"/>
              </a:rPr>
              <a:t>Erin </a:t>
            </a:r>
            <a:r>
              <a:rPr lang="en-US" sz="3000" dirty="0" err="1" smtClean="0">
                <a:latin typeface="Corbel" pitchFamily="34" charset="0"/>
              </a:rPr>
              <a:t>Drufva</a:t>
            </a:r>
            <a:r>
              <a:rPr lang="en-US" sz="3000" dirty="0" smtClean="0">
                <a:latin typeface="Corbel" pitchFamily="34" charset="0"/>
              </a:rPr>
              <a:t> (PhD Student)</a:t>
            </a:r>
          </a:p>
          <a:p>
            <a:pPr>
              <a:spcBef>
                <a:spcPct val="50000"/>
              </a:spcBef>
            </a:pPr>
            <a:endParaRPr lang="en-US" sz="2000" b="1" dirty="0" smtClean="0">
              <a:latin typeface="Corbel" pitchFamily="34" charset="0"/>
            </a:endParaRPr>
          </a:p>
        </p:txBody>
      </p:sp>
      <p:sp>
        <p:nvSpPr>
          <p:cNvPr id="1032" name="Text Box 12"/>
          <p:cNvSpPr txBox="1">
            <a:spLocks noChangeArrowheads="1"/>
          </p:cNvSpPr>
          <p:nvPr/>
        </p:nvSpPr>
        <p:spPr bwMode="auto">
          <a:xfrm>
            <a:off x="1137319" y="28008939"/>
            <a:ext cx="15965926" cy="11393813"/>
          </a:xfrm>
          <a:prstGeom prst="rect">
            <a:avLst/>
          </a:prstGeom>
          <a:solidFill>
            <a:schemeClr val="bg1"/>
          </a:solidFill>
          <a:ln w="12700">
            <a:noFill/>
            <a:miter lim="800000"/>
            <a:headEnd/>
            <a:tailEnd/>
          </a:ln>
        </p:spPr>
        <p:txBody>
          <a:bodyPr lIns="914400" tIns="457200" rIns="914400" bIns="914400"/>
          <a:lstStyle/>
          <a:p>
            <a:pPr algn="ctr">
              <a:spcBef>
                <a:spcPts val="0"/>
              </a:spcBef>
              <a:spcAft>
                <a:spcPts val="1200"/>
              </a:spcAft>
              <a:tabLst>
                <a:tab pos="500063" algn="l"/>
              </a:tabLst>
            </a:pPr>
            <a:r>
              <a:rPr lang="en-US" sz="6600" b="1" dirty="0" smtClean="0">
                <a:solidFill>
                  <a:srgbClr val="004080"/>
                </a:solidFill>
                <a:latin typeface="Corbel" pitchFamily="34" charset="0"/>
                <a:cs typeface="Helvetica" pitchFamily="-111" charset="0"/>
              </a:rPr>
              <a:t>Experimental Design</a:t>
            </a:r>
          </a:p>
          <a:p>
            <a:pPr>
              <a:spcBef>
                <a:spcPts val="0"/>
              </a:spcBef>
              <a:spcAft>
                <a:spcPts val="1200"/>
              </a:spcAft>
              <a:tabLst>
                <a:tab pos="500063" algn="l"/>
              </a:tabLst>
            </a:pPr>
            <a:endParaRPr lang="en-US" sz="6600" b="1" dirty="0">
              <a:solidFill>
                <a:srgbClr val="004080"/>
              </a:solidFill>
              <a:latin typeface="Corbel" pitchFamily="34" charset="0"/>
              <a:cs typeface="Helvetica" pitchFamily="-111" charset="0"/>
            </a:endParaRPr>
          </a:p>
          <a:p>
            <a:pPr>
              <a:spcBef>
                <a:spcPts val="0"/>
              </a:spcBef>
              <a:spcAft>
                <a:spcPts val="1200"/>
              </a:spcAft>
              <a:tabLst>
                <a:tab pos="500063" algn="l"/>
              </a:tabLst>
            </a:pPr>
            <a:endParaRPr lang="en-US" sz="4800" b="1" dirty="0">
              <a:solidFill>
                <a:srgbClr val="004080"/>
              </a:solidFill>
              <a:latin typeface="Corbel" pitchFamily="34" charset="0"/>
              <a:cs typeface="Helvetica" pitchFamily="-111" charset="0"/>
            </a:endParaRPr>
          </a:p>
          <a:p>
            <a:pPr algn="ctr">
              <a:spcBef>
                <a:spcPts val="0"/>
              </a:spcBef>
              <a:spcAft>
                <a:spcPts val="1200"/>
              </a:spcAft>
              <a:tabLst>
                <a:tab pos="500063" algn="l"/>
              </a:tabLst>
            </a:pPr>
            <a:endParaRPr lang="en-US" sz="3600" b="1" dirty="0" smtClean="0">
              <a:latin typeface="Corbel" pitchFamily="34" charset="0"/>
              <a:cs typeface="Helvetica" pitchFamily="-111" charset="0"/>
            </a:endParaRPr>
          </a:p>
          <a:p>
            <a:pPr algn="ctr">
              <a:spcBef>
                <a:spcPts val="0"/>
              </a:spcBef>
              <a:spcAft>
                <a:spcPts val="1200"/>
              </a:spcAft>
              <a:tabLst>
                <a:tab pos="500063" algn="l"/>
              </a:tabLst>
            </a:pPr>
            <a:r>
              <a:rPr lang="en-US" sz="4800" b="1" dirty="0" smtClean="0">
                <a:latin typeface="Corbel" pitchFamily="34" charset="0"/>
                <a:cs typeface="Helvetica" pitchFamily="-111" charset="0"/>
              </a:rPr>
              <a:t>Anchor proteins used: </a:t>
            </a:r>
            <a:r>
              <a:rPr lang="en-US" sz="4800" b="1" dirty="0" err="1" smtClean="0">
                <a:latin typeface="Corbel" pitchFamily="34" charset="0"/>
                <a:cs typeface="Helvetica" pitchFamily="-111" charset="0"/>
              </a:rPr>
              <a:t>CotB</a:t>
            </a:r>
            <a:r>
              <a:rPr lang="en-US" sz="4800" b="1" dirty="0" smtClean="0">
                <a:latin typeface="Corbel" pitchFamily="34" charset="0"/>
                <a:cs typeface="Helvetica" pitchFamily="-111" charset="0"/>
              </a:rPr>
              <a:t>, </a:t>
            </a:r>
            <a:r>
              <a:rPr lang="en-US" sz="4800" b="1" dirty="0" err="1" smtClean="0">
                <a:latin typeface="Corbel" pitchFamily="34" charset="0"/>
                <a:cs typeface="Helvetica" pitchFamily="-111" charset="0"/>
              </a:rPr>
              <a:t>CotC</a:t>
            </a:r>
            <a:r>
              <a:rPr lang="en-US" sz="4800" b="1" dirty="0" smtClean="0">
                <a:latin typeface="Corbel" pitchFamily="34" charset="0"/>
                <a:cs typeface="Helvetica" pitchFamily="-111" charset="0"/>
              </a:rPr>
              <a:t>, and </a:t>
            </a:r>
            <a:r>
              <a:rPr lang="en-US" sz="4800" b="1" dirty="0" err="1" smtClean="0">
                <a:latin typeface="Corbel" pitchFamily="34" charset="0"/>
                <a:cs typeface="Helvetica" pitchFamily="-111" charset="0"/>
              </a:rPr>
              <a:t>CotG</a:t>
            </a:r>
            <a:endParaRPr lang="en-US" sz="4800" b="1" dirty="0" smtClean="0">
              <a:latin typeface="Corbel" pitchFamily="34" charset="0"/>
              <a:cs typeface="Helvetica" pitchFamily="-111" charset="0"/>
            </a:endParaRPr>
          </a:p>
          <a:p>
            <a:pPr algn="ctr">
              <a:tabLst>
                <a:tab pos="500063" algn="l"/>
              </a:tabLst>
            </a:pPr>
            <a:endParaRPr lang="en-US" sz="4400" b="1" dirty="0">
              <a:solidFill>
                <a:srgbClr val="004080"/>
              </a:solidFill>
            </a:endParaRPr>
          </a:p>
          <a:p>
            <a:pPr algn="just">
              <a:tabLst>
                <a:tab pos="500063" algn="l"/>
              </a:tabLst>
            </a:pPr>
            <a:endParaRPr lang="en-US" sz="2400" b="1" dirty="0">
              <a:solidFill>
                <a:srgbClr val="004080"/>
              </a:solidFill>
            </a:endParaRPr>
          </a:p>
          <a:p>
            <a:pPr>
              <a:spcBef>
                <a:spcPct val="10000"/>
              </a:spcBef>
              <a:tabLst>
                <a:tab pos="500063" algn="l"/>
              </a:tabLst>
            </a:pPr>
            <a:endParaRPr lang="en-US" sz="2400" dirty="0">
              <a:latin typeface="Times New Roman" pitchFamily="18" charset="0"/>
            </a:endParaRPr>
          </a:p>
        </p:txBody>
      </p:sp>
      <p:sp>
        <p:nvSpPr>
          <p:cNvPr id="1033" name="Text Box 14"/>
          <p:cNvSpPr txBox="1">
            <a:spLocks noChangeArrowheads="1"/>
          </p:cNvSpPr>
          <p:nvPr/>
        </p:nvSpPr>
        <p:spPr bwMode="auto">
          <a:xfrm>
            <a:off x="24215962" y="5231378"/>
            <a:ext cx="17420420" cy="2893100"/>
          </a:xfrm>
          <a:prstGeom prst="rect">
            <a:avLst/>
          </a:prstGeom>
          <a:noFill/>
          <a:ln w="12700">
            <a:noFill/>
            <a:miter lim="800000"/>
            <a:headEnd/>
            <a:tailEnd/>
          </a:ln>
        </p:spPr>
        <p:txBody>
          <a:bodyPr wrap="square" lIns="274320" tIns="274320" rIns="274320" bIns="274320">
            <a:spAutoFit/>
          </a:bodyPr>
          <a:lstStyle/>
          <a:p>
            <a:pPr algn="ctr"/>
            <a:r>
              <a:rPr lang="en-US" sz="8000" b="1" dirty="0" smtClean="0">
                <a:latin typeface="Corbel" pitchFamily="34" charset="0"/>
                <a:cs typeface="Helvetica" pitchFamily="-111" charset="0"/>
              </a:rPr>
              <a:t>Sachi Nagada and Dr. Kang Wu</a:t>
            </a:r>
            <a:r>
              <a:rPr lang="en-US" sz="8000" b="1" dirty="0">
                <a:latin typeface="Corbel" pitchFamily="34" charset="0"/>
                <a:cs typeface="Helvetica" pitchFamily="-111" charset="0"/>
              </a:rPr>
              <a:t/>
            </a:r>
            <a:br>
              <a:rPr lang="en-US" sz="8000" b="1" dirty="0">
                <a:latin typeface="Corbel" pitchFamily="34" charset="0"/>
                <a:cs typeface="Helvetica" pitchFamily="-111" charset="0"/>
              </a:rPr>
            </a:br>
            <a:r>
              <a:rPr lang="en-US" sz="6500" b="1" dirty="0" smtClean="0">
                <a:latin typeface="Corbel" pitchFamily="34" charset="0"/>
                <a:cs typeface="Helvetica" pitchFamily="-111" charset="0"/>
              </a:rPr>
              <a:t>Department of Chemical Engineering</a:t>
            </a:r>
            <a:endParaRPr lang="en-US" sz="6500" b="1" dirty="0"/>
          </a:p>
        </p:txBody>
      </p:sp>
      <p:sp>
        <p:nvSpPr>
          <p:cNvPr id="1034" name="Text Box 15"/>
          <p:cNvSpPr txBox="1">
            <a:spLocks noChangeArrowheads="1"/>
          </p:cNvSpPr>
          <p:nvPr/>
        </p:nvSpPr>
        <p:spPr bwMode="auto">
          <a:xfrm>
            <a:off x="34420861" y="30623267"/>
            <a:ext cx="15464174" cy="5029055"/>
          </a:xfrm>
          <a:prstGeom prst="rect">
            <a:avLst/>
          </a:prstGeom>
          <a:solidFill>
            <a:schemeClr val="bg1"/>
          </a:solidFill>
          <a:ln w="12700">
            <a:noFill/>
            <a:miter lim="800000"/>
            <a:headEnd/>
            <a:tailEnd/>
          </a:ln>
        </p:spPr>
        <p:txBody>
          <a:bodyPr lIns="914400" tIns="457200" rIns="914400" bIns="914400"/>
          <a:lstStyle/>
          <a:p>
            <a:pPr algn="ctr"/>
            <a:r>
              <a:rPr lang="en-US" sz="5400" b="1" dirty="0">
                <a:solidFill>
                  <a:srgbClr val="004080"/>
                </a:solidFill>
                <a:latin typeface="Corbel" pitchFamily="34" charset="0"/>
              </a:rPr>
              <a:t>Literature Cited</a:t>
            </a:r>
            <a:r>
              <a:rPr lang="en-US" sz="5400" dirty="0">
                <a:latin typeface="Corbel" pitchFamily="34" charset="0"/>
              </a:rPr>
              <a:t> </a:t>
            </a:r>
            <a:endParaRPr lang="en-US" sz="5400" dirty="0" smtClean="0">
              <a:latin typeface="Corbel" pitchFamily="34" charset="0"/>
            </a:endParaRPr>
          </a:p>
          <a:p>
            <a:r>
              <a:rPr lang="en-US" sz="2400" dirty="0">
                <a:latin typeface="Corbel" pitchFamily="34" charset="0"/>
              </a:rPr>
              <a:t>[1] </a:t>
            </a:r>
            <a:r>
              <a:rPr lang="en-US" sz="2400" dirty="0" err="1"/>
              <a:t>Henriques</a:t>
            </a:r>
            <a:r>
              <a:rPr lang="en-US" sz="2400" dirty="0"/>
              <a:t> AO, Moran CP, Jr. Structure and assembly of the bacterial endospore coat. Methods. 2000;20(1):95-110 </a:t>
            </a:r>
          </a:p>
          <a:p>
            <a:r>
              <a:rPr lang="en-US" sz="2400" dirty="0">
                <a:latin typeface="Corbel" pitchFamily="34" charset="0"/>
              </a:rPr>
              <a:t>[2] </a:t>
            </a:r>
            <a:r>
              <a:rPr lang="en-US" sz="2400" dirty="0"/>
              <a:t>Kim J, Schumann W. Display of proteins on Bacillus subtilis endospores. Cellular and molecular life sciences : CMLS. 2009;66(19):3127-36.</a:t>
            </a:r>
            <a:endParaRPr lang="en-US" sz="2400" dirty="0">
              <a:latin typeface="Corbel" pitchFamily="34" charset="0"/>
            </a:endParaRPr>
          </a:p>
          <a:p>
            <a:r>
              <a:rPr lang="en-US" sz="2400" dirty="0">
                <a:latin typeface="Corbel" pitchFamily="34" charset="0"/>
              </a:rPr>
              <a:t>[3] For plasmid map</a:t>
            </a:r>
          </a:p>
          <a:p>
            <a:r>
              <a:rPr lang="en-US" sz="2400" dirty="0">
                <a:latin typeface="Corbel" pitchFamily="34" charset="0"/>
              </a:rPr>
              <a:t>[4]</a:t>
            </a:r>
            <a:r>
              <a:rPr lang="en-US" sz="2400" dirty="0" err="1">
                <a:latin typeface="Corbel" pitchFamily="34" charset="0"/>
              </a:rPr>
              <a:t>Mckenney</a:t>
            </a:r>
            <a:r>
              <a:rPr lang="en-US" sz="2400" dirty="0">
                <a:latin typeface="Corbel" pitchFamily="34" charset="0"/>
              </a:rPr>
              <a:t>, Peter T., Adam </a:t>
            </a:r>
            <a:r>
              <a:rPr lang="en-US" sz="2400" dirty="0" err="1">
                <a:latin typeface="Corbel" pitchFamily="34" charset="0"/>
              </a:rPr>
              <a:t>Driks</a:t>
            </a:r>
            <a:r>
              <a:rPr lang="en-US" sz="2400" dirty="0">
                <a:latin typeface="Corbel" pitchFamily="34" charset="0"/>
              </a:rPr>
              <a:t>, and Patrick </a:t>
            </a:r>
            <a:r>
              <a:rPr lang="en-US" sz="2400" dirty="0" err="1">
                <a:latin typeface="Corbel" pitchFamily="34" charset="0"/>
              </a:rPr>
              <a:t>Eichenberger</a:t>
            </a:r>
            <a:r>
              <a:rPr lang="en-US" sz="2400" dirty="0">
                <a:latin typeface="Corbel" pitchFamily="34" charset="0"/>
              </a:rPr>
              <a:t>. "The Bacillus Subtilis Endospore: Assembly and Functions of the Multilayered Coat." Nature Reviews Microbiology 11.1 (2012): 33-44. Web.</a:t>
            </a:r>
          </a:p>
          <a:p>
            <a:r>
              <a:rPr lang="en-US" sz="2400" dirty="0">
                <a:latin typeface="Corbel" pitchFamily="34" charset="0"/>
              </a:rPr>
              <a:t>[5] "Review of Fluorescence Microscope Techniques." Review of Fluorescence Microscope Techniques. </a:t>
            </a:r>
            <a:r>
              <a:rPr lang="en-US" sz="2400" dirty="0" err="1">
                <a:latin typeface="Corbel" pitchFamily="34" charset="0"/>
              </a:rPr>
              <a:t>N.p</a:t>
            </a:r>
            <a:r>
              <a:rPr lang="en-US" sz="2400" dirty="0">
                <a:latin typeface="Corbel" pitchFamily="34" charset="0"/>
              </a:rPr>
              <a:t>., </a:t>
            </a:r>
            <a:r>
              <a:rPr lang="en-US" sz="2400" dirty="0" err="1">
                <a:latin typeface="Corbel" pitchFamily="34" charset="0"/>
              </a:rPr>
              <a:t>n.d.</a:t>
            </a:r>
            <a:r>
              <a:rPr lang="en-US" sz="2400" dirty="0">
                <a:latin typeface="Corbel" pitchFamily="34" charset="0"/>
              </a:rPr>
              <a:t> 13 Apr. 2015. &lt;http://</a:t>
            </a:r>
            <a:r>
              <a:rPr lang="en-US" sz="2400" dirty="0" err="1">
                <a:latin typeface="Corbel" pitchFamily="34" charset="0"/>
              </a:rPr>
              <a:t>microscopy.berkeley.edu</a:t>
            </a:r>
            <a:r>
              <a:rPr lang="en-US" sz="2400" dirty="0">
                <a:latin typeface="Corbel" pitchFamily="34" charset="0"/>
              </a:rPr>
              <a:t>/courses/</a:t>
            </a:r>
            <a:r>
              <a:rPr lang="en-US" sz="2400" dirty="0" err="1">
                <a:latin typeface="Corbel" pitchFamily="34" charset="0"/>
              </a:rPr>
              <a:t>tlm</a:t>
            </a:r>
            <a:r>
              <a:rPr lang="en-US" sz="2400" dirty="0">
                <a:latin typeface="Corbel" pitchFamily="34" charset="0"/>
              </a:rPr>
              <a:t>/</a:t>
            </a:r>
            <a:r>
              <a:rPr lang="en-US" sz="2400" dirty="0" err="1">
                <a:latin typeface="Corbel" pitchFamily="34" charset="0"/>
              </a:rPr>
              <a:t>fluor_review</a:t>
            </a:r>
            <a:r>
              <a:rPr lang="en-US" sz="2400" dirty="0">
                <a:latin typeface="Corbel" pitchFamily="34" charset="0"/>
              </a:rPr>
              <a:t>/</a:t>
            </a:r>
            <a:r>
              <a:rPr lang="en-US" sz="2400" dirty="0" err="1">
                <a:latin typeface="Corbel" pitchFamily="34" charset="0"/>
              </a:rPr>
              <a:t>index.html</a:t>
            </a:r>
            <a:r>
              <a:rPr lang="en-US" sz="2400" dirty="0">
                <a:latin typeface="Corbel" pitchFamily="34" charset="0"/>
              </a:rPr>
              <a:t>&gt;.</a:t>
            </a:r>
          </a:p>
        </p:txBody>
      </p:sp>
      <p:sp>
        <p:nvSpPr>
          <p:cNvPr id="1036" name="Text Box 70"/>
          <p:cNvSpPr txBox="1">
            <a:spLocks noChangeArrowheads="1"/>
          </p:cNvSpPr>
          <p:nvPr/>
        </p:nvSpPr>
        <p:spPr bwMode="auto">
          <a:xfrm>
            <a:off x="34368530" y="20023407"/>
            <a:ext cx="15680030" cy="10146953"/>
          </a:xfrm>
          <a:prstGeom prst="rect">
            <a:avLst/>
          </a:prstGeom>
          <a:solidFill>
            <a:schemeClr val="bg1"/>
          </a:solidFill>
          <a:ln w="12700">
            <a:noFill/>
            <a:miter lim="800000"/>
            <a:headEnd/>
            <a:tailEnd/>
          </a:ln>
        </p:spPr>
        <p:txBody>
          <a:bodyPr lIns="914400" tIns="457200" rIns="914400" bIns="914400"/>
          <a:lstStyle/>
          <a:p>
            <a:pPr algn="ctr">
              <a:spcAft>
                <a:spcPts val="1200"/>
              </a:spcAft>
            </a:pPr>
            <a:r>
              <a:rPr lang="en-US" sz="6500" b="1" dirty="0" smtClean="0">
                <a:solidFill>
                  <a:srgbClr val="004080"/>
                </a:solidFill>
                <a:latin typeface="Corbel" pitchFamily="34" charset="0"/>
              </a:rPr>
              <a:t>Future Work</a:t>
            </a:r>
          </a:p>
          <a:p>
            <a:pPr marL="457200" indent="-457200">
              <a:buFont typeface="Arial"/>
              <a:buChar char="•"/>
            </a:pPr>
            <a:r>
              <a:rPr lang="en-US" sz="3600" b="1" dirty="0" smtClean="0">
                <a:latin typeface="Helvetica"/>
                <a:cs typeface="Helvetica"/>
              </a:rPr>
              <a:t>Complete </a:t>
            </a:r>
            <a:r>
              <a:rPr lang="en-US" sz="3600" b="1" dirty="0">
                <a:latin typeface="Helvetica"/>
                <a:cs typeface="Helvetica"/>
              </a:rPr>
              <a:t>strain construction</a:t>
            </a:r>
          </a:p>
          <a:p>
            <a:pPr marL="457200" indent="-457200">
              <a:buFont typeface="Arial"/>
              <a:buChar char="•"/>
            </a:pPr>
            <a:r>
              <a:rPr lang="en-US" sz="3600" b="1" dirty="0" smtClean="0">
                <a:latin typeface="Helvetica"/>
                <a:cs typeface="Helvetica"/>
              </a:rPr>
              <a:t>Characterization</a:t>
            </a:r>
          </a:p>
          <a:p>
            <a:pPr marL="914400" lvl="1" indent="-457200">
              <a:buFont typeface="Arial"/>
              <a:buChar char="•"/>
            </a:pPr>
            <a:r>
              <a:rPr lang="en-US" sz="3600" b="1" dirty="0" smtClean="0">
                <a:latin typeface="Helvetica"/>
                <a:cs typeface="Helvetica"/>
              </a:rPr>
              <a:t>GFP intensity</a:t>
            </a:r>
          </a:p>
          <a:p>
            <a:pPr marL="914400" lvl="1" indent="-457200">
              <a:buFont typeface="Arial"/>
              <a:buChar char="•"/>
            </a:pPr>
            <a:r>
              <a:rPr lang="en-US" sz="3600" b="1" dirty="0" smtClean="0">
                <a:latin typeface="Helvetica"/>
                <a:cs typeface="Helvetica"/>
              </a:rPr>
              <a:t>Localization </a:t>
            </a:r>
            <a:r>
              <a:rPr lang="en-US" sz="3600" b="1" dirty="0">
                <a:latin typeface="Helvetica"/>
                <a:cs typeface="Helvetica"/>
              </a:rPr>
              <a:t>of GFP on </a:t>
            </a:r>
            <a:r>
              <a:rPr lang="en-US" sz="3600" b="1" dirty="0" smtClean="0">
                <a:latin typeface="Helvetica"/>
                <a:cs typeface="Helvetica"/>
              </a:rPr>
              <a:t>surface</a:t>
            </a:r>
          </a:p>
          <a:p>
            <a:pPr marL="914400" lvl="1" indent="-457200">
              <a:buFont typeface="Arial"/>
              <a:buChar char="•"/>
            </a:pPr>
            <a:r>
              <a:rPr lang="en-US" sz="3600" b="1" dirty="0" smtClean="0">
                <a:latin typeface="Helvetica"/>
                <a:cs typeface="Helvetica"/>
              </a:rPr>
              <a:t>Spore </a:t>
            </a:r>
            <a:r>
              <a:rPr lang="en-US" sz="3600" b="1" dirty="0">
                <a:latin typeface="Helvetica"/>
                <a:cs typeface="Helvetica"/>
              </a:rPr>
              <a:t>integrity (heat, pH, solvent, radiation)</a:t>
            </a:r>
          </a:p>
          <a:p>
            <a:pPr algn="ctr">
              <a:spcAft>
                <a:spcPts val="1200"/>
              </a:spcAft>
            </a:pPr>
            <a:endParaRPr lang="en-US" sz="6500" b="1" dirty="0" smtClean="0">
              <a:solidFill>
                <a:srgbClr val="004080"/>
              </a:solidFill>
              <a:latin typeface="Corbel" pitchFamily="34" charset="0"/>
            </a:endParaRPr>
          </a:p>
          <a:p>
            <a:endParaRPr lang="en-US" sz="3600" b="1" dirty="0">
              <a:latin typeface="Corbel" pitchFamily="34" charset="0"/>
              <a:cs typeface="Helvetica" pitchFamily="-111" charset="0"/>
            </a:endParaRPr>
          </a:p>
          <a:p>
            <a:r>
              <a:rPr lang="en-US" sz="3600" b="1" i="1" dirty="0">
                <a:latin typeface="Corbel" pitchFamily="34" charset="0"/>
                <a:cs typeface="Helvetica" pitchFamily="-111" charset="0"/>
              </a:rPr>
              <a:t>	</a:t>
            </a:r>
            <a:r>
              <a:rPr lang="en-US" sz="3600" b="1" i="1" dirty="0" smtClean="0">
                <a:latin typeface="Corbel" pitchFamily="34" charset="0"/>
                <a:cs typeface="Helvetica" pitchFamily="-111" charset="0"/>
              </a:rPr>
              <a:t>	</a:t>
            </a:r>
            <a:r>
              <a:rPr lang="en-US" sz="3600" b="1" dirty="0" smtClean="0">
                <a:latin typeface="Corbel" pitchFamily="34" charset="0"/>
                <a:cs typeface="Helvetica" pitchFamily="-111" charset="0"/>
              </a:rPr>
              <a:t>				</a:t>
            </a:r>
          </a:p>
          <a:p>
            <a:r>
              <a:rPr lang="en-US" sz="3600" b="1" dirty="0">
                <a:solidFill>
                  <a:srgbClr val="800080"/>
                </a:solidFill>
                <a:latin typeface="Corbel" pitchFamily="34" charset="0"/>
                <a:cs typeface="Helvetica" pitchFamily="-111" charset="0"/>
              </a:rPr>
              <a:t>	</a:t>
            </a:r>
            <a:endParaRPr lang="en-US" sz="3600" b="1" dirty="0" smtClean="0">
              <a:solidFill>
                <a:srgbClr val="800080"/>
              </a:solidFill>
              <a:latin typeface="Corbel" pitchFamily="34" charset="0"/>
              <a:cs typeface="Helvetica" pitchFamily="-111" charset="0"/>
            </a:endParaRPr>
          </a:p>
          <a:p>
            <a:endParaRPr lang="en-US" sz="3600" b="1" dirty="0" smtClean="0">
              <a:latin typeface="Corbel" pitchFamily="34" charset="0"/>
              <a:cs typeface="Helvetica" pitchFamily="-111" charset="0"/>
            </a:endParaRPr>
          </a:p>
          <a:p>
            <a:endParaRPr lang="en-US" sz="3600" b="1" dirty="0" smtClean="0">
              <a:latin typeface="Corbel" pitchFamily="34" charset="0"/>
              <a:cs typeface="Helvetica" pitchFamily="-111" charset="0"/>
            </a:endParaRPr>
          </a:p>
          <a:p>
            <a:endParaRPr lang="en-US" sz="3600" b="1" dirty="0">
              <a:latin typeface="Corbel" pitchFamily="34" charset="0"/>
              <a:cs typeface="Helvetica" pitchFamily="-111" charset="0"/>
            </a:endParaRPr>
          </a:p>
          <a:p>
            <a:endParaRPr lang="en-US" sz="3600" b="1" dirty="0" smtClean="0">
              <a:latin typeface="Corbel" pitchFamily="34" charset="0"/>
              <a:cs typeface="Helvetica" pitchFamily="-111" charset="0"/>
            </a:endParaRPr>
          </a:p>
          <a:p>
            <a:endParaRPr lang="en-US" sz="3600" b="1" dirty="0" smtClean="0">
              <a:latin typeface="Corbel" pitchFamily="34" charset="0"/>
              <a:cs typeface="Helvetica" pitchFamily="-111" charset="0"/>
            </a:endParaRPr>
          </a:p>
          <a:p>
            <a:endParaRPr lang="en-US" sz="3600" b="1" dirty="0">
              <a:latin typeface="Corbel" pitchFamily="34" charset="0"/>
              <a:cs typeface="Helvetica" pitchFamily="-111" charset="0"/>
            </a:endParaRPr>
          </a:p>
          <a:p>
            <a:endParaRPr lang="en-US" dirty="0" smtClean="0"/>
          </a:p>
          <a:p>
            <a:endParaRPr lang="en-US" sz="3600" b="1" dirty="0" smtClean="0">
              <a:latin typeface="Corbel" pitchFamily="34" charset="0"/>
              <a:cs typeface="Helvetica" pitchFamily="-111" charset="0"/>
            </a:endParaRPr>
          </a:p>
        </p:txBody>
      </p:sp>
      <p:sp>
        <p:nvSpPr>
          <p:cNvPr id="1038" name="Rectangle 180"/>
          <p:cNvSpPr>
            <a:spLocks noChangeArrowheads="1"/>
          </p:cNvSpPr>
          <p:nvPr/>
        </p:nvSpPr>
        <p:spPr bwMode="auto">
          <a:xfrm>
            <a:off x="15436415" y="725747"/>
            <a:ext cx="35769985" cy="4247317"/>
          </a:xfrm>
          <a:prstGeom prst="rect">
            <a:avLst/>
          </a:prstGeom>
          <a:noFill/>
          <a:ln w="9525">
            <a:noFill/>
            <a:miter lim="800000"/>
            <a:headEnd/>
            <a:tailEnd/>
          </a:ln>
        </p:spPr>
        <p:txBody>
          <a:bodyPr wrap="square">
            <a:spAutoFit/>
          </a:bodyPr>
          <a:lstStyle/>
          <a:p>
            <a:pPr algn="ctr"/>
            <a:r>
              <a:rPr lang="en-US" sz="13500" b="1" dirty="0" smtClean="0">
                <a:latin typeface="Corbel" pitchFamily="34" charset="0"/>
                <a:cs typeface="Tahoma" pitchFamily="34" charset="0"/>
              </a:rPr>
              <a:t>Design of a Tunable Protein Expression and Display System on Bacterial Spore Surface</a:t>
            </a:r>
            <a:endParaRPr lang="en-US" sz="13500" dirty="0">
              <a:latin typeface="Arial Unicode MS" pitchFamily="34" charset="-128"/>
              <a:ea typeface="Arial Unicode MS" pitchFamily="34" charset="-128"/>
              <a:cs typeface="Arial Unicode MS" pitchFamily="34" charset="-128"/>
            </a:endParaRPr>
          </a:p>
        </p:txBody>
      </p:sp>
      <p:sp>
        <p:nvSpPr>
          <p:cNvPr id="1058" name="Rectangle 34"/>
          <p:cNvSpPr>
            <a:spLocks noChangeArrowheads="1"/>
          </p:cNvSpPr>
          <p:nvPr/>
        </p:nvSpPr>
        <p:spPr bwMode="auto">
          <a:xfrm>
            <a:off x="0" y="0"/>
            <a:ext cx="51206400" cy="4572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en-US"/>
          </a:p>
        </p:txBody>
      </p:sp>
      <p:sp>
        <p:nvSpPr>
          <p:cNvPr id="1059" name="Rectangle 35"/>
          <p:cNvSpPr>
            <a:spLocks noChangeArrowheads="1"/>
          </p:cNvSpPr>
          <p:nvPr/>
        </p:nvSpPr>
        <p:spPr bwMode="auto">
          <a:xfrm>
            <a:off x="0" y="1066800"/>
            <a:ext cx="512064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endParaRPr lang="en-US"/>
          </a:p>
        </p:txBody>
      </p:sp>
      <p:sp>
        <p:nvSpPr>
          <p:cNvPr id="1061" name="Rectangle 37"/>
          <p:cNvSpPr>
            <a:spLocks noChangeArrowheads="1"/>
          </p:cNvSpPr>
          <p:nvPr/>
        </p:nvSpPr>
        <p:spPr bwMode="auto">
          <a:xfrm>
            <a:off x="0" y="0"/>
            <a:ext cx="51206400" cy="4572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en-US"/>
          </a:p>
        </p:txBody>
      </p:sp>
      <p:sp>
        <p:nvSpPr>
          <p:cNvPr id="1062" name="Rectangle 38"/>
          <p:cNvSpPr>
            <a:spLocks noChangeArrowheads="1"/>
          </p:cNvSpPr>
          <p:nvPr/>
        </p:nvSpPr>
        <p:spPr bwMode="auto">
          <a:xfrm>
            <a:off x="0" y="1066800"/>
            <a:ext cx="512064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endParaRPr lang="en-US"/>
          </a:p>
        </p:txBody>
      </p:sp>
      <p:sp>
        <p:nvSpPr>
          <p:cNvPr id="1064" name="Rectangle 40"/>
          <p:cNvSpPr>
            <a:spLocks noChangeArrowheads="1"/>
          </p:cNvSpPr>
          <p:nvPr/>
        </p:nvSpPr>
        <p:spPr bwMode="auto">
          <a:xfrm>
            <a:off x="0" y="0"/>
            <a:ext cx="51206400" cy="4572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en-US"/>
          </a:p>
        </p:txBody>
      </p:sp>
      <p:sp>
        <p:nvSpPr>
          <p:cNvPr id="1065" name="Rectangle 41"/>
          <p:cNvSpPr>
            <a:spLocks noChangeArrowheads="1"/>
          </p:cNvSpPr>
          <p:nvPr/>
        </p:nvSpPr>
        <p:spPr bwMode="auto">
          <a:xfrm>
            <a:off x="0" y="1066800"/>
            <a:ext cx="512064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endParaRPr lang="en-US"/>
          </a:p>
        </p:txBody>
      </p:sp>
      <p:sp>
        <p:nvSpPr>
          <p:cNvPr id="1071" name="Rectangle 47"/>
          <p:cNvSpPr>
            <a:spLocks noChangeArrowheads="1"/>
          </p:cNvSpPr>
          <p:nvPr/>
        </p:nvSpPr>
        <p:spPr bwMode="auto">
          <a:xfrm>
            <a:off x="0" y="0"/>
            <a:ext cx="51206400" cy="45720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en-US"/>
          </a:p>
        </p:txBody>
      </p:sp>
      <p:sp>
        <p:nvSpPr>
          <p:cNvPr id="1072" name="Rectangle 48"/>
          <p:cNvSpPr>
            <a:spLocks noChangeArrowheads="1"/>
          </p:cNvSpPr>
          <p:nvPr/>
        </p:nvSpPr>
        <p:spPr bwMode="auto">
          <a:xfrm>
            <a:off x="0" y="1295400"/>
            <a:ext cx="512064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defRPr/>
            </a:pPr>
            <a:endParaRPr lang="en-US"/>
          </a:p>
        </p:txBody>
      </p:sp>
      <p:sp>
        <p:nvSpPr>
          <p:cNvPr id="4" name="Text Box 13"/>
          <p:cNvSpPr txBox="1">
            <a:spLocks noChangeArrowheads="1"/>
          </p:cNvSpPr>
          <p:nvPr/>
        </p:nvSpPr>
        <p:spPr bwMode="auto">
          <a:xfrm>
            <a:off x="34511097" y="8557269"/>
            <a:ext cx="15313365" cy="10868425"/>
          </a:xfrm>
          <a:prstGeom prst="rect">
            <a:avLst/>
          </a:prstGeom>
          <a:solidFill>
            <a:schemeClr val="bg1"/>
          </a:solidFill>
          <a:ln w="12700">
            <a:noFill/>
            <a:miter lim="800000"/>
            <a:headEnd/>
            <a:tailEnd/>
          </a:ln>
        </p:spPr>
        <p:txBody>
          <a:bodyPr lIns="914400" tIns="457200" rIns="914400" bIns="914400"/>
          <a:lstStyle/>
          <a:p>
            <a:pPr algn="ctr">
              <a:spcBef>
                <a:spcPts val="0"/>
              </a:spcBef>
              <a:spcAft>
                <a:spcPts val="1200"/>
              </a:spcAft>
              <a:tabLst>
                <a:tab pos="635000" algn="l"/>
              </a:tabLst>
            </a:pPr>
            <a:r>
              <a:rPr lang="en-US" sz="6600" b="1" dirty="0" smtClean="0">
                <a:solidFill>
                  <a:srgbClr val="004080"/>
                </a:solidFill>
                <a:latin typeface="Corbel" pitchFamily="34" charset="0"/>
                <a:cs typeface="Helvetica" pitchFamily="-111" charset="0"/>
              </a:rPr>
              <a:t>Limitations to Current Systems</a:t>
            </a:r>
          </a:p>
        </p:txBody>
      </p:sp>
      <p:sp>
        <p:nvSpPr>
          <p:cNvPr id="8" name="Rectangle 4"/>
          <p:cNvSpPr>
            <a:spLocks noChangeArrowheads="1"/>
          </p:cNvSpPr>
          <p:nvPr/>
        </p:nvSpPr>
        <p:spPr bwMode="auto">
          <a:xfrm>
            <a:off x="0" y="0"/>
            <a:ext cx="51206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 name="Rectangle 6"/>
          <p:cNvSpPr>
            <a:spLocks noChangeArrowheads="1"/>
          </p:cNvSpPr>
          <p:nvPr/>
        </p:nvSpPr>
        <p:spPr bwMode="auto">
          <a:xfrm>
            <a:off x="0" y="0"/>
            <a:ext cx="51206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8"/>
          <p:cNvSpPr>
            <a:spLocks noChangeArrowheads="1"/>
          </p:cNvSpPr>
          <p:nvPr/>
        </p:nvSpPr>
        <p:spPr bwMode="auto">
          <a:xfrm>
            <a:off x="0" y="0"/>
            <a:ext cx="51206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 name="Rectangle 10"/>
          <p:cNvSpPr>
            <a:spLocks noChangeArrowheads="1"/>
          </p:cNvSpPr>
          <p:nvPr/>
        </p:nvSpPr>
        <p:spPr bwMode="auto">
          <a:xfrm>
            <a:off x="0" y="0"/>
            <a:ext cx="51206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12"/>
          <p:cNvSpPr>
            <a:spLocks noChangeArrowheads="1"/>
          </p:cNvSpPr>
          <p:nvPr/>
        </p:nvSpPr>
        <p:spPr bwMode="auto">
          <a:xfrm>
            <a:off x="0" y="0"/>
            <a:ext cx="512064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4" name="Text Box 13"/>
          <p:cNvSpPr txBox="1">
            <a:spLocks noChangeArrowheads="1"/>
          </p:cNvSpPr>
          <p:nvPr/>
        </p:nvSpPr>
        <p:spPr bwMode="auto">
          <a:xfrm>
            <a:off x="19302262" y="20389257"/>
            <a:ext cx="12275374" cy="8993243"/>
          </a:xfrm>
          <a:prstGeom prst="rect">
            <a:avLst/>
          </a:prstGeom>
          <a:solidFill>
            <a:schemeClr val="bg1"/>
          </a:solidFill>
          <a:ln w="12700">
            <a:noFill/>
            <a:miter lim="800000"/>
            <a:headEnd/>
            <a:tailEnd/>
          </a:ln>
        </p:spPr>
        <p:txBody>
          <a:bodyPr lIns="914400" tIns="457200" rIns="914400" bIns="914400"/>
          <a:lstStyle/>
          <a:p>
            <a:pPr algn="ctr">
              <a:spcBef>
                <a:spcPts val="0"/>
              </a:spcBef>
              <a:tabLst>
                <a:tab pos="635000" algn="l"/>
              </a:tabLst>
            </a:pPr>
            <a:r>
              <a:rPr lang="en-US" sz="6500" b="1" dirty="0" smtClean="0">
                <a:solidFill>
                  <a:srgbClr val="004080"/>
                </a:solidFill>
                <a:latin typeface="Corbel" pitchFamily="34" charset="0"/>
              </a:rPr>
              <a:t>Constructions</a:t>
            </a:r>
          </a:p>
          <a:p>
            <a:pPr marL="571500" indent="-571500">
              <a:spcBef>
                <a:spcPts val="0"/>
              </a:spcBef>
              <a:buFont typeface="Arial"/>
              <a:buChar char="•"/>
              <a:tabLst>
                <a:tab pos="635000" algn="l"/>
              </a:tabLst>
            </a:pPr>
            <a:endParaRPr lang="en-US" sz="3600" b="1" dirty="0" smtClean="0">
              <a:latin typeface="Corbel" pitchFamily="34" charset="0"/>
              <a:cs typeface="Helvetica" pitchFamily="-111" charset="0"/>
            </a:endParaRPr>
          </a:p>
          <a:p>
            <a:pPr marL="571500" indent="-571500">
              <a:spcBef>
                <a:spcPts val="0"/>
              </a:spcBef>
              <a:buFont typeface="Arial"/>
              <a:buChar char="•"/>
              <a:tabLst>
                <a:tab pos="635000" algn="l"/>
              </a:tabLst>
            </a:pPr>
            <a:endParaRPr lang="en-US" sz="3600" b="1" dirty="0">
              <a:latin typeface="Corbel" pitchFamily="34" charset="0"/>
              <a:cs typeface="Helvetica" pitchFamily="-111" charset="0"/>
            </a:endParaRPr>
          </a:p>
        </p:txBody>
      </p:sp>
      <p:pic>
        <p:nvPicPr>
          <p:cNvPr id="12" name="Picture 11"/>
          <p:cNvPicPr>
            <a:picLocks noChangeAspect="1"/>
          </p:cNvPicPr>
          <p:nvPr/>
        </p:nvPicPr>
        <p:blipFill rotWithShape="1">
          <a:blip r:embed="rId4"/>
          <a:srcRect l="2939" t="10866" r="2978" b="35122"/>
          <a:stretch/>
        </p:blipFill>
        <p:spPr>
          <a:xfrm>
            <a:off x="2331852" y="18592760"/>
            <a:ext cx="12830062" cy="6212355"/>
          </a:xfrm>
          <a:prstGeom prst="rect">
            <a:avLst/>
          </a:prstGeom>
        </p:spPr>
      </p:pic>
      <p:pic>
        <p:nvPicPr>
          <p:cNvPr id="14" name="Picture 13"/>
          <p:cNvPicPr>
            <a:picLocks noChangeAspect="1"/>
          </p:cNvPicPr>
          <p:nvPr/>
        </p:nvPicPr>
        <p:blipFill rotWithShape="1">
          <a:blip r:embed="rId5"/>
          <a:srcRect b="8000"/>
          <a:stretch/>
        </p:blipFill>
        <p:spPr>
          <a:xfrm>
            <a:off x="19140338" y="30137657"/>
            <a:ext cx="13196148" cy="8205297"/>
          </a:xfrm>
          <a:prstGeom prst="rect">
            <a:avLst/>
          </a:prstGeom>
        </p:spPr>
      </p:pic>
      <p:sp>
        <p:nvSpPr>
          <p:cNvPr id="18" name="TextBox 17"/>
          <p:cNvSpPr txBox="1"/>
          <p:nvPr/>
        </p:nvSpPr>
        <p:spPr>
          <a:xfrm>
            <a:off x="19510645" y="38387435"/>
            <a:ext cx="12871320" cy="1200329"/>
          </a:xfrm>
          <a:prstGeom prst="rect">
            <a:avLst/>
          </a:prstGeom>
          <a:noFill/>
        </p:spPr>
        <p:txBody>
          <a:bodyPr wrap="square" rtlCol="0">
            <a:spAutoFit/>
          </a:bodyPr>
          <a:lstStyle/>
          <a:p>
            <a:r>
              <a:rPr lang="en-US" sz="3600" b="1" dirty="0" smtClean="0">
                <a:solidFill>
                  <a:srgbClr val="800080"/>
                </a:solidFill>
              </a:rPr>
              <a:t>Fig 7. Sporulation cycle showing the germination of spores into cells [3]</a:t>
            </a:r>
            <a:endParaRPr lang="en-US" sz="3600" b="1" dirty="0">
              <a:solidFill>
                <a:srgbClr val="800080"/>
              </a:solidFill>
            </a:endParaRPr>
          </a:p>
        </p:txBody>
      </p:sp>
      <p:sp>
        <p:nvSpPr>
          <p:cNvPr id="19" name="TextBox 18"/>
          <p:cNvSpPr txBox="1"/>
          <p:nvPr/>
        </p:nvSpPr>
        <p:spPr>
          <a:xfrm>
            <a:off x="2273322" y="25001269"/>
            <a:ext cx="12815946" cy="1754327"/>
          </a:xfrm>
          <a:prstGeom prst="rect">
            <a:avLst/>
          </a:prstGeom>
          <a:noFill/>
        </p:spPr>
        <p:txBody>
          <a:bodyPr wrap="square" rtlCol="0">
            <a:spAutoFit/>
          </a:bodyPr>
          <a:lstStyle/>
          <a:p>
            <a:r>
              <a:rPr lang="en-US" sz="3600" b="1" dirty="0" smtClean="0">
                <a:solidFill>
                  <a:srgbClr val="800080"/>
                </a:solidFill>
              </a:rPr>
              <a:t>Figure. 1. Schematic representation of </a:t>
            </a:r>
            <a:r>
              <a:rPr lang="en-US" sz="3600" b="1" i="1" dirty="0" smtClean="0">
                <a:solidFill>
                  <a:srgbClr val="800080"/>
                </a:solidFill>
              </a:rPr>
              <a:t>B. Subtilis </a:t>
            </a:r>
            <a:r>
              <a:rPr lang="en-US" sz="3600" b="1" dirty="0" smtClean="0">
                <a:solidFill>
                  <a:srgbClr val="800080"/>
                </a:solidFill>
              </a:rPr>
              <a:t>spore and surface display of enzymes using spore coat proteins [1,2].</a:t>
            </a:r>
            <a:endParaRPr lang="en-US" sz="3600" b="1" dirty="0">
              <a:solidFill>
                <a:srgbClr val="800080"/>
              </a:solidFill>
            </a:endParaRPr>
          </a:p>
        </p:txBody>
      </p:sp>
      <p:pic>
        <p:nvPicPr>
          <p:cNvPr id="22" name="Picture 21"/>
          <p:cNvPicPr>
            <a:picLocks noChangeAspect="1"/>
          </p:cNvPicPr>
          <p:nvPr/>
        </p:nvPicPr>
        <p:blipFill rotWithShape="1">
          <a:blip r:embed="rId6"/>
          <a:srcRect t="6015"/>
          <a:stretch/>
        </p:blipFill>
        <p:spPr>
          <a:xfrm>
            <a:off x="19310741" y="8556687"/>
            <a:ext cx="12585880" cy="8309365"/>
          </a:xfrm>
          <a:prstGeom prst="rect">
            <a:avLst/>
          </a:prstGeom>
        </p:spPr>
      </p:pic>
      <p:sp>
        <p:nvSpPr>
          <p:cNvPr id="41" name="TextBox 40"/>
          <p:cNvSpPr txBox="1"/>
          <p:nvPr/>
        </p:nvSpPr>
        <p:spPr>
          <a:xfrm>
            <a:off x="19064762" y="17381286"/>
            <a:ext cx="12871320" cy="2308324"/>
          </a:xfrm>
          <a:prstGeom prst="rect">
            <a:avLst/>
          </a:prstGeom>
          <a:noFill/>
        </p:spPr>
        <p:txBody>
          <a:bodyPr wrap="square" rtlCol="0">
            <a:spAutoFit/>
          </a:bodyPr>
          <a:lstStyle/>
          <a:p>
            <a:r>
              <a:rPr lang="en-US" sz="3600" b="1" dirty="0" smtClean="0">
                <a:solidFill>
                  <a:srgbClr val="800080"/>
                </a:solidFill>
              </a:rPr>
              <a:t>Figure 3. Plasmid map of pDR111. The fluorescent protein will go between the cutting sites of NheI and SphI. The promoter and gene for chimeric protein will go between SphI and </a:t>
            </a:r>
            <a:r>
              <a:rPr lang="en-US" sz="3600" b="1" dirty="0" err="1" smtClean="0">
                <a:solidFill>
                  <a:srgbClr val="800080"/>
                </a:solidFill>
              </a:rPr>
              <a:t>EcoRI</a:t>
            </a:r>
            <a:r>
              <a:rPr lang="en-US" sz="3600" b="1" dirty="0" smtClean="0">
                <a:solidFill>
                  <a:srgbClr val="800080"/>
                </a:solidFill>
              </a:rPr>
              <a:t> cutting sites</a:t>
            </a:r>
            <a:endParaRPr lang="en-US" sz="3600" b="1" dirty="0">
              <a:solidFill>
                <a:srgbClr val="800080"/>
              </a:solidFill>
            </a:endParaRPr>
          </a:p>
        </p:txBody>
      </p:sp>
      <p:pic>
        <p:nvPicPr>
          <p:cNvPr id="23" name="Picture 22"/>
          <p:cNvPicPr>
            <a:picLocks noChangeAspect="1"/>
          </p:cNvPicPr>
          <p:nvPr/>
        </p:nvPicPr>
        <p:blipFill>
          <a:blip r:embed="rId7"/>
          <a:stretch>
            <a:fillRect/>
          </a:stretch>
        </p:blipFill>
        <p:spPr>
          <a:xfrm>
            <a:off x="1181842" y="1499617"/>
            <a:ext cx="13785484" cy="4124922"/>
          </a:xfrm>
          <a:prstGeom prst="rect">
            <a:avLst/>
          </a:prstGeom>
        </p:spPr>
      </p:pic>
      <p:pic>
        <p:nvPicPr>
          <p:cNvPr id="26" name="Picture 25"/>
          <p:cNvPicPr>
            <a:picLocks noChangeAspect="1"/>
          </p:cNvPicPr>
          <p:nvPr/>
        </p:nvPicPr>
        <p:blipFill>
          <a:blip r:embed="rId8"/>
          <a:stretch>
            <a:fillRect/>
          </a:stretch>
        </p:blipFill>
        <p:spPr>
          <a:xfrm>
            <a:off x="35496327" y="25199222"/>
            <a:ext cx="4512617" cy="4512617"/>
          </a:xfrm>
          <a:prstGeom prst="rect">
            <a:avLst/>
          </a:prstGeom>
        </p:spPr>
      </p:pic>
      <p:pic>
        <p:nvPicPr>
          <p:cNvPr id="37" name="Picture 36"/>
          <p:cNvPicPr>
            <a:picLocks noChangeAspect="1"/>
          </p:cNvPicPr>
          <p:nvPr/>
        </p:nvPicPr>
        <p:blipFill rotWithShape="1">
          <a:blip r:embed="rId9"/>
          <a:srcRect b="5389"/>
          <a:stretch/>
        </p:blipFill>
        <p:spPr>
          <a:xfrm>
            <a:off x="36646443" y="10161132"/>
            <a:ext cx="10748610" cy="7620849"/>
          </a:xfrm>
          <a:prstGeom prst="rect">
            <a:avLst/>
          </a:prstGeom>
        </p:spPr>
      </p:pic>
      <p:sp>
        <p:nvSpPr>
          <p:cNvPr id="2" name="TextBox 1"/>
          <p:cNvSpPr txBox="1"/>
          <p:nvPr/>
        </p:nvSpPr>
        <p:spPr>
          <a:xfrm>
            <a:off x="35631586" y="17899155"/>
            <a:ext cx="13134524" cy="1077218"/>
          </a:xfrm>
          <a:prstGeom prst="rect">
            <a:avLst/>
          </a:prstGeom>
          <a:noFill/>
        </p:spPr>
        <p:txBody>
          <a:bodyPr wrap="square" rtlCol="0">
            <a:spAutoFit/>
          </a:bodyPr>
          <a:lstStyle/>
          <a:p>
            <a:r>
              <a:rPr lang="en-US" b="1" dirty="0" smtClean="0">
                <a:solidFill>
                  <a:srgbClr val="800080"/>
                </a:solidFill>
              </a:rPr>
              <a:t>Figure 8. Multiples enzymes are simultaneously needed to break down biomass [4]</a:t>
            </a:r>
            <a:endParaRPr lang="en-US" b="1" dirty="0">
              <a:solidFill>
                <a:srgbClr val="800080"/>
              </a:solidFill>
            </a:endParaRPr>
          </a:p>
        </p:txBody>
      </p:sp>
      <p:grpSp>
        <p:nvGrpSpPr>
          <p:cNvPr id="40" name="Group 39"/>
          <p:cNvGrpSpPr/>
          <p:nvPr/>
        </p:nvGrpSpPr>
        <p:grpSpPr>
          <a:xfrm>
            <a:off x="2032145" y="33358276"/>
            <a:ext cx="14356409" cy="4447788"/>
            <a:chOff x="2514600" y="1867253"/>
            <a:chExt cx="4876800" cy="1485547"/>
          </a:xfrm>
        </p:grpSpPr>
        <p:cxnSp>
          <p:nvCxnSpPr>
            <p:cNvPr id="42" name="Straight Connector 41"/>
            <p:cNvCxnSpPr/>
            <p:nvPr/>
          </p:nvCxnSpPr>
          <p:spPr>
            <a:xfrm>
              <a:off x="2590800" y="2438400"/>
              <a:ext cx="32004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5029200" y="2133600"/>
              <a:ext cx="0" cy="304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5029200" y="2139210"/>
              <a:ext cx="304800"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sp>
          <p:nvSpPr>
            <p:cNvPr id="47" name="Rectangle 46"/>
            <p:cNvSpPr/>
            <p:nvPr/>
          </p:nvSpPr>
          <p:spPr>
            <a:xfrm>
              <a:off x="2819400" y="2280390"/>
              <a:ext cx="304800" cy="152400"/>
            </a:xfrm>
            <a:prstGeom prst="rect">
              <a:avLst/>
            </a:prstGeom>
            <a:solidFill>
              <a:srgbClr val="92D05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lumMod val="75000"/>
                  </a:schemeClr>
                </a:solidFill>
              </a:endParaRPr>
            </a:p>
          </p:txBody>
        </p:sp>
        <p:sp>
          <p:nvSpPr>
            <p:cNvPr id="48" name="Rectangle 47"/>
            <p:cNvSpPr/>
            <p:nvPr/>
          </p:nvSpPr>
          <p:spPr>
            <a:xfrm>
              <a:off x="3886200" y="2280390"/>
              <a:ext cx="304800" cy="152400"/>
            </a:xfrm>
            <a:prstGeom prst="rect">
              <a:avLst/>
            </a:prstGeom>
            <a:solidFill>
              <a:srgbClr val="92D05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lumMod val="75000"/>
                  </a:schemeClr>
                </a:solidFill>
              </a:endParaRPr>
            </a:p>
          </p:txBody>
        </p:sp>
        <p:cxnSp>
          <p:nvCxnSpPr>
            <p:cNvPr id="49" name="Straight Connector 48"/>
            <p:cNvCxnSpPr/>
            <p:nvPr/>
          </p:nvCxnSpPr>
          <p:spPr>
            <a:xfrm>
              <a:off x="2590800" y="3048000"/>
              <a:ext cx="32004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5029200" y="2743200"/>
              <a:ext cx="0" cy="304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5029200" y="2748810"/>
              <a:ext cx="304800" cy="0"/>
            </a:xfrm>
            <a:prstGeom prst="straightConnector1">
              <a:avLst/>
            </a:prstGeom>
            <a:ln w="19050">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sp>
          <p:nvSpPr>
            <p:cNvPr id="52" name="Rectangle 51"/>
            <p:cNvSpPr/>
            <p:nvPr/>
          </p:nvSpPr>
          <p:spPr>
            <a:xfrm>
              <a:off x="2819400" y="2889990"/>
              <a:ext cx="304800" cy="152400"/>
            </a:xfrm>
            <a:prstGeom prst="rect">
              <a:avLst/>
            </a:prstGeom>
            <a:solidFill>
              <a:srgbClr val="92D05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lumMod val="75000"/>
                  </a:schemeClr>
                </a:solidFill>
              </a:endParaRPr>
            </a:p>
          </p:txBody>
        </p:sp>
        <p:sp>
          <p:nvSpPr>
            <p:cNvPr id="53" name="Rectangle 52"/>
            <p:cNvSpPr/>
            <p:nvPr/>
          </p:nvSpPr>
          <p:spPr>
            <a:xfrm>
              <a:off x="3886200" y="2889990"/>
              <a:ext cx="304800" cy="152400"/>
            </a:xfrm>
            <a:prstGeom prst="rect">
              <a:avLst/>
            </a:prstGeom>
            <a:solidFill>
              <a:srgbClr val="92D05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lumMod val="75000"/>
                  </a:schemeClr>
                </a:solidFill>
              </a:endParaRPr>
            </a:p>
          </p:txBody>
        </p:sp>
        <p:sp>
          <p:nvSpPr>
            <p:cNvPr id="54" name="Rectangle 53"/>
            <p:cNvSpPr/>
            <p:nvPr/>
          </p:nvSpPr>
          <p:spPr>
            <a:xfrm>
              <a:off x="5410200" y="2889990"/>
              <a:ext cx="304800" cy="152400"/>
            </a:xfrm>
            <a:prstGeom prst="rect">
              <a:avLst/>
            </a:prstGeom>
            <a:solidFill>
              <a:srgbClr val="00408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TextBox 54"/>
            <p:cNvSpPr txBox="1"/>
            <p:nvPr/>
          </p:nvSpPr>
          <p:spPr>
            <a:xfrm>
              <a:off x="2559341" y="2111687"/>
              <a:ext cx="1295400" cy="174754"/>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GerE</a:t>
              </a:r>
              <a:r>
                <a:rPr lang="en-US" sz="2800" dirty="0" smtClean="0">
                  <a:latin typeface="Times New Roman" panose="02020603050405020304" pitchFamily="18" charset="0"/>
                  <a:cs typeface="Times New Roman" panose="02020603050405020304" pitchFamily="18" charset="0"/>
                </a:rPr>
                <a:t> binding site</a:t>
              </a:r>
              <a:endParaRPr lang="en-US" sz="2800" dirty="0">
                <a:latin typeface="Times New Roman" panose="02020603050405020304" pitchFamily="18" charset="0"/>
                <a:cs typeface="Times New Roman" panose="02020603050405020304" pitchFamily="18" charset="0"/>
              </a:endParaRPr>
            </a:p>
          </p:txBody>
        </p:sp>
        <p:sp>
          <p:nvSpPr>
            <p:cNvPr id="56" name="TextBox 55"/>
            <p:cNvSpPr txBox="1"/>
            <p:nvPr/>
          </p:nvSpPr>
          <p:spPr>
            <a:xfrm>
              <a:off x="4473546" y="1913333"/>
              <a:ext cx="1949737" cy="174754"/>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Transcription start site</a:t>
              </a:r>
              <a:endParaRPr lang="en-US" sz="2800" dirty="0">
                <a:latin typeface="Times New Roman" panose="02020603050405020304" pitchFamily="18" charset="0"/>
                <a:cs typeface="Times New Roman" panose="02020603050405020304" pitchFamily="18" charset="0"/>
              </a:endParaRPr>
            </a:p>
          </p:txBody>
        </p:sp>
        <p:sp>
          <p:nvSpPr>
            <p:cNvPr id="57" name="TextBox 56"/>
            <p:cNvSpPr txBox="1"/>
            <p:nvPr/>
          </p:nvSpPr>
          <p:spPr>
            <a:xfrm>
              <a:off x="5791200" y="2286000"/>
              <a:ext cx="1524001" cy="174754"/>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Native </a:t>
              </a:r>
              <a:r>
                <a:rPr lang="en-US" sz="2800" i="1" dirty="0" err="1" smtClean="0">
                  <a:latin typeface="Times New Roman" panose="02020603050405020304" pitchFamily="18" charset="0"/>
                  <a:cs typeface="Times New Roman" panose="02020603050405020304" pitchFamily="18" charset="0"/>
                </a:rPr>
                <a:t>cotC</a:t>
              </a:r>
              <a:r>
                <a:rPr lang="en-US" sz="2800" dirty="0" smtClean="0">
                  <a:latin typeface="Times New Roman" panose="02020603050405020304" pitchFamily="18" charset="0"/>
                  <a:cs typeface="Times New Roman" panose="02020603050405020304" pitchFamily="18" charset="0"/>
                </a:rPr>
                <a:t> promoter</a:t>
              </a:r>
              <a:endParaRPr lang="en-US" sz="2800" dirty="0">
                <a:latin typeface="Times New Roman" panose="02020603050405020304" pitchFamily="18" charset="0"/>
                <a:cs typeface="Times New Roman" panose="02020603050405020304" pitchFamily="18" charset="0"/>
              </a:endParaRPr>
            </a:p>
          </p:txBody>
        </p:sp>
        <p:sp>
          <p:nvSpPr>
            <p:cNvPr id="58" name="TextBox 57"/>
            <p:cNvSpPr txBox="1"/>
            <p:nvPr/>
          </p:nvSpPr>
          <p:spPr>
            <a:xfrm>
              <a:off x="5791200" y="2901011"/>
              <a:ext cx="1600200" cy="174754"/>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Hybrid </a:t>
              </a:r>
              <a:r>
                <a:rPr lang="en-US" sz="2800" i="1" dirty="0" err="1" smtClean="0">
                  <a:latin typeface="Times New Roman" panose="02020603050405020304" pitchFamily="18" charset="0"/>
                  <a:cs typeface="Times New Roman" panose="02020603050405020304" pitchFamily="18" charset="0"/>
                </a:rPr>
                <a:t>cotC</a:t>
              </a:r>
              <a:r>
                <a:rPr lang="en-US" sz="2800" dirty="0" smtClean="0">
                  <a:latin typeface="Times New Roman" panose="02020603050405020304" pitchFamily="18" charset="0"/>
                  <a:cs typeface="Times New Roman" panose="02020603050405020304" pitchFamily="18" charset="0"/>
                </a:rPr>
                <a:t> promoter</a:t>
              </a:r>
              <a:endParaRPr lang="en-US" sz="2800" dirty="0">
                <a:latin typeface="Times New Roman" panose="02020603050405020304" pitchFamily="18" charset="0"/>
                <a:cs typeface="Times New Roman" panose="02020603050405020304" pitchFamily="18" charset="0"/>
              </a:endParaRPr>
            </a:p>
          </p:txBody>
        </p:sp>
        <p:sp>
          <p:nvSpPr>
            <p:cNvPr id="59" name="Rectangle 58"/>
            <p:cNvSpPr/>
            <p:nvPr/>
          </p:nvSpPr>
          <p:spPr>
            <a:xfrm>
              <a:off x="2514600" y="1867253"/>
              <a:ext cx="4800601" cy="1485547"/>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0" name="Picture 59"/>
          <p:cNvPicPr>
            <a:picLocks noChangeAspect="1"/>
          </p:cNvPicPr>
          <p:nvPr/>
        </p:nvPicPr>
        <p:blipFill rotWithShape="1">
          <a:blip r:embed="rId10"/>
          <a:srcRect l="37603" t="21779" r="8844" b="34732"/>
          <a:stretch/>
        </p:blipFill>
        <p:spPr>
          <a:xfrm>
            <a:off x="19617713" y="22373296"/>
            <a:ext cx="3821166" cy="4121189"/>
          </a:xfrm>
          <a:prstGeom prst="rect">
            <a:avLst/>
          </a:prstGeom>
        </p:spPr>
      </p:pic>
      <p:pic>
        <p:nvPicPr>
          <p:cNvPr id="62" name="Picture 61"/>
          <p:cNvPicPr>
            <a:picLocks noChangeAspect="1"/>
          </p:cNvPicPr>
          <p:nvPr/>
        </p:nvPicPr>
        <p:blipFill rotWithShape="1">
          <a:blip r:embed="rId11">
            <a:extLst>
              <a:ext uri="{BEBA8EAE-BF5A-486C-A8C5-ECC9F3942E4B}">
                <a14:imgProps xmlns:a14="http://schemas.microsoft.com/office/drawing/2010/main">
                  <a14:imgLayer r:embed="rId12">
                    <a14:imgEffect>
                      <a14:sharpenSoften amount="2000"/>
                    </a14:imgEffect>
                    <a14:imgEffect>
                      <a14:brightnessContrast bright="-33000" contrast="43000"/>
                    </a14:imgEffect>
                  </a14:imgLayer>
                </a14:imgProps>
              </a:ext>
            </a:extLst>
          </a:blip>
          <a:srcRect l="17365" t="22053" r="23790" b="31791"/>
          <a:stretch/>
        </p:blipFill>
        <p:spPr>
          <a:xfrm>
            <a:off x="23954864" y="22346428"/>
            <a:ext cx="3538638" cy="4177732"/>
          </a:xfrm>
          <a:prstGeom prst="rect">
            <a:avLst/>
          </a:prstGeom>
        </p:spPr>
      </p:pic>
      <p:pic>
        <p:nvPicPr>
          <p:cNvPr id="63" name="Picture 62"/>
          <p:cNvPicPr>
            <a:picLocks noChangeAspect="1"/>
          </p:cNvPicPr>
          <p:nvPr/>
        </p:nvPicPr>
        <p:blipFill rotWithShape="1">
          <a:blip r:embed="rId13">
            <a:extLst>
              <a:ext uri="{BEBA8EAE-BF5A-486C-A8C5-ECC9F3942E4B}">
                <a14:imgProps xmlns:a14="http://schemas.microsoft.com/office/drawing/2010/main">
                  <a14:imgLayer r:embed="rId14">
                    <a14:imgEffect>
                      <a14:sharpenSoften amount="21000"/>
                    </a14:imgEffect>
                    <a14:imgEffect>
                      <a14:brightnessContrast bright="-38000" contrast="71000"/>
                    </a14:imgEffect>
                  </a14:imgLayer>
                </a14:imgProps>
              </a:ext>
            </a:extLst>
          </a:blip>
          <a:srcRect l="37292" t="29562" r="13514" b="19559"/>
          <a:stretch/>
        </p:blipFill>
        <p:spPr>
          <a:xfrm>
            <a:off x="28012254" y="22353905"/>
            <a:ext cx="3066193" cy="4198945"/>
          </a:xfrm>
          <a:prstGeom prst="rect">
            <a:avLst/>
          </a:prstGeom>
        </p:spPr>
      </p:pic>
      <p:sp>
        <p:nvSpPr>
          <p:cNvPr id="3" name="TextBox 2"/>
          <p:cNvSpPr txBox="1"/>
          <p:nvPr/>
        </p:nvSpPr>
        <p:spPr>
          <a:xfrm>
            <a:off x="19473602" y="27036415"/>
            <a:ext cx="4064056" cy="2062103"/>
          </a:xfrm>
          <a:prstGeom prst="rect">
            <a:avLst/>
          </a:prstGeom>
          <a:noFill/>
        </p:spPr>
        <p:txBody>
          <a:bodyPr wrap="square" rtlCol="0">
            <a:spAutoFit/>
          </a:bodyPr>
          <a:lstStyle/>
          <a:p>
            <a:r>
              <a:rPr lang="en-US" b="1" dirty="0" smtClean="0">
                <a:solidFill>
                  <a:srgbClr val="800080"/>
                </a:solidFill>
              </a:rPr>
              <a:t>Figure 4: Fluorescent protein after double digestion</a:t>
            </a:r>
            <a:endParaRPr lang="en-US" b="1" dirty="0">
              <a:solidFill>
                <a:srgbClr val="800080"/>
              </a:solidFill>
            </a:endParaRPr>
          </a:p>
        </p:txBody>
      </p:sp>
      <p:sp>
        <p:nvSpPr>
          <p:cNvPr id="64" name="TextBox 63"/>
          <p:cNvSpPr txBox="1"/>
          <p:nvPr/>
        </p:nvSpPr>
        <p:spPr>
          <a:xfrm>
            <a:off x="23746503" y="27047707"/>
            <a:ext cx="3908832" cy="1569660"/>
          </a:xfrm>
          <a:prstGeom prst="rect">
            <a:avLst/>
          </a:prstGeom>
          <a:noFill/>
        </p:spPr>
        <p:txBody>
          <a:bodyPr wrap="square" rtlCol="0">
            <a:spAutoFit/>
          </a:bodyPr>
          <a:lstStyle/>
          <a:p>
            <a:r>
              <a:rPr lang="en-US" b="1" dirty="0">
                <a:solidFill>
                  <a:srgbClr val="800080"/>
                </a:solidFill>
              </a:rPr>
              <a:t>Figure </a:t>
            </a:r>
            <a:r>
              <a:rPr lang="en-US" b="1" dirty="0" smtClean="0">
                <a:solidFill>
                  <a:srgbClr val="800080"/>
                </a:solidFill>
              </a:rPr>
              <a:t>5: </a:t>
            </a:r>
            <a:r>
              <a:rPr lang="en-US" b="1" dirty="0">
                <a:solidFill>
                  <a:srgbClr val="800080"/>
                </a:solidFill>
              </a:rPr>
              <a:t>Plasmid HW001 after double digestion</a:t>
            </a:r>
          </a:p>
        </p:txBody>
      </p:sp>
      <p:sp>
        <p:nvSpPr>
          <p:cNvPr id="65" name="TextBox 64"/>
          <p:cNvSpPr txBox="1"/>
          <p:nvPr/>
        </p:nvSpPr>
        <p:spPr>
          <a:xfrm>
            <a:off x="27624287" y="27002555"/>
            <a:ext cx="3908832" cy="1569660"/>
          </a:xfrm>
          <a:prstGeom prst="rect">
            <a:avLst/>
          </a:prstGeom>
          <a:noFill/>
        </p:spPr>
        <p:txBody>
          <a:bodyPr wrap="square" rtlCol="0">
            <a:spAutoFit/>
          </a:bodyPr>
          <a:lstStyle/>
          <a:p>
            <a:r>
              <a:rPr lang="en-US" b="1" dirty="0">
                <a:solidFill>
                  <a:srgbClr val="800080"/>
                </a:solidFill>
              </a:rPr>
              <a:t>Figure </a:t>
            </a:r>
            <a:r>
              <a:rPr lang="en-US" b="1" dirty="0" smtClean="0">
                <a:solidFill>
                  <a:srgbClr val="800080"/>
                </a:solidFill>
              </a:rPr>
              <a:t>6: </a:t>
            </a:r>
            <a:r>
              <a:rPr lang="en-US" b="1" dirty="0">
                <a:solidFill>
                  <a:srgbClr val="800080"/>
                </a:solidFill>
              </a:rPr>
              <a:t>The new construction after integration of GFP</a:t>
            </a:r>
          </a:p>
        </p:txBody>
      </p:sp>
      <p:cxnSp>
        <p:nvCxnSpPr>
          <p:cNvPr id="108" name="Straight Connector 107"/>
          <p:cNvCxnSpPr/>
          <p:nvPr/>
        </p:nvCxnSpPr>
        <p:spPr>
          <a:xfrm>
            <a:off x="1648323" y="31242240"/>
            <a:ext cx="4143540" cy="4314"/>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Rectangle 108"/>
          <p:cNvSpPr/>
          <p:nvPr/>
        </p:nvSpPr>
        <p:spPr>
          <a:xfrm>
            <a:off x="3735304" y="30780806"/>
            <a:ext cx="897276" cy="456292"/>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lumMod val="75000"/>
                </a:schemeClr>
              </a:solidFill>
            </a:endParaRPr>
          </a:p>
        </p:txBody>
      </p:sp>
      <p:sp>
        <p:nvSpPr>
          <p:cNvPr id="110" name="Rectangle 109"/>
          <p:cNvSpPr/>
          <p:nvPr/>
        </p:nvSpPr>
        <p:spPr>
          <a:xfrm>
            <a:off x="2845011" y="30776840"/>
            <a:ext cx="897276" cy="456292"/>
          </a:xfrm>
          <a:prstGeom prst="rect">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8" name="Straight Connector 117"/>
          <p:cNvCxnSpPr/>
          <p:nvPr/>
        </p:nvCxnSpPr>
        <p:spPr>
          <a:xfrm>
            <a:off x="8292482" y="31026027"/>
            <a:ext cx="575363" cy="3703"/>
          </a:xfrm>
          <a:prstGeom prst="line">
            <a:avLst/>
          </a:prstGeom>
          <a:ln w="76200" cmpd="sng">
            <a:solidFill>
              <a:srgbClr val="004080"/>
            </a:solidFill>
          </a:ln>
        </p:spPr>
        <p:style>
          <a:lnRef idx="2">
            <a:schemeClr val="accent1"/>
          </a:lnRef>
          <a:fillRef idx="0">
            <a:schemeClr val="accent1"/>
          </a:fillRef>
          <a:effectRef idx="1">
            <a:schemeClr val="accent1"/>
          </a:effectRef>
          <a:fontRef idx="minor">
            <a:schemeClr val="tx1"/>
          </a:fontRef>
        </p:style>
      </p:cxnSp>
      <p:cxnSp>
        <p:nvCxnSpPr>
          <p:cNvPr id="120" name="Straight Connector 119"/>
          <p:cNvCxnSpPr/>
          <p:nvPr/>
        </p:nvCxnSpPr>
        <p:spPr>
          <a:xfrm>
            <a:off x="11293455" y="31308538"/>
            <a:ext cx="4143540" cy="4314"/>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a:off x="6278021" y="31265488"/>
            <a:ext cx="4143540" cy="4314"/>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22" name="Rectangle 121"/>
          <p:cNvSpPr/>
          <p:nvPr/>
        </p:nvSpPr>
        <p:spPr>
          <a:xfrm>
            <a:off x="7380249" y="30806673"/>
            <a:ext cx="897276" cy="456292"/>
          </a:xfrm>
          <a:prstGeom prst="rect">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Rectangle 122"/>
          <p:cNvSpPr/>
          <p:nvPr/>
        </p:nvSpPr>
        <p:spPr>
          <a:xfrm>
            <a:off x="11749920" y="30828198"/>
            <a:ext cx="897276" cy="456292"/>
          </a:xfrm>
          <a:prstGeom prst="rect">
            <a:avLst/>
          </a:prstGeom>
          <a:solidFill>
            <a:srgbClr val="FF00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Rectangle 123"/>
          <p:cNvSpPr/>
          <p:nvPr/>
        </p:nvSpPr>
        <p:spPr>
          <a:xfrm>
            <a:off x="8817036" y="30825578"/>
            <a:ext cx="897276" cy="456292"/>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lumMod val="75000"/>
                </a:schemeClr>
              </a:solidFill>
            </a:endParaRPr>
          </a:p>
        </p:txBody>
      </p:sp>
      <p:sp>
        <p:nvSpPr>
          <p:cNvPr id="125" name="Rectangle 124"/>
          <p:cNvSpPr/>
          <p:nvPr/>
        </p:nvSpPr>
        <p:spPr>
          <a:xfrm>
            <a:off x="13983148" y="30847104"/>
            <a:ext cx="897276" cy="456292"/>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lumMod val="75000"/>
                </a:schemeClr>
              </a:solidFill>
            </a:endParaRPr>
          </a:p>
        </p:txBody>
      </p:sp>
      <p:cxnSp>
        <p:nvCxnSpPr>
          <p:cNvPr id="126" name="Straight Connector 125"/>
          <p:cNvCxnSpPr>
            <a:endCxn id="125" idx="1"/>
          </p:cNvCxnSpPr>
          <p:nvPr/>
        </p:nvCxnSpPr>
        <p:spPr>
          <a:xfrm>
            <a:off x="12620823" y="31049274"/>
            <a:ext cx="1362325" cy="25976"/>
          </a:xfrm>
          <a:prstGeom prst="line">
            <a:avLst/>
          </a:prstGeom>
          <a:ln w="76200" cmpd="sng">
            <a:solidFill>
              <a:srgbClr val="004080"/>
            </a:solidFill>
            <a:prstDash val="solid"/>
          </a:ln>
        </p:spPr>
        <p:style>
          <a:lnRef idx="2">
            <a:schemeClr val="accent1"/>
          </a:lnRef>
          <a:fillRef idx="0">
            <a:schemeClr val="accent1"/>
          </a:fillRef>
          <a:effectRef idx="1">
            <a:schemeClr val="accent1"/>
          </a:effectRef>
          <a:fontRef idx="minor">
            <a:schemeClr val="tx1"/>
          </a:fontRef>
        </p:style>
      </p:cxnSp>
      <p:sp>
        <p:nvSpPr>
          <p:cNvPr id="16" name="TextBox 15"/>
          <p:cNvSpPr txBox="1"/>
          <p:nvPr/>
        </p:nvSpPr>
        <p:spPr>
          <a:xfrm>
            <a:off x="2783189" y="31398002"/>
            <a:ext cx="2075132" cy="581185"/>
          </a:xfrm>
          <a:prstGeom prst="rect">
            <a:avLst/>
          </a:prstGeom>
          <a:noFill/>
        </p:spPr>
        <p:txBody>
          <a:bodyPr wrap="square" rtlCol="0">
            <a:spAutoFit/>
          </a:bodyPr>
          <a:lstStyle/>
          <a:p>
            <a:r>
              <a:rPr lang="en-US" b="1" dirty="0" smtClean="0">
                <a:solidFill>
                  <a:srgbClr val="800080"/>
                </a:solidFill>
              </a:rPr>
              <a:t>No linker</a:t>
            </a:r>
            <a:endParaRPr lang="en-US" b="1" dirty="0">
              <a:solidFill>
                <a:srgbClr val="800080"/>
              </a:solidFill>
            </a:endParaRPr>
          </a:p>
        </p:txBody>
      </p:sp>
      <p:sp>
        <p:nvSpPr>
          <p:cNvPr id="127" name="TextBox 126"/>
          <p:cNvSpPr txBox="1"/>
          <p:nvPr/>
        </p:nvSpPr>
        <p:spPr>
          <a:xfrm>
            <a:off x="6318497" y="31372731"/>
            <a:ext cx="4002016" cy="584776"/>
          </a:xfrm>
          <a:prstGeom prst="rect">
            <a:avLst/>
          </a:prstGeom>
          <a:noFill/>
        </p:spPr>
        <p:txBody>
          <a:bodyPr wrap="square" rtlCol="0">
            <a:spAutoFit/>
          </a:bodyPr>
          <a:lstStyle/>
          <a:p>
            <a:r>
              <a:rPr lang="en-US" b="1" dirty="0" smtClean="0">
                <a:solidFill>
                  <a:srgbClr val="800080"/>
                </a:solidFill>
              </a:rPr>
              <a:t>Short, linear linker</a:t>
            </a:r>
            <a:endParaRPr lang="en-US" b="1" dirty="0">
              <a:solidFill>
                <a:srgbClr val="800080"/>
              </a:solidFill>
            </a:endParaRPr>
          </a:p>
        </p:txBody>
      </p:sp>
      <p:sp>
        <p:nvSpPr>
          <p:cNvPr id="128" name="TextBox 127"/>
          <p:cNvSpPr txBox="1"/>
          <p:nvPr/>
        </p:nvSpPr>
        <p:spPr>
          <a:xfrm>
            <a:off x="11314127" y="31503606"/>
            <a:ext cx="4473854" cy="584776"/>
          </a:xfrm>
          <a:prstGeom prst="rect">
            <a:avLst/>
          </a:prstGeom>
          <a:noFill/>
        </p:spPr>
        <p:txBody>
          <a:bodyPr wrap="square" rtlCol="0">
            <a:spAutoFit/>
          </a:bodyPr>
          <a:lstStyle/>
          <a:p>
            <a:r>
              <a:rPr lang="en-US" b="1" dirty="0" smtClean="0">
                <a:solidFill>
                  <a:srgbClr val="800080"/>
                </a:solidFill>
              </a:rPr>
              <a:t>Long, flexible, linker</a:t>
            </a:r>
            <a:endParaRPr lang="en-US" b="1" dirty="0">
              <a:solidFill>
                <a:srgbClr val="800080"/>
              </a:solidFill>
            </a:endParaRPr>
          </a:p>
        </p:txBody>
      </p:sp>
      <p:sp>
        <p:nvSpPr>
          <p:cNvPr id="17" name="TextBox 16"/>
          <p:cNvSpPr txBox="1"/>
          <p:nvPr/>
        </p:nvSpPr>
        <p:spPr>
          <a:xfrm>
            <a:off x="3854766" y="30121971"/>
            <a:ext cx="1688329" cy="523220"/>
          </a:xfrm>
          <a:prstGeom prst="rect">
            <a:avLst/>
          </a:prstGeom>
          <a:noFill/>
        </p:spPr>
        <p:txBody>
          <a:bodyPr wrap="square" rtlCol="0">
            <a:spAutoFit/>
          </a:bodyPr>
          <a:lstStyle/>
          <a:p>
            <a:r>
              <a:rPr lang="en-US" sz="2800" dirty="0" smtClean="0">
                <a:latin typeface="+mn-lt"/>
              </a:rPr>
              <a:t>Protein</a:t>
            </a:r>
            <a:endParaRPr lang="en-US" sz="2800" dirty="0">
              <a:latin typeface="+mn-lt"/>
            </a:endParaRPr>
          </a:p>
        </p:txBody>
      </p:sp>
      <p:sp>
        <p:nvSpPr>
          <p:cNvPr id="129" name="TextBox 128"/>
          <p:cNvSpPr txBox="1"/>
          <p:nvPr/>
        </p:nvSpPr>
        <p:spPr>
          <a:xfrm>
            <a:off x="8788273" y="30229547"/>
            <a:ext cx="1688329" cy="523220"/>
          </a:xfrm>
          <a:prstGeom prst="rect">
            <a:avLst/>
          </a:prstGeom>
          <a:noFill/>
        </p:spPr>
        <p:txBody>
          <a:bodyPr wrap="square" rtlCol="0">
            <a:spAutoFit/>
          </a:bodyPr>
          <a:lstStyle/>
          <a:p>
            <a:r>
              <a:rPr lang="en-US" sz="2800" dirty="0" smtClean="0">
                <a:latin typeface="+mn-lt"/>
              </a:rPr>
              <a:t>Protein</a:t>
            </a:r>
            <a:endParaRPr lang="en-US" sz="2800" dirty="0">
              <a:latin typeface="+mn-lt"/>
            </a:endParaRPr>
          </a:p>
        </p:txBody>
      </p:sp>
      <p:sp>
        <p:nvSpPr>
          <p:cNvPr id="130" name="TextBox 129"/>
          <p:cNvSpPr txBox="1"/>
          <p:nvPr/>
        </p:nvSpPr>
        <p:spPr>
          <a:xfrm>
            <a:off x="13868198" y="30184721"/>
            <a:ext cx="1688329" cy="523220"/>
          </a:xfrm>
          <a:prstGeom prst="rect">
            <a:avLst/>
          </a:prstGeom>
          <a:noFill/>
        </p:spPr>
        <p:txBody>
          <a:bodyPr wrap="square" rtlCol="0">
            <a:spAutoFit/>
          </a:bodyPr>
          <a:lstStyle/>
          <a:p>
            <a:r>
              <a:rPr lang="en-US" sz="2800" dirty="0" smtClean="0">
                <a:latin typeface="+mn-lt"/>
              </a:rPr>
              <a:t>Protein</a:t>
            </a:r>
            <a:endParaRPr lang="en-US" sz="2800" dirty="0">
              <a:latin typeface="+mn-lt"/>
            </a:endParaRPr>
          </a:p>
        </p:txBody>
      </p:sp>
      <p:sp>
        <p:nvSpPr>
          <p:cNvPr id="131" name="TextBox 130"/>
          <p:cNvSpPr txBox="1"/>
          <p:nvPr/>
        </p:nvSpPr>
        <p:spPr>
          <a:xfrm>
            <a:off x="2438365" y="30095073"/>
            <a:ext cx="1688329" cy="523220"/>
          </a:xfrm>
          <a:prstGeom prst="rect">
            <a:avLst/>
          </a:prstGeom>
          <a:noFill/>
        </p:spPr>
        <p:txBody>
          <a:bodyPr wrap="square" rtlCol="0">
            <a:spAutoFit/>
          </a:bodyPr>
          <a:lstStyle/>
          <a:p>
            <a:r>
              <a:rPr lang="en-US" sz="2800" dirty="0" smtClean="0">
                <a:latin typeface="+mn-lt"/>
              </a:rPr>
              <a:t>Anchor</a:t>
            </a:r>
            <a:endParaRPr lang="en-US" sz="2800" dirty="0">
              <a:latin typeface="+mn-lt"/>
            </a:endParaRPr>
          </a:p>
        </p:txBody>
      </p:sp>
      <p:sp>
        <p:nvSpPr>
          <p:cNvPr id="132" name="TextBox 131"/>
          <p:cNvSpPr txBox="1"/>
          <p:nvPr/>
        </p:nvSpPr>
        <p:spPr>
          <a:xfrm>
            <a:off x="7058112" y="30202649"/>
            <a:ext cx="1278943" cy="523220"/>
          </a:xfrm>
          <a:prstGeom prst="rect">
            <a:avLst/>
          </a:prstGeom>
          <a:noFill/>
        </p:spPr>
        <p:txBody>
          <a:bodyPr wrap="square" rtlCol="0">
            <a:spAutoFit/>
          </a:bodyPr>
          <a:lstStyle/>
          <a:p>
            <a:r>
              <a:rPr lang="en-US" sz="2800" dirty="0" smtClean="0">
                <a:latin typeface="+mn-lt"/>
              </a:rPr>
              <a:t>Anchor</a:t>
            </a:r>
            <a:endParaRPr lang="en-US" sz="2800" dirty="0">
              <a:latin typeface="+mn-lt"/>
            </a:endParaRPr>
          </a:p>
        </p:txBody>
      </p:sp>
      <p:sp>
        <p:nvSpPr>
          <p:cNvPr id="133" name="TextBox 132"/>
          <p:cNvSpPr txBox="1"/>
          <p:nvPr/>
        </p:nvSpPr>
        <p:spPr>
          <a:xfrm>
            <a:off x="11528449" y="30175752"/>
            <a:ext cx="1278943" cy="523220"/>
          </a:xfrm>
          <a:prstGeom prst="rect">
            <a:avLst/>
          </a:prstGeom>
          <a:noFill/>
        </p:spPr>
        <p:txBody>
          <a:bodyPr wrap="square" rtlCol="0">
            <a:spAutoFit/>
          </a:bodyPr>
          <a:lstStyle/>
          <a:p>
            <a:r>
              <a:rPr lang="en-US" sz="2800" dirty="0" smtClean="0">
                <a:latin typeface="+mn-lt"/>
              </a:rPr>
              <a:t>Anchor</a:t>
            </a:r>
            <a:endParaRPr lang="en-US" sz="2800" dirty="0">
              <a:latin typeface="+mn-lt"/>
            </a:endParaRPr>
          </a:p>
        </p:txBody>
      </p:sp>
      <p:sp>
        <p:nvSpPr>
          <p:cNvPr id="20" name="TextBox 19"/>
          <p:cNvSpPr txBox="1"/>
          <p:nvPr/>
        </p:nvSpPr>
        <p:spPr>
          <a:xfrm>
            <a:off x="1773993" y="37980005"/>
            <a:ext cx="14433849" cy="1077218"/>
          </a:xfrm>
          <a:prstGeom prst="rect">
            <a:avLst/>
          </a:prstGeom>
          <a:noFill/>
        </p:spPr>
        <p:txBody>
          <a:bodyPr wrap="square" rtlCol="0">
            <a:spAutoFit/>
          </a:bodyPr>
          <a:lstStyle/>
          <a:p>
            <a:r>
              <a:rPr lang="en-US" b="1" dirty="0" smtClean="0">
                <a:solidFill>
                  <a:srgbClr val="800080"/>
                </a:solidFill>
              </a:rPr>
              <a:t>Figure 2: The different combination of </a:t>
            </a:r>
            <a:r>
              <a:rPr lang="en-US" b="1" dirty="0" smtClean="0">
                <a:solidFill>
                  <a:srgbClr val="800080"/>
                </a:solidFill>
              </a:rPr>
              <a:t>anchor, fluorescent proteins</a:t>
            </a:r>
            <a:r>
              <a:rPr lang="en-US" b="1" smtClean="0">
                <a:solidFill>
                  <a:srgbClr val="800080"/>
                </a:solidFill>
              </a:rPr>
              <a:t>, linkers, </a:t>
            </a:r>
            <a:r>
              <a:rPr lang="en-US" b="1" dirty="0" smtClean="0">
                <a:solidFill>
                  <a:srgbClr val="800080"/>
                </a:solidFill>
              </a:rPr>
              <a:t>and promoters</a:t>
            </a:r>
            <a:endParaRPr lang="en-US" b="1" dirty="0">
              <a:solidFill>
                <a:srgbClr val="800080"/>
              </a:solidFill>
            </a:endParaRPr>
          </a:p>
        </p:txBody>
      </p:sp>
      <p:sp>
        <p:nvSpPr>
          <p:cNvPr id="21" name="TextBox 20"/>
          <p:cNvSpPr txBox="1"/>
          <p:nvPr/>
        </p:nvSpPr>
        <p:spPr>
          <a:xfrm>
            <a:off x="41129476" y="27143655"/>
            <a:ext cx="7551174" cy="2062103"/>
          </a:xfrm>
          <a:prstGeom prst="rect">
            <a:avLst/>
          </a:prstGeom>
          <a:noFill/>
        </p:spPr>
        <p:txBody>
          <a:bodyPr wrap="square" rtlCol="0">
            <a:spAutoFit/>
          </a:bodyPr>
          <a:lstStyle/>
          <a:p>
            <a:r>
              <a:rPr lang="en-US" b="1" dirty="0" smtClean="0">
                <a:solidFill>
                  <a:srgbClr val="800080"/>
                </a:solidFill>
                <a:latin typeface="Helvetica"/>
                <a:cs typeface="Helvetica"/>
              </a:rPr>
              <a:t>Figure</a:t>
            </a:r>
            <a:r>
              <a:rPr lang="en-US" b="1" dirty="0">
                <a:solidFill>
                  <a:srgbClr val="800080"/>
                </a:solidFill>
                <a:latin typeface="Helvetica"/>
                <a:cs typeface="Helvetica"/>
              </a:rPr>
              <a:t>. 9</a:t>
            </a:r>
            <a:r>
              <a:rPr lang="en-US" b="1" dirty="0" smtClean="0">
                <a:solidFill>
                  <a:srgbClr val="800080"/>
                </a:solidFill>
                <a:latin typeface="Helvetica"/>
                <a:cs typeface="Helvetica"/>
              </a:rPr>
              <a:t>. Fluorescence </a:t>
            </a:r>
            <a:r>
              <a:rPr lang="en-US" b="1" dirty="0">
                <a:solidFill>
                  <a:srgbClr val="800080"/>
                </a:solidFill>
                <a:latin typeface="Helvetica"/>
                <a:cs typeface="Helvetica"/>
              </a:rPr>
              <a:t>microscopy for </a:t>
            </a:r>
            <a:r>
              <a:rPr lang="en-US" b="1" i="1" dirty="0">
                <a:solidFill>
                  <a:srgbClr val="800080"/>
                </a:solidFill>
                <a:latin typeface="Helvetica"/>
                <a:cs typeface="Helvetica"/>
              </a:rPr>
              <a:t>B. </a:t>
            </a:r>
            <a:r>
              <a:rPr lang="en-US" b="1" i="1" dirty="0" smtClean="0">
                <a:solidFill>
                  <a:srgbClr val="800080"/>
                </a:solidFill>
                <a:latin typeface="Helvetica"/>
                <a:cs typeface="Helvetica"/>
              </a:rPr>
              <a:t>subtilis</a:t>
            </a:r>
            <a:r>
              <a:rPr lang="en-US" b="1" dirty="0" smtClean="0">
                <a:solidFill>
                  <a:srgbClr val="800080"/>
                </a:solidFill>
                <a:latin typeface="Helvetica"/>
                <a:cs typeface="Helvetica"/>
              </a:rPr>
              <a:t> </a:t>
            </a:r>
            <a:r>
              <a:rPr lang="en-US" b="1" dirty="0">
                <a:solidFill>
                  <a:srgbClr val="800080"/>
                </a:solidFill>
                <a:latin typeface="Helvetica"/>
                <a:cs typeface="Helvetica"/>
              </a:rPr>
              <a:t>can help find the localizing </a:t>
            </a:r>
            <a:r>
              <a:rPr lang="en-US" b="1" dirty="0" smtClean="0">
                <a:solidFill>
                  <a:srgbClr val="800080"/>
                </a:solidFill>
                <a:latin typeface="Helvetica"/>
                <a:cs typeface="Helvetica"/>
              </a:rPr>
              <a:t>patterns </a:t>
            </a:r>
            <a:r>
              <a:rPr lang="en-US" b="1" dirty="0">
                <a:solidFill>
                  <a:srgbClr val="800080"/>
                </a:solidFill>
                <a:latin typeface="Helvetica"/>
                <a:cs typeface="Helvetica"/>
              </a:rPr>
              <a:t>on CotX-GFP [5]. </a:t>
            </a:r>
          </a:p>
          <a:p>
            <a:endParaRPr lang="en-US" dirty="0"/>
          </a:p>
        </p:txBody>
      </p:sp>
      <p:sp>
        <p:nvSpPr>
          <p:cNvPr id="5" name="TextBox 4"/>
          <p:cNvSpPr txBox="1"/>
          <p:nvPr/>
        </p:nvSpPr>
        <p:spPr>
          <a:xfrm>
            <a:off x="9313461" y="37058655"/>
            <a:ext cx="3175044" cy="461665"/>
          </a:xfrm>
          <a:prstGeom prst="rect">
            <a:avLst/>
          </a:prstGeom>
          <a:noFill/>
        </p:spPr>
        <p:txBody>
          <a:bodyPr wrap="square" rtlCol="0">
            <a:spAutoFit/>
          </a:bodyPr>
          <a:lstStyle/>
          <a:p>
            <a:pPr algn="ctr"/>
            <a:r>
              <a:rPr lang="en-US" sz="2400" dirty="0" err="1" smtClean="0"/>
              <a:t>LacI</a:t>
            </a:r>
            <a:r>
              <a:rPr lang="en-US" sz="2400" dirty="0" smtClean="0"/>
              <a:t> Binding Site</a:t>
            </a:r>
            <a:endParaRPr lang="en-US" sz="2400" dirty="0"/>
          </a:p>
        </p:txBody>
      </p:sp>
    </p:spTree>
  </p:cSld>
  <p:clrMapOvr>
    <a:overrideClrMapping bg1="lt1" tx1="dk1" bg2="lt2" tx2="dk2" accent1="accent1" accent2="accent2" accent3="accent3" accent4="accent4" accent5="accent5" accent6="accent6" hlink="hlink" folHlink="folHlink"/>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themeOverride>
</file>

<file path=docProps/app.xml><?xml version="1.0" encoding="utf-8"?>
<Properties xmlns="http://schemas.openxmlformats.org/officeDocument/2006/extended-properties" xmlns:vt="http://schemas.openxmlformats.org/officeDocument/2006/docPropsVTypes">
  <TotalTime>8673</TotalTime>
  <Words>347</Words>
  <Application>Microsoft Macintosh PowerPoint</Application>
  <PresentationFormat>Custom</PresentationFormat>
  <Paragraphs>67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Company>Swarthmore College</Company>
  <LinksUpToDate>false</LinksUpToDate>
  <SharedDoc>false</SharedDoc>
  <HyperlinkBase>http://www.swarthmore.edu/NatSci/cpurrin1/posteradvice.htm</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 for scientific posters (Swarthmore College)</dc:title>
  <dc:creator>Colin Purrington</dc:creator>
  <dc:description>Suggestions and gripes to: cpurrin1@swarthmore.edu</dc:description>
  <cp:lastModifiedBy>Sachi Nagada</cp:lastModifiedBy>
  <cp:revision>609</cp:revision>
  <cp:lastPrinted>2009-04-08T18:36:54Z</cp:lastPrinted>
  <dcterms:created xsi:type="dcterms:W3CDTF">2009-07-23T17:37:26Z</dcterms:created>
  <dcterms:modified xsi:type="dcterms:W3CDTF">2015-04-17T22:44:10Z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wner">
    <vt:lpwstr>Colin Purrington</vt:lpwstr>
  </property>
</Properties>
</file>