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99" r:id="rId1"/>
  </p:sldMasterIdLst>
  <p:notesMasterIdLst>
    <p:notesMasterId r:id="rId3"/>
  </p:notesMasterIdLst>
  <p:handoutMasterIdLst>
    <p:handoutMasterId r:id="rId4"/>
  </p:handoutMasterIdLst>
  <p:sldIdLst>
    <p:sldId id="258" r:id="rId2"/>
  </p:sldIdLst>
  <p:sldSz cx="43891200" cy="32918400"/>
  <p:notesSz cx="9601200" cy="7315200"/>
  <p:defaultTextStyle>
    <a:defPPr>
      <a:defRPr lang="en-US"/>
    </a:defPPr>
    <a:lvl1pPr algn="l" rtl="0" eaLnBrk="0" fontAlgn="base" hangingPunct="0">
      <a:spcBef>
        <a:spcPct val="0"/>
      </a:spcBef>
      <a:spcAft>
        <a:spcPct val="0"/>
      </a:spcAft>
      <a:defRPr sz="4666" b="1" kern="1200">
        <a:solidFill>
          <a:srgbClr val="003399"/>
        </a:solidFill>
        <a:latin typeface="Arial" charset="0"/>
        <a:ea typeface="+mn-ea"/>
        <a:cs typeface="+mn-cs"/>
      </a:defRPr>
    </a:lvl1pPr>
    <a:lvl2pPr marL="533370" algn="l" rtl="0" eaLnBrk="0" fontAlgn="base" hangingPunct="0">
      <a:spcBef>
        <a:spcPct val="0"/>
      </a:spcBef>
      <a:spcAft>
        <a:spcPct val="0"/>
      </a:spcAft>
      <a:defRPr sz="4666" b="1" kern="1200">
        <a:solidFill>
          <a:srgbClr val="003399"/>
        </a:solidFill>
        <a:latin typeface="Arial" charset="0"/>
        <a:ea typeface="+mn-ea"/>
        <a:cs typeface="+mn-cs"/>
      </a:defRPr>
    </a:lvl2pPr>
    <a:lvl3pPr marL="1066739" algn="l" rtl="0" eaLnBrk="0" fontAlgn="base" hangingPunct="0">
      <a:spcBef>
        <a:spcPct val="0"/>
      </a:spcBef>
      <a:spcAft>
        <a:spcPct val="0"/>
      </a:spcAft>
      <a:defRPr sz="4666" b="1" kern="1200">
        <a:solidFill>
          <a:srgbClr val="003399"/>
        </a:solidFill>
        <a:latin typeface="Arial" charset="0"/>
        <a:ea typeface="+mn-ea"/>
        <a:cs typeface="+mn-cs"/>
      </a:defRPr>
    </a:lvl3pPr>
    <a:lvl4pPr marL="1600109" algn="l" rtl="0" eaLnBrk="0" fontAlgn="base" hangingPunct="0">
      <a:spcBef>
        <a:spcPct val="0"/>
      </a:spcBef>
      <a:spcAft>
        <a:spcPct val="0"/>
      </a:spcAft>
      <a:defRPr sz="4666" b="1" kern="1200">
        <a:solidFill>
          <a:srgbClr val="003399"/>
        </a:solidFill>
        <a:latin typeface="Arial" charset="0"/>
        <a:ea typeface="+mn-ea"/>
        <a:cs typeface="+mn-cs"/>
      </a:defRPr>
    </a:lvl4pPr>
    <a:lvl5pPr marL="2133478" algn="l" rtl="0" eaLnBrk="0" fontAlgn="base" hangingPunct="0">
      <a:spcBef>
        <a:spcPct val="0"/>
      </a:spcBef>
      <a:spcAft>
        <a:spcPct val="0"/>
      </a:spcAft>
      <a:defRPr sz="4666" b="1" kern="1200">
        <a:solidFill>
          <a:srgbClr val="003399"/>
        </a:solidFill>
        <a:latin typeface="Arial" charset="0"/>
        <a:ea typeface="+mn-ea"/>
        <a:cs typeface="+mn-cs"/>
      </a:defRPr>
    </a:lvl5pPr>
    <a:lvl6pPr marL="2666848" algn="l" defTabSz="1066739" rtl="0" eaLnBrk="1" latinLnBrk="0" hangingPunct="1">
      <a:defRPr sz="4666" b="1" kern="1200">
        <a:solidFill>
          <a:srgbClr val="003399"/>
        </a:solidFill>
        <a:latin typeface="Arial" charset="0"/>
        <a:ea typeface="+mn-ea"/>
        <a:cs typeface="+mn-cs"/>
      </a:defRPr>
    </a:lvl6pPr>
    <a:lvl7pPr marL="3200217" algn="l" defTabSz="1066739" rtl="0" eaLnBrk="1" latinLnBrk="0" hangingPunct="1">
      <a:defRPr sz="4666" b="1" kern="1200">
        <a:solidFill>
          <a:srgbClr val="003399"/>
        </a:solidFill>
        <a:latin typeface="Arial" charset="0"/>
        <a:ea typeface="+mn-ea"/>
        <a:cs typeface="+mn-cs"/>
      </a:defRPr>
    </a:lvl7pPr>
    <a:lvl8pPr marL="3733587" algn="l" defTabSz="1066739" rtl="0" eaLnBrk="1" latinLnBrk="0" hangingPunct="1">
      <a:defRPr sz="4666" b="1" kern="1200">
        <a:solidFill>
          <a:srgbClr val="003399"/>
        </a:solidFill>
        <a:latin typeface="Arial" charset="0"/>
        <a:ea typeface="+mn-ea"/>
        <a:cs typeface="+mn-cs"/>
      </a:defRPr>
    </a:lvl8pPr>
    <a:lvl9pPr marL="4266956" algn="l" defTabSz="1066739" rtl="0" eaLnBrk="1" latinLnBrk="0" hangingPunct="1">
      <a:defRPr sz="4666"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000066"/>
    <a:srgbClr val="003399"/>
    <a:srgbClr val="000099"/>
    <a:srgbClr val="F8F8F8"/>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12" autoAdjust="0"/>
    <p:restoredTop sz="94434" autoAdjust="0"/>
  </p:normalViewPr>
  <p:slideViewPr>
    <p:cSldViewPr>
      <p:cViewPr varScale="1">
        <p:scale>
          <a:sx n="16" d="100"/>
          <a:sy n="16" d="100"/>
        </p:scale>
        <p:origin x="1524" y="5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2971800" y="549275"/>
            <a:ext cx="36576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Times New Roman" pitchFamily="18" charset="0"/>
        <a:ea typeface="+mn-ea"/>
        <a:cs typeface="+mn-cs"/>
      </a:defRPr>
    </a:lvl1pPr>
    <a:lvl2pPr marL="533370" algn="l" rtl="0" eaLnBrk="0" fontAlgn="base" hangingPunct="0">
      <a:spcBef>
        <a:spcPct val="30000"/>
      </a:spcBef>
      <a:spcAft>
        <a:spcPct val="0"/>
      </a:spcAft>
      <a:defRPr sz="1400" kern="1200">
        <a:solidFill>
          <a:schemeClr val="tx1"/>
        </a:solidFill>
        <a:latin typeface="Times New Roman" pitchFamily="18" charset="0"/>
        <a:ea typeface="+mn-ea"/>
        <a:cs typeface="+mn-cs"/>
      </a:defRPr>
    </a:lvl2pPr>
    <a:lvl3pPr marL="1066739" algn="l" rtl="0" eaLnBrk="0" fontAlgn="base" hangingPunct="0">
      <a:spcBef>
        <a:spcPct val="30000"/>
      </a:spcBef>
      <a:spcAft>
        <a:spcPct val="0"/>
      </a:spcAft>
      <a:defRPr sz="1400" kern="1200">
        <a:solidFill>
          <a:schemeClr val="tx1"/>
        </a:solidFill>
        <a:latin typeface="Times New Roman" pitchFamily="18" charset="0"/>
        <a:ea typeface="+mn-ea"/>
        <a:cs typeface="+mn-cs"/>
      </a:defRPr>
    </a:lvl3pPr>
    <a:lvl4pPr marL="1600109" algn="l" rtl="0" eaLnBrk="0" fontAlgn="base" hangingPunct="0">
      <a:spcBef>
        <a:spcPct val="30000"/>
      </a:spcBef>
      <a:spcAft>
        <a:spcPct val="0"/>
      </a:spcAft>
      <a:defRPr sz="1400" kern="1200">
        <a:solidFill>
          <a:schemeClr val="tx1"/>
        </a:solidFill>
        <a:latin typeface="Times New Roman" pitchFamily="18" charset="0"/>
        <a:ea typeface="+mn-ea"/>
        <a:cs typeface="+mn-cs"/>
      </a:defRPr>
    </a:lvl4pPr>
    <a:lvl5pPr marL="2133478" algn="l" rtl="0" eaLnBrk="0" fontAlgn="base" hangingPunct="0">
      <a:spcBef>
        <a:spcPct val="30000"/>
      </a:spcBef>
      <a:spcAft>
        <a:spcPct val="0"/>
      </a:spcAft>
      <a:defRPr sz="1400" kern="1200">
        <a:solidFill>
          <a:schemeClr val="tx1"/>
        </a:solidFill>
        <a:latin typeface="Times New Roman" pitchFamily="18" charset="0"/>
        <a:ea typeface="+mn-ea"/>
        <a:cs typeface="+mn-cs"/>
      </a:defRPr>
    </a:lvl5pPr>
    <a:lvl6pPr marL="2666848" algn="l" defTabSz="1066739" rtl="0" eaLnBrk="1" latinLnBrk="0" hangingPunct="1">
      <a:defRPr sz="1400" kern="1200">
        <a:solidFill>
          <a:schemeClr val="tx1"/>
        </a:solidFill>
        <a:latin typeface="+mn-lt"/>
        <a:ea typeface="+mn-ea"/>
        <a:cs typeface="+mn-cs"/>
      </a:defRPr>
    </a:lvl6pPr>
    <a:lvl7pPr marL="3200217" algn="l" defTabSz="1066739" rtl="0" eaLnBrk="1" latinLnBrk="0" hangingPunct="1">
      <a:defRPr sz="1400" kern="1200">
        <a:solidFill>
          <a:schemeClr val="tx1"/>
        </a:solidFill>
        <a:latin typeface="+mn-lt"/>
        <a:ea typeface="+mn-ea"/>
        <a:cs typeface="+mn-cs"/>
      </a:defRPr>
    </a:lvl7pPr>
    <a:lvl8pPr marL="3733587" algn="l" defTabSz="1066739" rtl="0" eaLnBrk="1" latinLnBrk="0" hangingPunct="1">
      <a:defRPr sz="1400" kern="1200">
        <a:solidFill>
          <a:schemeClr val="tx1"/>
        </a:solidFill>
        <a:latin typeface="+mn-lt"/>
        <a:ea typeface="+mn-ea"/>
        <a:cs typeface="+mn-cs"/>
      </a:defRPr>
    </a:lvl8pPr>
    <a:lvl9pPr marL="4266956" algn="l" defTabSz="1066739" rtl="0" eaLnBrk="1" latinLnBrk="0" hangingPunct="1">
      <a:defRPr sz="1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F1C8006-FACE-40FE-8A0C-807A243C6D31}" type="slidenum">
              <a:rPr lang="en-US" smtClean="0"/>
              <a:pPr>
                <a:defRPr/>
              </a:pPr>
              <a:t>‹#›</a:t>
            </a:fld>
            <a:endParaRPr lang="en-US"/>
          </a:p>
        </p:txBody>
      </p:sp>
    </p:spTree>
    <p:extLst>
      <p:ext uri="{BB962C8B-B14F-4D97-AF65-F5344CB8AC3E}">
        <p14:creationId xmlns:p14="http://schemas.microsoft.com/office/powerpoint/2010/main" val="1204219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5A887F7-588A-4B87-900A-93D071BD906A}" type="slidenum">
              <a:rPr lang="en-US" smtClean="0"/>
              <a:pPr>
                <a:defRPr/>
              </a:pPr>
              <a:t>‹#›</a:t>
            </a:fld>
            <a:endParaRPr lang="en-US"/>
          </a:p>
        </p:txBody>
      </p:sp>
    </p:spTree>
    <p:extLst>
      <p:ext uri="{BB962C8B-B14F-4D97-AF65-F5344CB8AC3E}">
        <p14:creationId xmlns:p14="http://schemas.microsoft.com/office/powerpoint/2010/main" val="2247649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7ECC3DE-5D7E-40EF-98D9-1CC0D680ED93}" type="slidenum">
              <a:rPr lang="en-US" smtClean="0"/>
              <a:pPr>
                <a:defRPr/>
              </a:pPr>
              <a:t>‹#›</a:t>
            </a:fld>
            <a:endParaRPr lang="en-US"/>
          </a:p>
        </p:txBody>
      </p:sp>
    </p:spTree>
    <p:extLst>
      <p:ext uri="{BB962C8B-B14F-4D97-AF65-F5344CB8AC3E}">
        <p14:creationId xmlns:p14="http://schemas.microsoft.com/office/powerpoint/2010/main" val="327349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990B410-E75A-4B08-B224-07F9C8F6EC7B}" type="slidenum">
              <a:rPr lang="en-US" smtClean="0"/>
              <a:pPr>
                <a:defRPr/>
              </a:pPr>
              <a:t>‹#›</a:t>
            </a:fld>
            <a:endParaRPr lang="en-US"/>
          </a:p>
        </p:txBody>
      </p:sp>
    </p:spTree>
    <p:extLst>
      <p:ext uri="{BB962C8B-B14F-4D97-AF65-F5344CB8AC3E}">
        <p14:creationId xmlns:p14="http://schemas.microsoft.com/office/powerpoint/2010/main" val="2972044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2CDC093-7A6F-4E5D-9FFF-DBD5AB893B0A}" type="slidenum">
              <a:rPr lang="en-US" smtClean="0"/>
              <a:pPr>
                <a:defRPr/>
              </a:pPr>
              <a:t>‹#›</a:t>
            </a:fld>
            <a:endParaRPr lang="en-US"/>
          </a:p>
        </p:txBody>
      </p:sp>
    </p:spTree>
    <p:extLst>
      <p:ext uri="{BB962C8B-B14F-4D97-AF65-F5344CB8AC3E}">
        <p14:creationId xmlns:p14="http://schemas.microsoft.com/office/powerpoint/2010/main" val="293842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F0A30D8-122F-4F6F-B8D9-294F0B5A2E27}" type="slidenum">
              <a:rPr lang="en-US" smtClean="0"/>
              <a:pPr>
                <a:defRPr/>
              </a:pPr>
              <a:t>‹#›</a:t>
            </a:fld>
            <a:endParaRPr lang="en-US"/>
          </a:p>
        </p:txBody>
      </p:sp>
    </p:spTree>
    <p:extLst>
      <p:ext uri="{BB962C8B-B14F-4D97-AF65-F5344CB8AC3E}">
        <p14:creationId xmlns:p14="http://schemas.microsoft.com/office/powerpoint/2010/main" val="1783227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B433658-D803-4156-B2D5-E4B16BCD34D5}" type="slidenum">
              <a:rPr lang="en-US" smtClean="0"/>
              <a:pPr>
                <a:defRPr/>
              </a:pPr>
              <a:t>‹#›</a:t>
            </a:fld>
            <a:endParaRPr lang="en-US"/>
          </a:p>
        </p:txBody>
      </p:sp>
    </p:spTree>
    <p:extLst>
      <p:ext uri="{BB962C8B-B14F-4D97-AF65-F5344CB8AC3E}">
        <p14:creationId xmlns:p14="http://schemas.microsoft.com/office/powerpoint/2010/main" val="3146369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C708428-1668-41D4-8D7B-862DD2F49187}" type="slidenum">
              <a:rPr lang="en-US" smtClean="0"/>
              <a:pPr>
                <a:defRPr/>
              </a:pPr>
              <a:t>‹#›</a:t>
            </a:fld>
            <a:endParaRPr lang="en-US"/>
          </a:p>
        </p:txBody>
      </p:sp>
    </p:spTree>
    <p:extLst>
      <p:ext uri="{BB962C8B-B14F-4D97-AF65-F5344CB8AC3E}">
        <p14:creationId xmlns:p14="http://schemas.microsoft.com/office/powerpoint/2010/main" val="1514619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EAB63446-ED7B-4437-B77A-CAFEC137F522}" type="slidenum">
              <a:rPr lang="en-US" smtClean="0"/>
              <a:pPr>
                <a:defRPr/>
              </a:pPr>
              <a:t>‹#›</a:t>
            </a:fld>
            <a:endParaRPr lang="en-US"/>
          </a:p>
        </p:txBody>
      </p:sp>
    </p:spTree>
    <p:extLst>
      <p:ext uri="{BB962C8B-B14F-4D97-AF65-F5344CB8AC3E}">
        <p14:creationId xmlns:p14="http://schemas.microsoft.com/office/powerpoint/2010/main" val="167515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D9E2E4C-86EF-408B-B88F-E45D3FBCA48C}" type="slidenum">
              <a:rPr lang="en-US" smtClean="0"/>
              <a:pPr>
                <a:defRPr/>
              </a:pPr>
              <a:t>‹#›</a:t>
            </a:fld>
            <a:endParaRPr lang="en-US"/>
          </a:p>
        </p:txBody>
      </p:sp>
    </p:spTree>
    <p:extLst>
      <p:ext uri="{BB962C8B-B14F-4D97-AF65-F5344CB8AC3E}">
        <p14:creationId xmlns:p14="http://schemas.microsoft.com/office/powerpoint/2010/main" val="2742477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B1C51D-C423-4C9A-B7D2-7CD5680ACC53}" type="slidenum">
              <a:rPr lang="en-US" smtClean="0"/>
              <a:pPr>
                <a:defRPr/>
              </a:pPr>
              <a:t>‹#›</a:t>
            </a:fld>
            <a:endParaRPr lang="en-US"/>
          </a:p>
        </p:txBody>
      </p:sp>
    </p:spTree>
    <p:extLst>
      <p:ext uri="{BB962C8B-B14F-4D97-AF65-F5344CB8AC3E}">
        <p14:creationId xmlns:p14="http://schemas.microsoft.com/office/powerpoint/2010/main" val="867322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3333252427"/>
      </p:ext>
    </p:extLst>
  </p:cSld>
  <p:clrMap bg1="lt1" tx1="dk1" bg2="lt2" tx2="dk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794" y="2875250"/>
            <a:ext cx="21945600" cy="7971413"/>
          </a:xfrm>
          <a:prstGeom prst="rect">
            <a:avLst/>
          </a:prstGeom>
        </p:spPr>
        <p:txBody>
          <a:bodyPr>
            <a:spAutoFit/>
          </a:bodyPr>
          <a:lstStyle/>
          <a:p>
            <a:r>
              <a:rPr lang="en-US" altLang="en-US" sz="4400" dirty="0">
                <a:solidFill>
                  <a:srgbClr val="002060"/>
                </a:solidFill>
                <a:latin typeface="Calibri" pitchFamily="34" charset="0"/>
                <a:ea typeface="Calibri" pitchFamily="34" charset="0"/>
                <a:cs typeface="Calibri" pitchFamily="34" charset="0"/>
              </a:rPr>
              <a:t>Introduction</a:t>
            </a:r>
          </a:p>
          <a:p>
            <a:pPr algn="just"/>
            <a:r>
              <a:rPr lang="en-US" sz="3600" dirty="0"/>
              <a:t> </a:t>
            </a:r>
            <a:r>
              <a:rPr lang="en-US" sz="3600" dirty="0" smtClean="0">
                <a:solidFill>
                  <a:schemeClr val="tx1"/>
                </a:solidFill>
                <a:latin typeface="Calibri" panose="020F0502020204030204" pitchFamily="34" charset="0"/>
              </a:rPr>
              <a:t>Hydrogenases</a:t>
            </a:r>
            <a:r>
              <a:rPr lang="en-US" sz="3600" baseline="30000" dirty="0" smtClean="0">
                <a:solidFill>
                  <a:schemeClr val="tx1"/>
                </a:solidFill>
                <a:latin typeface="Calibri" panose="020F0502020204030204" pitchFamily="34" charset="0"/>
              </a:rPr>
              <a:t>1</a:t>
            </a:r>
            <a:r>
              <a:rPr lang="en-US" sz="3600" dirty="0" smtClean="0">
                <a:solidFill>
                  <a:schemeClr val="tx1"/>
                </a:solidFill>
                <a:latin typeface="Calibri" panose="020F0502020204030204" pitchFamily="34" charset="0"/>
              </a:rPr>
              <a:t> </a:t>
            </a:r>
            <a:r>
              <a:rPr lang="en-US" sz="3600" dirty="0">
                <a:solidFill>
                  <a:schemeClr val="tx1"/>
                </a:solidFill>
                <a:latin typeface="Calibri" panose="020F0502020204030204" pitchFamily="34" charset="0"/>
              </a:rPr>
              <a:t>are diverse enzymes:</a:t>
            </a:r>
          </a:p>
          <a:p>
            <a:pPr marL="1314450" lvl="1" indent="-571500" algn="just">
              <a:buFont typeface="Arial" panose="020B0604020202020204" pitchFamily="34" charset="0"/>
              <a:buChar char="•"/>
            </a:pPr>
            <a:r>
              <a:rPr lang="en-US" sz="3600" dirty="0">
                <a:solidFill>
                  <a:schemeClr val="tx1"/>
                </a:solidFill>
                <a:latin typeface="Calibri" panose="020F0502020204030204" pitchFamily="34" charset="0"/>
              </a:rPr>
              <a:t>Ability to reduce H</a:t>
            </a:r>
            <a:r>
              <a:rPr lang="en-US" sz="3600" baseline="30000" dirty="0">
                <a:solidFill>
                  <a:schemeClr val="tx1"/>
                </a:solidFill>
                <a:latin typeface="Calibri" panose="020F0502020204030204" pitchFamily="34" charset="0"/>
              </a:rPr>
              <a:t>+</a:t>
            </a:r>
            <a:r>
              <a:rPr lang="en-US" sz="3600" dirty="0">
                <a:solidFill>
                  <a:schemeClr val="tx1"/>
                </a:solidFill>
                <a:latin typeface="Calibri" panose="020F0502020204030204" pitchFamily="34" charset="0"/>
              </a:rPr>
              <a:t> to H</a:t>
            </a:r>
            <a:r>
              <a:rPr lang="en-US" sz="3600" baseline="-25000" dirty="0">
                <a:solidFill>
                  <a:schemeClr val="tx1"/>
                </a:solidFill>
                <a:latin typeface="Calibri" panose="020F0502020204030204" pitchFamily="34" charset="0"/>
              </a:rPr>
              <a:t>2</a:t>
            </a:r>
            <a:r>
              <a:rPr lang="en-US" sz="3600" dirty="0">
                <a:solidFill>
                  <a:schemeClr val="tx1"/>
                </a:solidFill>
                <a:latin typeface="Calibri" panose="020F0502020204030204" pitchFamily="34" charset="0"/>
              </a:rPr>
              <a:t> gas. </a:t>
            </a:r>
          </a:p>
          <a:p>
            <a:pPr marL="1314450" lvl="1" indent="-571500" algn="just">
              <a:buFont typeface="Arial" panose="020B0604020202020204" pitchFamily="34" charset="0"/>
              <a:buChar char="•"/>
            </a:pPr>
            <a:r>
              <a:rPr lang="en-US" sz="3600" dirty="0">
                <a:solidFill>
                  <a:schemeClr val="tx1"/>
                </a:solidFill>
                <a:latin typeface="Calibri" panose="020F0502020204030204" pitchFamily="34" charset="0"/>
              </a:rPr>
              <a:t>Implications in the search for clean fuel sources, as hydrogen gas producing only water as a combustion product.</a:t>
            </a:r>
          </a:p>
          <a:p>
            <a:pPr algn="just"/>
            <a:r>
              <a:rPr lang="en-US" sz="3600" dirty="0">
                <a:solidFill>
                  <a:schemeClr val="tx1"/>
                </a:solidFill>
                <a:latin typeface="Calibri" panose="020F0502020204030204" pitchFamily="34" charset="0"/>
              </a:rPr>
              <a:t>Modeling [</a:t>
            </a:r>
            <a:r>
              <a:rPr lang="en-US" sz="3600" dirty="0" err="1">
                <a:solidFill>
                  <a:schemeClr val="tx1"/>
                </a:solidFill>
                <a:latin typeface="Calibri" panose="020F0502020204030204" pitchFamily="34" charset="0"/>
              </a:rPr>
              <a:t>FeFe</a:t>
            </a:r>
            <a:r>
              <a:rPr lang="en-US" sz="3600" dirty="0">
                <a:solidFill>
                  <a:schemeClr val="tx1"/>
                </a:solidFill>
                <a:latin typeface="Calibri" panose="020F0502020204030204" pitchFamily="34" charset="0"/>
              </a:rPr>
              <a:t>] hydrogenases are relevant in </a:t>
            </a:r>
            <a:r>
              <a:rPr lang="en-US" sz="3600" dirty="0" smtClean="0">
                <a:solidFill>
                  <a:schemeClr val="tx1"/>
                </a:solidFill>
                <a:latin typeface="Calibri" panose="020F0502020204030204" pitchFamily="34" charset="0"/>
              </a:rPr>
              <a:t>that</a:t>
            </a:r>
            <a:r>
              <a:rPr lang="en-US" sz="3600" baseline="30000" dirty="0" smtClean="0">
                <a:solidFill>
                  <a:schemeClr val="tx1"/>
                </a:solidFill>
                <a:latin typeface="Calibri" panose="020F0502020204030204" pitchFamily="34" charset="0"/>
              </a:rPr>
              <a:t>2</a:t>
            </a:r>
            <a:r>
              <a:rPr lang="en-US" sz="3600" dirty="0" smtClean="0">
                <a:solidFill>
                  <a:schemeClr val="tx1"/>
                </a:solidFill>
                <a:latin typeface="Calibri" panose="020F0502020204030204" pitchFamily="34" charset="0"/>
              </a:rPr>
              <a:t>:</a:t>
            </a:r>
            <a:endParaRPr lang="en-US" sz="3600" dirty="0">
              <a:solidFill>
                <a:schemeClr val="tx1"/>
              </a:solidFill>
              <a:latin typeface="Calibri" panose="020F0502020204030204" pitchFamily="34" charset="0"/>
            </a:endParaRPr>
          </a:p>
          <a:p>
            <a:pPr marL="1314450" lvl="1" indent="-571500" algn="just">
              <a:buFont typeface="Arial" panose="020B0604020202020204" pitchFamily="34" charset="0"/>
              <a:buChar char="•"/>
            </a:pPr>
            <a:r>
              <a:rPr lang="en-US" sz="3600" dirty="0">
                <a:solidFill>
                  <a:schemeClr val="tx1"/>
                </a:solidFill>
                <a:latin typeface="Calibri" panose="020F0502020204030204" pitchFamily="34" charset="0"/>
              </a:rPr>
              <a:t>Reversible reactions catalyzed by hydrogenases allow for capture of H</a:t>
            </a:r>
            <a:r>
              <a:rPr lang="en-US" sz="3600" baseline="-25000" dirty="0">
                <a:solidFill>
                  <a:schemeClr val="tx1"/>
                </a:solidFill>
                <a:latin typeface="Calibri" panose="020F0502020204030204" pitchFamily="34" charset="0"/>
              </a:rPr>
              <a:t>2</a:t>
            </a:r>
          </a:p>
          <a:p>
            <a:pPr marL="1314450" lvl="1" indent="-571500" algn="just">
              <a:buFont typeface="Arial" panose="020B0604020202020204" pitchFamily="34" charset="0"/>
              <a:buChar char="•"/>
            </a:pPr>
            <a:r>
              <a:rPr lang="en-US" sz="3600" dirty="0">
                <a:solidFill>
                  <a:schemeClr val="tx1"/>
                </a:solidFill>
                <a:latin typeface="Calibri" panose="020F0502020204030204" pitchFamily="34" charset="0"/>
              </a:rPr>
              <a:t>Oxidation of this H</a:t>
            </a:r>
            <a:r>
              <a:rPr lang="en-US" sz="3600" baseline="-25000" dirty="0">
                <a:solidFill>
                  <a:schemeClr val="tx1"/>
                </a:solidFill>
                <a:latin typeface="Calibri" panose="020F0502020204030204" pitchFamily="34" charset="0"/>
              </a:rPr>
              <a:t>2</a:t>
            </a:r>
            <a:r>
              <a:rPr lang="en-US" sz="3600" dirty="0">
                <a:solidFill>
                  <a:schemeClr val="tx1"/>
                </a:solidFill>
                <a:latin typeface="Calibri" panose="020F0502020204030204" pitchFamily="34" charset="0"/>
              </a:rPr>
              <a:t> can produce electricity</a:t>
            </a:r>
          </a:p>
          <a:p>
            <a:pPr algn="just"/>
            <a:r>
              <a:rPr lang="en-US" altLang="en-US" sz="3600" dirty="0">
                <a:solidFill>
                  <a:schemeClr val="tx1"/>
                </a:solidFill>
                <a:latin typeface="Calibri" panose="020F0502020204030204" pitchFamily="34" charset="0"/>
                <a:ea typeface="Calibri" pitchFamily="34" charset="0"/>
                <a:cs typeface="Calibri" pitchFamily="34" charset="0"/>
              </a:rPr>
              <a:t>	Hydrogenases have an oxygen sensitivity, leading to an </a:t>
            </a:r>
            <a:r>
              <a:rPr lang="en-US" altLang="en-US" sz="3600" dirty="0" smtClean="0">
                <a:solidFill>
                  <a:schemeClr val="tx1"/>
                </a:solidFill>
                <a:latin typeface="Calibri" panose="020F0502020204030204" pitchFamily="34" charset="0"/>
                <a:ea typeface="Calibri" pitchFamily="34" charset="0"/>
                <a:cs typeface="Calibri" pitchFamily="34" charset="0"/>
              </a:rPr>
              <a:t>inactivity.</a:t>
            </a:r>
            <a:r>
              <a:rPr lang="en-US" altLang="en-US" sz="3600" baseline="30000" dirty="0" smtClean="0">
                <a:solidFill>
                  <a:schemeClr val="tx1"/>
                </a:solidFill>
                <a:latin typeface="Calibri" panose="020F0502020204030204" pitchFamily="34" charset="0"/>
                <a:ea typeface="Calibri" pitchFamily="34" charset="0"/>
                <a:cs typeface="Calibri" pitchFamily="34" charset="0"/>
              </a:rPr>
              <a:t>3</a:t>
            </a:r>
            <a:r>
              <a:rPr lang="en-US" altLang="en-US" sz="3600" dirty="0" smtClean="0">
                <a:solidFill>
                  <a:schemeClr val="tx1"/>
                </a:solidFill>
                <a:latin typeface="Calibri" panose="020F0502020204030204" pitchFamily="34" charset="0"/>
                <a:ea typeface="Calibri" pitchFamily="34" charset="0"/>
                <a:cs typeface="Calibri" pitchFamily="34" charset="0"/>
              </a:rPr>
              <a:t>  </a:t>
            </a:r>
            <a:r>
              <a:rPr lang="en-US" altLang="en-US" sz="3600" dirty="0">
                <a:solidFill>
                  <a:schemeClr val="tx1"/>
                </a:solidFill>
                <a:latin typeface="Calibri" panose="020F0502020204030204" pitchFamily="34" charset="0"/>
                <a:ea typeface="Calibri" pitchFamily="34" charset="0"/>
                <a:cs typeface="Calibri" pitchFamily="34" charset="0"/>
              </a:rPr>
              <a:t>Collapse of a polymer around these complexes would prevent this interference with oxygen.  Because of this, experimentation is being carried out to synthesize different monomers to attach to the complex, and then collapse into a hydrophobic shell. </a:t>
            </a:r>
            <a:r>
              <a:rPr lang="en-US" altLang="en-US" sz="3600" dirty="0" smtClean="0">
                <a:solidFill>
                  <a:schemeClr val="tx1"/>
                </a:solidFill>
                <a:latin typeface="+mn-lt"/>
              </a:rPr>
              <a:t>T</a:t>
            </a:r>
            <a:r>
              <a:rPr lang="en-US" sz="3600" dirty="0" smtClean="0">
                <a:solidFill>
                  <a:schemeClr val="tx1"/>
                </a:solidFill>
                <a:latin typeface="+mn-lt"/>
              </a:rPr>
              <a:t>he </a:t>
            </a:r>
            <a:r>
              <a:rPr lang="en-US" sz="3600" dirty="0">
                <a:solidFill>
                  <a:schemeClr val="tx1"/>
                </a:solidFill>
                <a:latin typeface="+mn-lt"/>
              </a:rPr>
              <a:t>polymer </a:t>
            </a:r>
            <a:r>
              <a:rPr lang="en-US" sz="3600" dirty="0" smtClean="0">
                <a:solidFill>
                  <a:schemeClr val="tx1"/>
                </a:solidFill>
                <a:latin typeface="+mn-lt"/>
              </a:rPr>
              <a:t>could also </a:t>
            </a:r>
            <a:r>
              <a:rPr lang="en-US" sz="3600" dirty="0">
                <a:solidFill>
                  <a:schemeClr val="tx1"/>
                </a:solidFill>
                <a:latin typeface="+mn-lt"/>
              </a:rPr>
              <a:t>provide a protein-like environment that could confer optimal activity.</a:t>
            </a:r>
            <a:endParaRPr lang="en-US" altLang="en-US" sz="3600" dirty="0">
              <a:solidFill>
                <a:schemeClr val="tx1"/>
              </a:solidFill>
              <a:latin typeface="+mn-lt"/>
              <a:ea typeface="Calibri" pitchFamily="34" charset="0"/>
              <a:cs typeface="Calibri" pitchFamily="34" charset="0"/>
            </a:endParaRPr>
          </a:p>
          <a:p>
            <a:pPr algn="just"/>
            <a:r>
              <a:rPr lang="en-US" altLang="en-US" sz="3600" dirty="0">
                <a:solidFill>
                  <a:schemeClr val="tx1"/>
                </a:solidFill>
                <a:latin typeface="Calibri" panose="020F0502020204030204" pitchFamily="34" charset="0"/>
                <a:ea typeface="Calibri" pitchFamily="34" charset="0"/>
                <a:cs typeface="Calibri" pitchFamily="34" charset="0"/>
              </a:rPr>
              <a:t>	The goal of this project is the synthesis of an acrylamide monomer with the ability to polymerize and addition to a </a:t>
            </a:r>
            <a:r>
              <a:rPr lang="en-US" altLang="en-US" sz="3600" dirty="0" err="1">
                <a:solidFill>
                  <a:schemeClr val="tx1"/>
                </a:solidFill>
                <a:latin typeface="Calibri" panose="020F0502020204030204" pitchFamily="34" charset="0"/>
                <a:ea typeface="Calibri" pitchFamily="34" charset="0"/>
                <a:cs typeface="Calibri" pitchFamily="34" charset="0"/>
              </a:rPr>
              <a:t>diiron</a:t>
            </a:r>
            <a:r>
              <a:rPr lang="en-US" altLang="en-US" sz="3600" dirty="0">
                <a:solidFill>
                  <a:schemeClr val="tx1"/>
                </a:solidFill>
                <a:latin typeface="Calibri" panose="020F0502020204030204" pitchFamily="34" charset="0"/>
                <a:ea typeface="Calibri" pitchFamily="34" charset="0"/>
                <a:cs typeface="Calibri" pitchFamily="34" charset="0"/>
              </a:rPr>
              <a:t> cluster complex in a mimic of [</a:t>
            </a:r>
            <a:r>
              <a:rPr lang="en-US" altLang="en-US" sz="3600" dirty="0" err="1">
                <a:solidFill>
                  <a:schemeClr val="tx1"/>
                </a:solidFill>
                <a:latin typeface="Calibri" panose="020F0502020204030204" pitchFamily="34" charset="0"/>
                <a:ea typeface="Calibri" pitchFamily="34" charset="0"/>
                <a:cs typeface="Calibri" pitchFamily="34" charset="0"/>
              </a:rPr>
              <a:t>FeFe</a:t>
            </a:r>
            <a:r>
              <a:rPr lang="en-US" altLang="en-US" sz="3600" dirty="0">
                <a:solidFill>
                  <a:schemeClr val="tx1"/>
                </a:solidFill>
                <a:latin typeface="Calibri" panose="020F0502020204030204" pitchFamily="34" charset="0"/>
                <a:ea typeface="Calibri" pitchFamily="34" charset="0"/>
                <a:cs typeface="Calibri" pitchFamily="34" charset="0"/>
              </a:rPr>
              <a:t>] hydrogenase.</a:t>
            </a:r>
          </a:p>
        </p:txBody>
      </p:sp>
      <p:sp>
        <p:nvSpPr>
          <p:cNvPr id="3" name="Rectangle 2"/>
          <p:cNvSpPr/>
          <p:nvPr/>
        </p:nvSpPr>
        <p:spPr>
          <a:xfrm>
            <a:off x="765809" y="14467271"/>
            <a:ext cx="21945600" cy="3170099"/>
          </a:xfrm>
          <a:prstGeom prst="rect">
            <a:avLst/>
          </a:prstGeom>
        </p:spPr>
        <p:txBody>
          <a:bodyPr>
            <a:spAutoFit/>
          </a:bodyPr>
          <a:lstStyle/>
          <a:p>
            <a:r>
              <a:rPr lang="en-US" altLang="en-US" sz="4400" dirty="0">
                <a:solidFill>
                  <a:srgbClr val="002060"/>
                </a:solidFill>
                <a:latin typeface="Calibri" pitchFamily="34" charset="0"/>
                <a:ea typeface="Calibri" pitchFamily="34" charset="0"/>
                <a:cs typeface="Calibri" pitchFamily="34" charset="0"/>
              </a:rPr>
              <a:t>Experimental</a:t>
            </a:r>
          </a:p>
          <a:p>
            <a:pPr algn="just"/>
            <a:r>
              <a:rPr lang="en-US" altLang="en-US" sz="4800" b="0" dirty="0">
                <a:solidFill>
                  <a:schemeClr val="tx1"/>
                </a:solidFill>
                <a:latin typeface="Calibri" pitchFamily="34" charset="0"/>
                <a:ea typeface="Calibri" pitchFamily="34" charset="0"/>
                <a:cs typeface="Calibri" pitchFamily="34" charset="0"/>
              </a:rPr>
              <a:t>	</a:t>
            </a:r>
            <a:r>
              <a:rPr lang="en-US" altLang="en-US" sz="4800" dirty="0">
                <a:solidFill>
                  <a:schemeClr val="tx1"/>
                </a:solidFill>
                <a:latin typeface="Calibri" pitchFamily="34" charset="0"/>
                <a:ea typeface="Calibri" pitchFamily="34" charset="0"/>
                <a:cs typeface="Calibri" pitchFamily="34" charset="0"/>
              </a:rPr>
              <a:t> </a:t>
            </a:r>
            <a:r>
              <a:rPr lang="en-US" sz="3600" dirty="0" err="1">
                <a:solidFill>
                  <a:schemeClr val="tx1"/>
                </a:solidFill>
                <a:latin typeface="Calibri" panose="020F0502020204030204" pitchFamily="34" charset="0"/>
              </a:rPr>
              <a:t>Dithiodiiron</a:t>
            </a:r>
            <a:r>
              <a:rPr lang="en-US" sz="3600" dirty="0">
                <a:solidFill>
                  <a:schemeClr val="tx1"/>
                </a:solidFill>
                <a:latin typeface="Calibri" panose="020F0502020204030204" pitchFamily="34" charset="0"/>
              </a:rPr>
              <a:t> </a:t>
            </a:r>
            <a:r>
              <a:rPr lang="en-US" sz="3600" dirty="0" err="1">
                <a:solidFill>
                  <a:schemeClr val="tx1"/>
                </a:solidFill>
                <a:latin typeface="Calibri" panose="020F0502020204030204" pitchFamily="34" charset="0"/>
              </a:rPr>
              <a:t>hexacarbonyl</a:t>
            </a:r>
            <a:r>
              <a:rPr lang="en-US" sz="3600" dirty="0">
                <a:solidFill>
                  <a:schemeClr val="tx1"/>
                </a:solidFill>
                <a:latin typeface="Calibri" panose="020F0502020204030204" pitchFamily="34" charset="0"/>
              </a:rPr>
              <a:t> was prepared from iron </a:t>
            </a:r>
            <a:r>
              <a:rPr lang="en-US" sz="3600" dirty="0" err="1">
                <a:solidFill>
                  <a:schemeClr val="tx1"/>
                </a:solidFill>
                <a:latin typeface="Calibri" panose="020F0502020204030204" pitchFamily="34" charset="0"/>
              </a:rPr>
              <a:t>pentacarbonyl</a:t>
            </a:r>
            <a:r>
              <a:rPr lang="en-US" sz="3600" dirty="0">
                <a:solidFill>
                  <a:schemeClr val="tx1"/>
                </a:solidFill>
                <a:latin typeface="Calibri" panose="020F0502020204030204" pitchFamily="34" charset="0"/>
              </a:rPr>
              <a:t>, and was then used in the synthesis of a complex of </a:t>
            </a:r>
            <a:r>
              <a:rPr lang="en-US" sz="3600" dirty="0" err="1">
                <a:solidFill>
                  <a:schemeClr val="tx1"/>
                </a:solidFill>
                <a:latin typeface="Calibri" panose="020F0502020204030204" pitchFamily="34" charset="0"/>
              </a:rPr>
              <a:t>dithiodiiron</a:t>
            </a:r>
            <a:r>
              <a:rPr lang="en-US" sz="3600" dirty="0">
                <a:solidFill>
                  <a:schemeClr val="tx1"/>
                </a:solidFill>
                <a:latin typeface="Calibri" panose="020F0502020204030204" pitchFamily="34" charset="0"/>
              </a:rPr>
              <a:t> </a:t>
            </a:r>
            <a:r>
              <a:rPr lang="en-US" sz="3600" dirty="0" err="1">
                <a:solidFill>
                  <a:schemeClr val="tx1"/>
                </a:solidFill>
                <a:latin typeface="Calibri" panose="020F0502020204030204" pitchFamily="34" charset="0"/>
              </a:rPr>
              <a:t>hexacarbonyl</a:t>
            </a:r>
            <a:r>
              <a:rPr lang="en-US" sz="3600" dirty="0">
                <a:solidFill>
                  <a:schemeClr val="tx1"/>
                </a:solidFill>
                <a:latin typeface="Calibri" panose="020F0502020204030204" pitchFamily="34" charset="0"/>
              </a:rPr>
              <a:t> with an </a:t>
            </a:r>
            <a:r>
              <a:rPr lang="en-US" sz="3600" dirty="0" err="1">
                <a:solidFill>
                  <a:schemeClr val="tx1"/>
                </a:solidFill>
                <a:latin typeface="Calibri" panose="020F0502020204030204" pitchFamily="34" charset="0"/>
              </a:rPr>
              <a:t>allylamine</a:t>
            </a:r>
            <a:r>
              <a:rPr lang="en-US" sz="3600" dirty="0">
                <a:solidFill>
                  <a:schemeClr val="tx1"/>
                </a:solidFill>
                <a:latin typeface="Calibri" panose="020F0502020204030204" pitchFamily="34" charset="0"/>
              </a:rPr>
              <a:t> </a:t>
            </a:r>
            <a:r>
              <a:rPr lang="en-US" sz="3600" dirty="0" smtClean="0">
                <a:solidFill>
                  <a:schemeClr val="tx1"/>
                </a:solidFill>
                <a:latin typeface="Calibri" panose="020F0502020204030204" pitchFamily="34" charset="0"/>
              </a:rPr>
              <a:t>bridgehead.</a:t>
            </a:r>
            <a:r>
              <a:rPr lang="en-US" sz="3600" baseline="30000" dirty="0" smtClean="0">
                <a:solidFill>
                  <a:schemeClr val="tx1"/>
                </a:solidFill>
                <a:latin typeface="Calibri" panose="020F0502020204030204" pitchFamily="34" charset="0"/>
              </a:rPr>
              <a:t>4</a:t>
            </a:r>
            <a:r>
              <a:rPr lang="en-US" sz="3600" dirty="0" smtClean="0">
                <a:solidFill>
                  <a:schemeClr val="tx1"/>
                </a:solidFill>
                <a:latin typeface="Calibri" panose="020F0502020204030204" pitchFamily="34" charset="0"/>
              </a:rPr>
              <a:t> </a:t>
            </a:r>
            <a:r>
              <a:rPr lang="en-US" sz="3600" dirty="0">
                <a:solidFill>
                  <a:schemeClr val="tx1"/>
                </a:solidFill>
                <a:latin typeface="Calibri" panose="020F0502020204030204" pitchFamily="34" charset="0"/>
              </a:rPr>
              <a:t>(Schemes 1 &amp; 2) 	The monomer, </a:t>
            </a:r>
            <a:r>
              <a:rPr lang="en-US" sz="3600" i="1" dirty="0">
                <a:solidFill>
                  <a:schemeClr val="tx1"/>
                </a:solidFill>
                <a:latin typeface="Calibri" panose="020F0502020204030204" pitchFamily="34" charset="0"/>
              </a:rPr>
              <a:t>t</a:t>
            </a:r>
            <a:r>
              <a:rPr lang="en-US" sz="3600" dirty="0">
                <a:solidFill>
                  <a:schemeClr val="tx1"/>
                </a:solidFill>
                <a:latin typeface="Calibri" panose="020F0502020204030204" pitchFamily="34" charset="0"/>
              </a:rPr>
              <a:t>-Butyl-</a:t>
            </a:r>
            <a:r>
              <a:rPr lang="en-US" sz="3600" i="1" dirty="0">
                <a:solidFill>
                  <a:schemeClr val="tx1"/>
                </a:solidFill>
                <a:latin typeface="Calibri" panose="020F0502020204030204" pitchFamily="34" charset="0"/>
              </a:rPr>
              <a:t>N</a:t>
            </a:r>
            <a:r>
              <a:rPr lang="en-US" sz="3600" dirty="0">
                <a:solidFill>
                  <a:schemeClr val="tx1"/>
                </a:solidFill>
                <a:latin typeface="Calibri" panose="020F0502020204030204" pitchFamily="34" charset="0"/>
              </a:rPr>
              <a:t>-(2-aminoethyl) carbonate, was prepared to be used to synthesize the monomer N-[2-(3,4-dimethyl-2,5-dioxo-2,5-dihydro-pyrrol-1-yl)-ethyl]-</a:t>
            </a:r>
            <a:r>
              <a:rPr lang="en-US" sz="3600" dirty="0" smtClean="0">
                <a:solidFill>
                  <a:schemeClr val="tx1"/>
                </a:solidFill>
                <a:latin typeface="Calibri" panose="020F0502020204030204" pitchFamily="34" charset="0"/>
              </a:rPr>
              <a:t>acrylamide.</a:t>
            </a:r>
            <a:r>
              <a:rPr lang="en-US" sz="3600" baseline="30000" dirty="0" smtClean="0">
                <a:solidFill>
                  <a:schemeClr val="tx1"/>
                </a:solidFill>
                <a:latin typeface="Calibri" panose="020F0502020204030204" pitchFamily="34" charset="0"/>
              </a:rPr>
              <a:t>5</a:t>
            </a:r>
            <a:r>
              <a:rPr lang="en-US" sz="3600" dirty="0" smtClean="0">
                <a:solidFill>
                  <a:schemeClr val="tx1"/>
                </a:solidFill>
                <a:latin typeface="Calibri" panose="020F0502020204030204" pitchFamily="34" charset="0"/>
              </a:rPr>
              <a:t> </a:t>
            </a:r>
            <a:r>
              <a:rPr lang="en-US" sz="3600" dirty="0">
                <a:solidFill>
                  <a:schemeClr val="tx1"/>
                </a:solidFill>
                <a:latin typeface="Calibri" panose="020F0502020204030204" pitchFamily="34" charset="0"/>
              </a:rPr>
              <a:t>(Schemes 3-5)</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4381" y="18128742"/>
            <a:ext cx="10048426" cy="2106928"/>
          </a:xfrm>
          <a:prstGeom prst="rect">
            <a:avLst/>
          </a:prstGeom>
        </p:spPr>
      </p:pic>
      <p:sp>
        <p:nvSpPr>
          <p:cNvPr id="5" name="Rectangle 4"/>
          <p:cNvSpPr/>
          <p:nvPr/>
        </p:nvSpPr>
        <p:spPr>
          <a:xfrm>
            <a:off x="7211704" y="20238082"/>
            <a:ext cx="8893781" cy="523220"/>
          </a:xfrm>
          <a:prstGeom prst="rect">
            <a:avLst/>
          </a:prstGeom>
        </p:spPr>
        <p:txBody>
          <a:bodyPr wrap="none">
            <a:spAutoFit/>
          </a:bodyPr>
          <a:lstStyle/>
          <a:p>
            <a:pPr algn="ctr"/>
            <a:r>
              <a:rPr lang="en-US" sz="2800" dirty="0"/>
              <a:t>Scheme 1: Synthesis of </a:t>
            </a:r>
            <a:r>
              <a:rPr lang="en-US" sz="2800" dirty="0" err="1"/>
              <a:t>Dithiodiirion</a:t>
            </a:r>
            <a:r>
              <a:rPr lang="en-US" sz="2800" dirty="0"/>
              <a:t> </a:t>
            </a:r>
            <a:r>
              <a:rPr lang="en-US" sz="2800" dirty="0" err="1"/>
              <a:t>Hexacarbonyl</a:t>
            </a:r>
            <a:endParaRPr lang="en-US" sz="2800" dirty="0"/>
          </a:p>
        </p:txBody>
      </p:sp>
      <p:sp>
        <p:nvSpPr>
          <p:cNvPr id="7" name="Rectangle 6"/>
          <p:cNvSpPr/>
          <p:nvPr/>
        </p:nvSpPr>
        <p:spPr>
          <a:xfrm>
            <a:off x="696686" y="23824092"/>
            <a:ext cx="21945600" cy="523220"/>
          </a:xfrm>
          <a:prstGeom prst="rect">
            <a:avLst/>
          </a:prstGeom>
        </p:spPr>
        <p:txBody>
          <a:bodyPr>
            <a:spAutoFit/>
          </a:bodyPr>
          <a:lstStyle/>
          <a:p>
            <a:pPr algn="ctr"/>
            <a:r>
              <a:rPr lang="en-US" sz="2800" dirty="0"/>
              <a:t>Scheme 2: Synthesis of a </a:t>
            </a:r>
            <a:r>
              <a:rPr lang="en-US" sz="2800" dirty="0" err="1"/>
              <a:t>Diiron</a:t>
            </a:r>
            <a:r>
              <a:rPr lang="en-US" sz="2800" dirty="0"/>
              <a:t> Cluster Model with an </a:t>
            </a:r>
            <a:r>
              <a:rPr lang="en-US" sz="2800" dirty="0" err="1"/>
              <a:t>Allylamine</a:t>
            </a:r>
            <a:r>
              <a:rPr lang="en-US" sz="2800" dirty="0"/>
              <a:t> Bridgehead</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908" y="24369129"/>
            <a:ext cx="11885375" cy="1640742"/>
          </a:xfrm>
          <a:prstGeom prst="rect">
            <a:avLst/>
          </a:prstGeom>
        </p:spPr>
      </p:pic>
      <p:sp>
        <p:nvSpPr>
          <p:cNvPr id="9" name="Rectangle 8"/>
          <p:cNvSpPr/>
          <p:nvPr/>
        </p:nvSpPr>
        <p:spPr>
          <a:xfrm>
            <a:off x="6559284" y="26065836"/>
            <a:ext cx="10198625" cy="523220"/>
          </a:xfrm>
          <a:prstGeom prst="rect">
            <a:avLst/>
          </a:prstGeom>
        </p:spPr>
        <p:txBody>
          <a:bodyPr wrap="none">
            <a:spAutoFit/>
          </a:bodyPr>
          <a:lstStyle/>
          <a:p>
            <a:pPr algn="ctr"/>
            <a:r>
              <a:rPr lang="en-US" sz="2800" dirty="0"/>
              <a:t>Scheme 3: Synthesis of </a:t>
            </a:r>
            <a:r>
              <a:rPr lang="en-US" sz="2800" i="1" dirty="0"/>
              <a:t>t</a:t>
            </a:r>
            <a:r>
              <a:rPr lang="en-US" sz="2800" dirty="0"/>
              <a:t>-butyl-</a:t>
            </a:r>
            <a:r>
              <a:rPr lang="en-US" sz="2800" i="1" dirty="0"/>
              <a:t>N</a:t>
            </a:r>
            <a:r>
              <a:rPr lang="en-US" sz="2800" dirty="0"/>
              <a:t>-(2-aminoethyl) carbonate</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5846" y="26593880"/>
            <a:ext cx="13645502" cy="1927698"/>
          </a:xfrm>
          <a:prstGeom prst="rect">
            <a:avLst/>
          </a:prstGeom>
        </p:spPr>
      </p:pic>
      <p:sp>
        <p:nvSpPr>
          <p:cNvPr id="11" name="Rectangle 10"/>
          <p:cNvSpPr/>
          <p:nvPr/>
        </p:nvSpPr>
        <p:spPr>
          <a:xfrm>
            <a:off x="765809" y="28526402"/>
            <a:ext cx="21945600" cy="523220"/>
          </a:xfrm>
          <a:prstGeom prst="rect">
            <a:avLst/>
          </a:prstGeom>
        </p:spPr>
        <p:txBody>
          <a:bodyPr>
            <a:spAutoFit/>
          </a:bodyPr>
          <a:lstStyle/>
          <a:p>
            <a:pPr algn="ctr"/>
            <a:r>
              <a:rPr lang="en-US" sz="2800" dirty="0"/>
              <a:t>Scheme 4: Synthesis of </a:t>
            </a:r>
            <a:r>
              <a:rPr lang="en-US" sz="2800" i="1" dirty="0"/>
              <a:t>N</a:t>
            </a:r>
            <a:r>
              <a:rPr lang="en-US" sz="2800" dirty="0"/>
              <a:t>-[2-(3,4-dimethyl-2,5-dioxo-2,5-dihydro-pyrrol-1-yl)-</a:t>
            </a:r>
            <a:r>
              <a:rPr lang="en-US" sz="2800" dirty="0" err="1"/>
              <a:t>aminoethyl</a:t>
            </a:r>
            <a:r>
              <a:rPr lang="en-US" sz="2800" dirty="0"/>
              <a:t>]-</a:t>
            </a:r>
            <a:r>
              <a:rPr lang="en-US" sz="2800" i="1" dirty="0"/>
              <a:t>t</a:t>
            </a:r>
            <a:r>
              <a:rPr lang="en-US" sz="2800" dirty="0"/>
              <a:t>-butyl-carbonate</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74149" y="29234416"/>
            <a:ext cx="11768896" cy="2163400"/>
          </a:xfrm>
          <a:prstGeom prst="rect">
            <a:avLst/>
          </a:prstGeom>
        </p:spPr>
      </p:pic>
      <p:sp>
        <p:nvSpPr>
          <p:cNvPr id="13" name="Rectangle 12"/>
          <p:cNvSpPr/>
          <p:nvPr/>
        </p:nvSpPr>
        <p:spPr>
          <a:xfrm>
            <a:off x="685797" y="31490519"/>
            <a:ext cx="21945600" cy="523220"/>
          </a:xfrm>
          <a:prstGeom prst="rect">
            <a:avLst/>
          </a:prstGeom>
        </p:spPr>
        <p:txBody>
          <a:bodyPr>
            <a:spAutoFit/>
          </a:bodyPr>
          <a:lstStyle/>
          <a:p>
            <a:pPr algn="ctr"/>
            <a:r>
              <a:rPr lang="en-US" sz="2800" dirty="0"/>
              <a:t>Scheme 5: Synthesis of </a:t>
            </a:r>
            <a:r>
              <a:rPr lang="en-US" sz="2800" i="1" dirty="0"/>
              <a:t>N</a:t>
            </a:r>
            <a:r>
              <a:rPr lang="en-US" sz="2800" dirty="0"/>
              <a:t>-[2-(3,4-dimethyl-2,5-dioxo-2,5-dihydro-pyrrol-1-yl)-ethyl]-</a:t>
            </a:r>
            <a:r>
              <a:rPr lang="en-US" sz="2800" dirty="0" smtClean="0"/>
              <a:t>acrylamide</a:t>
            </a:r>
            <a:endParaRPr lang="en-US" sz="2800" dirty="0"/>
          </a:p>
        </p:txBody>
      </p:sp>
      <p:sp>
        <p:nvSpPr>
          <p:cNvPr id="14" name="Rectangle 13"/>
          <p:cNvSpPr/>
          <p:nvPr/>
        </p:nvSpPr>
        <p:spPr>
          <a:xfrm>
            <a:off x="22916770" y="3336915"/>
            <a:ext cx="20348499" cy="6955750"/>
          </a:xfrm>
          <a:prstGeom prst="rect">
            <a:avLst/>
          </a:prstGeom>
        </p:spPr>
        <p:txBody>
          <a:bodyPr wrap="square">
            <a:spAutoFit/>
          </a:bodyPr>
          <a:lstStyle/>
          <a:p>
            <a:r>
              <a:rPr lang="en-US" altLang="en-US" sz="4400" dirty="0">
                <a:solidFill>
                  <a:srgbClr val="002060"/>
                </a:solidFill>
                <a:latin typeface="Calibri" pitchFamily="34" charset="0"/>
                <a:ea typeface="Calibri" pitchFamily="34" charset="0"/>
                <a:cs typeface="Calibri" pitchFamily="34" charset="0"/>
              </a:rPr>
              <a:t>Results and Discussion </a:t>
            </a:r>
          </a:p>
          <a:p>
            <a:r>
              <a:rPr lang="en-US" altLang="en-US" sz="480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The results of this project were the successful synthesis of </a:t>
            </a:r>
            <a:r>
              <a:rPr lang="en-US" altLang="en-US" sz="3600" dirty="0" err="1">
                <a:solidFill>
                  <a:schemeClr val="tx1"/>
                </a:solidFill>
                <a:latin typeface="Calibri" pitchFamily="34" charset="0"/>
                <a:ea typeface="Calibri" pitchFamily="34" charset="0"/>
                <a:cs typeface="Calibri" pitchFamily="34" charset="0"/>
              </a:rPr>
              <a:t>dithiodiiron</a:t>
            </a:r>
            <a:r>
              <a:rPr lang="en-US" altLang="en-US" sz="3600" dirty="0">
                <a:solidFill>
                  <a:schemeClr val="tx1"/>
                </a:solidFill>
                <a:latin typeface="Calibri" pitchFamily="34" charset="0"/>
                <a:ea typeface="Calibri" pitchFamily="34" charset="0"/>
                <a:cs typeface="Calibri" pitchFamily="34" charset="0"/>
              </a:rPr>
              <a:t> </a:t>
            </a:r>
            <a:r>
              <a:rPr lang="en-US" altLang="en-US" sz="3600" dirty="0" err="1">
                <a:solidFill>
                  <a:schemeClr val="tx1"/>
                </a:solidFill>
                <a:latin typeface="Calibri" pitchFamily="34" charset="0"/>
                <a:ea typeface="Calibri" pitchFamily="34" charset="0"/>
                <a:cs typeface="Calibri" pitchFamily="34" charset="0"/>
              </a:rPr>
              <a:t>hexacarbonyl</a:t>
            </a:r>
            <a:r>
              <a:rPr lang="en-US" altLang="en-US" sz="3600" dirty="0">
                <a:solidFill>
                  <a:schemeClr val="tx1"/>
                </a:solidFill>
                <a:latin typeface="Calibri" pitchFamily="34" charset="0"/>
                <a:ea typeface="Calibri" pitchFamily="34" charset="0"/>
                <a:cs typeface="Calibri" pitchFamily="34" charset="0"/>
              </a:rPr>
              <a:t> (Scheme 1)  and its successful purification via column chromatography, as well as the synthesis of a </a:t>
            </a:r>
            <a:r>
              <a:rPr lang="en-US" altLang="en-US" sz="3600" dirty="0" err="1">
                <a:solidFill>
                  <a:schemeClr val="tx1"/>
                </a:solidFill>
                <a:latin typeface="Calibri" pitchFamily="34" charset="0"/>
                <a:ea typeface="Calibri" pitchFamily="34" charset="0"/>
                <a:cs typeface="Calibri" pitchFamily="34" charset="0"/>
              </a:rPr>
              <a:t>dithiodiiron</a:t>
            </a:r>
            <a:r>
              <a:rPr lang="en-US" altLang="en-US" sz="3600" dirty="0">
                <a:solidFill>
                  <a:schemeClr val="tx1"/>
                </a:solidFill>
                <a:latin typeface="Calibri" pitchFamily="34" charset="0"/>
                <a:ea typeface="Calibri" pitchFamily="34" charset="0"/>
                <a:cs typeface="Calibri" pitchFamily="34" charset="0"/>
              </a:rPr>
              <a:t> complex with an </a:t>
            </a:r>
            <a:r>
              <a:rPr lang="en-US" altLang="en-US" sz="3600" dirty="0" err="1">
                <a:solidFill>
                  <a:schemeClr val="tx1"/>
                </a:solidFill>
                <a:latin typeface="Calibri" pitchFamily="34" charset="0"/>
                <a:ea typeface="Calibri" pitchFamily="34" charset="0"/>
                <a:cs typeface="Calibri" pitchFamily="34" charset="0"/>
              </a:rPr>
              <a:t>allylamine</a:t>
            </a:r>
            <a:r>
              <a:rPr lang="en-US" altLang="en-US" sz="3600" dirty="0">
                <a:solidFill>
                  <a:schemeClr val="tx1"/>
                </a:solidFill>
                <a:latin typeface="Calibri" pitchFamily="34" charset="0"/>
                <a:ea typeface="Calibri" pitchFamily="34" charset="0"/>
                <a:cs typeface="Calibri" pitchFamily="34" charset="0"/>
              </a:rPr>
              <a:t> bridgehead (Scheme 2).</a:t>
            </a: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Also successfully synthesized were the final products of Schemes 3 and 4; </a:t>
            </a:r>
            <a:r>
              <a:rPr lang="en-US" altLang="en-US" sz="3600" i="1" dirty="0">
                <a:solidFill>
                  <a:schemeClr val="tx1"/>
                </a:solidFill>
                <a:latin typeface="Calibri" pitchFamily="34" charset="0"/>
                <a:ea typeface="Calibri" pitchFamily="34" charset="0"/>
                <a:cs typeface="Calibri" pitchFamily="34" charset="0"/>
              </a:rPr>
              <a:t>t</a:t>
            </a:r>
            <a:r>
              <a:rPr lang="en-US" altLang="en-US" sz="3600" dirty="0">
                <a:solidFill>
                  <a:schemeClr val="tx1"/>
                </a:solidFill>
                <a:latin typeface="Calibri" pitchFamily="34" charset="0"/>
                <a:ea typeface="Calibri" pitchFamily="34" charset="0"/>
                <a:cs typeface="Calibri" pitchFamily="34" charset="0"/>
              </a:rPr>
              <a:t>-butyl-</a:t>
            </a:r>
            <a:r>
              <a:rPr lang="en-US" altLang="en-US" sz="3600" i="1" dirty="0">
                <a:solidFill>
                  <a:schemeClr val="tx1"/>
                </a:solidFill>
                <a:latin typeface="Calibri" pitchFamily="34" charset="0"/>
                <a:ea typeface="Calibri" pitchFamily="34" charset="0"/>
                <a:cs typeface="Calibri" pitchFamily="34" charset="0"/>
              </a:rPr>
              <a:t>N</a:t>
            </a:r>
            <a:r>
              <a:rPr lang="en-US" altLang="en-US" sz="3600" dirty="0">
                <a:solidFill>
                  <a:schemeClr val="tx1"/>
                </a:solidFill>
                <a:latin typeface="Calibri" pitchFamily="34" charset="0"/>
                <a:ea typeface="Calibri" pitchFamily="34" charset="0"/>
                <a:cs typeface="Calibri" pitchFamily="34" charset="0"/>
              </a:rPr>
              <a:t>-(2-aminoethyl) </a:t>
            </a:r>
            <a:r>
              <a:rPr lang="en-US" altLang="en-US" sz="3600" dirty="0" smtClean="0">
                <a:solidFill>
                  <a:schemeClr val="tx1"/>
                </a:solidFill>
                <a:latin typeface="Calibri" pitchFamily="34" charset="0"/>
                <a:ea typeface="Calibri" pitchFamily="34" charset="0"/>
                <a:cs typeface="Calibri" pitchFamily="34" charset="0"/>
              </a:rPr>
              <a:t>carbonate (6) </a:t>
            </a:r>
            <a:r>
              <a:rPr lang="en-US" altLang="en-US" sz="3600" dirty="0">
                <a:solidFill>
                  <a:schemeClr val="tx1"/>
                </a:solidFill>
                <a:latin typeface="Calibri" pitchFamily="34" charset="0"/>
                <a:ea typeface="Calibri" pitchFamily="34" charset="0"/>
                <a:cs typeface="Calibri" pitchFamily="34" charset="0"/>
              </a:rPr>
              <a:t>and </a:t>
            </a:r>
            <a:r>
              <a:rPr lang="en-US" altLang="en-US" sz="3600" i="1" dirty="0">
                <a:solidFill>
                  <a:schemeClr val="tx1"/>
                </a:solidFill>
                <a:latin typeface="Calibri" pitchFamily="34" charset="0"/>
                <a:ea typeface="Calibri" pitchFamily="34" charset="0"/>
                <a:cs typeface="Calibri" pitchFamily="34" charset="0"/>
              </a:rPr>
              <a:t>N</a:t>
            </a:r>
            <a:r>
              <a:rPr lang="en-US" altLang="en-US" sz="3600" dirty="0">
                <a:solidFill>
                  <a:schemeClr val="tx1"/>
                </a:solidFill>
                <a:latin typeface="Calibri" pitchFamily="34" charset="0"/>
                <a:ea typeface="Calibri" pitchFamily="34" charset="0"/>
                <a:cs typeface="Calibri" pitchFamily="34" charset="0"/>
              </a:rPr>
              <a:t>-[2-(3,4-dimethyl-2,5-dioxo-2,5-dihydro-pyrrol-1-yl)-</a:t>
            </a:r>
            <a:r>
              <a:rPr lang="en-US" altLang="en-US" sz="3600" dirty="0" err="1">
                <a:solidFill>
                  <a:schemeClr val="tx1"/>
                </a:solidFill>
                <a:latin typeface="Calibri" pitchFamily="34" charset="0"/>
                <a:ea typeface="Calibri" pitchFamily="34" charset="0"/>
                <a:cs typeface="Calibri" pitchFamily="34" charset="0"/>
              </a:rPr>
              <a:t>aminoethyl</a:t>
            </a:r>
            <a:r>
              <a:rPr lang="en-US" altLang="en-US" sz="3600" dirty="0">
                <a:solidFill>
                  <a:schemeClr val="tx1"/>
                </a:solidFill>
                <a:latin typeface="Calibri" pitchFamily="34" charset="0"/>
                <a:ea typeface="Calibri" pitchFamily="34" charset="0"/>
                <a:cs typeface="Calibri" pitchFamily="34" charset="0"/>
              </a:rPr>
              <a:t>]-</a:t>
            </a:r>
            <a:r>
              <a:rPr lang="en-US" altLang="en-US" sz="3600" i="1" dirty="0" smtClean="0">
                <a:solidFill>
                  <a:schemeClr val="tx1"/>
                </a:solidFill>
                <a:latin typeface="Calibri" pitchFamily="34" charset="0"/>
                <a:ea typeface="Calibri" pitchFamily="34" charset="0"/>
                <a:cs typeface="Calibri" pitchFamily="34" charset="0"/>
              </a:rPr>
              <a:t>t</a:t>
            </a:r>
            <a:r>
              <a:rPr lang="en-US" altLang="en-US" sz="3600" dirty="0" smtClean="0">
                <a:solidFill>
                  <a:schemeClr val="tx1"/>
                </a:solidFill>
                <a:latin typeface="Calibri" pitchFamily="34" charset="0"/>
                <a:ea typeface="Calibri" pitchFamily="34" charset="0"/>
                <a:cs typeface="Calibri" pitchFamily="34" charset="0"/>
              </a:rPr>
              <a:t>-butyl-carbonate (8) </a:t>
            </a:r>
            <a:r>
              <a:rPr lang="en-US" altLang="en-US" sz="3600" dirty="0">
                <a:solidFill>
                  <a:schemeClr val="tx1"/>
                </a:solidFill>
                <a:latin typeface="Calibri" pitchFamily="34" charset="0"/>
                <a:ea typeface="Calibri" pitchFamily="34" charset="0"/>
                <a:cs typeface="Calibri" pitchFamily="34" charset="0"/>
              </a:rPr>
              <a:t>respectively.  These individual monomers were collected </a:t>
            </a:r>
            <a:r>
              <a:rPr lang="en-US" altLang="en-US" sz="3600" dirty="0" smtClean="0">
                <a:solidFill>
                  <a:schemeClr val="tx1"/>
                </a:solidFill>
                <a:latin typeface="Calibri" pitchFamily="34" charset="0"/>
                <a:ea typeface="Calibri" pitchFamily="34" charset="0"/>
                <a:cs typeface="Calibri" pitchFamily="34" charset="0"/>
              </a:rPr>
              <a:t>in (0.00384 </a:t>
            </a:r>
            <a:r>
              <a:rPr lang="en-US" altLang="en-US" sz="3600" dirty="0" err="1" smtClean="0">
                <a:solidFill>
                  <a:schemeClr val="tx1"/>
                </a:solidFill>
                <a:latin typeface="Calibri" pitchFamily="34" charset="0"/>
                <a:ea typeface="Calibri" pitchFamily="34" charset="0"/>
                <a:cs typeface="Calibri" pitchFamily="34" charset="0"/>
              </a:rPr>
              <a:t>mol</a:t>
            </a:r>
            <a:r>
              <a:rPr lang="en-US" altLang="en-US" sz="3600" dirty="0" smtClean="0">
                <a:solidFill>
                  <a:schemeClr val="tx1"/>
                </a:solidFill>
                <a:latin typeface="Calibri" pitchFamily="34" charset="0"/>
                <a:ea typeface="Calibri" pitchFamily="34" charset="0"/>
                <a:cs typeface="Calibri" pitchFamily="34" charset="0"/>
              </a:rPr>
              <a:t>, 32%) for (6) and (0.00187 </a:t>
            </a:r>
            <a:r>
              <a:rPr lang="en-US" altLang="en-US" sz="3600" dirty="0" err="1" smtClean="0">
                <a:solidFill>
                  <a:schemeClr val="tx1"/>
                </a:solidFill>
                <a:latin typeface="Calibri" pitchFamily="34" charset="0"/>
                <a:ea typeface="Calibri" pitchFamily="34" charset="0"/>
                <a:cs typeface="Calibri" pitchFamily="34" charset="0"/>
              </a:rPr>
              <a:t>mol</a:t>
            </a:r>
            <a:r>
              <a:rPr lang="en-US" altLang="en-US" sz="3600" dirty="0" smtClean="0">
                <a:solidFill>
                  <a:schemeClr val="tx1"/>
                </a:solidFill>
                <a:latin typeface="Calibri" pitchFamily="34" charset="0"/>
                <a:ea typeface="Calibri" pitchFamily="34" charset="0"/>
                <a:cs typeface="Calibri" pitchFamily="34" charset="0"/>
              </a:rPr>
              <a:t>, 64.8%) for (8), </a:t>
            </a:r>
            <a:r>
              <a:rPr lang="en-US" altLang="en-US" sz="3600" dirty="0">
                <a:solidFill>
                  <a:schemeClr val="tx1"/>
                </a:solidFill>
                <a:latin typeface="Calibri" pitchFamily="34" charset="0"/>
                <a:ea typeface="Calibri" pitchFamily="34" charset="0"/>
                <a:cs typeface="Calibri" pitchFamily="34" charset="0"/>
              </a:rPr>
              <a:t>characterized by </a:t>
            </a:r>
            <a:r>
              <a:rPr lang="en-US" altLang="en-US" sz="3600" baseline="30000" dirty="0" smtClean="0">
                <a:solidFill>
                  <a:schemeClr val="tx1"/>
                </a:solidFill>
                <a:latin typeface="Calibri" pitchFamily="34" charset="0"/>
                <a:ea typeface="Calibri" pitchFamily="34" charset="0"/>
                <a:cs typeface="Calibri" pitchFamily="34" charset="0"/>
              </a:rPr>
              <a:t>1</a:t>
            </a:r>
            <a:r>
              <a:rPr lang="en-US" altLang="en-US" sz="3600" dirty="0" smtClean="0">
                <a:solidFill>
                  <a:schemeClr val="tx1"/>
                </a:solidFill>
                <a:latin typeface="Calibri" pitchFamily="34" charset="0"/>
                <a:ea typeface="Calibri" pitchFamily="34" charset="0"/>
                <a:cs typeface="Calibri" pitchFamily="34" charset="0"/>
              </a:rPr>
              <a:t>H NMR</a:t>
            </a:r>
            <a:r>
              <a:rPr lang="en-US" altLang="en-US" sz="3600" dirty="0">
                <a:solidFill>
                  <a:schemeClr val="tx1"/>
                </a:solidFill>
                <a:latin typeface="Calibri" pitchFamily="34" charset="0"/>
                <a:ea typeface="Calibri" pitchFamily="34" charset="0"/>
                <a:cs typeface="Calibri" pitchFamily="34" charset="0"/>
              </a:rPr>
              <a:t>.</a:t>
            </a: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This collected data is being reviewed for purity, and the continuation of synthesis for the desired acrylamide monomer product (Scheme 5) and the eventual polymerization of that monomer, and its attachment to the iron cluster complex</a:t>
            </a:r>
            <a:r>
              <a:rPr lang="en-US" altLang="en-US" sz="4800" dirty="0">
                <a:solidFill>
                  <a:schemeClr val="tx1"/>
                </a:solidFill>
                <a:latin typeface="Calibri" pitchFamily="34" charset="0"/>
                <a:ea typeface="Calibri" pitchFamily="34" charset="0"/>
                <a:cs typeface="Calibri" pitchFamily="34" charset="0"/>
              </a:rPr>
              <a:t>.</a:t>
            </a:r>
          </a:p>
        </p:txBody>
      </p:sp>
      <p:sp>
        <p:nvSpPr>
          <p:cNvPr id="17" name="Rectangle 16"/>
          <p:cNvSpPr/>
          <p:nvPr/>
        </p:nvSpPr>
        <p:spPr>
          <a:xfrm>
            <a:off x="23012790" y="17783974"/>
            <a:ext cx="10126297" cy="1077218"/>
          </a:xfrm>
          <a:prstGeom prst="rect">
            <a:avLst/>
          </a:prstGeom>
        </p:spPr>
        <p:txBody>
          <a:bodyPr wrap="square">
            <a:spAutoFit/>
          </a:bodyPr>
          <a:lstStyle/>
          <a:p>
            <a:r>
              <a:rPr lang="en-US" sz="3200" dirty="0"/>
              <a:t>Figure </a:t>
            </a:r>
            <a:r>
              <a:rPr lang="en-US" sz="3200" dirty="0" smtClean="0"/>
              <a:t>3: </a:t>
            </a:r>
            <a:r>
              <a:rPr lang="en-US" sz="3200" dirty="0"/>
              <a:t>Spectrum of </a:t>
            </a:r>
            <a:r>
              <a:rPr lang="en-US" altLang="en-US" sz="3200" i="1" dirty="0">
                <a:latin typeface="Calibri" pitchFamily="34" charset="0"/>
                <a:ea typeface="Calibri" pitchFamily="34" charset="0"/>
                <a:cs typeface="Calibri" pitchFamily="34" charset="0"/>
              </a:rPr>
              <a:t>t</a:t>
            </a:r>
            <a:r>
              <a:rPr lang="en-US" altLang="en-US" sz="3200" dirty="0">
                <a:latin typeface="Calibri" pitchFamily="34" charset="0"/>
                <a:ea typeface="Calibri" pitchFamily="34" charset="0"/>
                <a:cs typeface="Calibri" pitchFamily="34" charset="0"/>
              </a:rPr>
              <a:t>-butyl-</a:t>
            </a:r>
            <a:r>
              <a:rPr lang="en-US" altLang="en-US" sz="3200" i="1" dirty="0">
                <a:latin typeface="Calibri" pitchFamily="34" charset="0"/>
                <a:ea typeface="Calibri" pitchFamily="34" charset="0"/>
                <a:cs typeface="Calibri" pitchFamily="34" charset="0"/>
              </a:rPr>
              <a:t>N</a:t>
            </a:r>
            <a:r>
              <a:rPr lang="en-US" altLang="en-US" sz="3200" dirty="0">
                <a:latin typeface="Calibri" pitchFamily="34" charset="0"/>
                <a:ea typeface="Calibri" pitchFamily="34" charset="0"/>
                <a:cs typeface="Calibri" pitchFamily="34" charset="0"/>
              </a:rPr>
              <a:t>-(2-aminoethyl) carbonate</a:t>
            </a:r>
            <a:r>
              <a:rPr lang="en-US" sz="3200" dirty="0"/>
              <a:t> </a:t>
            </a:r>
          </a:p>
        </p:txBody>
      </p:sp>
      <p:sp>
        <p:nvSpPr>
          <p:cNvPr id="18" name="Rectangle 17"/>
          <p:cNvSpPr/>
          <p:nvPr/>
        </p:nvSpPr>
        <p:spPr>
          <a:xfrm rot="10800000" flipV="1">
            <a:off x="33169014" y="17783974"/>
            <a:ext cx="10134109" cy="1077218"/>
          </a:xfrm>
          <a:prstGeom prst="rect">
            <a:avLst/>
          </a:prstGeom>
        </p:spPr>
        <p:txBody>
          <a:bodyPr wrap="square">
            <a:spAutoFit/>
          </a:bodyPr>
          <a:lstStyle/>
          <a:p>
            <a:r>
              <a:rPr lang="en-US" sz="3200" dirty="0"/>
              <a:t>Figure </a:t>
            </a:r>
            <a:r>
              <a:rPr lang="en-US" sz="3200" dirty="0" smtClean="0"/>
              <a:t>4: </a:t>
            </a:r>
            <a:r>
              <a:rPr lang="en-US" sz="3200" dirty="0"/>
              <a:t>Spectrum of</a:t>
            </a:r>
            <a:r>
              <a:rPr lang="en-US" altLang="en-US" sz="3200" i="1" dirty="0">
                <a:latin typeface="Calibri" pitchFamily="34" charset="0"/>
                <a:ea typeface="Calibri" pitchFamily="34" charset="0"/>
                <a:cs typeface="Calibri" pitchFamily="34" charset="0"/>
              </a:rPr>
              <a:t> N</a:t>
            </a:r>
            <a:r>
              <a:rPr lang="en-US" altLang="en-US" sz="3200" dirty="0">
                <a:latin typeface="Calibri" pitchFamily="34" charset="0"/>
                <a:ea typeface="Calibri" pitchFamily="34" charset="0"/>
                <a:cs typeface="Calibri" pitchFamily="34" charset="0"/>
              </a:rPr>
              <a:t>-[2-(3,4-dimethyl-2,5-dioxo-</a:t>
            </a:r>
          </a:p>
          <a:p>
            <a:r>
              <a:rPr lang="en-US" altLang="en-US" sz="3200" dirty="0">
                <a:latin typeface="Calibri" pitchFamily="34" charset="0"/>
                <a:ea typeface="Calibri" pitchFamily="34" charset="0"/>
                <a:cs typeface="Calibri" pitchFamily="34" charset="0"/>
              </a:rPr>
              <a:t>2,5-dihydro-pyrro;l-1-yl)-</a:t>
            </a:r>
            <a:r>
              <a:rPr lang="en-US" altLang="en-US" sz="3200" dirty="0" err="1">
                <a:latin typeface="Calibri" pitchFamily="34" charset="0"/>
                <a:ea typeface="Calibri" pitchFamily="34" charset="0"/>
                <a:cs typeface="Calibri" pitchFamily="34" charset="0"/>
              </a:rPr>
              <a:t>aminoethyl</a:t>
            </a:r>
            <a:r>
              <a:rPr lang="en-US" altLang="en-US" sz="3200" dirty="0">
                <a:latin typeface="Calibri" pitchFamily="34" charset="0"/>
                <a:ea typeface="Calibri" pitchFamily="34" charset="0"/>
                <a:cs typeface="Calibri" pitchFamily="34" charset="0"/>
              </a:rPr>
              <a:t>]-</a:t>
            </a:r>
            <a:r>
              <a:rPr lang="en-US" altLang="en-US" sz="3200" i="1" dirty="0">
                <a:latin typeface="Calibri" pitchFamily="34" charset="0"/>
                <a:ea typeface="Calibri" pitchFamily="34" charset="0"/>
                <a:cs typeface="Calibri" pitchFamily="34" charset="0"/>
              </a:rPr>
              <a:t>t</a:t>
            </a:r>
            <a:r>
              <a:rPr lang="en-US" altLang="en-US" sz="3200" dirty="0">
                <a:latin typeface="Calibri" pitchFamily="34" charset="0"/>
                <a:ea typeface="Calibri" pitchFamily="34" charset="0"/>
                <a:cs typeface="Calibri" pitchFamily="34" charset="0"/>
              </a:rPr>
              <a:t>-butyl-carbonate</a:t>
            </a:r>
            <a:r>
              <a:rPr lang="en-US" sz="3200" dirty="0"/>
              <a:t> </a:t>
            </a:r>
          </a:p>
        </p:txBody>
      </p:sp>
      <p:sp>
        <p:nvSpPr>
          <p:cNvPr id="19" name="Rectangle 18"/>
          <p:cNvSpPr/>
          <p:nvPr/>
        </p:nvSpPr>
        <p:spPr>
          <a:xfrm>
            <a:off x="22916769" y="19851959"/>
            <a:ext cx="20348500" cy="2985433"/>
          </a:xfrm>
          <a:prstGeom prst="rect">
            <a:avLst/>
          </a:prstGeom>
        </p:spPr>
        <p:txBody>
          <a:bodyPr wrap="square">
            <a:spAutoFit/>
          </a:bodyPr>
          <a:lstStyle/>
          <a:p>
            <a:r>
              <a:rPr lang="en-US" altLang="en-US" sz="4400" dirty="0">
                <a:solidFill>
                  <a:srgbClr val="002060"/>
                </a:solidFill>
                <a:latin typeface="Calibri" pitchFamily="34" charset="0"/>
                <a:ea typeface="Calibri" pitchFamily="34" charset="0"/>
                <a:cs typeface="Calibri" pitchFamily="34" charset="0"/>
              </a:rPr>
              <a:t>Future Work</a:t>
            </a:r>
            <a:r>
              <a:rPr lang="en-US" altLang="en-US" sz="4400" dirty="0">
                <a:solidFill>
                  <a:schemeClr val="tx1"/>
                </a:solidFill>
                <a:latin typeface="Calibri" pitchFamily="34" charset="0"/>
                <a:ea typeface="Calibri" pitchFamily="34" charset="0"/>
                <a:cs typeface="Calibri" pitchFamily="34" charset="0"/>
              </a:rPr>
              <a:t>	</a:t>
            </a:r>
          </a:p>
          <a:p>
            <a:pPr algn="just"/>
            <a:r>
              <a:rPr lang="en-US" altLang="en-US" sz="3600" dirty="0">
                <a:solidFill>
                  <a:schemeClr val="tx1"/>
                </a:solidFill>
                <a:latin typeface="Calibri" pitchFamily="34" charset="0"/>
                <a:ea typeface="Calibri" pitchFamily="34" charset="0"/>
                <a:cs typeface="Calibri" pitchFamily="34" charset="0"/>
              </a:rPr>
              <a:t>Future work on this project would include:</a:t>
            </a:r>
          </a:p>
          <a:p>
            <a:pPr marL="571500" indent="-571500" algn="just">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anose="020F0502020204030204" pitchFamily="34" charset="0"/>
              </a:rPr>
              <a:t>I</a:t>
            </a:r>
            <a:r>
              <a:rPr lang="en-US" sz="3600" dirty="0">
                <a:solidFill>
                  <a:schemeClr val="tx1"/>
                </a:solidFill>
                <a:latin typeface="Calibri" panose="020F0502020204030204" pitchFamily="34" charset="0"/>
              </a:rPr>
              <a:t>mproving the yield of the initial monomer (</a:t>
            </a:r>
            <a:r>
              <a:rPr lang="en-US" sz="3600" i="1" dirty="0">
                <a:solidFill>
                  <a:schemeClr val="tx1"/>
                </a:solidFill>
                <a:latin typeface="Calibri" panose="020F0502020204030204" pitchFamily="34" charset="0"/>
              </a:rPr>
              <a:t>t</a:t>
            </a:r>
            <a:r>
              <a:rPr lang="en-US" sz="3600" dirty="0">
                <a:solidFill>
                  <a:schemeClr val="tx1"/>
                </a:solidFill>
                <a:latin typeface="Calibri" panose="020F0502020204030204" pitchFamily="34" charset="0"/>
              </a:rPr>
              <a:t>-butyl-</a:t>
            </a:r>
            <a:r>
              <a:rPr lang="en-US" sz="3600" i="1" dirty="0">
                <a:solidFill>
                  <a:schemeClr val="tx1"/>
                </a:solidFill>
                <a:latin typeface="Calibri" panose="020F0502020204030204" pitchFamily="34" charset="0"/>
              </a:rPr>
              <a:t>N</a:t>
            </a:r>
            <a:r>
              <a:rPr lang="en-US" sz="3600" dirty="0">
                <a:solidFill>
                  <a:schemeClr val="tx1"/>
                </a:solidFill>
                <a:latin typeface="Calibri" panose="020F0502020204030204" pitchFamily="34" charset="0"/>
              </a:rPr>
              <a:t>-(2-aminoethyl)carbonate</a:t>
            </a:r>
          </a:p>
          <a:p>
            <a:pPr marL="571500" indent="-571500" algn="just">
              <a:buFont typeface="Arial" panose="020B0604020202020204" pitchFamily="34" charset="0"/>
              <a:buChar char="•"/>
            </a:pPr>
            <a:r>
              <a:rPr lang="en-US" sz="3600" dirty="0">
                <a:solidFill>
                  <a:schemeClr val="tx1"/>
                </a:solidFill>
                <a:latin typeface="Calibri" panose="020F0502020204030204" pitchFamily="34" charset="0"/>
              </a:rPr>
              <a:t>Synthesis of the later products in the acrylamide reaction scheme</a:t>
            </a:r>
          </a:p>
          <a:p>
            <a:pPr marL="571500" indent="-571500" algn="just">
              <a:buFont typeface="Arial" panose="020B0604020202020204" pitchFamily="34" charset="0"/>
              <a:buChar char="•"/>
            </a:pPr>
            <a:r>
              <a:rPr lang="en-US" sz="3600" dirty="0">
                <a:solidFill>
                  <a:schemeClr val="tx1"/>
                </a:solidFill>
                <a:latin typeface="Calibri" panose="020F0502020204030204" pitchFamily="34" charset="0"/>
              </a:rPr>
              <a:t>Polymerization of the monomer and click-addition of the polymer to the prepared </a:t>
            </a:r>
            <a:r>
              <a:rPr lang="en-US" sz="3600" dirty="0" err="1">
                <a:solidFill>
                  <a:schemeClr val="tx1"/>
                </a:solidFill>
                <a:latin typeface="Calibri" panose="020F0502020204030204" pitchFamily="34" charset="0"/>
              </a:rPr>
              <a:t>diiron</a:t>
            </a:r>
            <a:r>
              <a:rPr lang="en-US" sz="3600" dirty="0">
                <a:solidFill>
                  <a:schemeClr val="tx1"/>
                </a:solidFill>
                <a:latin typeface="Calibri" panose="020F0502020204030204" pitchFamily="34" charset="0"/>
              </a:rPr>
              <a:t> clusters.</a:t>
            </a:r>
          </a:p>
        </p:txBody>
      </p:sp>
      <p:sp>
        <p:nvSpPr>
          <p:cNvPr id="20" name="Rectangle 19"/>
          <p:cNvSpPr/>
          <p:nvPr/>
        </p:nvSpPr>
        <p:spPr>
          <a:xfrm>
            <a:off x="22916769" y="23145114"/>
            <a:ext cx="20011041" cy="2616101"/>
          </a:xfrm>
          <a:prstGeom prst="rect">
            <a:avLst/>
          </a:prstGeom>
        </p:spPr>
        <p:txBody>
          <a:bodyPr wrap="square">
            <a:spAutoFit/>
          </a:bodyPr>
          <a:lstStyle/>
          <a:p>
            <a:r>
              <a:rPr lang="en-US" altLang="en-US" sz="4400" dirty="0">
                <a:solidFill>
                  <a:srgbClr val="002060"/>
                </a:solidFill>
                <a:latin typeface="Calibri" pitchFamily="34" charset="0"/>
                <a:ea typeface="Calibri" pitchFamily="34" charset="0"/>
                <a:cs typeface="Calibri" pitchFamily="34" charset="0"/>
              </a:rPr>
              <a:t>Conclusions</a:t>
            </a:r>
          </a:p>
          <a:p>
            <a:r>
              <a:rPr lang="en-US" altLang="en-US" sz="4800" b="0" dirty="0">
                <a:solidFill>
                  <a:schemeClr val="tx1"/>
                </a:solidFill>
                <a:latin typeface="Calibri" pitchFamily="34" charset="0"/>
                <a:ea typeface="Calibri" pitchFamily="34" charset="0"/>
                <a:cs typeface="Calibri" pitchFamily="34" charset="0"/>
              </a:rPr>
              <a:t>	</a:t>
            </a:r>
            <a:r>
              <a:rPr lang="en-US" altLang="en-US" sz="480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In this project, several issues were present in the synthesis in the monomers, including poor yield, and extended time in the synthesis of different stages.   However, the synthesis of the </a:t>
            </a:r>
            <a:r>
              <a:rPr lang="en-US" altLang="en-US" sz="3600" dirty="0" err="1">
                <a:solidFill>
                  <a:schemeClr val="tx1"/>
                </a:solidFill>
                <a:latin typeface="Calibri" pitchFamily="34" charset="0"/>
                <a:ea typeface="Calibri" pitchFamily="34" charset="0"/>
                <a:cs typeface="Calibri" pitchFamily="34" charset="0"/>
              </a:rPr>
              <a:t>diiron</a:t>
            </a:r>
            <a:r>
              <a:rPr lang="en-US" altLang="en-US" sz="3600" dirty="0">
                <a:solidFill>
                  <a:schemeClr val="tx1"/>
                </a:solidFill>
                <a:latin typeface="Calibri" pitchFamily="34" charset="0"/>
                <a:ea typeface="Calibri" pitchFamily="34" charset="0"/>
                <a:cs typeface="Calibri" pitchFamily="34" charset="0"/>
              </a:rPr>
              <a:t> cluster and the monomers was accomplished, and has potential for improvement and repeatability.</a:t>
            </a:r>
          </a:p>
        </p:txBody>
      </p:sp>
      <p:sp>
        <p:nvSpPr>
          <p:cNvPr id="21" name="Rectangle 20"/>
          <p:cNvSpPr/>
          <p:nvPr/>
        </p:nvSpPr>
        <p:spPr>
          <a:xfrm>
            <a:off x="22910143" y="25995429"/>
            <a:ext cx="20348500" cy="2031325"/>
          </a:xfrm>
          <a:prstGeom prst="rect">
            <a:avLst/>
          </a:prstGeom>
        </p:spPr>
        <p:txBody>
          <a:bodyPr wrap="square">
            <a:spAutoFit/>
          </a:bodyPr>
          <a:lstStyle/>
          <a:p>
            <a:r>
              <a:rPr lang="en-US" altLang="en-US" sz="3600" dirty="0">
                <a:solidFill>
                  <a:srgbClr val="002060"/>
                </a:solidFill>
                <a:latin typeface="Calibri" pitchFamily="34" charset="0"/>
                <a:ea typeface="Calibri" pitchFamily="34" charset="0"/>
                <a:cs typeface="Calibri" pitchFamily="34" charset="0"/>
              </a:rPr>
              <a:t>Acknowledgments</a:t>
            </a:r>
          </a:p>
          <a:p>
            <a:pPr algn="just">
              <a:spcBef>
                <a:spcPts val="1200"/>
              </a:spcBef>
            </a:pPr>
            <a:r>
              <a:rPr lang="en-US" altLang="en-US" sz="4800" dirty="0">
                <a:solidFill>
                  <a:schemeClr val="tx1"/>
                </a:solidFill>
                <a:latin typeface="Calibri" pitchFamily="34" charset="0"/>
                <a:ea typeface="Calibri" pitchFamily="34" charset="0"/>
                <a:cs typeface="Calibri" pitchFamily="34" charset="0"/>
              </a:rPr>
              <a:t>	</a:t>
            </a:r>
            <a:r>
              <a:rPr lang="en-US" altLang="en-US" sz="3200" dirty="0">
                <a:solidFill>
                  <a:schemeClr val="tx1"/>
                </a:solidFill>
                <a:latin typeface="Calibri" pitchFamily="34" charset="0"/>
                <a:ea typeface="Calibri" pitchFamily="34" charset="0"/>
                <a:cs typeface="Calibri" pitchFamily="34" charset="0"/>
              </a:rPr>
              <a:t>Extended thanks go to: Christian </a:t>
            </a:r>
            <a:r>
              <a:rPr lang="en-US" altLang="en-US" sz="3200" dirty="0" err="1">
                <a:solidFill>
                  <a:schemeClr val="tx1"/>
                </a:solidFill>
                <a:latin typeface="Calibri" pitchFamily="34" charset="0"/>
                <a:ea typeface="Calibri" pitchFamily="34" charset="0"/>
                <a:cs typeface="Calibri" pitchFamily="34" charset="0"/>
              </a:rPr>
              <a:t>Tooley</a:t>
            </a:r>
            <a:r>
              <a:rPr lang="en-US" altLang="en-US" sz="3200" dirty="0">
                <a:solidFill>
                  <a:schemeClr val="tx1"/>
                </a:solidFill>
                <a:latin typeface="Calibri" pitchFamily="34" charset="0"/>
                <a:ea typeface="Calibri" pitchFamily="34" charset="0"/>
                <a:cs typeface="Calibri" pitchFamily="34" charset="0"/>
              </a:rPr>
              <a:t> for laboratory guidance and project assistance, and the Department of Chemistry, UNH, for funding. </a:t>
            </a:r>
          </a:p>
        </p:txBody>
      </p:sp>
      <p:sp>
        <p:nvSpPr>
          <p:cNvPr id="22" name="Rectangle 21"/>
          <p:cNvSpPr/>
          <p:nvPr/>
        </p:nvSpPr>
        <p:spPr>
          <a:xfrm>
            <a:off x="22910143" y="28043421"/>
            <a:ext cx="20348500" cy="3970318"/>
          </a:xfrm>
          <a:prstGeom prst="rect">
            <a:avLst/>
          </a:prstGeom>
        </p:spPr>
        <p:txBody>
          <a:bodyPr wrap="square">
            <a:spAutoFit/>
          </a:bodyPr>
          <a:lstStyle/>
          <a:p>
            <a:r>
              <a:rPr lang="en-US" altLang="en-US" sz="3600" dirty="0" smtClean="0">
                <a:solidFill>
                  <a:srgbClr val="002060"/>
                </a:solidFill>
                <a:latin typeface="Calibri" pitchFamily="34" charset="0"/>
                <a:ea typeface="Calibri" pitchFamily="34" charset="0"/>
                <a:cs typeface="Calibri" pitchFamily="34" charset="0"/>
              </a:rPr>
              <a:t>References</a:t>
            </a:r>
            <a:endParaRPr lang="en-US" sz="2400" dirty="0">
              <a:solidFill>
                <a:srgbClr val="002060"/>
              </a:solidFill>
              <a:latin typeface="Calibri" panose="020F0502020204030204" pitchFamily="34" charset="0"/>
            </a:endParaRPr>
          </a:p>
          <a:p>
            <a:pPr marL="457200" indent="-457200">
              <a:buFont typeface="+mj-lt"/>
              <a:buAutoNum type="arabicPeriod"/>
            </a:pPr>
            <a:r>
              <a:rPr lang="en-US" sz="2400" dirty="0" smtClean="0">
                <a:solidFill>
                  <a:schemeClr val="tx1"/>
                </a:solidFill>
                <a:latin typeface="Calibri" panose="020F0502020204030204" pitchFamily="34" charset="0"/>
              </a:rPr>
              <a:t> Smith</a:t>
            </a:r>
            <a:r>
              <a:rPr lang="en-US" sz="2400" dirty="0">
                <a:solidFill>
                  <a:schemeClr val="tx1"/>
                </a:solidFill>
                <a:latin typeface="Calibri" panose="020F0502020204030204" pitchFamily="34" charset="0"/>
              </a:rPr>
              <a:t>, P.R, Bingham, A.S., Swartz, J.R. Generation of Hydrogen from NADPH Using an [</a:t>
            </a:r>
            <a:r>
              <a:rPr lang="en-US" sz="2400" dirty="0" err="1">
                <a:solidFill>
                  <a:schemeClr val="tx1"/>
                </a:solidFill>
                <a:latin typeface="Calibri" panose="020F0502020204030204" pitchFamily="34" charset="0"/>
              </a:rPr>
              <a:t>FeFe</a:t>
            </a:r>
            <a:r>
              <a:rPr lang="en-US" sz="2400" dirty="0">
                <a:solidFill>
                  <a:schemeClr val="tx1"/>
                </a:solidFill>
                <a:latin typeface="Calibri" panose="020F0502020204030204" pitchFamily="34" charset="0"/>
              </a:rPr>
              <a:t>] Hydrogenase. </a:t>
            </a:r>
            <a:r>
              <a:rPr lang="en-US" sz="2400" i="1" dirty="0">
                <a:solidFill>
                  <a:schemeClr val="tx1"/>
                </a:solidFill>
                <a:latin typeface="Calibri" panose="020F0502020204030204" pitchFamily="34" charset="0"/>
              </a:rPr>
              <a:t>Int. J. Hydrogen Energy</a:t>
            </a:r>
            <a:r>
              <a:rPr lang="en-US" sz="2400" dirty="0">
                <a:solidFill>
                  <a:schemeClr val="tx1"/>
                </a:solidFill>
                <a:latin typeface="Calibri" panose="020F0502020204030204" pitchFamily="34" charset="0"/>
              </a:rPr>
              <a:t>, 2012</a:t>
            </a:r>
            <a:r>
              <a:rPr lang="en-US" sz="2400" i="1" dirty="0">
                <a:solidFill>
                  <a:schemeClr val="tx1"/>
                </a:solidFill>
                <a:latin typeface="Calibri" panose="020F0502020204030204" pitchFamily="34" charset="0"/>
              </a:rPr>
              <a:t>,</a:t>
            </a:r>
            <a:r>
              <a:rPr lang="en-US" sz="2400" dirty="0">
                <a:solidFill>
                  <a:schemeClr val="tx1"/>
                </a:solidFill>
                <a:latin typeface="Calibri" panose="020F0502020204030204" pitchFamily="34" charset="0"/>
              </a:rPr>
              <a:t> </a:t>
            </a:r>
            <a:r>
              <a:rPr lang="en-US" sz="2400" i="1" dirty="0">
                <a:solidFill>
                  <a:schemeClr val="tx1"/>
                </a:solidFill>
                <a:latin typeface="Calibri" panose="020F0502020204030204" pitchFamily="34" charset="0"/>
              </a:rPr>
              <a:t>37</a:t>
            </a:r>
            <a:r>
              <a:rPr lang="en-US" sz="2400" dirty="0">
                <a:solidFill>
                  <a:schemeClr val="tx1"/>
                </a:solidFill>
                <a:latin typeface="Calibri" panose="020F0502020204030204" pitchFamily="34" charset="0"/>
              </a:rPr>
              <a:t>, </a:t>
            </a:r>
            <a:r>
              <a:rPr lang="en-US" sz="2400" dirty="0" smtClean="0">
                <a:solidFill>
                  <a:schemeClr val="tx1"/>
                </a:solidFill>
                <a:latin typeface="Calibri" panose="020F0502020204030204" pitchFamily="34" charset="0"/>
              </a:rPr>
              <a:t>2977–2983.</a:t>
            </a:r>
          </a:p>
          <a:p>
            <a:pPr marL="457200" indent="-457200">
              <a:buFont typeface="+mj-lt"/>
              <a:buAutoNum type="arabicPeriod"/>
            </a:pPr>
            <a:r>
              <a:rPr lang="en-US" sz="2400" dirty="0" smtClean="0">
                <a:solidFill>
                  <a:schemeClr val="tx1"/>
                </a:solidFill>
                <a:latin typeface="+mn-lt"/>
              </a:rPr>
              <a:t>Florin</a:t>
            </a:r>
            <a:r>
              <a:rPr lang="en-US" sz="2400" dirty="0">
                <a:solidFill>
                  <a:schemeClr val="tx1"/>
                </a:solidFill>
                <a:latin typeface="+mn-lt"/>
              </a:rPr>
              <a:t>, L., </a:t>
            </a:r>
            <a:r>
              <a:rPr lang="en-US" sz="2400" dirty="0" err="1">
                <a:solidFill>
                  <a:schemeClr val="tx1"/>
                </a:solidFill>
                <a:latin typeface="+mn-lt"/>
              </a:rPr>
              <a:t>Tsokoglou</a:t>
            </a:r>
            <a:r>
              <a:rPr lang="en-US" sz="2400" dirty="0">
                <a:solidFill>
                  <a:schemeClr val="tx1"/>
                </a:solidFill>
                <a:latin typeface="+mn-lt"/>
              </a:rPr>
              <a:t>, A. and </a:t>
            </a:r>
            <a:r>
              <a:rPr lang="en-US" sz="2400" dirty="0" err="1">
                <a:solidFill>
                  <a:schemeClr val="tx1"/>
                </a:solidFill>
                <a:latin typeface="+mn-lt"/>
              </a:rPr>
              <a:t>Happe</a:t>
            </a:r>
            <a:r>
              <a:rPr lang="en-US" sz="2400" dirty="0">
                <a:solidFill>
                  <a:schemeClr val="tx1"/>
                </a:solidFill>
                <a:latin typeface="+mn-lt"/>
              </a:rPr>
              <a:t>, T. A novel type of iron hydrogenase in the green alga </a:t>
            </a:r>
            <a:r>
              <a:rPr lang="en-US" sz="2400" i="1" dirty="0" err="1">
                <a:solidFill>
                  <a:schemeClr val="tx1"/>
                </a:solidFill>
                <a:latin typeface="+mn-lt"/>
              </a:rPr>
              <a:t>Scenedesmus</a:t>
            </a:r>
            <a:r>
              <a:rPr lang="en-US" sz="2400" i="1" dirty="0">
                <a:solidFill>
                  <a:schemeClr val="tx1"/>
                </a:solidFill>
                <a:latin typeface="+mn-lt"/>
              </a:rPr>
              <a:t> </a:t>
            </a:r>
            <a:r>
              <a:rPr lang="en-US" sz="2400" i="1" dirty="0" err="1">
                <a:solidFill>
                  <a:schemeClr val="tx1"/>
                </a:solidFill>
                <a:latin typeface="+mn-lt"/>
              </a:rPr>
              <a:t>obliquus</a:t>
            </a:r>
            <a:r>
              <a:rPr lang="en-US" sz="2400" dirty="0">
                <a:solidFill>
                  <a:schemeClr val="tx1"/>
                </a:solidFill>
                <a:latin typeface="+mn-lt"/>
              </a:rPr>
              <a:t> is linked to the photosynthetic electron transport chain. </a:t>
            </a:r>
            <a:r>
              <a:rPr lang="en-US" sz="2400" i="1" dirty="0">
                <a:solidFill>
                  <a:schemeClr val="tx1"/>
                </a:solidFill>
                <a:latin typeface="+mn-lt"/>
              </a:rPr>
              <a:t>J. Biol. Chem. 2001, 276 (9), 6125–6132</a:t>
            </a:r>
            <a:r>
              <a:rPr lang="en-US" sz="2400" i="1" dirty="0" smtClean="0">
                <a:solidFill>
                  <a:schemeClr val="tx1"/>
                </a:solidFill>
                <a:latin typeface="+mn-lt"/>
              </a:rPr>
              <a:t>.</a:t>
            </a:r>
          </a:p>
          <a:p>
            <a:pPr marL="457200" indent="-457200">
              <a:buFont typeface="+mj-lt"/>
              <a:buAutoNum type="arabicPeriod"/>
            </a:pPr>
            <a:r>
              <a:rPr lang="en-US" sz="2400" dirty="0" err="1" smtClean="0">
                <a:solidFill>
                  <a:schemeClr val="tx1"/>
                </a:solidFill>
                <a:latin typeface="+mn-lt"/>
              </a:rPr>
              <a:t>Liebgott</a:t>
            </a:r>
            <a:r>
              <a:rPr lang="en-US" sz="2400" dirty="0">
                <a:solidFill>
                  <a:schemeClr val="tx1"/>
                </a:solidFill>
                <a:latin typeface="+mn-lt"/>
              </a:rPr>
              <a:t>, P.P., </a:t>
            </a:r>
            <a:r>
              <a:rPr lang="en-US" sz="2400" dirty="0" err="1">
                <a:solidFill>
                  <a:schemeClr val="tx1"/>
                </a:solidFill>
                <a:latin typeface="+mn-lt"/>
              </a:rPr>
              <a:t>Leroux</a:t>
            </a:r>
            <a:r>
              <a:rPr lang="en-US" sz="2400" dirty="0">
                <a:solidFill>
                  <a:schemeClr val="tx1"/>
                </a:solidFill>
                <a:latin typeface="+mn-lt"/>
              </a:rPr>
              <a:t>, F., </a:t>
            </a:r>
            <a:r>
              <a:rPr lang="en-US" sz="2400" dirty="0" err="1">
                <a:solidFill>
                  <a:schemeClr val="tx1"/>
                </a:solidFill>
                <a:latin typeface="+mn-lt"/>
              </a:rPr>
              <a:t>Burlat</a:t>
            </a:r>
            <a:r>
              <a:rPr lang="en-US" sz="2400" dirty="0">
                <a:solidFill>
                  <a:schemeClr val="tx1"/>
                </a:solidFill>
                <a:latin typeface="+mn-lt"/>
              </a:rPr>
              <a:t>, B., </a:t>
            </a:r>
            <a:r>
              <a:rPr lang="en-US" sz="2400" dirty="0" err="1">
                <a:solidFill>
                  <a:schemeClr val="tx1"/>
                </a:solidFill>
                <a:latin typeface="+mn-lt"/>
              </a:rPr>
              <a:t>Dementin</a:t>
            </a:r>
            <a:r>
              <a:rPr lang="en-US" sz="2400" dirty="0">
                <a:solidFill>
                  <a:schemeClr val="tx1"/>
                </a:solidFill>
                <a:latin typeface="+mn-lt"/>
              </a:rPr>
              <a:t>, S., </a:t>
            </a:r>
            <a:r>
              <a:rPr lang="en-US" sz="2400" dirty="0" err="1">
                <a:solidFill>
                  <a:schemeClr val="tx1"/>
                </a:solidFill>
                <a:latin typeface="+mn-lt"/>
              </a:rPr>
              <a:t>Baffert</a:t>
            </a:r>
            <a:r>
              <a:rPr lang="en-US" sz="2400" dirty="0">
                <a:solidFill>
                  <a:schemeClr val="tx1"/>
                </a:solidFill>
                <a:latin typeface="+mn-lt"/>
              </a:rPr>
              <a:t>, C., </a:t>
            </a:r>
            <a:r>
              <a:rPr lang="en-US" sz="2400" dirty="0" err="1">
                <a:solidFill>
                  <a:schemeClr val="tx1"/>
                </a:solidFill>
                <a:latin typeface="+mn-lt"/>
              </a:rPr>
              <a:t>Lautier</a:t>
            </a:r>
            <a:r>
              <a:rPr lang="en-US" sz="2400" dirty="0">
                <a:solidFill>
                  <a:schemeClr val="tx1"/>
                </a:solidFill>
                <a:latin typeface="+mn-lt"/>
              </a:rPr>
              <a:t>, T., </a:t>
            </a:r>
            <a:r>
              <a:rPr lang="en-US" sz="2400" dirty="0" err="1">
                <a:solidFill>
                  <a:schemeClr val="tx1"/>
                </a:solidFill>
                <a:latin typeface="+mn-lt"/>
              </a:rPr>
              <a:t>Fourmond</a:t>
            </a:r>
            <a:r>
              <a:rPr lang="en-US" sz="2400" dirty="0">
                <a:solidFill>
                  <a:schemeClr val="tx1"/>
                </a:solidFill>
                <a:latin typeface="+mn-lt"/>
              </a:rPr>
              <a:t>, V., </a:t>
            </a:r>
            <a:r>
              <a:rPr lang="en-US" sz="2400" dirty="0" err="1">
                <a:solidFill>
                  <a:schemeClr val="tx1"/>
                </a:solidFill>
                <a:latin typeface="+mn-lt"/>
              </a:rPr>
              <a:t>Ceccaldi</a:t>
            </a:r>
            <a:r>
              <a:rPr lang="en-US" sz="2400" dirty="0">
                <a:solidFill>
                  <a:schemeClr val="tx1"/>
                </a:solidFill>
                <a:latin typeface="+mn-lt"/>
              </a:rPr>
              <a:t>, P., </a:t>
            </a:r>
            <a:r>
              <a:rPr lang="en-US" sz="2400" dirty="0" err="1">
                <a:solidFill>
                  <a:schemeClr val="tx1"/>
                </a:solidFill>
                <a:latin typeface="+mn-lt"/>
              </a:rPr>
              <a:t>Cavazza</a:t>
            </a:r>
            <a:r>
              <a:rPr lang="en-US" sz="2400" dirty="0">
                <a:solidFill>
                  <a:schemeClr val="tx1"/>
                </a:solidFill>
                <a:latin typeface="+mn-lt"/>
              </a:rPr>
              <a:t>, C., </a:t>
            </a:r>
            <a:r>
              <a:rPr lang="en-US" sz="2400" dirty="0" err="1">
                <a:solidFill>
                  <a:schemeClr val="tx1"/>
                </a:solidFill>
                <a:latin typeface="+mn-lt"/>
              </a:rPr>
              <a:t>Meynial-Salles</a:t>
            </a:r>
            <a:r>
              <a:rPr lang="en-US" sz="2400" dirty="0">
                <a:solidFill>
                  <a:schemeClr val="tx1"/>
                </a:solidFill>
                <a:latin typeface="+mn-lt"/>
              </a:rPr>
              <a:t>, I., </a:t>
            </a:r>
            <a:r>
              <a:rPr lang="en-US" sz="2400" dirty="0" err="1">
                <a:solidFill>
                  <a:schemeClr val="tx1"/>
                </a:solidFill>
                <a:latin typeface="+mn-lt"/>
              </a:rPr>
              <a:t>Soucaille</a:t>
            </a:r>
            <a:r>
              <a:rPr lang="en-US" sz="2400" dirty="0">
                <a:solidFill>
                  <a:schemeClr val="tx1"/>
                </a:solidFill>
                <a:latin typeface="+mn-lt"/>
              </a:rPr>
              <a:t>, P., </a:t>
            </a:r>
            <a:r>
              <a:rPr lang="en-US" sz="2400" dirty="0" err="1">
                <a:solidFill>
                  <a:schemeClr val="tx1"/>
                </a:solidFill>
                <a:latin typeface="+mn-lt"/>
              </a:rPr>
              <a:t>Fontecilla</a:t>
            </a:r>
            <a:r>
              <a:rPr lang="en-US" sz="2400" dirty="0">
                <a:solidFill>
                  <a:schemeClr val="tx1"/>
                </a:solidFill>
                <a:latin typeface="+mn-lt"/>
              </a:rPr>
              <a:t>-Camps, J.C., </a:t>
            </a:r>
            <a:r>
              <a:rPr lang="en-US" sz="2400" dirty="0" err="1">
                <a:solidFill>
                  <a:schemeClr val="tx1"/>
                </a:solidFill>
                <a:latin typeface="+mn-lt"/>
              </a:rPr>
              <a:t>Guigliarelli</a:t>
            </a:r>
            <a:r>
              <a:rPr lang="en-US" sz="2400" dirty="0">
                <a:solidFill>
                  <a:schemeClr val="tx1"/>
                </a:solidFill>
                <a:latin typeface="+mn-lt"/>
              </a:rPr>
              <a:t>, B., Bertrand, P., </a:t>
            </a:r>
            <a:r>
              <a:rPr lang="en-US" sz="2400" dirty="0" err="1">
                <a:solidFill>
                  <a:schemeClr val="tx1"/>
                </a:solidFill>
                <a:latin typeface="+mn-lt"/>
              </a:rPr>
              <a:t>Rousset</a:t>
            </a:r>
            <a:r>
              <a:rPr lang="en-US" sz="2400" dirty="0">
                <a:solidFill>
                  <a:schemeClr val="tx1"/>
                </a:solidFill>
                <a:latin typeface="+mn-lt"/>
              </a:rPr>
              <a:t>, M., Léger, C. Relating diffusion along the substrate tunnel and oxygen sensitivity in hydrogenase. </a:t>
            </a:r>
            <a:r>
              <a:rPr lang="en-US" sz="2400" i="1" dirty="0">
                <a:solidFill>
                  <a:schemeClr val="tx1"/>
                </a:solidFill>
                <a:latin typeface="+mn-lt"/>
              </a:rPr>
              <a:t>Nat. Chem. Biol.</a:t>
            </a:r>
            <a:r>
              <a:rPr lang="en-US" sz="2400" dirty="0">
                <a:solidFill>
                  <a:schemeClr val="tx1"/>
                </a:solidFill>
                <a:latin typeface="+mn-lt"/>
              </a:rPr>
              <a:t> 2010, </a:t>
            </a:r>
            <a:r>
              <a:rPr lang="en-US" sz="2400" i="1" dirty="0">
                <a:solidFill>
                  <a:schemeClr val="tx1"/>
                </a:solidFill>
                <a:latin typeface="+mn-lt"/>
              </a:rPr>
              <a:t>6</a:t>
            </a:r>
            <a:r>
              <a:rPr lang="en-US" sz="2400" dirty="0">
                <a:solidFill>
                  <a:schemeClr val="tx1"/>
                </a:solidFill>
                <a:latin typeface="+mn-lt"/>
              </a:rPr>
              <a:t>, 63–70</a:t>
            </a:r>
            <a:r>
              <a:rPr lang="en-US" sz="2400" i="1" dirty="0" smtClean="0">
                <a:solidFill>
                  <a:schemeClr val="tx1"/>
                </a:solidFill>
                <a:latin typeface="+mn-lt"/>
              </a:rPr>
              <a:t> .</a:t>
            </a:r>
            <a:endParaRPr lang="en-US" sz="2400" i="1" dirty="0">
              <a:solidFill>
                <a:schemeClr val="tx1"/>
              </a:solidFill>
              <a:latin typeface="+mn-lt"/>
            </a:endParaRPr>
          </a:p>
          <a:p>
            <a:pPr marL="457200" indent="-457200">
              <a:buFont typeface="+mj-lt"/>
              <a:buAutoNum type="arabicPeriod"/>
            </a:pPr>
            <a:r>
              <a:rPr lang="en-US" sz="2400" dirty="0">
                <a:solidFill>
                  <a:schemeClr val="tx1"/>
                </a:solidFill>
                <a:latin typeface="Calibri" panose="020F0502020204030204" pitchFamily="34" charset="0"/>
              </a:rPr>
              <a:t>Stanley, J. L., </a:t>
            </a:r>
            <a:r>
              <a:rPr lang="en-US" sz="2400" dirty="0" err="1">
                <a:solidFill>
                  <a:schemeClr val="tx1"/>
                </a:solidFill>
                <a:latin typeface="Calibri" panose="020F0502020204030204" pitchFamily="34" charset="0"/>
              </a:rPr>
              <a:t>Rauchfuss</a:t>
            </a:r>
            <a:r>
              <a:rPr lang="en-US" sz="2400" dirty="0">
                <a:solidFill>
                  <a:schemeClr val="tx1"/>
                </a:solidFill>
                <a:latin typeface="Calibri" panose="020F0502020204030204" pitchFamily="34" charset="0"/>
              </a:rPr>
              <a:t>, T. B., Wilson, S. R. Studies on the Condensation Pathway to and Properties of </a:t>
            </a:r>
            <a:r>
              <a:rPr lang="en-US" sz="2400" dirty="0" err="1">
                <a:solidFill>
                  <a:schemeClr val="tx1"/>
                </a:solidFill>
                <a:latin typeface="Calibri" panose="020F0502020204030204" pitchFamily="34" charset="0"/>
              </a:rPr>
              <a:t>Diiron</a:t>
            </a:r>
            <a:r>
              <a:rPr lang="en-US" sz="2400" dirty="0">
                <a:solidFill>
                  <a:schemeClr val="tx1"/>
                </a:solidFill>
                <a:latin typeface="Calibri" panose="020F0502020204030204" pitchFamily="34" charset="0"/>
              </a:rPr>
              <a:t> </a:t>
            </a:r>
            <a:r>
              <a:rPr lang="en-US" sz="2400" dirty="0" err="1">
                <a:solidFill>
                  <a:schemeClr val="tx1"/>
                </a:solidFill>
                <a:latin typeface="Calibri" panose="020F0502020204030204" pitchFamily="34" charset="0"/>
              </a:rPr>
              <a:t>Azadithiolate</a:t>
            </a:r>
            <a:r>
              <a:rPr lang="en-US" sz="2400" dirty="0">
                <a:solidFill>
                  <a:schemeClr val="tx1"/>
                </a:solidFill>
                <a:latin typeface="Calibri" panose="020F0502020204030204" pitchFamily="34" charset="0"/>
              </a:rPr>
              <a:t> Carbonyls. </a:t>
            </a:r>
            <a:r>
              <a:rPr lang="en-US" sz="2400" i="1" dirty="0">
                <a:solidFill>
                  <a:schemeClr val="tx1"/>
                </a:solidFill>
                <a:latin typeface="Calibri" panose="020F0502020204030204" pitchFamily="34" charset="0"/>
              </a:rPr>
              <a:t>Organometallics</a:t>
            </a:r>
            <a:r>
              <a:rPr lang="en-US" sz="2400" dirty="0">
                <a:solidFill>
                  <a:schemeClr val="tx1"/>
                </a:solidFill>
                <a:latin typeface="Calibri" panose="020F0502020204030204" pitchFamily="34" charset="0"/>
              </a:rPr>
              <a:t> 2007, </a:t>
            </a:r>
            <a:r>
              <a:rPr lang="en-US" sz="2400" i="1" dirty="0">
                <a:solidFill>
                  <a:schemeClr val="tx1"/>
                </a:solidFill>
                <a:latin typeface="Calibri" panose="020F0502020204030204" pitchFamily="34" charset="0"/>
              </a:rPr>
              <a:t>26 </a:t>
            </a:r>
            <a:r>
              <a:rPr lang="en-US" sz="2400" dirty="0">
                <a:solidFill>
                  <a:schemeClr val="tx1"/>
                </a:solidFill>
                <a:latin typeface="Calibri" panose="020F0502020204030204" pitchFamily="34" charset="0"/>
              </a:rPr>
              <a:t>(8), 1907-1911.</a:t>
            </a:r>
          </a:p>
          <a:p>
            <a:pPr marL="457200" indent="-457200">
              <a:buFont typeface="+mj-lt"/>
              <a:buAutoNum type="arabicPeriod"/>
            </a:pPr>
            <a:r>
              <a:rPr lang="en-US" sz="2400" dirty="0">
                <a:solidFill>
                  <a:schemeClr val="tx1"/>
                </a:solidFill>
                <a:latin typeface="Calibri" panose="020F0502020204030204" pitchFamily="34" charset="0"/>
              </a:rPr>
              <a:t>Roy, D., </a:t>
            </a:r>
            <a:r>
              <a:rPr lang="en-US" sz="2400" dirty="0" err="1">
                <a:solidFill>
                  <a:schemeClr val="tx1"/>
                </a:solidFill>
                <a:latin typeface="Calibri" panose="020F0502020204030204" pitchFamily="34" charset="0"/>
              </a:rPr>
              <a:t>Sumerlin</a:t>
            </a:r>
            <a:r>
              <a:rPr lang="en-US" sz="2400" dirty="0">
                <a:solidFill>
                  <a:schemeClr val="tx1"/>
                </a:solidFill>
                <a:latin typeface="Calibri" panose="020F0502020204030204" pitchFamily="34" charset="0"/>
              </a:rPr>
              <a:t>, B.S. Let There Be Light: Photo-Cross-Linked Block Copolymer Nanoparticles. </a:t>
            </a:r>
            <a:r>
              <a:rPr lang="en-US" sz="2400" i="1" dirty="0" err="1">
                <a:solidFill>
                  <a:schemeClr val="tx1"/>
                </a:solidFill>
                <a:latin typeface="Calibri" panose="020F0502020204030204" pitchFamily="34" charset="0"/>
              </a:rPr>
              <a:t>Macromol</a:t>
            </a:r>
            <a:r>
              <a:rPr lang="en-US" sz="2400" i="1" dirty="0">
                <a:solidFill>
                  <a:schemeClr val="tx1"/>
                </a:solidFill>
                <a:latin typeface="Calibri" panose="020F0502020204030204" pitchFamily="34" charset="0"/>
              </a:rPr>
              <a:t>. Rapid </a:t>
            </a:r>
            <a:r>
              <a:rPr lang="en-US" sz="2400" i="1" dirty="0" err="1">
                <a:solidFill>
                  <a:schemeClr val="tx1"/>
                </a:solidFill>
                <a:latin typeface="Calibri" panose="020F0502020204030204" pitchFamily="34" charset="0"/>
              </a:rPr>
              <a:t>Commun</a:t>
            </a:r>
            <a:r>
              <a:rPr lang="en-US" sz="2400" i="1" dirty="0">
                <a:solidFill>
                  <a:schemeClr val="tx1"/>
                </a:solidFill>
                <a:latin typeface="Calibri" panose="020F0502020204030204" pitchFamily="34" charset="0"/>
              </a:rPr>
              <a:t>. </a:t>
            </a:r>
            <a:r>
              <a:rPr lang="en-US" sz="2400" dirty="0">
                <a:solidFill>
                  <a:schemeClr val="tx1"/>
                </a:solidFill>
                <a:latin typeface="Calibri" panose="020F0502020204030204" pitchFamily="34" charset="0"/>
              </a:rPr>
              <a:t>2014, </a:t>
            </a:r>
            <a:r>
              <a:rPr lang="en-US" sz="2400" i="1" dirty="0">
                <a:solidFill>
                  <a:schemeClr val="tx1"/>
                </a:solidFill>
                <a:latin typeface="Calibri" panose="020F0502020204030204" pitchFamily="34" charset="0"/>
              </a:rPr>
              <a:t>35</a:t>
            </a:r>
            <a:r>
              <a:rPr lang="en-US" sz="2400" dirty="0">
                <a:solidFill>
                  <a:schemeClr val="tx1"/>
                </a:solidFill>
                <a:latin typeface="Calibri" panose="020F0502020204030204" pitchFamily="34" charset="0"/>
              </a:rPr>
              <a:t>, 174-179.</a:t>
            </a:r>
            <a:endParaRPr lang="en-US" altLang="en-US" sz="2400" dirty="0">
              <a:solidFill>
                <a:schemeClr val="tx1"/>
              </a:solidFill>
              <a:latin typeface="Calibri" pitchFamily="34" charset="0"/>
              <a:ea typeface="Calibri" pitchFamily="34" charset="0"/>
              <a:cs typeface="Calibri" pitchFamily="34" charset="0"/>
            </a:endParaRPr>
          </a:p>
        </p:txBody>
      </p:sp>
      <p:sp>
        <p:nvSpPr>
          <p:cNvPr id="23" name="Rectangle 22"/>
          <p:cNvSpPr/>
          <p:nvPr/>
        </p:nvSpPr>
        <p:spPr>
          <a:xfrm>
            <a:off x="13660407" y="639778"/>
            <a:ext cx="17560256" cy="1107996"/>
          </a:xfrm>
          <a:prstGeom prst="rect">
            <a:avLst/>
          </a:prstGeom>
        </p:spPr>
        <p:txBody>
          <a:bodyPr wrap="none">
            <a:spAutoFit/>
          </a:bodyPr>
          <a:lstStyle/>
          <a:p>
            <a:pPr algn="ctr"/>
            <a:r>
              <a:rPr lang="en-US" altLang="en-US" sz="6600" dirty="0">
                <a:solidFill>
                  <a:srgbClr val="002060"/>
                </a:solidFill>
                <a:latin typeface="Calibri" pitchFamily="34" charset="0"/>
                <a:ea typeface="Calibri" pitchFamily="34" charset="0"/>
                <a:cs typeface="Calibri" pitchFamily="34" charset="0"/>
              </a:rPr>
              <a:t>Synthetic Approaches to a </a:t>
            </a:r>
            <a:r>
              <a:rPr lang="en-US" altLang="en-US" sz="6600" dirty="0" err="1">
                <a:solidFill>
                  <a:srgbClr val="002060"/>
                </a:solidFill>
                <a:latin typeface="Calibri" pitchFamily="34" charset="0"/>
                <a:ea typeface="Calibri" pitchFamily="34" charset="0"/>
                <a:cs typeface="Calibri" pitchFamily="34" charset="0"/>
              </a:rPr>
              <a:t>Diiron</a:t>
            </a:r>
            <a:r>
              <a:rPr lang="en-US" altLang="en-US" sz="6600" dirty="0">
                <a:solidFill>
                  <a:srgbClr val="002060"/>
                </a:solidFill>
                <a:latin typeface="Calibri" pitchFamily="34" charset="0"/>
                <a:ea typeface="Calibri" pitchFamily="34" charset="0"/>
                <a:cs typeface="Calibri" pitchFamily="34" charset="0"/>
              </a:rPr>
              <a:t> Cluster Complex</a:t>
            </a:r>
          </a:p>
        </p:txBody>
      </p:sp>
      <p:sp>
        <p:nvSpPr>
          <p:cNvPr id="24" name="Rectangle 23"/>
          <p:cNvSpPr/>
          <p:nvPr/>
        </p:nvSpPr>
        <p:spPr>
          <a:xfrm>
            <a:off x="11467735" y="1604991"/>
            <a:ext cx="21945600" cy="1200329"/>
          </a:xfrm>
          <a:prstGeom prst="rect">
            <a:avLst/>
          </a:prstGeom>
        </p:spPr>
        <p:txBody>
          <a:bodyPr>
            <a:spAutoFit/>
          </a:bodyPr>
          <a:lstStyle/>
          <a:p>
            <a:pPr algn="ctr"/>
            <a:r>
              <a:rPr lang="en-AU" altLang="en-US" sz="3600" u="sng" dirty="0">
                <a:solidFill>
                  <a:srgbClr val="002060"/>
                </a:solidFill>
                <a:latin typeface="Calibri" pitchFamily="34" charset="0"/>
                <a:ea typeface="Calibri" pitchFamily="34" charset="0"/>
                <a:cs typeface="Calibri" pitchFamily="34" charset="0"/>
              </a:rPr>
              <a:t>Max Bilodeau</a:t>
            </a:r>
            <a:r>
              <a:rPr lang="en-AU" altLang="en-US" sz="3600" dirty="0">
                <a:solidFill>
                  <a:srgbClr val="002060"/>
                </a:solidFill>
                <a:latin typeface="Calibri" pitchFamily="34" charset="0"/>
                <a:ea typeface="Calibri" pitchFamily="34" charset="0"/>
                <a:cs typeface="Calibri" pitchFamily="34" charset="0"/>
              </a:rPr>
              <a:t> and Samuel </a:t>
            </a:r>
            <a:r>
              <a:rPr lang="en-AU" altLang="en-US" sz="3600" dirty="0" err="1">
                <a:solidFill>
                  <a:srgbClr val="002060"/>
                </a:solidFill>
                <a:latin typeface="Calibri" pitchFamily="34" charset="0"/>
                <a:ea typeface="Calibri" pitchFamily="34" charset="0"/>
                <a:cs typeface="Calibri" pitchFamily="34" charset="0"/>
              </a:rPr>
              <a:t>Pazicni</a:t>
            </a:r>
            <a:r>
              <a:rPr lang="en-AU" altLang="en-US" sz="3600" dirty="0">
                <a:solidFill>
                  <a:srgbClr val="002060"/>
                </a:solidFill>
                <a:latin typeface="Calibri" pitchFamily="34" charset="0"/>
                <a:ea typeface="Calibri" pitchFamily="34" charset="0"/>
                <a:cs typeface="Calibri" pitchFamily="34" charset="0"/>
              </a:rPr>
              <a:t/>
            </a:r>
            <a:br>
              <a:rPr lang="en-AU" altLang="en-US" sz="3600" dirty="0">
                <a:solidFill>
                  <a:srgbClr val="002060"/>
                </a:solidFill>
                <a:latin typeface="Calibri" pitchFamily="34" charset="0"/>
                <a:ea typeface="Calibri" pitchFamily="34" charset="0"/>
                <a:cs typeface="Calibri" pitchFamily="34" charset="0"/>
              </a:rPr>
            </a:br>
            <a:r>
              <a:rPr lang="en-AU" altLang="en-US" sz="3600" dirty="0">
                <a:solidFill>
                  <a:srgbClr val="002060"/>
                </a:solidFill>
                <a:latin typeface="Calibri" pitchFamily="34" charset="0"/>
                <a:ea typeface="Calibri" pitchFamily="34" charset="0"/>
                <a:cs typeface="Calibri" pitchFamily="34" charset="0"/>
              </a:rPr>
              <a:t>mhr29@wildcats.unh.edu; Parsons Hall, 23 Academic Way, Durham NH 03824</a:t>
            </a:r>
            <a:endParaRPr lang="en-US" altLang="en-US" sz="3600" dirty="0">
              <a:solidFill>
                <a:srgbClr val="002060"/>
              </a:solidFill>
              <a:latin typeface="Calibri" pitchFamily="34" charset="0"/>
              <a:ea typeface="Calibri" pitchFamily="34" charset="0"/>
              <a:cs typeface="Calibri" pitchFamily="34" charset="0"/>
            </a:endParaRPr>
          </a:p>
        </p:txBody>
      </p:sp>
      <p:pic>
        <p:nvPicPr>
          <p:cNvPr id="25" name="Picture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19244" y="639778"/>
            <a:ext cx="2119365" cy="2572167"/>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96470" y="10876674"/>
            <a:ext cx="5066954" cy="2814975"/>
          </a:xfrm>
          <a:prstGeom prst="rect">
            <a:avLst/>
          </a:prstGeom>
        </p:spPr>
      </p:pic>
      <p:sp>
        <p:nvSpPr>
          <p:cNvPr id="27" name="TextBox 26"/>
          <p:cNvSpPr txBox="1"/>
          <p:nvPr/>
        </p:nvSpPr>
        <p:spPr>
          <a:xfrm>
            <a:off x="1084785" y="13608067"/>
            <a:ext cx="8560357" cy="584775"/>
          </a:xfrm>
          <a:prstGeom prst="rect">
            <a:avLst/>
          </a:prstGeom>
          <a:noFill/>
        </p:spPr>
        <p:txBody>
          <a:bodyPr wrap="none" rtlCol="0">
            <a:spAutoFit/>
          </a:bodyPr>
          <a:lstStyle/>
          <a:p>
            <a:r>
              <a:rPr lang="en-US" sz="3200" dirty="0" smtClean="0"/>
              <a:t>Figure 1:Active Site of [</a:t>
            </a:r>
            <a:r>
              <a:rPr lang="en-US" sz="3200" dirty="0" err="1" smtClean="0"/>
              <a:t>FeFe</a:t>
            </a:r>
            <a:r>
              <a:rPr lang="en-US" sz="3200" dirty="0" smtClean="0"/>
              <a:t>] Hydrogenase</a:t>
            </a:r>
            <a:endParaRPr lang="en-US" sz="3200" dirty="0"/>
          </a:p>
        </p:txBody>
      </p:sp>
      <p:sp>
        <p:nvSpPr>
          <p:cNvPr id="28" name="TextBox 27"/>
          <p:cNvSpPr txBox="1"/>
          <p:nvPr/>
        </p:nvSpPr>
        <p:spPr>
          <a:xfrm>
            <a:off x="11426860" y="13613657"/>
            <a:ext cx="6878806" cy="584775"/>
          </a:xfrm>
          <a:prstGeom prst="rect">
            <a:avLst/>
          </a:prstGeom>
          <a:noFill/>
        </p:spPr>
        <p:txBody>
          <a:bodyPr wrap="none" rtlCol="0">
            <a:spAutoFit/>
          </a:bodyPr>
          <a:lstStyle/>
          <a:p>
            <a:r>
              <a:rPr lang="en-US" sz="3200" dirty="0" smtClean="0"/>
              <a:t>Figure 2: Generalized Project Goal</a:t>
            </a:r>
            <a:endParaRPr lang="en-US" sz="3200" dirty="0"/>
          </a:p>
        </p:txBody>
      </p:sp>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19244" y="11085506"/>
            <a:ext cx="11967778" cy="2523327"/>
          </a:xfrm>
          <a:prstGeom prst="rect">
            <a:avLst/>
          </a:prstGeom>
        </p:spPr>
      </p:pic>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936067" y="10261080"/>
            <a:ext cx="10388671" cy="7278747"/>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431527" y="10213240"/>
            <a:ext cx="10058400" cy="7406013"/>
          </a:xfrm>
          <a:prstGeom prst="rect">
            <a:avLst/>
          </a:prstGeom>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796470" y="21155980"/>
            <a:ext cx="17752273" cy="3122259"/>
          </a:xfrm>
          <a:prstGeom prst="rect">
            <a:avLst/>
          </a:prstGeom>
        </p:spPr>
      </p:pic>
    </p:spTree>
    <p:extLst>
      <p:ext uri="{BB962C8B-B14F-4D97-AF65-F5344CB8AC3E}">
        <p14:creationId xmlns:p14="http://schemas.microsoft.com/office/powerpoint/2010/main" val="34792631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8239</TotalTime>
  <Words>206</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Max Bilodeau</cp:lastModifiedBy>
  <cp:revision>213</cp:revision>
  <cp:lastPrinted>2003-04-18T14:25:05Z</cp:lastPrinted>
  <dcterms:created xsi:type="dcterms:W3CDTF">2003-04-11T15:30:44Z</dcterms:created>
  <dcterms:modified xsi:type="dcterms:W3CDTF">2015-04-20T14:24:01Z</dcterms:modified>
</cp:coreProperties>
</file>