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36576000" cy="29260800"/>
  <p:notesSz cx="9601200" cy="7315200"/>
  <p:defaultTextStyle>
    <a:defPPr>
      <a:defRPr lang="en-US"/>
    </a:defPPr>
    <a:lvl1pPr algn="l" rtl="0" eaLnBrk="0" fontAlgn="base" hangingPunct="0">
      <a:spcBef>
        <a:spcPct val="0"/>
      </a:spcBef>
      <a:spcAft>
        <a:spcPct val="0"/>
      </a:spcAft>
      <a:defRPr sz="4000" b="1" kern="1200">
        <a:solidFill>
          <a:srgbClr val="003399"/>
        </a:solidFill>
        <a:latin typeface="Arial" charset="0"/>
        <a:ea typeface="+mn-ea"/>
        <a:cs typeface="+mn-cs"/>
      </a:defRPr>
    </a:lvl1pPr>
    <a:lvl2pPr marL="457200" algn="l" rtl="0" eaLnBrk="0" fontAlgn="base" hangingPunct="0">
      <a:spcBef>
        <a:spcPct val="0"/>
      </a:spcBef>
      <a:spcAft>
        <a:spcPct val="0"/>
      </a:spcAft>
      <a:defRPr sz="4000" b="1" kern="1200">
        <a:solidFill>
          <a:srgbClr val="003399"/>
        </a:solidFill>
        <a:latin typeface="Arial" charset="0"/>
        <a:ea typeface="+mn-ea"/>
        <a:cs typeface="+mn-cs"/>
      </a:defRPr>
    </a:lvl2pPr>
    <a:lvl3pPr marL="914400" algn="l" rtl="0" eaLnBrk="0" fontAlgn="base" hangingPunct="0">
      <a:spcBef>
        <a:spcPct val="0"/>
      </a:spcBef>
      <a:spcAft>
        <a:spcPct val="0"/>
      </a:spcAft>
      <a:defRPr sz="4000" b="1" kern="1200">
        <a:solidFill>
          <a:srgbClr val="003399"/>
        </a:solidFill>
        <a:latin typeface="Arial" charset="0"/>
        <a:ea typeface="+mn-ea"/>
        <a:cs typeface="+mn-cs"/>
      </a:defRPr>
    </a:lvl3pPr>
    <a:lvl4pPr marL="1371600" algn="l" rtl="0" eaLnBrk="0" fontAlgn="base" hangingPunct="0">
      <a:spcBef>
        <a:spcPct val="0"/>
      </a:spcBef>
      <a:spcAft>
        <a:spcPct val="0"/>
      </a:spcAft>
      <a:defRPr sz="4000" b="1" kern="1200">
        <a:solidFill>
          <a:srgbClr val="003399"/>
        </a:solidFill>
        <a:latin typeface="Arial" charset="0"/>
        <a:ea typeface="+mn-ea"/>
        <a:cs typeface="+mn-cs"/>
      </a:defRPr>
    </a:lvl4pPr>
    <a:lvl5pPr marL="1828800" algn="l" rtl="0" eaLnBrk="0" fontAlgn="base" hangingPunct="0">
      <a:spcBef>
        <a:spcPct val="0"/>
      </a:spcBef>
      <a:spcAft>
        <a:spcPct val="0"/>
      </a:spcAft>
      <a:defRPr sz="4000" b="1" kern="1200">
        <a:solidFill>
          <a:srgbClr val="003399"/>
        </a:solidFill>
        <a:latin typeface="Arial" charset="0"/>
        <a:ea typeface="+mn-ea"/>
        <a:cs typeface="+mn-cs"/>
      </a:defRPr>
    </a:lvl5pPr>
    <a:lvl6pPr marL="2286000" algn="l" defTabSz="914400" rtl="0" eaLnBrk="1" latinLnBrk="0" hangingPunct="1">
      <a:defRPr sz="4000" b="1" kern="1200">
        <a:solidFill>
          <a:srgbClr val="003399"/>
        </a:solidFill>
        <a:latin typeface="Arial" charset="0"/>
        <a:ea typeface="+mn-ea"/>
        <a:cs typeface="+mn-cs"/>
      </a:defRPr>
    </a:lvl6pPr>
    <a:lvl7pPr marL="2743200" algn="l" defTabSz="914400" rtl="0" eaLnBrk="1" latinLnBrk="0" hangingPunct="1">
      <a:defRPr sz="4000" b="1" kern="1200">
        <a:solidFill>
          <a:srgbClr val="003399"/>
        </a:solidFill>
        <a:latin typeface="Arial" charset="0"/>
        <a:ea typeface="+mn-ea"/>
        <a:cs typeface="+mn-cs"/>
      </a:defRPr>
    </a:lvl7pPr>
    <a:lvl8pPr marL="3200400" algn="l" defTabSz="914400" rtl="0" eaLnBrk="1" latinLnBrk="0" hangingPunct="1">
      <a:defRPr sz="4000" b="1" kern="1200">
        <a:solidFill>
          <a:srgbClr val="003399"/>
        </a:solidFill>
        <a:latin typeface="Arial" charset="0"/>
        <a:ea typeface="+mn-ea"/>
        <a:cs typeface="+mn-cs"/>
      </a:defRPr>
    </a:lvl8pPr>
    <a:lvl9pPr marL="3657600" algn="l" defTabSz="914400" rtl="0" eaLnBrk="1" latinLnBrk="0" hangingPunct="1">
      <a:defRPr sz="4000" b="1" kern="1200">
        <a:solidFill>
          <a:srgbClr val="003399"/>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000099"/>
    <a:srgbClr val="A50021"/>
    <a:srgbClr val="F8F8F8"/>
    <a:srgbClr val="EAEAEA"/>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348" autoAdjust="0"/>
    <p:restoredTop sz="87521" autoAdjust="0"/>
  </p:normalViewPr>
  <p:slideViewPr>
    <p:cSldViewPr>
      <p:cViewPr>
        <p:scale>
          <a:sx n="20" d="100"/>
          <a:sy n="20" d="100"/>
        </p:scale>
        <p:origin x="-1236" y="-72"/>
      </p:cViewPr>
      <p:guideLst>
        <p:guide orient="horz" pos="9216"/>
        <p:guide pos="115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emf"/><Relationship Id="rId1" Type="http://schemas.openxmlformats.org/officeDocument/2006/relationships/image" Target="../media/image1.emf"/><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099" name="Rectangle 3"/>
          <p:cNvSpPr>
            <a:spLocks noGrp="1" noChangeArrowheads="1"/>
          </p:cNvSpPr>
          <p:nvPr>
            <p:ph type="dt" sz="quarter"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4100" name="Rectangle 4"/>
          <p:cNvSpPr>
            <a:spLocks noGrp="1" noChangeArrowheads="1"/>
          </p:cNvSpPr>
          <p:nvPr>
            <p:ph type="ftr" sz="quarter" idx="2"/>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101" name="Rectangle 5"/>
          <p:cNvSpPr>
            <a:spLocks noGrp="1" noChangeArrowheads="1"/>
          </p:cNvSpPr>
          <p:nvPr>
            <p:ph type="sldNum" sz="quarter" idx="3"/>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92699507-D242-4391-9150-FC8998A964F5}" type="slidenum">
              <a:rPr lang="en-US"/>
              <a:pPr>
                <a:defRPr/>
              </a:pPr>
              <a:t>‹#›</a:t>
            </a:fld>
            <a:endParaRPr lang="en-US"/>
          </a:p>
        </p:txBody>
      </p:sp>
    </p:spTree>
    <p:extLst>
      <p:ext uri="{BB962C8B-B14F-4D97-AF65-F5344CB8AC3E}">
        <p14:creationId xmlns:p14="http://schemas.microsoft.com/office/powerpoint/2010/main" val="14283690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5" name="Rectangle 3"/>
          <p:cNvSpPr>
            <a:spLocks noGrp="1" noChangeArrowheads="1"/>
          </p:cNvSpPr>
          <p:nvPr>
            <p:ph type="dt"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3086100" y="549275"/>
            <a:ext cx="3429000" cy="27432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960438" y="3475038"/>
            <a:ext cx="7681912" cy="329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9" name="Rectangle 7"/>
          <p:cNvSpPr>
            <a:spLocks noGrp="1" noChangeArrowheads="1"/>
          </p:cNvSpPr>
          <p:nvPr>
            <p:ph type="sldNum" sz="quarter" idx="5"/>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0309C706-E669-44D0-84E9-EC6629D10FC4}" type="slidenum">
              <a:rPr lang="en-US"/>
              <a:pPr>
                <a:defRPr/>
              </a:pPr>
              <a:t>‹#›</a:t>
            </a:fld>
            <a:endParaRPr lang="en-US"/>
          </a:p>
        </p:txBody>
      </p:sp>
    </p:spTree>
    <p:extLst>
      <p:ext uri="{BB962C8B-B14F-4D97-AF65-F5344CB8AC3E}">
        <p14:creationId xmlns:p14="http://schemas.microsoft.com/office/powerpoint/2010/main" val="8667063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90025"/>
            <a:ext cx="31089600" cy="6272213"/>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438"/>
            <a:ext cx="25603200" cy="747712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F1C8006-FACE-40FE-8A0C-807A243C6D31}" type="slidenum">
              <a:rPr lang="en-US"/>
              <a:pPr>
                <a:defRPr/>
              </a:pPr>
              <a:t>‹#›</a:t>
            </a:fld>
            <a:endParaRPr lang="en-US"/>
          </a:p>
        </p:txBody>
      </p:sp>
    </p:spTree>
    <p:extLst>
      <p:ext uri="{BB962C8B-B14F-4D97-AF65-F5344CB8AC3E}">
        <p14:creationId xmlns:p14="http://schemas.microsoft.com/office/powerpoint/2010/main" val="3001104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5A887F7-588A-4B87-900A-93D071BD906A}" type="slidenum">
              <a:rPr lang="en-US"/>
              <a:pPr>
                <a:defRPr/>
              </a:pPr>
              <a:t>‹#›</a:t>
            </a:fld>
            <a:endParaRPr lang="en-US"/>
          </a:p>
        </p:txBody>
      </p:sp>
    </p:spTree>
    <p:extLst>
      <p:ext uri="{BB962C8B-B14F-4D97-AF65-F5344CB8AC3E}">
        <p14:creationId xmlns:p14="http://schemas.microsoft.com/office/powerpoint/2010/main" val="349632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0" y="18802350"/>
            <a:ext cx="31089600" cy="5811838"/>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0" y="12401550"/>
            <a:ext cx="31089600" cy="64008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7ECC3DE-5D7E-40EF-98D9-1CC0D680ED93}" type="slidenum">
              <a:rPr lang="en-US"/>
              <a:pPr>
                <a:defRPr/>
              </a:pPr>
              <a:t>‹#›</a:t>
            </a:fld>
            <a:endParaRPr lang="en-US"/>
          </a:p>
        </p:txBody>
      </p:sp>
    </p:spTree>
    <p:extLst>
      <p:ext uri="{BB962C8B-B14F-4D97-AF65-F5344CB8AC3E}">
        <p14:creationId xmlns:p14="http://schemas.microsoft.com/office/powerpoint/2010/main" val="2565007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751138" y="8432800"/>
            <a:ext cx="15460662"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364200" y="8432800"/>
            <a:ext cx="15462250"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990B410-E75A-4B08-B224-07F9C8F6EC7B}" type="slidenum">
              <a:rPr lang="en-US"/>
              <a:pPr>
                <a:defRPr/>
              </a:pPr>
              <a:t>‹#›</a:t>
            </a:fld>
            <a:endParaRPr lang="en-US"/>
          </a:p>
        </p:txBody>
      </p:sp>
    </p:spTree>
    <p:extLst>
      <p:ext uri="{BB962C8B-B14F-4D97-AF65-F5344CB8AC3E}">
        <p14:creationId xmlns:p14="http://schemas.microsoft.com/office/powerpoint/2010/main" val="996038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71575"/>
            <a:ext cx="32918400"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50025"/>
            <a:ext cx="1616075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828800" y="9278938"/>
            <a:ext cx="1616075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0" y="6550025"/>
            <a:ext cx="1616710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8580100" y="9278938"/>
            <a:ext cx="1616710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2CDC093-7A6F-4E5D-9FFF-DBD5AB893B0A}" type="slidenum">
              <a:rPr lang="en-US"/>
              <a:pPr>
                <a:defRPr/>
              </a:pPr>
              <a:t>‹#›</a:t>
            </a:fld>
            <a:endParaRPr lang="en-US"/>
          </a:p>
        </p:txBody>
      </p:sp>
    </p:spTree>
    <p:extLst>
      <p:ext uri="{BB962C8B-B14F-4D97-AF65-F5344CB8AC3E}">
        <p14:creationId xmlns:p14="http://schemas.microsoft.com/office/powerpoint/2010/main" val="792293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F0A30D8-122F-4F6F-B8D9-294F0B5A2E27}" type="slidenum">
              <a:rPr lang="en-US"/>
              <a:pPr>
                <a:defRPr/>
              </a:pPr>
              <a:t>‹#›</a:t>
            </a:fld>
            <a:endParaRPr lang="en-US"/>
          </a:p>
        </p:txBody>
      </p:sp>
    </p:spTree>
    <p:extLst>
      <p:ext uri="{BB962C8B-B14F-4D97-AF65-F5344CB8AC3E}">
        <p14:creationId xmlns:p14="http://schemas.microsoft.com/office/powerpoint/2010/main" val="4090454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B433658-D803-4156-B2D5-E4B16BCD34D5}" type="slidenum">
              <a:rPr lang="en-US"/>
              <a:pPr>
                <a:defRPr/>
              </a:pPr>
              <a:t>‹#›</a:t>
            </a:fld>
            <a:endParaRPr lang="en-US"/>
          </a:p>
        </p:txBody>
      </p:sp>
    </p:spTree>
    <p:extLst>
      <p:ext uri="{BB962C8B-B14F-4D97-AF65-F5344CB8AC3E}">
        <p14:creationId xmlns:p14="http://schemas.microsoft.com/office/powerpoint/2010/main" val="300453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65225"/>
            <a:ext cx="12033250" cy="4957763"/>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4300200" y="1165225"/>
            <a:ext cx="20447000" cy="249729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0" y="6122988"/>
            <a:ext cx="12033250" cy="200152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C708428-1668-41D4-8D7B-862DD2F49187}" type="slidenum">
              <a:rPr lang="en-US"/>
              <a:pPr>
                <a:defRPr/>
              </a:pPr>
              <a:t>‹#›</a:t>
            </a:fld>
            <a:endParaRPr lang="en-US"/>
          </a:p>
        </p:txBody>
      </p:sp>
    </p:spTree>
    <p:extLst>
      <p:ext uri="{BB962C8B-B14F-4D97-AF65-F5344CB8AC3E}">
        <p14:creationId xmlns:p14="http://schemas.microsoft.com/office/powerpoint/2010/main" val="1073889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0" y="20481925"/>
            <a:ext cx="21945600" cy="24193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7169150" y="2614613"/>
            <a:ext cx="21945600" cy="1755616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7169150" y="22901275"/>
            <a:ext cx="21945600" cy="34337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AB63446-ED7B-4437-B77A-CAFEC137F522}" type="slidenum">
              <a:rPr lang="en-US"/>
              <a:pPr>
                <a:defRPr/>
              </a:pPr>
              <a:t>‹#›</a:t>
            </a:fld>
            <a:endParaRPr lang="en-US"/>
          </a:p>
        </p:txBody>
      </p:sp>
    </p:spTree>
    <p:extLst>
      <p:ext uri="{BB962C8B-B14F-4D97-AF65-F5344CB8AC3E}">
        <p14:creationId xmlns:p14="http://schemas.microsoft.com/office/powerpoint/2010/main" val="3252410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9E2E4C-86EF-408B-B88F-E45D3FBCA48C}" type="slidenum">
              <a:rPr lang="en-US"/>
              <a:pPr>
                <a:defRPr/>
              </a:pPr>
              <a:t>‹#›</a:t>
            </a:fld>
            <a:endParaRPr lang="en-US"/>
          </a:p>
        </p:txBody>
      </p:sp>
    </p:spTree>
    <p:extLst>
      <p:ext uri="{BB962C8B-B14F-4D97-AF65-F5344CB8AC3E}">
        <p14:creationId xmlns:p14="http://schemas.microsoft.com/office/powerpoint/2010/main" val="3194258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058813" y="2601913"/>
            <a:ext cx="7767637" cy="234076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751138" y="2601913"/>
            <a:ext cx="23155275" cy="234076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4B1C51D-C423-4C9A-B7D2-7CD5680ACC53}" type="slidenum">
              <a:rPr lang="en-US"/>
              <a:pPr>
                <a:defRPr/>
              </a:pPr>
              <a:t>‹#›</a:t>
            </a:fld>
            <a:endParaRPr lang="en-US"/>
          </a:p>
        </p:txBody>
      </p:sp>
    </p:spTree>
    <p:extLst>
      <p:ext uri="{BB962C8B-B14F-4D97-AF65-F5344CB8AC3E}">
        <p14:creationId xmlns:p14="http://schemas.microsoft.com/office/powerpoint/2010/main" val="2613215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00B050"/>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2751138" y="2601913"/>
            <a:ext cx="31075312"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2751138" y="8432800"/>
            <a:ext cx="31075312" cy="175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2751138"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defTabSz="4351338">
              <a:defRPr sz="6100" b="0">
                <a:solidFill>
                  <a:schemeClr val="tx1"/>
                </a:solidFill>
                <a:latin typeface="+mn-lt"/>
              </a:defRPr>
            </a:lvl1pPr>
          </a:lstStyle>
          <a:p>
            <a:pPr>
              <a:defRPr/>
            </a:pPr>
            <a:endParaRPr lang="en-US"/>
          </a:p>
        </p:txBody>
      </p:sp>
      <p:sp>
        <p:nvSpPr>
          <p:cNvPr id="1029" name="Rectangle 5"/>
          <p:cNvSpPr>
            <a:spLocks noGrp="1" noChangeArrowheads="1"/>
          </p:cNvSpPr>
          <p:nvPr>
            <p:ph type="ftr" sz="quarter" idx="3"/>
          </p:nvPr>
        </p:nvSpPr>
        <p:spPr bwMode="auto">
          <a:xfrm>
            <a:off x="12490450" y="26681113"/>
            <a:ext cx="11596688"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ctr" defTabSz="4351338">
              <a:defRPr sz="6100" b="0">
                <a:solidFill>
                  <a:schemeClr val="tx1"/>
                </a:solidFill>
                <a:latin typeface="+mn-lt"/>
              </a:defRPr>
            </a:lvl1pPr>
          </a:lstStyle>
          <a:p>
            <a:pPr>
              <a:defRPr/>
            </a:pPr>
            <a:endParaRPr lang="en-US"/>
          </a:p>
        </p:txBody>
      </p:sp>
      <p:sp>
        <p:nvSpPr>
          <p:cNvPr id="1030" name="Rectangle 6"/>
          <p:cNvSpPr>
            <a:spLocks noGrp="1" noChangeArrowheads="1"/>
          </p:cNvSpPr>
          <p:nvPr>
            <p:ph type="sldNum" sz="quarter" idx="4"/>
          </p:nvPr>
        </p:nvSpPr>
        <p:spPr bwMode="auto">
          <a:xfrm>
            <a:off x="26206450"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r" defTabSz="4351338">
              <a:defRPr sz="6100" b="0">
                <a:solidFill>
                  <a:schemeClr val="tx1"/>
                </a:solidFill>
                <a:latin typeface="+mn-lt"/>
              </a:defRPr>
            </a:lvl1pPr>
          </a:lstStyle>
          <a:p>
            <a:pPr>
              <a:defRPr/>
            </a:pPr>
            <a:fld id="{A7320CF9-FB07-47BA-9C43-BFFE8E1C20D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51338" rtl="0" eaLnBrk="0" fontAlgn="base" hangingPunct="0">
        <a:spcBef>
          <a:spcPct val="0"/>
        </a:spcBef>
        <a:spcAft>
          <a:spcPct val="0"/>
        </a:spcAft>
        <a:defRPr sz="21200">
          <a:solidFill>
            <a:schemeClr val="tx2"/>
          </a:solidFill>
          <a:latin typeface="+mj-lt"/>
          <a:ea typeface="+mj-ea"/>
          <a:cs typeface="+mj-cs"/>
        </a:defRPr>
      </a:lvl1pPr>
      <a:lvl2pPr algn="ctr" defTabSz="4351338" rtl="0" eaLnBrk="0" fontAlgn="base" hangingPunct="0">
        <a:spcBef>
          <a:spcPct val="0"/>
        </a:spcBef>
        <a:spcAft>
          <a:spcPct val="0"/>
        </a:spcAft>
        <a:defRPr sz="21200">
          <a:solidFill>
            <a:schemeClr val="tx2"/>
          </a:solidFill>
          <a:latin typeface="Times New Roman" pitchFamily="18" charset="0"/>
        </a:defRPr>
      </a:lvl2pPr>
      <a:lvl3pPr algn="ctr" defTabSz="4351338" rtl="0" eaLnBrk="0" fontAlgn="base" hangingPunct="0">
        <a:spcBef>
          <a:spcPct val="0"/>
        </a:spcBef>
        <a:spcAft>
          <a:spcPct val="0"/>
        </a:spcAft>
        <a:defRPr sz="21200">
          <a:solidFill>
            <a:schemeClr val="tx2"/>
          </a:solidFill>
          <a:latin typeface="Times New Roman" pitchFamily="18" charset="0"/>
        </a:defRPr>
      </a:lvl3pPr>
      <a:lvl4pPr algn="ctr" defTabSz="4351338" rtl="0" eaLnBrk="0" fontAlgn="base" hangingPunct="0">
        <a:spcBef>
          <a:spcPct val="0"/>
        </a:spcBef>
        <a:spcAft>
          <a:spcPct val="0"/>
        </a:spcAft>
        <a:defRPr sz="21200">
          <a:solidFill>
            <a:schemeClr val="tx2"/>
          </a:solidFill>
          <a:latin typeface="Times New Roman" pitchFamily="18" charset="0"/>
        </a:defRPr>
      </a:lvl4pPr>
      <a:lvl5pPr algn="ctr" defTabSz="4351338" rtl="0" eaLnBrk="0" fontAlgn="base" hangingPunct="0">
        <a:spcBef>
          <a:spcPct val="0"/>
        </a:spcBef>
        <a:spcAft>
          <a:spcPct val="0"/>
        </a:spcAft>
        <a:defRPr sz="21200">
          <a:solidFill>
            <a:schemeClr val="tx2"/>
          </a:solidFill>
          <a:latin typeface="Times New Roman" pitchFamily="18" charset="0"/>
        </a:defRPr>
      </a:lvl5pPr>
      <a:lvl6pPr marL="457200" algn="ctr" defTabSz="4351338" rtl="0" eaLnBrk="0" fontAlgn="base" hangingPunct="0">
        <a:spcBef>
          <a:spcPct val="0"/>
        </a:spcBef>
        <a:spcAft>
          <a:spcPct val="0"/>
        </a:spcAft>
        <a:defRPr sz="21200">
          <a:solidFill>
            <a:schemeClr val="tx2"/>
          </a:solidFill>
          <a:latin typeface="Times New Roman" pitchFamily="18" charset="0"/>
        </a:defRPr>
      </a:lvl6pPr>
      <a:lvl7pPr marL="914400" algn="ctr" defTabSz="4351338" rtl="0" eaLnBrk="0" fontAlgn="base" hangingPunct="0">
        <a:spcBef>
          <a:spcPct val="0"/>
        </a:spcBef>
        <a:spcAft>
          <a:spcPct val="0"/>
        </a:spcAft>
        <a:defRPr sz="21200">
          <a:solidFill>
            <a:schemeClr val="tx2"/>
          </a:solidFill>
          <a:latin typeface="Times New Roman" pitchFamily="18" charset="0"/>
        </a:defRPr>
      </a:lvl7pPr>
      <a:lvl8pPr marL="1371600" algn="ctr" defTabSz="4351338" rtl="0" eaLnBrk="0" fontAlgn="base" hangingPunct="0">
        <a:spcBef>
          <a:spcPct val="0"/>
        </a:spcBef>
        <a:spcAft>
          <a:spcPct val="0"/>
        </a:spcAft>
        <a:defRPr sz="21200">
          <a:solidFill>
            <a:schemeClr val="tx2"/>
          </a:solidFill>
          <a:latin typeface="Times New Roman" pitchFamily="18" charset="0"/>
        </a:defRPr>
      </a:lvl8pPr>
      <a:lvl9pPr marL="1828800" algn="ctr" defTabSz="4351338" rtl="0" eaLnBrk="0" fontAlgn="base" hangingPunct="0">
        <a:spcBef>
          <a:spcPct val="0"/>
        </a:spcBef>
        <a:spcAft>
          <a:spcPct val="0"/>
        </a:spcAft>
        <a:defRPr sz="21200">
          <a:solidFill>
            <a:schemeClr val="tx2"/>
          </a:solidFill>
          <a:latin typeface="Times New Roman" pitchFamily="18" charset="0"/>
        </a:defRPr>
      </a:lvl9pPr>
    </p:titleStyle>
    <p:bodyStyle>
      <a:lvl1pPr marL="1628775" indent="-1628775" algn="l" defTabSz="4351338" rtl="0" eaLnBrk="0" fontAlgn="base" hangingPunct="0">
        <a:spcBef>
          <a:spcPct val="20000"/>
        </a:spcBef>
        <a:spcAft>
          <a:spcPct val="0"/>
        </a:spcAft>
        <a:buChar char="•"/>
        <a:defRPr sz="14500">
          <a:solidFill>
            <a:schemeClr val="tx1"/>
          </a:solidFill>
          <a:latin typeface="+mn-lt"/>
          <a:ea typeface="+mn-ea"/>
          <a:cs typeface="+mn-cs"/>
        </a:defRPr>
      </a:lvl1pPr>
      <a:lvl2pPr marL="3533775" indent="-1362075" algn="l" defTabSz="4351338" rtl="0" eaLnBrk="0" fontAlgn="base" hangingPunct="0">
        <a:spcBef>
          <a:spcPct val="20000"/>
        </a:spcBef>
        <a:spcAft>
          <a:spcPct val="0"/>
        </a:spcAft>
        <a:buChar char="–"/>
        <a:defRPr sz="13200">
          <a:solidFill>
            <a:schemeClr val="tx1"/>
          </a:solidFill>
          <a:latin typeface="+mn-lt"/>
        </a:defRPr>
      </a:lvl2pPr>
      <a:lvl3pPr marL="5427663" indent="-1076325" algn="l" defTabSz="4351338" rtl="0" eaLnBrk="0" fontAlgn="base" hangingPunct="0">
        <a:spcBef>
          <a:spcPct val="20000"/>
        </a:spcBef>
        <a:spcAft>
          <a:spcPct val="0"/>
        </a:spcAft>
        <a:buChar char="•"/>
        <a:defRPr sz="11000">
          <a:solidFill>
            <a:schemeClr val="tx1"/>
          </a:solidFill>
          <a:latin typeface="+mn-lt"/>
        </a:defRPr>
      </a:lvl3pPr>
      <a:lvl4pPr marL="7607300" indent="-1098550" algn="l" defTabSz="4351338" rtl="0" eaLnBrk="0" fontAlgn="base" hangingPunct="0">
        <a:spcBef>
          <a:spcPct val="20000"/>
        </a:spcBef>
        <a:spcAft>
          <a:spcPct val="0"/>
        </a:spcAft>
        <a:buChar char="–"/>
        <a:defRPr sz="9300">
          <a:solidFill>
            <a:schemeClr val="tx1"/>
          </a:solidFill>
          <a:latin typeface="+mn-lt"/>
        </a:defRPr>
      </a:lvl4pPr>
      <a:lvl5pPr marL="9769475" indent="-1081088" algn="l" defTabSz="4351338" rtl="0" eaLnBrk="0" fontAlgn="base" hangingPunct="0">
        <a:spcBef>
          <a:spcPct val="20000"/>
        </a:spcBef>
        <a:spcAft>
          <a:spcPct val="0"/>
        </a:spcAft>
        <a:buChar char="»"/>
        <a:defRPr sz="9300">
          <a:solidFill>
            <a:schemeClr val="tx1"/>
          </a:solidFill>
          <a:latin typeface="+mn-lt"/>
        </a:defRPr>
      </a:lvl5pPr>
      <a:lvl6pPr marL="10226675" indent="-1081088" algn="l" defTabSz="4351338" rtl="0" eaLnBrk="0" fontAlgn="base" hangingPunct="0">
        <a:spcBef>
          <a:spcPct val="20000"/>
        </a:spcBef>
        <a:spcAft>
          <a:spcPct val="0"/>
        </a:spcAft>
        <a:buChar char="»"/>
        <a:defRPr sz="9300">
          <a:solidFill>
            <a:schemeClr val="tx1"/>
          </a:solidFill>
          <a:latin typeface="+mn-lt"/>
        </a:defRPr>
      </a:lvl6pPr>
      <a:lvl7pPr marL="10683875" indent="-1081088" algn="l" defTabSz="4351338" rtl="0" eaLnBrk="0" fontAlgn="base" hangingPunct="0">
        <a:spcBef>
          <a:spcPct val="20000"/>
        </a:spcBef>
        <a:spcAft>
          <a:spcPct val="0"/>
        </a:spcAft>
        <a:buChar char="»"/>
        <a:defRPr sz="9300">
          <a:solidFill>
            <a:schemeClr val="tx1"/>
          </a:solidFill>
          <a:latin typeface="+mn-lt"/>
        </a:defRPr>
      </a:lvl7pPr>
      <a:lvl8pPr marL="11141075" indent="-1081088" algn="l" defTabSz="4351338" rtl="0" eaLnBrk="0" fontAlgn="base" hangingPunct="0">
        <a:spcBef>
          <a:spcPct val="20000"/>
        </a:spcBef>
        <a:spcAft>
          <a:spcPct val="0"/>
        </a:spcAft>
        <a:buChar char="»"/>
        <a:defRPr sz="9300">
          <a:solidFill>
            <a:schemeClr val="tx1"/>
          </a:solidFill>
          <a:latin typeface="+mn-lt"/>
        </a:defRPr>
      </a:lvl8pPr>
      <a:lvl9pPr marL="11598275" indent="-1081088" algn="l" defTabSz="4351338" rtl="0" eaLnBrk="0" fontAlgn="base" hangingPunct="0">
        <a:spcBef>
          <a:spcPct val="20000"/>
        </a:spcBef>
        <a:spcAft>
          <a:spcPct val="0"/>
        </a:spcAft>
        <a:buChar char="»"/>
        <a:defRPr sz="9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oleObject" Target="../embeddings/oleObject4.bin"/><Relationship Id="rId18" Type="http://schemas.openxmlformats.org/officeDocument/2006/relationships/image" Target="../media/image6.emf"/><Relationship Id="rId3" Type="http://schemas.openxmlformats.org/officeDocument/2006/relationships/image" Target="../media/image8.png"/><Relationship Id="rId21" Type="http://schemas.openxmlformats.org/officeDocument/2006/relationships/image" Target="../media/image7.emf"/><Relationship Id="rId7" Type="http://schemas.openxmlformats.org/officeDocument/2006/relationships/image" Target="../media/image10.png"/><Relationship Id="rId12" Type="http://schemas.openxmlformats.org/officeDocument/2006/relationships/image" Target="../media/image3.emf"/><Relationship Id="rId17" Type="http://schemas.openxmlformats.org/officeDocument/2006/relationships/oleObject" Target="../embeddings/oleObject6.bin"/><Relationship Id="rId2" Type="http://schemas.openxmlformats.org/officeDocument/2006/relationships/slideLayout" Target="../slideLayouts/slideLayout7.xml"/><Relationship Id="rId16" Type="http://schemas.openxmlformats.org/officeDocument/2006/relationships/image" Target="../media/image5.emf"/><Relationship Id="rId20" Type="http://schemas.openxmlformats.org/officeDocument/2006/relationships/oleObject" Target="../embeddings/oleObject7.bin"/><Relationship Id="rId1" Type="http://schemas.openxmlformats.org/officeDocument/2006/relationships/vmlDrawing" Target="../drawings/vmlDrawing1.vml"/><Relationship Id="rId6" Type="http://schemas.openxmlformats.org/officeDocument/2006/relationships/image" Target="../media/image9.png"/><Relationship Id="rId11" Type="http://schemas.openxmlformats.org/officeDocument/2006/relationships/oleObject" Target="../embeddings/oleObject3.bin"/><Relationship Id="rId5" Type="http://schemas.openxmlformats.org/officeDocument/2006/relationships/image" Target="../media/image1.emf"/><Relationship Id="rId15" Type="http://schemas.openxmlformats.org/officeDocument/2006/relationships/oleObject" Target="../embeddings/oleObject5.bin"/><Relationship Id="rId10" Type="http://schemas.openxmlformats.org/officeDocument/2006/relationships/image" Target="../media/image2.emf"/><Relationship Id="rId19" Type="http://schemas.openxmlformats.org/officeDocument/2006/relationships/image" Target="../media/image12.png"/><Relationship Id="rId4" Type="http://schemas.openxmlformats.org/officeDocument/2006/relationships/oleObject" Target="../embeddings/oleObject1.bin"/><Relationship Id="rId9" Type="http://schemas.openxmlformats.org/officeDocument/2006/relationships/oleObject" Target="../embeddings/oleObject2.bin"/><Relationship Id="rId14" Type="http://schemas.openxmlformats.org/officeDocument/2006/relationships/image" Target="../media/image4.emf"/><Relationship Id="rId22"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 name="Text Box 2"/>
          <p:cNvSpPr txBox="1">
            <a:spLocks noChangeArrowheads="1"/>
          </p:cNvSpPr>
          <p:nvPr/>
        </p:nvSpPr>
        <p:spPr bwMode="auto">
          <a:xfrm>
            <a:off x="4926013" y="188913"/>
            <a:ext cx="27839987"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7200" rIns="457200" bIns="457200">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altLang="en-US" sz="6600" dirty="0" smtClean="0">
                <a:solidFill>
                  <a:srgbClr val="000066"/>
                </a:solidFill>
                <a:latin typeface="Calibri" pitchFamily="34" charset="0"/>
                <a:ea typeface="Calibri" pitchFamily="34" charset="0"/>
                <a:cs typeface="Calibri" pitchFamily="34" charset="0"/>
              </a:rPr>
              <a:t>Hydrogen Bonding within Tyrosinate-Bound Iron Complexes</a:t>
            </a:r>
            <a:endParaRPr lang="en-US" altLang="en-US" sz="6600" dirty="0">
              <a:solidFill>
                <a:srgbClr val="000066"/>
              </a:solidFill>
              <a:latin typeface="Calibri" pitchFamily="34" charset="0"/>
              <a:ea typeface="Calibri" pitchFamily="34" charset="0"/>
              <a:cs typeface="Calibri" pitchFamily="34" charset="0"/>
            </a:endParaRPr>
          </a:p>
        </p:txBody>
      </p:sp>
      <p:sp>
        <p:nvSpPr>
          <p:cNvPr id="1035" name="Line 72"/>
          <p:cNvSpPr>
            <a:spLocks noChangeShapeType="1"/>
          </p:cNvSpPr>
          <p:nvPr/>
        </p:nvSpPr>
        <p:spPr bwMode="auto">
          <a:xfrm>
            <a:off x="31750" y="3922713"/>
            <a:ext cx="0" cy="25338087"/>
          </a:xfrm>
          <a:prstGeom prst="line">
            <a:avLst/>
          </a:prstGeom>
          <a:noFill/>
          <a:ln w="9525">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36" name="Text Box 95"/>
          <p:cNvSpPr txBox="1">
            <a:spLocks noChangeArrowheads="1"/>
          </p:cNvSpPr>
          <p:nvPr/>
        </p:nvSpPr>
        <p:spPr bwMode="auto">
          <a:xfrm>
            <a:off x="18881830" y="24611942"/>
            <a:ext cx="17406938" cy="1630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a:solidFill>
                  <a:srgbClr val="000066"/>
                </a:solidFill>
                <a:latin typeface="Calibri" pitchFamily="34" charset="0"/>
                <a:ea typeface="Calibri" pitchFamily="34" charset="0"/>
                <a:cs typeface="Calibri" pitchFamily="34" charset="0"/>
              </a:rPr>
              <a:t>Acknowledgments </a:t>
            </a:r>
          </a:p>
          <a:p>
            <a:r>
              <a:rPr lang="en-US" altLang="en-US" sz="3200" dirty="0">
                <a:solidFill>
                  <a:schemeClr val="tx1"/>
                </a:solidFill>
                <a:latin typeface="Calibri" pitchFamily="34" charset="0"/>
                <a:ea typeface="Calibri" pitchFamily="34" charset="0"/>
                <a:cs typeface="Calibri" pitchFamily="34" charset="0"/>
              </a:rPr>
              <a:t>	</a:t>
            </a:r>
            <a:r>
              <a:rPr lang="en-US" altLang="en-US" sz="3200" dirty="0" smtClean="0">
                <a:solidFill>
                  <a:schemeClr val="tx1"/>
                </a:solidFill>
                <a:latin typeface="Calibri" pitchFamily="34" charset="0"/>
                <a:ea typeface="Calibri" pitchFamily="34" charset="0"/>
                <a:cs typeface="Calibri" pitchFamily="34" charset="0"/>
              </a:rPr>
              <a:t>I would like to thank Kyle Rodriguez </a:t>
            </a:r>
            <a:r>
              <a:rPr lang="en-US" altLang="en-US" sz="3200" dirty="0" smtClean="0">
                <a:solidFill>
                  <a:schemeClr val="tx1"/>
                </a:solidFill>
                <a:latin typeface="Calibri" pitchFamily="34" charset="0"/>
                <a:ea typeface="Calibri" pitchFamily="34" charset="0"/>
                <a:cs typeface="Calibri" pitchFamily="34" charset="0"/>
              </a:rPr>
              <a:t>and Christian </a:t>
            </a:r>
            <a:r>
              <a:rPr lang="en-US" altLang="en-US" sz="3200" dirty="0" err="1" smtClean="0">
                <a:solidFill>
                  <a:schemeClr val="tx1"/>
                </a:solidFill>
                <a:latin typeface="Calibri" pitchFamily="34" charset="0"/>
                <a:ea typeface="Calibri" pitchFamily="34" charset="0"/>
                <a:cs typeface="Calibri" pitchFamily="34" charset="0"/>
              </a:rPr>
              <a:t>Tooley</a:t>
            </a:r>
            <a:r>
              <a:rPr lang="en-US" altLang="en-US" sz="3200" dirty="0" smtClean="0">
                <a:solidFill>
                  <a:schemeClr val="tx1"/>
                </a:solidFill>
                <a:latin typeface="Calibri" pitchFamily="34" charset="0"/>
                <a:ea typeface="Calibri" pitchFamily="34" charset="0"/>
                <a:cs typeface="Calibri" pitchFamily="34" charset="0"/>
              </a:rPr>
              <a:t> for </a:t>
            </a:r>
            <a:r>
              <a:rPr lang="en-US" altLang="en-US" sz="3200" dirty="0" smtClean="0">
                <a:solidFill>
                  <a:schemeClr val="tx1"/>
                </a:solidFill>
                <a:latin typeface="Calibri" pitchFamily="34" charset="0"/>
                <a:ea typeface="Calibri" pitchFamily="34" charset="0"/>
                <a:cs typeface="Calibri" pitchFamily="34" charset="0"/>
              </a:rPr>
              <a:t>advising me through my research. And also, </a:t>
            </a:r>
            <a:r>
              <a:rPr lang="en-US" altLang="en-US" sz="3000" dirty="0" smtClean="0">
                <a:solidFill>
                  <a:schemeClr val="tx1"/>
                </a:solidFill>
                <a:latin typeface="Calibri" pitchFamily="34" charset="0"/>
                <a:ea typeface="Calibri" pitchFamily="34" charset="0"/>
                <a:cs typeface="Calibri" pitchFamily="34" charset="0"/>
              </a:rPr>
              <a:t>the </a:t>
            </a:r>
            <a:r>
              <a:rPr lang="en-US" altLang="en-US" sz="3000" dirty="0">
                <a:solidFill>
                  <a:schemeClr val="tx1"/>
                </a:solidFill>
                <a:latin typeface="Calibri" pitchFamily="34" charset="0"/>
                <a:ea typeface="Calibri" pitchFamily="34" charset="0"/>
                <a:cs typeface="Calibri" pitchFamily="34" charset="0"/>
              </a:rPr>
              <a:t>Department of Chemistry, UNH, for funding. </a:t>
            </a:r>
          </a:p>
        </p:txBody>
      </p:sp>
      <p:sp>
        <p:nvSpPr>
          <p:cNvPr id="1037" name="Text Box 96"/>
          <p:cNvSpPr txBox="1">
            <a:spLocks noChangeArrowheads="1"/>
          </p:cNvSpPr>
          <p:nvPr/>
        </p:nvSpPr>
        <p:spPr bwMode="auto">
          <a:xfrm>
            <a:off x="6858000" y="1909763"/>
            <a:ext cx="2286000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AU" altLang="en-US" sz="3600" u="sng" dirty="0" smtClean="0">
                <a:solidFill>
                  <a:srgbClr val="000066"/>
                </a:solidFill>
                <a:latin typeface="Calibri" pitchFamily="34" charset="0"/>
                <a:ea typeface="Calibri" pitchFamily="34" charset="0"/>
                <a:cs typeface="Calibri" pitchFamily="34" charset="0"/>
              </a:rPr>
              <a:t>Austin Power </a:t>
            </a:r>
            <a:r>
              <a:rPr lang="en-AU" altLang="en-US" sz="3600" dirty="0">
                <a:solidFill>
                  <a:srgbClr val="000066"/>
                </a:solidFill>
                <a:latin typeface="Calibri" pitchFamily="34" charset="0"/>
                <a:ea typeface="Calibri" pitchFamily="34" charset="0"/>
                <a:cs typeface="Calibri" pitchFamily="34" charset="0"/>
              </a:rPr>
              <a:t> </a:t>
            </a:r>
            <a:r>
              <a:rPr lang="en-AU" altLang="en-US" sz="3600" dirty="0" smtClean="0">
                <a:solidFill>
                  <a:srgbClr val="000066"/>
                </a:solidFill>
                <a:latin typeface="Calibri" pitchFamily="34" charset="0"/>
                <a:ea typeface="Calibri" pitchFamily="34" charset="0"/>
                <a:cs typeface="Calibri" pitchFamily="34" charset="0"/>
              </a:rPr>
              <a:t>and Samuel </a:t>
            </a:r>
            <a:r>
              <a:rPr lang="en-AU" altLang="en-US" sz="3600" dirty="0" err="1" smtClean="0">
                <a:solidFill>
                  <a:srgbClr val="000066"/>
                </a:solidFill>
                <a:latin typeface="Calibri" pitchFamily="34" charset="0"/>
                <a:ea typeface="Calibri" pitchFamily="34" charset="0"/>
                <a:cs typeface="Calibri" pitchFamily="34" charset="0"/>
              </a:rPr>
              <a:t>Pazicni</a:t>
            </a:r>
            <a:r>
              <a:rPr lang="en-AU" altLang="en-US" sz="3600" dirty="0">
                <a:solidFill>
                  <a:srgbClr val="000066"/>
                </a:solidFill>
                <a:latin typeface="Calibri" pitchFamily="34" charset="0"/>
                <a:ea typeface="Calibri" pitchFamily="34" charset="0"/>
                <a:cs typeface="Calibri" pitchFamily="34" charset="0"/>
              </a:rPr>
              <a:t/>
            </a:r>
            <a:br>
              <a:rPr lang="en-AU" altLang="en-US" sz="3600" dirty="0">
                <a:solidFill>
                  <a:srgbClr val="000066"/>
                </a:solidFill>
                <a:latin typeface="Calibri" pitchFamily="34" charset="0"/>
                <a:ea typeface="Calibri" pitchFamily="34" charset="0"/>
                <a:cs typeface="Calibri" pitchFamily="34" charset="0"/>
              </a:rPr>
            </a:br>
            <a:r>
              <a:rPr lang="en-AU" altLang="en-US" sz="3600" dirty="0" smtClean="0">
                <a:solidFill>
                  <a:srgbClr val="000066"/>
                </a:solidFill>
                <a:latin typeface="Calibri" pitchFamily="34" charset="0"/>
                <a:ea typeface="Calibri" pitchFamily="34" charset="0"/>
                <a:cs typeface="Calibri" pitchFamily="34" charset="0"/>
              </a:rPr>
              <a:t>adc54@wildcats.unh.edu; </a:t>
            </a:r>
            <a:r>
              <a:rPr lang="en-AU" altLang="en-US" sz="3600" dirty="0">
                <a:solidFill>
                  <a:srgbClr val="000066"/>
                </a:solidFill>
                <a:latin typeface="Calibri" pitchFamily="34" charset="0"/>
                <a:ea typeface="Calibri" pitchFamily="34" charset="0"/>
                <a:cs typeface="Calibri" pitchFamily="34" charset="0"/>
              </a:rPr>
              <a:t>Parsons Hall, 23 Academic Way, Durham NH 03824</a:t>
            </a:r>
            <a:endParaRPr lang="en-US" altLang="en-US" sz="3600" dirty="0">
              <a:solidFill>
                <a:srgbClr val="000066"/>
              </a:solidFill>
              <a:latin typeface="Calibri" pitchFamily="34" charset="0"/>
              <a:ea typeface="Calibri" pitchFamily="34" charset="0"/>
              <a:cs typeface="Calibri" pitchFamily="34" charset="0"/>
            </a:endParaRPr>
          </a:p>
        </p:txBody>
      </p:sp>
      <p:sp>
        <p:nvSpPr>
          <p:cNvPr id="1038" name="Text Box 3"/>
          <p:cNvSpPr txBox="1">
            <a:spLocks noChangeArrowheads="1"/>
          </p:cNvSpPr>
          <p:nvPr/>
        </p:nvSpPr>
        <p:spPr bwMode="auto">
          <a:xfrm>
            <a:off x="228600" y="3662413"/>
            <a:ext cx="17454563" cy="3430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Introduction</a:t>
            </a:r>
            <a:endParaRPr lang="en-US" altLang="en-US" sz="4400" dirty="0">
              <a:solidFill>
                <a:srgbClr val="000066"/>
              </a:solidFill>
              <a:latin typeface="Calibri" pitchFamily="34" charset="0"/>
              <a:ea typeface="Calibri" pitchFamily="34" charset="0"/>
              <a:cs typeface="Calibri" pitchFamily="34" charset="0"/>
            </a:endParaRPr>
          </a:p>
          <a:p>
            <a:pPr>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altLang="en-US" sz="3200" dirty="0" smtClean="0">
                <a:solidFill>
                  <a:schemeClr val="tx1"/>
                </a:solidFill>
                <a:latin typeface="Calibri" pitchFamily="34" charset="0"/>
                <a:ea typeface="Calibri" pitchFamily="34" charset="0"/>
                <a:cs typeface="Calibri" pitchFamily="34" charset="0"/>
              </a:rPr>
              <a:t>Hydrogen bonding is an interaction that happens between three centers, hydrogen and two other atoms that are more electronegative than hydrogen</a:t>
            </a:r>
            <a:r>
              <a:rPr lang="en-US" altLang="en-US" sz="3200" baseline="30000" dirty="0" smtClean="0">
                <a:solidFill>
                  <a:schemeClr val="tx1"/>
                </a:solidFill>
                <a:latin typeface="Calibri" pitchFamily="34" charset="0"/>
                <a:ea typeface="Calibri" pitchFamily="34" charset="0"/>
                <a:cs typeface="Calibri" pitchFamily="34" charset="0"/>
              </a:rPr>
              <a:t>1</a:t>
            </a:r>
            <a:r>
              <a:rPr lang="en-US" altLang="en-US" sz="3200" dirty="0" smtClean="0">
                <a:solidFill>
                  <a:schemeClr val="tx1"/>
                </a:solidFill>
                <a:latin typeface="Calibri" pitchFamily="34" charset="0"/>
                <a:ea typeface="Calibri" pitchFamily="34" charset="0"/>
                <a:cs typeface="Calibri" pitchFamily="34" charset="0"/>
              </a:rPr>
              <a:t>.  In nature, it is most commonly found in water and DNA.   This interaction can happen between atoms of different molecules (intermolecular), as seen in water, or between atoms in the same molecule (intramolecular), as seen in DNA (figure 1). d</a:t>
            </a:r>
            <a:endParaRPr lang="en-US" altLang="en-US" sz="3200" dirty="0">
              <a:latin typeface="Calibri" pitchFamily="34" charset="0"/>
              <a:ea typeface="Calibri" pitchFamily="34" charset="0"/>
              <a:cs typeface="Calibri" pitchFamily="34" charset="0"/>
            </a:endParaRPr>
          </a:p>
        </p:txBody>
      </p:sp>
      <p:sp>
        <p:nvSpPr>
          <p:cNvPr id="1040" name="Text Box 238"/>
          <p:cNvSpPr txBox="1">
            <a:spLocks noChangeArrowheads="1"/>
          </p:cNvSpPr>
          <p:nvPr/>
        </p:nvSpPr>
        <p:spPr bwMode="auto">
          <a:xfrm>
            <a:off x="18739206" y="26242243"/>
            <a:ext cx="17573625" cy="3215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7200">
            <a:spAutoFit/>
          </a:bodyPr>
          <a:lstStyle>
            <a:lvl1pPr marL="877888" indent="-877888"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a:solidFill>
                  <a:srgbClr val="000066"/>
                </a:solidFill>
                <a:latin typeface="Calibri" pitchFamily="34" charset="0"/>
                <a:ea typeface="Calibri" pitchFamily="34" charset="0"/>
                <a:cs typeface="Calibri" pitchFamily="34" charset="0"/>
              </a:rPr>
              <a:t>References </a:t>
            </a:r>
          </a:p>
          <a:p>
            <a:pPr marL="514350" indent="-514350">
              <a:buFont typeface="+mj-lt"/>
              <a:buAutoNum type="arabicPeriod"/>
            </a:pPr>
            <a:r>
              <a:rPr lang="en-US" sz="2800" dirty="0">
                <a:solidFill>
                  <a:schemeClr val="tx1"/>
                </a:solidFill>
                <a:latin typeface="Calibri" panose="020F0502020204030204" pitchFamily="34" charset="0"/>
              </a:rPr>
              <a:t>T. S. Moore and T. F. </a:t>
            </a:r>
            <a:r>
              <a:rPr lang="en-US" sz="2800" dirty="0" err="1">
                <a:solidFill>
                  <a:schemeClr val="tx1"/>
                </a:solidFill>
                <a:latin typeface="Calibri" panose="020F0502020204030204" pitchFamily="34" charset="0"/>
              </a:rPr>
              <a:t>Winmill</a:t>
            </a:r>
            <a:r>
              <a:rPr lang="en-US" sz="2800" dirty="0">
                <a:solidFill>
                  <a:schemeClr val="tx1"/>
                </a:solidFill>
                <a:latin typeface="Calibri" panose="020F0502020204030204" pitchFamily="34" charset="0"/>
              </a:rPr>
              <a:t> </a:t>
            </a:r>
            <a:r>
              <a:rPr lang="en-US" sz="2800" dirty="0" smtClean="0">
                <a:solidFill>
                  <a:schemeClr val="tx1"/>
                </a:solidFill>
                <a:latin typeface="Calibri" panose="020F0502020204030204" pitchFamily="34" charset="0"/>
              </a:rPr>
              <a:t>. The State </a:t>
            </a:r>
            <a:r>
              <a:rPr lang="en-US" sz="2800" dirty="0">
                <a:solidFill>
                  <a:schemeClr val="tx1"/>
                </a:solidFill>
                <a:latin typeface="Calibri" panose="020F0502020204030204" pitchFamily="34" charset="0"/>
              </a:rPr>
              <a:t>of </a:t>
            </a:r>
            <a:r>
              <a:rPr lang="en-US" sz="2800" dirty="0" smtClean="0">
                <a:solidFill>
                  <a:schemeClr val="tx1"/>
                </a:solidFill>
                <a:latin typeface="Calibri" panose="020F0502020204030204" pitchFamily="34" charset="0"/>
              </a:rPr>
              <a:t>Amines </a:t>
            </a:r>
            <a:r>
              <a:rPr lang="en-US" sz="2800" dirty="0">
                <a:solidFill>
                  <a:schemeClr val="tx1"/>
                </a:solidFill>
                <a:latin typeface="Calibri" panose="020F0502020204030204" pitchFamily="34" charset="0"/>
              </a:rPr>
              <a:t>in </a:t>
            </a:r>
            <a:r>
              <a:rPr lang="en-US" sz="2800" dirty="0" smtClean="0">
                <a:solidFill>
                  <a:schemeClr val="tx1"/>
                </a:solidFill>
                <a:latin typeface="Calibri" panose="020F0502020204030204" pitchFamily="34" charset="0"/>
              </a:rPr>
              <a:t>Aqueous Solution.</a:t>
            </a:r>
            <a:r>
              <a:rPr lang="en-US" sz="2800" dirty="0">
                <a:solidFill>
                  <a:schemeClr val="tx1"/>
                </a:solidFill>
                <a:latin typeface="Calibri" panose="020F0502020204030204" pitchFamily="34" charset="0"/>
              </a:rPr>
              <a:t> </a:t>
            </a:r>
            <a:r>
              <a:rPr lang="en-US" sz="2800" i="1" dirty="0">
                <a:solidFill>
                  <a:schemeClr val="tx1"/>
                </a:solidFill>
                <a:latin typeface="Calibri" panose="020F0502020204030204" pitchFamily="34" charset="0"/>
              </a:rPr>
              <a:t>J. Chem. Soc.</a:t>
            </a:r>
            <a:r>
              <a:rPr lang="en-US" sz="2800" dirty="0">
                <a:solidFill>
                  <a:schemeClr val="tx1"/>
                </a:solidFill>
                <a:latin typeface="Calibri" panose="020F0502020204030204" pitchFamily="34" charset="0"/>
              </a:rPr>
              <a:t> </a:t>
            </a:r>
            <a:r>
              <a:rPr lang="en-US" sz="2800" dirty="0" smtClean="0">
                <a:solidFill>
                  <a:schemeClr val="tx1"/>
                </a:solidFill>
                <a:latin typeface="Calibri" panose="020F0502020204030204" pitchFamily="34" charset="0"/>
              </a:rPr>
              <a:t>1912, 101. p. 1635</a:t>
            </a:r>
            <a:r>
              <a:rPr lang="en-US" sz="2800" dirty="0">
                <a:solidFill>
                  <a:schemeClr val="tx1"/>
                </a:solidFill>
                <a:latin typeface="Calibri" panose="020F0502020204030204" pitchFamily="34" charset="0"/>
              </a:rPr>
              <a:t>.</a:t>
            </a:r>
            <a:endParaRPr lang="en-US" altLang="en-US" sz="2800" dirty="0" smtClean="0">
              <a:solidFill>
                <a:schemeClr val="tx1"/>
              </a:solidFill>
              <a:latin typeface="Calibri" pitchFamily="34" charset="0"/>
              <a:ea typeface="Calibri" pitchFamily="34" charset="0"/>
              <a:cs typeface="Calibri" pitchFamily="34" charset="0"/>
            </a:endParaRPr>
          </a:p>
          <a:p>
            <a:pPr marL="514350" indent="-514350">
              <a:buFont typeface="+mj-lt"/>
              <a:buAutoNum type="arabicPeriod"/>
            </a:pPr>
            <a:r>
              <a:rPr lang="en-US" sz="2800" dirty="0" err="1" smtClean="0">
                <a:solidFill>
                  <a:schemeClr val="tx1"/>
                </a:solidFill>
                <a:latin typeface="Calibri" panose="020F0502020204030204" pitchFamily="34" charset="0"/>
              </a:rPr>
              <a:t>Leathwood</a:t>
            </a:r>
            <a:r>
              <a:rPr lang="en-US" sz="2800" dirty="0" smtClean="0">
                <a:solidFill>
                  <a:schemeClr val="tx1"/>
                </a:solidFill>
                <a:latin typeface="Calibri" panose="020F0502020204030204" pitchFamily="34" charset="0"/>
              </a:rPr>
              <a:t> P. D., </a:t>
            </a:r>
            <a:r>
              <a:rPr lang="en-US" sz="2800" dirty="0" err="1">
                <a:solidFill>
                  <a:schemeClr val="tx1"/>
                </a:solidFill>
                <a:latin typeface="Calibri" panose="020F0502020204030204" pitchFamily="34" charset="0"/>
              </a:rPr>
              <a:t>Pollet</a:t>
            </a:r>
            <a:r>
              <a:rPr lang="en-US" sz="2800" dirty="0">
                <a:solidFill>
                  <a:schemeClr val="tx1"/>
                </a:solidFill>
                <a:latin typeface="Calibri" panose="020F0502020204030204" pitchFamily="34" charset="0"/>
              </a:rPr>
              <a:t> </a:t>
            </a:r>
            <a:r>
              <a:rPr lang="en-US" sz="2800" dirty="0" smtClean="0">
                <a:solidFill>
                  <a:schemeClr val="tx1"/>
                </a:solidFill>
                <a:latin typeface="Calibri" panose="020F0502020204030204" pitchFamily="34" charset="0"/>
              </a:rPr>
              <a:t>P. Diet-Induced </a:t>
            </a:r>
            <a:r>
              <a:rPr lang="en-US" sz="2800" dirty="0">
                <a:solidFill>
                  <a:schemeClr val="tx1"/>
                </a:solidFill>
                <a:latin typeface="Calibri" panose="020F0502020204030204" pitchFamily="34" charset="0"/>
              </a:rPr>
              <a:t>M</a:t>
            </a:r>
            <a:r>
              <a:rPr lang="en-US" sz="2800" dirty="0" smtClean="0">
                <a:solidFill>
                  <a:schemeClr val="tx1"/>
                </a:solidFill>
                <a:latin typeface="Calibri" panose="020F0502020204030204" pitchFamily="34" charset="0"/>
              </a:rPr>
              <a:t>ood </a:t>
            </a:r>
            <a:r>
              <a:rPr lang="en-US" sz="2800" dirty="0">
                <a:solidFill>
                  <a:schemeClr val="tx1"/>
                </a:solidFill>
                <a:latin typeface="Calibri" panose="020F0502020204030204" pitchFamily="34" charset="0"/>
              </a:rPr>
              <a:t>C</a:t>
            </a:r>
            <a:r>
              <a:rPr lang="en-US" sz="2800" dirty="0" smtClean="0">
                <a:solidFill>
                  <a:schemeClr val="tx1"/>
                </a:solidFill>
                <a:latin typeface="Calibri" panose="020F0502020204030204" pitchFamily="34" charset="0"/>
              </a:rPr>
              <a:t>hanges </a:t>
            </a:r>
            <a:r>
              <a:rPr lang="en-US" sz="2800" dirty="0">
                <a:solidFill>
                  <a:schemeClr val="tx1"/>
                </a:solidFill>
                <a:latin typeface="Calibri" panose="020F0502020204030204" pitchFamily="34" charset="0"/>
              </a:rPr>
              <a:t>in </a:t>
            </a:r>
            <a:r>
              <a:rPr lang="en-US" sz="2800" dirty="0" smtClean="0">
                <a:solidFill>
                  <a:schemeClr val="tx1"/>
                </a:solidFill>
                <a:latin typeface="Calibri" panose="020F0502020204030204" pitchFamily="34" charset="0"/>
              </a:rPr>
              <a:t>Normal Populations. .</a:t>
            </a:r>
            <a:r>
              <a:rPr lang="en-US" sz="2800" i="1" dirty="0" smtClean="0">
                <a:solidFill>
                  <a:schemeClr val="tx1"/>
                </a:solidFill>
                <a:latin typeface="Calibri" panose="020F0502020204030204" pitchFamily="34" charset="0"/>
              </a:rPr>
              <a:t>Journal </a:t>
            </a:r>
            <a:r>
              <a:rPr lang="en-US" sz="2800" i="1" dirty="0">
                <a:solidFill>
                  <a:schemeClr val="tx1"/>
                </a:solidFill>
                <a:latin typeface="Calibri" panose="020F0502020204030204" pitchFamily="34" charset="0"/>
              </a:rPr>
              <a:t>of Psychiatric Research</a:t>
            </a:r>
            <a:r>
              <a:rPr lang="en-US" sz="2800" dirty="0">
                <a:solidFill>
                  <a:schemeClr val="tx1"/>
                </a:solidFill>
                <a:latin typeface="Calibri" panose="020F0502020204030204" pitchFamily="34" charset="0"/>
              </a:rPr>
              <a:t> </a:t>
            </a:r>
            <a:r>
              <a:rPr lang="en-US" sz="2800" dirty="0" smtClean="0">
                <a:solidFill>
                  <a:schemeClr val="tx1"/>
                </a:solidFill>
                <a:latin typeface="Calibri" panose="020F0502020204030204" pitchFamily="34" charset="0"/>
              </a:rPr>
              <a:t>1982, 17. p. 147–154</a:t>
            </a:r>
            <a:r>
              <a:rPr lang="en-US" sz="2800" dirty="0">
                <a:solidFill>
                  <a:schemeClr val="tx1"/>
                </a:solidFill>
                <a:latin typeface="Calibri" panose="020F0502020204030204" pitchFamily="34" charset="0"/>
              </a:rPr>
              <a:t>. </a:t>
            </a:r>
            <a:endParaRPr lang="en-US" sz="2800" dirty="0" smtClean="0">
              <a:solidFill>
                <a:schemeClr val="tx1"/>
              </a:solidFill>
              <a:latin typeface="Calibri" panose="020F0502020204030204" pitchFamily="34" charset="0"/>
            </a:endParaRPr>
          </a:p>
          <a:p>
            <a:pPr marL="514350" indent="-514350">
              <a:buFont typeface="+mj-lt"/>
              <a:buAutoNum type="arabicPeriod"/>
            </a:pPr>
            <a:r>
              <a:rPr lang="en-US" altLang="en-US" sz="2800" dirty="0" smtClean="0">
                <a:solidFill>
                  <a:schemeClr val="tx1"/>
                </a:solidFill>
                <a:latin typeface="Calibri" pitchFamily="34" charset="0"/>
                <a:ea typeface="Calibri" pitchFamily="34" charset="0"/>
                <a:cs typeface="Calibri" pitchFamily="34" charset="0"/>
              </a:rPr>
              <a:t>Schenk, G., </a:t>
            </a:r>
            <a:r>
              <a:rPr lang="en-US" altLang="en-US" sz="2800" dirty="0" err="1" smtClean="0">
                <a:solidFill>
                  <a:schemeClr val="tx1"/>
                </a:solidFill>
                <a:latin typeface="Calibri" pitchFamily="34" charset="0"/>
                <a:ea typeface="Calibri" pitchFamily="34" charset="0"/>
                <a:cs typeface="Calibri" pitchFamily="34" charset="0"/>
              </a:rPr>
              <a:t>Mitic</a:t>
            </a:r>
            <a:r>
              <a:rPr lang="en-US" altLang="en-US" sz="2800" dirty="0" smtClean="0">
                <a:solidFill>
                  <a:schemeClr val="tx1"/>
                </a:solidFill>
                <a:latin typeface="Calibri" pitchFamily="34" charset="0"/>
                <a:ea typeface="Calibri" pitchFamily="34" charset="0"/>
                <a:cs typeface="Calibri" pitchFamily="34" charset="0"/>
              </a:rPr>
              <a:t>, N., Hanson, G. R., </a:t>
            </a:r>
            <a:r>
              <a:rPr lang="en-US" altLang="en-US" sz="2800" dirty="0" err="1" smtClean="0">
                <a:solidFill>
                  <a:schemeClr val="tx1"/>
                </a:solidFill>
                <a:latin typeface="Calibri" pitchFamily="34" charset="0"/>
                <a:ea typeface="Calibri" pitchFamily="34" charset="0"/>
                <a:cs typeface="Calibri" pitchFamily="34" charset="0"/>
              </a:rPr>
              <a:t>Comba</a:t>
            </a:r>
            <a:r>
              <a:rPr lang="en-US" altLang="en-US" sz="2800" dirty="0" smtClean="0">
                <a:solidFill>
                  <a:schemeClr val="tx1"/>
                </a:solidFill>
                <a:latin typeface="Calibri" pitchFamily="34" charset="0"/>
                <a:ea typeface="Calibri" pitchFamily="34" charset="0"/>
                <a:cs typeface="Calibri" pitchFamily="34" charset="0"/>
              </a:rPr>
              <a:t>, P., Purple Acid Phosphatase: A Journey into the Function and Mechanism of a Colorful Enzyme. </a:t>
            </a:r>
            <a:r>
              <a:rPr lang="en-US" altLang="en-US" sz="2800" i="1" dirty="0" smtClean="0">
                <a:solidFill>
                  <a:schemeClr val="tx1"/>
                </a:solidFill>
                <a:latin typeface="Calibri" pitchFamily="34" charset="0"/>
                <a:ea typeface="Calibri" pitchFamily="34" charset="0"/>
                <a:cs typeface="Calibri" pitchFamily="34" charset="0"/>
              </a:rPr>
              <a:t> </a:t>
            </a:r>
            <a:r>
              <a:rPr lang="en-US" altLang="en-US" sz="2800" i="1" dirty="0" err="1" smtClean="0">
                <a:solidFill>
                  <a:schemeClr val="tx1"/>
                </a:solidFill>
                <a:latin typeface="Calibri" pitchFamily="34" charset="0"/>
                <a:ea typeface="Calibri" pitchFamily="34" charset="0"/>
                <a:cs typeface="Calibri" pitchFamily="34" charset="0"/>
              </a:rPr>
              <a:t>Coor</a:t>
            </a:r>
            <a:r>
              <a:rPr lang="en-US" altLang="en-US" sz="2800" i="1" dirty="0" smtClean="0">
                <a:solidFill>
                  <a:schemeClr val="tx1"/>
                </a:solidFill>
                <a:latin typeface="Calibri" pitchFamily="34" charset="0"/>
                <a:ea typeface="Calibri" pitchFamily="34" charset="0"/>
                <a:cs typeface="Calibri" pitchFamily="34" charset="0"/>
              </a:rPr>
              <a:t>. Chem. Rev. </a:t>
            </a:r>
            <a:r>
              <a:rPr lang="en-US" altLang="en-US" sz="2800" dirty="0" smtClean="0">
                <a:solidFill>
                  <a:schemeClr val="tx1"/>
                </a:solidFill>
                <a:latin typeface="Calibri" pitchFamily="34" charset="0"/>
                <a:ea typeface="Calibri" pitchFamily="34" charset="0"/>
                <a:cs typeface="Calibri" pitchFamily="34" charset="0"/>
              </a:rPr>
              <a:t>2013, 257.  p. 473-482.</a:t>
            </a:r>
            <a:endParaRPr lang="en-US" altLang="en-US" sz="2800" dirty="0">
              <a:solidFill>
                <a:schemeClr val="tx1"/>
              </a:solidFill>
              <a:latin typeface="Calibri" pitchFamily="34" charset="0"/>
              <a:ea typeface="Calibri" pitchFamily="34" charset="0"/>
              <a:cs typeface="Calibri" pitchFamily="34" charset="0"/>
            </a:endParaRPr>
          </a:p>
        </p:txBody>
      </p:sp>
      <p:sp>
        <p:nvSpPr>
          <p:cNvPr id="1041" name="Text Box 304"/>
          <p:cNvSpPr txBox="1">
            <a:spLocks noChangeArrowheads="1"/>
          </p:cNvSpPr>
          <p:nvPr/>
        </p:nvSpPr>
        <p:spPr bwMode="auto">
          <a:xfrm>
            <a:off x="18846006" y="10058085"/>
            <a:ext cx="7094633" cy="8709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Results and Discussion </a:t>
            </a:r>
          </a:p>
          <a:p>
            <a:r>
              <a:rPr lang="en-US" altLang="en-US" sz="3600" dirty="0" smtClean="0">
                <a:solidFill>
                  <a:schemeClr val="tx1"/>
                </a:solidFill>
                <a:latin typeface="Calibri" pitchFamily="34" charset="0"/>
                <a:ea typeface="Calibri" pitchFamily="34" charset="0"/>
                <a:cs typeface="Calibri" pitchFamily="34" charset="0"/>
              </a:rPr>
              <a:t>	</a:t>
            </a:r>
            <a:r>
              <a:rPr lang="en-US" altLang="en-US" sz="3200" dirty="0" smtClean="0">
                <a:solidFill>
                  <a:schemeClr val="tx1"/>
                </a:solidFill>
                <a:latin typeface="Calibri" pitchFamily="34" charset="0"/>
                <a:ea typeface="Calibri" pitchFamily="34" charset="0"/>
                <a:cs typeface="Calibri" pitchFamily="34" charset="0"/>
              </a:rPr>
              <a:t>2-aminophenol was acetylated using three different acetic anhydride derivatives.  Yields were increased by cooling the crude acetylated product before rotary evaporation.  </a:t>
            </a:r>
            <a:r>
              <a:rPr lang="en-US" altLang="en-US" sz="3200" baseline="30000" dirty="0" smtClean="0">
                <a:solidFill>
                  <a:schemeClr val="tx1"/>
                </a:solidFill>
                <a:latin typeface="Calibri" pitchFamily="34" charset="0"/>
                <a:ea typeface="Calibri" pitchFamily="34" charset="0"/>
                <a:cs typeface="Calibri" pitchFamily="34" charset="0"/>
              </a:rPr>
              <a:t>1</a:t>
            </a:r>
            <a:r>
              <a:rPr lang="en-US" altLang="en-US" sz="3200" dirty="0" smtClean="0">
                <a:solidFill>
                  <a:schemeClr val="tx1"/>
                </a:solidFill>
                <a:latin typeface="Calibri" pitchFamily="34" charset="0"/>
                <a:ea typeface="Calibri" pitchFamily="34" charset="0"/>
                <a:cs typeface="Calibri" pitchFamily="34" charset="0"/>
              </a:rPr>
              <a:t>H NMR of each product showed impurities with a peak around 1.5 ppm that corresponds to water. </a:t>
            </a:r>
            <a:r>
              <a:rPr lang="en-US" altLang="en-US" sz="3200" dirty="0" err="1" smtClean="0">
                <a:solidFill>
                  <a:schemeClr val="tx1"/>
                </a:solidFill>
                <a:latin typeface="Calibri" pitchFamily="34" charset="0"/>
                <a:ea typeface="Calibri" pitchFamily="34" charset="0"/>
                <a:cs typeface="Calibri" pitchFamily="34" charset="0"/>
              </a:rPr>
              <a:t>NaOH</a:t>
            </a:r>
            <a:r>
              <a:rPr lang="en-US" altLang="en-US" sz="3200" dirty="0" smtClean="0">
                <a:solidFill>
                  <a:schemeClr val="tx1"/>
                </a:solidFill>
                <a:latin typeface="Calibri" pitchFamily="34" charset="0"/>
                <a:ea typeface="Calibri" pitchFamily="34" charset="0"/>
                <a:cs typeface="Calibri" pitchFamily="34" charset="0"/>
              </a:rPr>
              <a:t> was used to deprotonate the phenol, but didn’t yield the salt.  The </a:t>
            </a:r>
            <a:r>
              <a:rPr lang="en-US" altLang="en-US" sz="3200" dirty="0" err="1" smtClean="0">
                <a:solidFill>
                  <a:schemeClr val="tx1"/>
                </a:solidFill>
                <a:latin typeface="Calibri" pitchFamily="34" charset="0"/>
                <a:ea typeface="Calibri" pitchFamily="34" charset="0"/>
                <a:cs typeface="Calibri" pitchFamily="34" charset="0"/>
              </a:rPr>
              <a:t>pKa</a:t>
            </a:r>
            <a:r>
              <a:rPr lang="en-US" altLang="en-US" sz="3200" dirty="0" smtClean="0">
                <a:solidFill>
                  <a:schemeClr val="tx1"/>
                </a:solidFill>
                <a:latin typeface="Calibri" pitchFamily="34" charset="0"/>
                <a:ea typeface="Calibri" pitchFamily="34" charset="0"/>
                <a:cs typeface="Calibri" pitchFamily="34" charset="0"/>
              </a:rPr>
              <a:t> values of the phenol and </a:t>
            </a:r>
            <a:r>
              <a:rPr lang="en-US" altLang="en-US" sz="3200" dirty="0" err="1" smtClean="0">
                <a:solidFill>
                  <a:schemeClr val="tx1"/>
                </a:solidFill>
                <a:latin typeface="Calibri" pitchFamily="34" charset="0"/>
                <a:ea typeface="Calibri" pitchFamily="34" charset="0"/>
                <a:cs typeface="Calibri" pitchFamily="34" charset="0"/>
              </a:rPr>
              <a:t>NaOH</a:t>
            </a:r>
            <a:r>
              <a:rPr lang="en-US" altLang="en-US" sz="3200" dirty="0" smtClean="0">
                <a:solidFill>
                  <a:schemeClr val="tx1"/>
                </a:solidFill>
                <a:latin typeface="Calibri" pitchFamily="34" charset="0"/>
                <a:ea typeface="Calibri" pitchFamily="34" charset="0"/>
                <a:cs typeface="Calibri" pitchFamily="34" charset="0"/>
              </a:rPr>
              <a:t> should have deprotonated the ligand at equilibrium. </a:t>
            </a:r>
            <a:r>
              <a:rPr lang="en-US" altLang="en-US" sz="3200" dirty="0">
                <a:solidFill>
                  <a:schemeClr val="tx1"/>
                </a:solidFill>
                <a:latin typeface="Calibri" pitchFamily="34" charset="0"/>
                <a:ea typeface="Calibri" pitchFamily="34" charset="0"/>
                <a:cs typeface="Calibri" pitchFamily="34" charset="0"/>
              </a:rPr>
              <a:t> </a:t>
            </a:r>
            <a:r>
              <a:rPr lang="en-US" altLang="en-US" sz="3200" dirty="0" smtClean="0">
                <a:solidFill>
                  <a:schemeClr val="tx1"/>
                </a:solidFill>
                <a:latin typeface="Calibri" pitchFamily="34" charset="0"/>
                <a:ea typeface="Calibri" pitchFamily="34" charset="0"/>
                <a:cs typeface="Calibri" pitchFamily="34" charset="0"/>
              </a:rPr>
              <a:t>Infrared spectrum showed that the ligand didn’t deprotonate due to a peak at 3300 cm</a:t>
            </a:r>
            <a:r>
              <a:rPr lang="en-US" altLang="en-US" sz="3200" baseline="30000" dirty="0" smtClean="0">
                <a:solidFill>
                  <a:schemeClr val="tx1"/>
                </a:solidFill>
                <a:latin typeface="Calibri" pitchFamily="34" charset="0"/>
                <a:ea typeface="Calibri" pitchFamily="34" charset="0"/>
                <a:cs typeface="Calibri" pitchFamily="34" charset="0"/>
              </a:rPr>
              <a:t>-1</a:t>
            </a:r>
            <a:r>
              <a:rPr lang="en-US" altLang="en-US" sz="3200" dirty="0" smtClean="0">
                <a:solidFill>
                  <a:schemeClr val="tx1"/>
                </a:solidFill>
                <a:latin typeface="Calibri" pitchFamily="34" charset="0"/>
                <a:ea typeface="Calibri" pitchFamily="34" charset="0"/>
                <a:cs typeface="Calibri" pitchFamily="34" charset="0"/>
              </a:rPr>
              <a:t>.</a:t>
            </a:r>
            <a:endParaRPr lang="en-US" altLang="en-US" sz="3600" dirty="0">
              <a:latin typeface="Calibri" pitchFamily="34" charset="0"/>
              <a:ea typeface="Calibri" pitchFamily="34" charset="0"/>
              <a:cs typeface="Calibri" pitchFamily="34" charset="0"/>
            </a:endParaRPr>
          </a:p>
        </p:txBody>
      </p:sp>
      <p:sp>
        <p:nvSpPr>
          <p:cNvPr id="1043" name="Text Box 401"/>
          <p:cNvSpPr txBox="1">
            <a:spLocks noChangeArrowheads="1"/>
          </p:cNvSpPr>
          <p:nvPr/>
        </p:nvSpPr>
        <p:spPr bwMode="auto">
          <a:xfrm>
            <a:off x="18739205" y="18614440"/>
            <a:ext cx="17394237" cy="2938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Conclusions</a:t>
            </a:r>
            <a:endParaRPr lang="en-US" altLang="en-US" sz="4400" dirty="0">
              <a:solidFill>
                <a:srgbClr val="000066"/>
              </a:solidFill>
              <a:latin typeface="Calibri" pitchFamily="34" charset="0"/>
              <a:ea typeface="Calibri" pitchFamily="34" charset="0"/>
              <a:cs typeface="Calibri" pitchFamily="34" charset="0"/>
            </a:endParaRPr>
          </a:p>
          <a:p>
            <a:pPr>
              <a:spcBef>
                <a:spcPct val="25000"/>
              </a:spcBef>
            </a:pPr>
            <a:r>
              <a:rPr lang="en-US" altLang="en-US" sz="3600" b="0" dirty="0">
                <a:solidFill>
                  <a:schemeClr val="tx1"/>
                </a:solidFill>
                <a:latin typeface="Calibri" pitchFamily="34" charset="0"/>
                <a:ea typeface="Calibri" pitchFamily="34" charset="0"/>
                <a:cs typeface="Calibri" pitchFamily="34" charset="0"/>
              </a:rPr>
              <a:t>	</a:t>
            </a:r>
            <a:r>
              <a:rPr lang="en-US" altLang="en-US" sz="3200" dirty="0" smtClean="0">
                <a:solidFill>
                  <a:schemeClr val="tx1"/>
                </a:solidFill>
                <a:latin typeface="Calibri" pitchFamily="34" charset="0"/>
                <a:ea typeface="Calibri" pitchFamily="34" charset="0"/>
                <a:cs typeface="Calibri" pitchFamily="34" charset="0"/>
              </a:rPr>
              <a:t>The ligands were attempted to be synthesized and attached to a iron center.  Products of each step were analyzed using NMR and IR spectroscopy.  IR spectroscopy revealed the acetylated salt wasn’t formed due to a broad peak at 3300 cm</a:t>
            </a:r>
            <a:r>
              <a:rPr lang="en-US" altLang="en-US" sz="3200" baseline="30000" dirty="0" smtClean="0">
                <a:solidFill>
                  <a:schemeClr val="tx1"/>
                </a:solidFill>
                <a:latin typeface="Calibri" pitchFamily="34" charset="0"/>
                <a:ea typeface="Calibri" pitchFamily="34" charset="0"/>
                <a:cs typeface="Calibri" pitchFamily="34" charset="0"/>
              </a:rPr>
              <a:t>-1</a:t>
            </a:r>
            <a:r>
              <a:rPr lang="en-US" altLang="en-US" sz="3200" dirty="0" smtClean="0">
                <a:solidFill>
                  <a:schemeClr val="tx1"/>
                </a:solidFill>
                <a:latin typeface="Calibri" pitchFamily="34" charset="0"/>
                <a:ea typeface="Calibri" pitchFamily="34" charset="0"/>
                <a:cs typeface="Calibri" pitchFamily="34" charset="0"/>
              </a:rPr>
              <a:t> indicating a hydroxyl group.  Reactions could be run in a dry box to ensure water in the air doesn’t react with the reactants.  </a:t>
            </a:r>
            <a:endParaRPr lang="en-US" altLang="en-US" sz="2800" dirty="0">
              <a:latin typeface="Calibri" pitchFamily="34" charset="0"/>
              <a:ea typeface="Calibri" pitchFamily="34" charset="0"/>
              <a:cs typeface="Calibri" pitchFamily="34" charset="0"/>
            </a:endParaRPr>
          </a:p>
        </p:txBody>
      </p:sp>
      <p:sp>
        <p:nvSpPr>
          <p:cNvPr id="1044" name="Text Box 402"/>
          <p:cNvSpPr txBox="1">
            <a:spLocks noChangeArrowheads="1"/>
          </p:cNvSpPr>
          <p:nvPr/>
        </p:nvSpPr>
        <p:spPr bwMode="auto">
          <a:xfrm>
            <a:off x="18881830" y="21442448"/>
            <a:ext cx="17454563" cy="32307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Future Work </a:t>
            </a:r>
          </a:p>
          <a:p>
            <a:r>
              <a:rPr lang="en-US" altLang="en-US" sz="3200" dirty="0">
                <a:solidFill>
                  <a:schemeClr val="tx1"/>
                </a:solidFill>
                <a:latin typeface="Calibri" pitchFamily="34" charset="0"/>
                <a:ea typeface="Calibri" pitchFamily="34" charset="0"/>
                <a:cs typeface="Calibri" pitchFamily="34" charset="0"/>
              </a:rPr>
              <a:t>	</a:t>
            </a:r>
            <a:r>
              <a:rPr lang="en-US" altLang="en-US" sz="3200" dirty="0" smtClean="0">
                <a:solidFill>
                  <a:schemeClr val="tx1"/>
                </a:solidFill>
                <a:latin typeface="Calibri" pitchFamily="34" charset="0"/>
                <a:ea typeface="Calibri" pitchFamily="34" charset="0"/>
                <a:cs typeface="Calibri" pitchFamily="34" charset="0"/>
              </a:rPr>
              <a:t> Formation of the acetylated salts will be continued using other strong bases and superbases. After formation of the original target complex  is complete, another complex with ligands without hydrogen bonding and similar structure to the proposed ligands will be formed and Fe-O bond distances will be measured for further comparison on the effects of intramolecular hydrogen bonding. </a:t>
            </a:r>
            <a:endParaRPr lang="en-US" altLang="en-US" sz="3200" dirty="0">
              <a:latin typeface="Calibri" pitchFamily="34" charset="0"/>
              <a:ea typeface="Calibri" pitchFamily="34" charset="0"/>
              <a:cs typeface="Calibri" pitchFamily="34" charset="0"/>
            </a:endParaRPr>
          </a:p>
        </p:txBody>
      </p:sp>
      <p:sp>
        <p:nvSpPr>
          <p:cNvPr id="1053" name="Text Box 401"/>
          <p:cNvSpPr txBox="1">
            <a:spLocks noChangeArrowheads="1"/>
          </p:cNvSpPr>
          <p:nvPr/>
        </p:nvSpPr>
        <p:spPr bwMode="auto">
          <a:xfrm>
            <a:off x="18420907" y="3354179"/>
            <a:ext cx="17394237" cy="7478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Experimental </a:t>
            </a:r>
          </a:p>
          <a:p>
            <a:r>
              <a:rPr lang="en-US" altLang="en-US" sz="3600" b="0" dirty="0">
                <a:solidFill>
                  <a:schemeClr val="tx1"/>
                </a:solidFill>
                <a:latin typeface="Calibri" pitchFamily="34" charset="0"/>
                <a:ea typeface="Calibri" pitchFamily="34" charset="0"/>
                <a:cs typeface="Calibri" pitchFamily="34" charset="0"/>
              </a:rPr>
              <a:t>	</a:t>
            </a:r>
            <a:endParaRPr lang="en-US" altLang="en-US" sz="32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3200" dirty="0">
              <a:solidFill>
                <a:schemeClr val="tx1"/>
              </a:solidFill>
              <a:latin typeface="Calibri" pitchFamily="34" charset="0"/>
              <a:ea typeface="Calibri" pitchFamily="34" charset="0"/>
              <a:cs typeface="Calibri" pitchFamily="34" charset="0"/>
            </a:endParaRPr>
          </a:p>
          <a:p>
            <a:pPr>
              <a:spcBef>
                <a:spcPct val="25000"/>
              </a:spcBef>
            </a:pPr>
            <a:endParaRPr lang="en-US" altLang="en-US" sz="32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3200" dirty="0">
              <a:solidFill>
                <a:schemeClr val="tx1"/>
              </a:solidFill>
              <a:latin typeface="Calibri" pitchFamily="34" charset="0"/>
              <a:ea typeface="Calibri" pitchFamily="34" charset="0"/>
              <a:cs typeface="Calibri" pitchFamily="34" charset="0"/>
            </a:endParaRPr>
          </a:p>
          <a:p>
            <a:pPr>
              <a:spcBef>
                <a:spcPct val="25000"/>
              </a:spcBef>
            </a:pPr>
            <a:endParaRPr lang="en-US" altLang="en-US" sz="32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3200" dirty="0" smtClean="0">
              <a:solidFill>
                <a:schemeClr val="tx1"/>
              </a:solidFill>
              <a:latin typeface="Calibri" pitchFamily="34" charset="0"/>
              <a:ea typeface="Calibri" pitchFamily="34" charset="0"/>
              <a:cs typeface="Calibri" pitchFamily="34" charset="0"/>
            </a:endParaRPr>
          </a:p>
          <a:p>
            <a:pPr>
              <a:spcBef>
                <a:spcPct val="25000"/>
              </a:spcBef>
            </a:pPr>
            <a:r>
              <a:rPr lang="en-US" altLang="en-US" sz="3200" dirty="0">
                <a:solidFill>
                  <a:schemeClr val="tx1"/>
                </a:solidFill>
                <a:latin typeface="Calibri" pitchFamily="34" charset="0"/>
                <a:ea typeface="Calibri" pitchFamily="34" charset="0"/>
                <a:cs typeface="Calibri" pitchFamily="34" charset="0"/>
              </a:rPr>
              <a:t>	</a:t>
            </a:r>
            <a:endParaRPr lang="en-US" altLang="en-US" sz="32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3200" dirty="0">
              <a:solidFill>
                <a:schemeClr val="tx1"/>
              </a:solidFill>
              <a:latin typeface="Calibri" pitchFamily="34" charset="0"/>
              <a:ea typeface="Calibri" pitchFamily="34" charset="0"/>
              <a:cs typeface="Calibri" pitchFamily="34" charset="0"/>
            </a:endParaRPr>
          </a:p>
          <a:p>
            <a:pPr>
              <a:spcBef>
                <a:spcPct val="25000"/>
              </a:spcBef>
            </a:pPr>
            <a:endParaRPr lang="en-US" altLang="en-US" sz="3200" dirty="0" smtClean="0">
              <a:solidFill>
                <a:schemeClr val="tx1"/>
              </a:solidFill>
              <a:latin typeface="Calibri" pitchFamily="34" charset="0"/>
              <a:ea typeface="Calibri" pitchFamily="34" charset="0"/>
              <a:cs typeface="Calibri" pitchFamily="34" charset="0"/>
            </a:endParaRPr>
          </a:p>
          <a:p>
            <a:pPr>
              <a:spcBef>
                <a:spcPct val="25000"/>
              </a:spcBef>
            </a:pPr>
            <a:endParaRPr lang="en-US" altLang="en-US" sz="3200" dirty="0" smtClean="0">
              <a:solidFill>
                <a:schemeClr val="tx1"/>
              </a:solidFill>
              <a:latin typeface="Calibri" pitchFamily="34" charset="0"/>
              <a:ea typeface="Calibri" pitchFamily="34" charset="0"/>
              <a:cs typeface="Calibri" pitchFamily="34" charset="0"/>
            </a:endParaRPr>
          </a:p>
          <a:p>
            <a:pPr>
              <a:spcBef>
                <a:spcPct val="25000"/>
              </a:spcBef>
            </a:pPr>
            <a:r>
              <a:rPr lang="en-US" altLang="en-US" sz="3200" dirty="0">
                <a:solidFill>
                  <a:schemeClr val="tx1"/>
                </a:solidFill>
                <a:latin typeface="Calibri" pitchFamily="34" charset="0"/>
                <a:ea typeface="Calibri" pitchFamily="34" charset="0"/>
                <a:cs typeface="Calibri" pitchFamily="34" charset="0"/>
              </a:rPr>
              <a:t>	</a:t>
            </a:r>
            <a:endParaRPr lang="en-US" altLang="en-US" sz="3200" dirty="0">
              <a:latin typeface="Calibri" pitchFamily="34" charset="0"/>
              <a:ea typeface="Calibri" pitchFamily="34" charset="0"/>
              <a:cs typeface="Calibri" pitchFamily="34" charset="0"/>
            </a:endParaRPr>
          </a:p>
        </p:txBody>
      </p:sp>
      <p:sp>
        <p:nvSpPr>
          <p:cNvPr id="4" name="Rectangle 7"/>
          <p:cNvSpPr>
            <a:spLocks noChangeArrowheads="1"/>
          </p:cNvSpPr>
          <p:nvPr/>
        </p:nvSpPr>
        <p:spPr bwMode="auto">
          <a:xfrm>
            <a:off x="0" y="0"/>
            <a:ext cx="3657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7"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7715" y="7619462"/>
            <a:ext cx="3007519" cy="30075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8" name="Object 7"/>
          <p:cNvGraphicFramePr>
            <a:graphicFrameLocks noChangeAspect="1"/>
          </p:cNvGraphicFramePr>
          <p:nvPr>
            <p:extLst>
              <p:ext uri="{D42A27DB-BD31-4B8C-83A1-F6EECF244321}">
                <p14:modId xmlns:p14="http://schemas.microsoft.com/office/powerpoint/2010/main" val="3382238815"/>
              </p:ext>
            </p:extLst>
          </p:nvPr>
        </p:nvGraphicFramePr>
        <p:xfrm>
          <a:off x="855142" y="8196680"/>
          <a:ext cx="3089822" cy="1853081"/>
        </p:xfrm>
        <a:graphic>
          <a:graphicData uri="http://schemas.openxmlformats.org/presentationml/2006/ole">
            <mc:AlternateContent xmlns:mc="http://schemas.openxmlformats.org/markup-compatibility/2006">
              <mc:Choice xmlns:v="urn:schemas-microsoft-com:vml" Requires="v">
                <p:oleObj spid="_x0000_s1312" name="CS ChemDraw Drawing" r:id="rId4" imgW="1209875" imgH="725042" progId="ChemDraw.Document.6.0">
                  <p:embed/>
                </p:oleObj>
              </mc:Choice>
              <mc:Fallback>
                <p:oleObj name="CS ChemDraw Drawing" r:id="rId4" imgW="1209875" imgH="725042" progId="ChemDraw.Document.6.0">
                  <p:embed/>
                  <p:pic>
                    <p:nvPicPr>
                      <p:cNvPr id="0" name=""/>
                      <p:cNvPicPr/>
                      <p:nvPr/>
                    </p:nvPicPr>
                    <p:blipFill>
                      <a:blip r:embed="rId5"/>
                      <a:stretch>
                        <a:fillRect/>
                      </a:stretch>
                    </p:blipFill>
                    <p:spPr>
                      <a:xfrm>
                        <a:off x="855142" y="8196680"/>
                        <a:ext cx="3089822" cy="1853081"/>
                      </a:xfrm>
                      <a:prstGeom prst="rect">
                        <a:avLst/>
                      </a:prstGeom>
                    </p:spPr>
                  </p:pic>
                </p:oleObj>
              </mc:Fallback>
            </mc:AlternateContent>
          </a:graphicData>
        </a:graphic>
      </p:graphicFrame>
      <p:sp>
        <p:nvSpPr>
          <p:cNvPr id="9" name="TextBox 8"/>
          <p:cNvSpPr txBox="1"/>
          <p:nvPr/>
        </p:nvSpPr>
        <p:spPr>
          <a:xfrm>
            <a:off x="655067" y="10892937"/>
            <a:ext cx="6905297" cy="2062103"/>
          </a:xfrm>
          <a:prstGeom prst="rect">
            <a:avLst/>
          </a:prstGeom>
          <a:noFill/>
        </p:spPr>
        <p:txBody>
          <a:bodyPr wrap="square" rtlCol="0">
            <a:spAutoFit/>
          </a:bodyPr>
          <a:lstStyle/>
          <a:p>
            <a:pPr algn="ctr"/>
            <a:r>
              <a:rPr lang="en-US" sz="3200" dirty="0" smtClean="0">
                <a:solidFill>
                  <a:schemeClr val="tx1"/>
                </a:solidFill>
                <a:latin typeface="Calibri" panose="020F0502020204030204" pitchFamily="34" charset="0"/>
              </a:rPr>
              <a:t>Figure 1: Intermolecular and intramolecular </a:t>
            </a:r>
          </a:p>
          <a:p>
            <a:pPr algn="ctr"/>
            <a:r>
              <a:rPr lang="en-US" sz="3200" dirty="0" smtClean="0">
                <a:solidFill>
                  <a:schemeClr val="tx1"/>
                </a:solidFill>
                <a:latin typeface="Calibri" panose="020F0502020204030204" pitchFamily="34" charset="0"/>
              </a:rPr>
              <a:t>hydrogen bonding in water (left) and DNA (right)</a:t>
            </a:r>
            <a:endParaRPr lang="en-US" sz="3200" dirty="0">
              <a:solidFill>
                <a:schemeClr val="tx1"/>
              </a:solidFill>
              <a:latin typeface="Calibri" panose="020F0502020204030204" pitchFamily="34" charset="0"/>
            </a:endParaRPr>
          </a:p>
        </p:txBody>
      </p:sp>
      <p:sp>
        <p:nvSpPr>
          <p:cNvPr id="10" name="TextBox 9"/>
          <p:cNvSpPr txBox="1"/>
          <p:nvPr/>
        </p:nvSpPr>
        <p:spPr>
          <a:xfrm>
            <a:off x="7328936" y="7315200"/>
            <a:ext cx="10286509" cy="2554545"/>
          </a:xfrm>
          <a:prstGeom prst="rect">
            <a:avLst/>
          </a:prstGeom>
          <a:noFill/>
        </p:spPr>
        <p:txBody>
          <a:bodyPr wrap="square" rtlCol="0">
            <a:spAutoFit/>
          </a:bodyPr>
          <a:lstStyle/>
          <a:p>
            <a:r>
              <a:rPr lang="en-US" sz="3200" dirty="0" smtClean="0">
                <a:solidFill>
                  <a:schemeClr val="tx1"/>
                </a:solidFill>
                <a:latin typeface="Calibri" panose="020F0502020204030204" pitchFamily="34" charset="0"/>
              </a:rPr>
              <a:t>	Tyrosine is one of twenty naturally occurring amino acids. Tyrosine has functionality through the hydroxyl group which can be deprotonated or phosphorylated.  It has been seen to be used as a precursor for neurotransmitters and a psychoactive for humans</a:t>
            </a:r>
            <a:r>
              <a:rPr lang="en-US" sz="3200" baseline="30000" dirty="0" smtClean="0">
                <a:solidFill>
                  <a:schemeClr val="tx1"/>
                </a:solidFill>
                <a:latin typeface="Calibri" panose="020F0502020204030204" pitchFamily="34" charset="0"/>
              </a:rPr>
              <a:t>2</a:t>
            </a:r>
            <a:r>
              <a:rPr lang="en-US" sz="3200" dirty="0" smtClean="0">
                <a:solidFill>
                  <a:schemeClr val="tx1"/>
                </a:solidFill>
                <a:latin typeface="Calibri" panose="020F0502020204030204" pitchFamily="34" charset="0"/>
              </a:rPr>
              <a:t>.  </a:t>
            </a:r>
          </a:p>
        </p:txBody>
      </p:sp>
      <p:sp>
        <p:nvSpPr>
          <p:cNvPr id="11" name="Rectangle 13"/>
          <p:cNvSpPr>
            <a:spLocks noChangeArrowheads="1"/>
          </p:cNvSpPr>
          <p:nvPr/>
        </p:nvSpPr>
        <p:spPr bwMode="auto">
          <a:xfrm>
            <a:off x="0" y="0"/>
            <a:ext cx="3657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3" name="Rectangle 15"/>
          <p:cNvSpPr>
            <a:spLocks noChangeArrowheads="1"/>
          </p:cNvSpPr>
          <p:nvPr/>
        </p:nvSpPr>
        <p:spPr bwMode="auto">
          <a:xfrm>
            <a:off x="0" y="0"/>
            <a:ext cx="3657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5" name="TextBox 14"/>
          <p:cNvSpPr txBox="1"/>
          <p:nvPr/>
        </p:nvSpPr>
        <p:spPr>
          <a:xfrm>
            <a:off x="7924800" y="11877822"/>
            <a:ext cx="3339376" cy="1077218"/>
          </a:xfrm>
          <a:prstGeom prst="rect">
            <a:avLst/>
          </a:prstGeom>
          <a:noFill/>
        </p:spPr>
        <p:txBody>
          <a:bodyPr wrap="none" rtlCol="0">
            <a:spAutoFit/>
          </a:bodyPr>
          <a:lstStyle/>
          <a:p>
            <a:r>
              <a:rPr lang="en-US" sz="3200" dirty="0" smtClean="0">
                <a:solidFill>
                  <a:schemeClr val="tx1"/>
                </a:solidFill>
                <a:latin typeface="Calibri" panose="020F0502020204030204" pitchFamily="34" charset="0"/>
              </a:rPr>
              <a:t>Figure 2:L-tyrosine</a:t>
            </a:r>
          </a:p>
          <a:p>
            <a:endParaRPr lang="en-US" sz="3200" dirty="0">
              <a:solidFill>
                <a:schemeClr val="tx1"/>
              </a:solidFill>
              <a:latin typeface="Calibri" panose="020F0502020204030204" pitchFamily="34" charset="0"/>
            </a:endParaRPr>
          </a:p>
        </p:txBody>
      </p:sp>
      <p:sp>
        <p:nvSpPr>
          <p:cNvPr id="16" name="TextBox 15"/>
          <p:cNvSpPr txBox="1"/>
          <p:nvPr/>
        </p:nvSpPr>
        <p:spPr>
          <a:xfrm>
            <a:off x="470336" y="15061407"/>
            <a:ext cx="184731" cy="707886"/>
          </a:xfrm>
          <a:prstGeom prst="rect">
            <a:avLst/>
          </a:prstGeom>
          <a:noFill/>
        </p:spPr>
        <p:txBody>
          <a:bodyPr wrap="none" rtlCol="0">
            <a:spAutoFit/>
          </a:bodyPr>
          <a:lstStyle/>
          <a:p>
            <a:endParaRPr lang="en-US" dirty="0"/>
          </a:p>
        </p:txBody>
      </p:sp>
      <p:sp>
        <p:nvSpPr>
          <p:cNvPr id="17" name="TextBox 16"/>
          <p:cNvSpPr txBox="1"/>
          <p:nvPr/>
        </p:nvSpPr>
        <p:spPr>
          <a:xfrm>
            <a:off x="632935" y="13045470"/>
            <a:ext cx="13198392" cy="4031873"/>
          </a:xfrm>
          <a:prstGeom prst="rect">
            <a:avLst/>
          </a:prstGeom>
          <a:noFill/>
        </p:spPr>
        <p:txBody>
          <a:bodyPr wrap="square" rtlCol="0">
            <a:spAutoFit/>
          </a:bodyPr>
          <a:lstStyle/>
          <a:p>
            <a:r>
              <a:rPr lang="en-US" sz="3200" dirty="0" smtClean="0">
                <a:solidFill>
                  <a:schemeClr val="tx1"/>
                </a:solidFill>
                <a:latin typeface="Calibri" panose="020F0502020204030204" pitchFamily="34" charset="0"/>
              </a:rPr>
              <a:t>	Tyrosine can serve as a metal ligand in </a:t>
            </a:r>
            <a:r>
              <a:rPr lang="en-US" sz="3200" dirty="0" err="1" smtClean="0">
                <a:solidFill>
                  <a:schemeClr val="tx1"/>
                </a:solidFill>
                <a:latin typeface="Calibri" panose="020F0502020204030204" pitchFamily="34" charset="0"/>
              </a:rPr>
              <a:t>metalloproteins</a:t>
            </a:r>
            <a:r>
              <a:rPr lang="en-US" sz="3200" dirty="0">
                <a:solidFill>
                  <a:schemeClr val="tx1"/>
                </a:solidFill>
                <a:latin typeface="Calibri" panose="020F0502020204030204" pitchFamily="34" charset="0"/>
              </a:rPr>
              <a:t> </a:t>
            </a:r>
            <a:r>
              <a:rPr lang="en-US" sz="3200" dirty="0" smtClean="0">
                <a:solidFill>
                  <a:schemeClr val="tx1"/>
                </a:solidFill>
                <a:latin typeface="Calibri" panose="020F0502020204030204" pitchFamily="34" charset="0"/>
              </a:rPr>
              <a:t>in nature.  One example of this is purple acid phosphatases (PAP).  They are able to catalyze the hydrolysis of phosphomonoester and amide substrates.   There are two different structures of purple acid phosphatase.  The metallic center is composed of an Fe</a:t>
            </a:r>
            <a:r>
              <a:rPr lang="en-US" sz="3200" baseline="30000" dirty="0" smtClean="0">
                <a:solidFill>
                  <a:schemeClr val="tx1"/>
                </a:solidFill>
                <a:latin typeface="Calibri" panose="020F0502020204030204" pitchFamily="34" charset="0"/>
              </a:rPr>
              <a:t>3+</a:t>
            </a:r>
            <a:r>
              <a:rPr lang="en-US" sz="3200" dirty="0" smtClean="0">
                <a:solidFill>
                  <a:schemeClr val="tx1"/>
                </a:solidFill>
                <a:latin typeface="Calibri" panose="020F0502020204030204" pitchFamily="34" charset="0"/>
              </a:rPr>
              <a:t> and another metal.  PAP are very flexible in the mechanistic strategy they employ while binding to substrates.  These metalloenzymes are being studied by medicinal chemists for their possible use in chemotherapy to treat osteoporosis</a:t>
            </a:r>
            <a:r>
              <a:rPr lang="en-US" sz="3200" baseline="30000" dirty="0" smtClean="0">
                <a:solidFill>
                  <a:schemeClr val="tx1"/>
                </a:solidFill>
                <a:latin typeface="Calibri" panose="020F0502020204030204" pitchFamily="34" charset="0"/>
              </a:rPr>
              <a:t>3</a:t>
            </a:r>
            <a:r>
              <a:rPr lang="en-US" sz="3200" dirty="0" smtClean="0">
                <a:solidFill>
                  <a:schemeClr val="tx1"/>
                </a:solidFill>
                <a:latin typeface="Calibri" panose="020F0502020204030204" pitchFamily="34" charset="0"/>
              </a:rPr>
              <a:t>.  </a:t>
            </a:r>
            <a:endParaRPr lang="en-US" sz="3200" dirty="0">
              <a:solidFill>
                <a:schemeClr val="tx1"/>
              </a:solidFill>
              <a:latin typeface="Calibri" panose="020F0502020204030204" pitchFamily="34" charset="0"/>
            </a:endParaRPr>
          </a:p>
        </p:txBody>
      </p:sp>
      <p:pic>
        <p:nvPicPr>
          <p:cNvPr id="18" name="Picture 2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799796" y="15080344"/>
            <a:ext cx="4155438" cy="33371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2" name="TextBox 21"/>
          <p:cNvSpPr txBox="1"/>
          <p:nvPr/>
        </p:nvSpPr>
        <p:spPr>
          <a:xfrm>
            <a:off x="13783478" y="12979176"/>
            <a:ext cx="3992859" cy="2062103"/>
          </a:xfrm>
          <a:prstGeom prst="rect">
            <a:avLst/>
          </a:prstGeom>
          <a:noFill/>
        </p:spPr>
        <p:txBody>
          <a:bodyPr wrap="square" rtlCol="0">
            <a:spAutoFit/>
          </a:bodyPr>
          <a:lstStyle/>
          <a:p>
            <a:r>
              <a:rPr lang="en-US" sz="3200" dirty="0" smtClean="0">
                <a:solidFill>
                  <a:schemeClr val="tx1"/>
                </a:solidFill>
                <a:latin typeface="Calibri" panose="020F0502020204030204" pitchFamily="34" charset="0"/>
              </a:rPr>
              <a:t>Figure 3: Tyrosine iron binding site of PAP for plants</a:t>
            </a:r>
          </a:p>
          <a:p>
            <a:r>
              <a:rPr lang="en-US" sz="3200" dirty="0" smtClean="0">
                <a:solidFill>
                  <a:schemeClr val="tx1"/>
                </a:solidFill>
                <a:latin typeface="Calibri" panose="020F0502020204030204" pitchFamily="34" charset="0"/>
              </a:rPr>
              <a:t>Figure 4: Plant PAP</a:t>
            </a:r>
            <a:endParaRPr lang="en-US" sz="3200" dirty="0">
              <a:solidFill>
                <a:schemeClr val="tx1"/>
              </a:solidFill>
              <a:latin typeface="Calibri" panose="020F0502020204030204" pitchFamily="34" charset="0"/>
            </a:endParaRPr>
          </a:p>
        </p:txBody>
      </p:sp>
      <p:sp>
        <p:nvSpPr>
          <p:cNvPr id="5" name="TextBox 4"/>
          <p:cNvSpPr txBox="1"/>
          <p:nvPr/>
        </p:nvSpPr>
        <p:spPr>
          <a:xfrm>
            <a:off x="19095913" y="9180922"/>
            <a:ext cx="14829509" cy="584775"/>
          </a:xfrm>
          <a:prstGeom prst="rect">
            <a:avLst/>
          </a:prstGeom>
          <a:noFill/>
        </p:spPr>
        <p:txBody>
          <a:bodyPr wrap="none" rtlCol="0">
            <a:spAutoFit/>
          </a:bodyPr>
          <a:lstStyle/>
          <a:p>
            <a:r>
              <a:rPr lang="en-US" sz="3200" dirty="0" smtClean="0">
                <a:solidFill>
                  <a:schemeClr val="tx1"/>
                </a:solidFill>
                <a:latin typeface="Calibri" panose="020F0502020204030204" pitchFamily="34" charset="0"/>
              </a:rPr>
              <a:t>Figure 7: Synthesis of acetylated products		Figure 8: Synthesis of acetylated salts </a:t>
            </a:r>
            <a:endParaRPr lang="en-US" sz="3200" dirty="0">
              <a:solidFill>
                <a:schemeClr val="tx1"/>
              </a:solidFill>
              <a:latin typeface="Calibri" panose="020F0502020204030204" pitchFamily="34" charset="0"/>
            </a:endParaRPr>
          </a:p>
        </p:txBody>
      </p:sp>
      <p:pic>
        <p:nvPicPr>
          <p:cNvPr id="1134" name="Picture 1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850819" y="14850406"/>
            <a:ext cx="8727282" cy="42766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TextBox 20"/>
          <p:cNvSpPr txBox="1"/>
          <p:nvPr/>
        </p:nvSpPr>
        <p:spPr>
          <a:xfrm>
            <a:off x="26510667" y="14412666"/>
            <a:ext cx="7139711" cy="584775"/>
          </a:xfrm>
          <a:prstGeom prst="rect">
            <a:avLst/>
          </a:prstGeom>
          <a:noFill/>
        </p:spPr>
        <p:txBody>
          <a:bodyPr wrap="none" rtlCol="0">
            <a:spAutoFit/>
          </a:bodyPr>
          <a:lstStyle/>
          <a:p>
            <a:r>
              <a:rPr lang="en-US" sz="3200" dirty="0" smtClean="0">
                <a:solidFill>
                  <a:schemeClr val="tx1"/>
                </a:solidFill>
                <a:latin typeface="Calibri" panose="020F0502020204030204" pitchFamily="34" charset="0"/>
              </a:rPr>
              <a:t>Figure 5</a:t>
            </a:r>
            <a:r>
              <a:rPr lang="en-US" sz="3200" dirty="0" smtClean="0">
                <a:solidFill>
                  <a:schemeClr val="tx1"/>
                </a:solidFill>
              </a:rPr>
              <a:t>: </a:t>
            </a:r>
            <a:r>
              <a:rPr lang="en-US" altLang="en-US" sz="3200" baseline="30000" dirty="0">
                <a:solidFill>
                  <a:schemeClr val="tx1"/>
                </a:solidFill>
                <a:latin typeface="Calibri" pitchFamily="34" charset="0"/>
                <a:ea typeface="Calibri" pitchFamily="34" charset="0"/>
                <a:cs typeface="Calibri" pitchFamily="34" charset="0"/>
              </a:rPr>
              <a:t>1</a:t>
            </a:r>
            <a:r>
              <a:rPr lang="en-US" altLang="en-US" sz="3200" dirty="0">
                <a:solidFill>
                  <a:schemeClr val="tx1"/>
                </a:solidFill>
                <a:latin typeface="Calibri" pitchFamily="34" charset="0"/>
                <a:ea typeface="Calibri" pitchFamily="34" charset="0"/>
                <a:cs typeface="Calibri" pitchFamily="34" charset="0"/>
              </a:rPr>
              <a:t>H NMR </a:t>
            </a:r>
            <a:r>
              <a:rPr lang="en-US" altLang="en-US" sz="3200" dirty="0" smtClean="0">
                <a:solidFill>
                  <a:schemeClr val="tx1"/>
                </a:solidFill>
                <a:latin typeface="Calibri" pitchFamily="34" charset="0"/>
                <a:ea typeface="Calibri" pitchFamily="34" charset="0"/>
                <a:cs typeface="Calibri" pitchFamily="34" charset="0"/>
              </a:rPr>
              <a:t> of acetylated products</a:t>
            </a:r>
            <a:endParaRPr lang="en-US" sz="3200" dirty="0">
              <a:solidFill>
                <a:schemeClr val="tx1"/>
              </a:solidFill>
            </a:endParaRPr>
          </a:p>
        </p:txBody>
      </p:sp>
      <p:sp>
        <p:nvSpPr>
          <p:cNvPr id="24" name="TextBox 23"/>
          <p:cNvSpPr txBox="1"/>
          <p:nvPr/>
        </p:nvSpPr>
        <p:spPr>
          <a:xfrm>
            <a:off x="13411200" y="18516600"/>
            <a:ext cx="4011468" cy="2062103"/>
          </a:xfrm>
          <a:prstGeom prst="rect">
            <a:avLst/>
          </a:prstGeom>
          <a:noFill/>
        </p:spPr>
        <p:txBody>
          <a:bodyPr wrap="square" rtlCol="0">
            <a:spAutoFit/>
          </a:bodyPr>
          <a:lstStyle/>
          <a:p>
            <a:r>
              <a:rPr lang="en-US" sz="3200" dirty="0" smtClean="0">
                <a:solidFill>
                  <a:schemeClr val="tx1"/>
                </a:solidFill>
                <a:latin typeface="Calibri" panose="020F0502020204030204" pitchFamily="34" charset="0"/>
              </a:rPr>
              <a:t>Figure 5: Proposed overall reaction mechanism to form complex</a:t>
            </a:r>
            <a:endParaRPr lang="en-US" sz="3200" dirty="0">
              <a:solidFill>
                <a:schemeClr val="tx1"/>
              </a:solidFill>
              <a:latin typeface="Calibri" panose="020F0502020204030204" pitchFamily="34" charset="0"/>
            </a:endParaRPr>
          </a:p>
        </p:txBody>
      </p:sp>
      <p:pic>
        <p:nvPicPr>
          <p:cNvPr id="1176" name="Picture 15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942182" y="702563"/>
            <a:ext cx="2331065" cy="28506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23" name="Object 22"/>
          <p:cNvGraphicFramePr>
            <a:graphicFrameLocks noChangeAspect="1"/>
          </p:cNvGraphicFramePr>
          <p:nvPr>
            <p:extLst>
              <p:ext uri="{D42A27DB-BD31-4B8C-83A1-F6EECF244321}">
                <p14:modId xmlns:p14="http://schemas.microsoft.com/office/powerpoint/2010/main" val="3253241115"/>
              </p:ext>
            </p:extLst>
          </p:nvPr>
        </p:nvGraphicFramePr>
        <p:xfrm>
          <a:off x="8001000" y="9869745"/>
          <a:ext cx="2763549" cy="2110048"/>
        </p:xfrm>
        <a:graphic>
          <a:graphicData uri="http://schemas.openxmlformats.org/presentationml/2006/ole">
            <mc:AlternateContent xmlns:mc="http://schemas.openxmlformats.org/markup-compatibility/2006">
              <mc:Choice xmlns:v="urn:schemas-microsoft-com:vml" Requires="v">
                <p:oleObj spid="_x0000_s1313" name="CS ChemDraw Drawing" r:id="rId9" imgW="1276820" imgH="975000" progId="ChemDraw.Document.6.0">
                  <p:embed/>
                </p:oleObj>
              </mc:Choice>
              <mc:Fallback>
                <p:oleObj name="CS ChemDraw Drawing" r:id="rId9" imgW="1276820" imgH="975000" progId="ChemDraw.Document.6.0">
                  <p:embed/>
                  <p:pic>
                    <p:nvPicPr>
                      <p:cNvPr id="0" name="Object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001000" y="9869745"/>
                        <a:ext cx="2763549" cy="2110048"/>
                      </a:xfrm>
                      <a:prstGeom prst="rect">
                        <a:avLst/>
                      </a:prstGeom>
                      <a:noFill/>
                      <a:ln>
                        <a:noFill/>
                      </a:ln>
                    </p:spPr>
                  </p:pic>
                </p:oleObj>
              </mc:Fallback>
            </mc:AlternateContent>
          </a:graphicData>
        </a:graphic>
      </p:graphicFrame>
      <p:sp>
        <p:nvSpPr>
          <p:cNvPr id="25" name="Rectangle 24"/>
          <p:cNvSpPr/>
          <p:nvPr/>
        </p:nvSpPr>
        <p:spPr>
          <a:xfrm>
            <a:off x="228600" y="17054945"/>
            <a:ext cx="17780296" cy="12341840"/>
          </a:xfrm>
          <a:prstGeom prst="rect">
            <a:avLst/>
          </a:prstGeom>
        </p:spPr>
        <p:txBody>
          <a:bodyPr wrap="square">
            <a:spAutoFit/>
          </a:bodyPr>
          <a:lstStyle/>
          <a:p>
            <a:r>
              <a:rPr lang="en-US" altLang="en-US" sz="4400" dirty="0" smtClean="0">
                <a:solidFill>
                  <a:srgbClr val="000066"/>
                </a:solidFill>
                <a:latin typeface="Calibri" pitchFamily="34" charset="0"/>
                <a:ea typeface="Calibri" pitchFamily="34" charset="0"/>
                <a:cs typeface="Calibri" pitchFamily="34" charset="0"/>
              </a:rPr>
              <a:t>Thesis Goal</a:t>
            </a:r>
          </a:p>
          <a:p>
            <a:r>
              <a:rPr lang="en-US" altLang="en-US" sz="4400" dirty="0">
                <a:solidFill>
                  <a:srgbClr val="000066"/>
                </a:solidFill>
                <a:latin typeface="Calibri" pitchFamily="34" charset="0"/>
                <a:ea typeface="Calibri" pitchFamily="34" charset="0"/>
                <a:cs typeface="Calibri" pitchFamily="34" charset="0"/>
              </a:rPr>
              <a:t>	</a:t>
            </a:r>
            <a:r>
              <a:rPr lang="en-US" altLang="en-US" sz="4400" dirty="0" smtClean="0">
                <a:solidFill>
                  <a:srgbClr val="000066"/>
                </a:solidFill>
                <a:latin typeface="Calibri" pitchFamily="34" charset="0"/>
                <a:ea typeface="Calibri" pitchFamily="34" charset="0"/>
                <a:cs typeface="Calibri" pitchFamily="34" charset="0"/>
              </a:rPr>
              <a:t> </a:t>
            </a:r>
            <a:endParaRPr lang="en-US" altLang="en-US" sz="3200" dirty="0" smtClean="0">
              <a:solidFill>
                <a:schemeClr val="tx1"/>
              </a:solidFill>
              <a:latin typeface="Calibri" pitchFamily="34" charset="0"/>
              <a:ea typeface="Calibri" pitchFamily="34" charset="0"/>
              <a:cs typeface="Calibri" pitchFamily="34" charset="0"/>
            </a:endParaRPr>
          </a:p>
          <a:p>
            <a:endParaRPr lang="en-US" altLang="en-US" sz="3200" dirty="0">
              <a:solidFill>
                <a:schemeClr val="tx1"/>
              </a:solidFill>
              <a:latin typeface="Calibri" pitchFamily="34" charset="0"/>
              <a:ea typeface="Calibri" pitchFamily="34" charset="0"/>
              <a:cs typeface="Calibri" pitchFamily="34" charset="0"/>
            </a:endParaRPr>
          </a:p>
          <a:p>
            <a:endParaRPr lang="en-US" altLang="en-US" sz="3200" dirty="0" smtClean="0">
              <a:solidFill>
                <a:schemeClr val="tx1"/>
              </a:solidFill>
              <a:latin typeface="Calibri" pitchFamily="34" charset="0"/>
              <a:ea typeface="Calibri" pitchFamily="34" charset="0"/>
              <a:cs typeface="Calibri" pitchFamily="34" charset="0"/>
            </a:endParaRPr>
          </a:p>
          <a:p>
            <a:endParaRPr lang="en-US" altLang="en-US" sz="3200" dirty="0">
              <a:solidFill>
                <a:schemeClr val="tx1"/>
              </a:solidFill>
              <a:latin typeface="Calibri" pitchFamily="34" charset="0"/>
              <a:ea typeface="Calibri" pitchFamily="34" charset="0"/>
              <a:cs typeface="Calibri" pitchFamily="34" charset="0"/>
            </a:endParaRPr>
          </a:p>
          <a:p>
            <a:endParaRPr lang="en-US" altLang="en-US" sz="3200" dirty="0" smtClean="0">
              <a:solidFill>
                <a:schemeClr val="tx1"/>
              </a:solidFill>
              <a:latin typeface="Calibri" pitchFamily="34" charset="0"/>
              <a:ea typeface="Calibri" pitchFamily="34" charset="0"/>
              <a:cs typeface="Calibri" pitchFamily="34" charset="0"/>
            </a:endParaRPr>
          </a:p>
          <a:p>
            <a:endParaRPr lang="en-US" altLang="en-US" sz="3200" dirty="0">
              <a:solidFill>
                <a:schemeClr val="tx1"/>
              </a:solidFill>
              <a:latin typeface="Calibri" pitchFamily="34" charset="0"/>
              <a:ea typeface="Calibri" pitchFamily="34" charset="0"/>
              <a:cs typeface="Calibri" pitchFamily="34" charset="0"/>
            </a:endParaRPr>
          </a:p>
          <a:p>
            <a:endParaRPr lang="en-US" altLang="en-US" sz="3200" dirty="0" smtClean="0">
              <a:solidFill>
                <a:schemeClr val="tx1"/>
              </a:solidFill>
              <a:latin typeface="Calibri" pitchFamily="34" charset="0"/>
              <a:ea typeface="Calibri" pitchFamily="34" charset="0"/>
              <a:cs typeface="Calibri" pitchFamily="34" charset="0"/>
            </a:endParaRPr>
          </a:p>
          <a:p>
            <a:endParaRPr lang="en-US" altLang="en-US" sz="3200" dirty="0">
              <a:solidFill>
                <a:schemeClr val="tx1"/>
              </a:solidFill>
              <a:latin typeface="Calibri" pitchFamily="34" charset="0"/>
              <a:ea typeface="Calibri" pitchFamily="34" charset="0"/>
              <a:cs typeface="Calibri" pitchFamily="34" charset="0"/>
            </a:endParaRPr>
          </a:p>
          <a:p>
            <a:endParaRPr lang="en-US" altLang="en-US" sz="3200" dirty="0" smtClean="0">
              <a:solidFill>
                <a:schemeClr val="tx1"/>
              </a:solidFill>
              <a:latin typeface="Calibri" pitchFamily="34" charset="0"/>
              <a:ea typeface="Calibri" pitchFamily="34" charset="0"/>
              <a:cs typeface="Calibri" pitchFamily="34" charset="0"/>
            </a:endParaRPr>
          </a:p>
          <a:p>
            <a:endParaRPr lang="en-US" altLang="en-US" sz="3200" dirty="0">
              <a:solidFill>
                <a:schemeClr val="tx1"/>
              </a:solidFill>
              <a:latin typeface="Calibri" pitchFamily="34" charset="0"/>
              <a:ea typeface="Calibri" pitchFamily="34" charset="0"/>
              <a:cs typeface="Calibri" pitchFamily="34" charset="0"/>
            </a:endParaRPr>
          </a:p>
          <a:p>
            <a:endParaRPr lang="en-US" altLang="en-US" sz="3200" dirty="0" smtClean="0">
              <a:solidFill>
                <a:schemeClr val="tx1"/>
              </a:solidFill>
              <a:latin typeface="Calibri" pitchFamily="34" charset="0"/>
              <a:ea typeface="Calibri" pitchFamily="34" charset="0"/>
              <a:cs typeface="Calibri" pitchFamily="34" charset="0"/>
            </a:endParaRPr>
          </a:p>
          <a:p>
            <a:endParaRPr lang="en-US" altLang="en-US" sz="3200" dirty="0">
              <a:solidFill>
                <a:schemeClr val="tx1"/>
              </a:solidFill>
              <a:latin typeface="Calibri" pitchFamily="34" charset="0"/>
              <a:ea typeface="Calibri" pitchFamily="34" charset="0"/>
              <a:cs typeface="Calibri" pitchFamily="34" charset="0"/>
            </a:endParaRPr>
          </a:p>
          <a:p>
            <a:r>
              <a:rPr lang="en-US" altLang="en-US" sz="3200" dirty="0" smtClean="0">
                <a:solidFill>
                  <a:schemeClr val="tx1"/>
                </a:solidFill>
                <a:latin typeface="Calibri" pitchFamily="34" charset="0"/>
                <a:ea typeface="Calibri" pitchFamily="34" charset="0"/>
                <a:cs typeface="Calibri" pitchFamily="34" charset="0"/>
              </a:rPr>
              <a:t>	</a:t>
            </a:r>
          </a:p>
          <a:p>
            <a:r>
              <a:rPr lang="en-US" altLang="en-US" sz="3200" dirty="0" smtClean="0">
                <a:solidFill>
                  <a:schemeClr val="tx1"/>
                </a:solidFill>
                <a:latin typeface="Calibri" pitchFamily="34" charset="0"/>
                <a:ea typeface="Calibri" pitchFamily="34" charset="0"/>
                <a:cs typeface="Calibri" pitchFamily="34" charset="0"/>
              </a:rPr>
              <a:t>	</a:t>
            </a:r>
          </a:p>
          <a:p>
            <a:endParaRPr lang="en-US" altLang="en-US" sz="3200" dirty="0">
              <a:solidFill>
                <a:schemeClr val="tx1"/>
              </a:solidFill>
              <a:latin typeface="Calibri" pitchFamily="34" charset="0"/>
              <a:ea typeface="Calibri" pitchFamily="34" charset="0"/>
              <a:cs typeface="Calibri" pitchFamily="34" charset="0"/>
            </a:endParaRPr>
          </a:p>
          <a:p>
            <a:r>
              <a:rPr lang="en-US" altLang="en-US" sz="3200" dirty="0" smtClean="0">
                <a:solidFill>
                  <a:schemeClr val="tx1"/>
                </a:solidFill>
                <a:latin typeface="Calibri" pitchFamily="34" charset="0"/>
                <a:ea typeface="Calibri" pitchFamily="34" charset="0"/>
                <a:cs typeface="Calibri" pitchFamily="34" charset="0"/>
              </a:rPr>
              <a:t>	</a:t>
            </a:r>
          </a:p>
          <a:p>
            <a:r>
              <a:rPr lang="en-US" altLang="en-US" sz="3200" dirty="0">
                <a:solidFill>
                  <a:schemeClr val="tx1"/>
                </a:solidFill>
                <a:latin typeface="Calibri" pitchFamily="34" charset="0"/>
                <a:ea typeface="Calibri" pitchFamily="34" charset="0"/>
                <a:cs typeface="Calibri" pitchFamily="34" charset="0"/>
              </a:rPr>
              <a:t>	</a:t>
            </a:r>
            <a:r>
              <a:rPr lang="en-US" altLang="en-US" sz="3200" dirty="0" smtClean="0">
                <a:solidFill>
                  <a:schemeClr val="tx1"/>
                </a:solidFill>
                <a:latin typeface="Calibri" pitchFamily="34" charset="0"/>
                <a:ea typeface="Calibri" pitchFamily="34" charset="0"/>
                <a:cs typeface="Calibri" pitchFamily="34" charset="0"/>
              </a:rPr>
              <a:t>The goal will be to synthesize ligands modelled after tyrosine that hydrogen bond intramolecularly.  Ideal hydrogen bond angles are 180 degrees, which can be seen in water.   The hydrogen bond angle for the N-H----O bond will be approximately 100 degrees.  Previously designed </a:t>
            </a:r>
            <a:r>
              <a:rPr lang="en-US" sz="3200" dirty="0" smtClean="0">
                <a:solidFill>
                  <a:schemeClr val="tx1"/>
                </a:solidFill>
                <a:latin typeface="Calibri" panose="020F0502020204030204" pitchFamily="34" charset="0"/>
              </a:rPr>
              <a:t>model </a:t>
            </a:r>
            <a:r>
              <a:rPr lang="en-US" sz="3200" dirty="0">
                <a:solidFill>
                  <a:schemeClr val="tx1"/>
                </a:solidFill>
                <a:latin typeface="Calibri" panose="020F0502020204030204" pitchFamily="34" charset="0"/>
              </a:rPr>
              <a:t>complexes have shown positive shifts in redox potential due </a:t>
            </a:r>
            <a:r>
              <a:rPr lang="en-US" sz="3200" dirty="0" smtClean="0">
                <a:solidFill>
                  <a:schemeClr val="tx1"/>
                </a:solidFill>
                <a:latin typeface="Calibri" panose="020F0502020204030204" pitchFamily="34" charset="0"/>
              </a:rPr>
              <a:t>to increases in hydrogen bond donation and increases in inductive effects from neighboring functional groups.  The modelled ligands will have both of these characteristics.  </a:t>
            </a:r>
            <a:endParaRPr lang="en-US" altLang="en-US" sz="3200" dirty="0">
              <a:solidFill>
                <a:schemeClr val="tx1"/>
              </a:solidFill>
              <a:latin typeface="Calibri" pitchFamily="34" charset="0"/>
              <a:ea typeface="Calibri" pitchFamily="34" charset="0"/>
              <a:cs typeface="Calibri" pitchFamily="34" charset="0"/>
            </a:endParaRPr>
          </a:p>
          <a:p>
            <a:r>
              <a:rPr lang="en-US" altLang="en-US" sz="3600" dirty="0">
                <a:solidFill>
                  <a:schemeClr val="tx1"/>
                </a:solidFill>
                <a:latin typeface="Calibri" pitchFamily="34" charset="0"/>
                <a:ea typeface="Calibri" pitchFamily="34" charset="0"/>
                <a:cs typeface="Calibri" pitchFamily="34" charset="0"/>
              </a:rPr>
              <a:t>	</a:t>
            </a:r>
            <a:endParaRPr lang="en-US" altLang="en-US" sz="3600" dirty="0">
              <a:latin typeface="Calibri" pitchFamily="34" charset="0"/>
              <a:ea typeface="Calibri" pitchFamily="34" charset="0"/>
              <a:cs typeface="Calibri" pitchFamily="34" charset="0"/>
            </a:endParaRPr>
          </a:p>
        </p:txBody>
      </p:sp>
      <p:graphicFrame>
        <p:nvGraphicFramePr>
          <p:cNvPr id="26" name="Object 25"/>
          <p:cNvGraphicFramePr>
            <a:graphicFrameLocks noChangeAspect="1"/>
          </p:cNvGraphicFramePr>
          <p:nvPr>
            <p:extLst>
              <p:ext uri="{D42A27DB-BD31-4B8C-83A1-F6EECF244321}">
                <p14:modId xmlns:p14="http://schemas.microsoft.com/office/powerpoint/2010/main" val="1220689577"/>
              </p:ext>
            </p:extLst>
          </p:nvPr>
        </p:nvGraphicFramePr>
        <p:xfrm>
          <a:off x="907242" y="18139925"/>
          <a:ext cx="11488707" cy="2331042"/>
        </p:xfrm>
        <a:graphic>
          <a:graphicData uri="http://schemas.openxmlformats.org/presentationml/2006/ole">
            <mc:AlternateContent xmlns:mc="http://schemas.openxmlformats.org/markup-compatibility/2006">
              <mc:Choice xmlns:v="urn:schemas-microsoft-com:vml" Requires="v">
                <p:oleObj spid="_x0000_s1314" name="CS ChemDraw Drawing" r:id="rId11" imgW="4038315" imgH="819518" progId="ChemDraw.Document.6.0">
                  <p:embed/>
                </p:oleObj>
              </mc:Choice>
              <mc:Fallback>
                <p:oleObj name="CS ChemDraw Drawing" r:id="rId11" imgW="4038315" imgH="819518" progId="ChemDraw.Document.6.0">
                  <p:embed/>
                  <p:pic>
                    <p:nvPicPr>
                      <p:cNvPr id="0" name="Object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07242" y="18139925"/>
                        <a:ext cx="11488707" cy="2331042"/>
                      </a:xfrm>
                      <a:prstGeom prst="rect">
                        <a:avLst/>
                      </a:prstGeom>
                      <a:noFill/>
                      <a:ln>
                        <a:noFill/>
                      </a:ln>
                    </p:spPr>
                  </p:pic>
                </p:oleObj>
              </mc:Fallback>
            </mc:AlternateContent>
          </a:graphicData>
        </a:graphic>
      </p:graphicFrame>
      <p:graphicFrame>
        <p:nvGraphicFramePr>
          <p:cNvPr id="28" name="Object 27"/>
          <p:cNvGraphicFramePr>
            <a:graphicFrameLocks noChangeAspect="1"/>
          </p:cNvGraphicFramePr>
          <p:nvPr>
            <p:extLst>
              <p:ext uri="{D42A27DB-BD31-4B8C-83A1-F6EECF244321}">
                <p14:modId xmlns:p14="http://schemas.microsoft.com/office/powerpoint/2010/main" val="1293770283"/>
              </p:ext>
            </p:extLst>
          </p:nvPr>
        </p:nvGraphicFramePr>
        <p:xfrm>
          <a:off x="26579754" y="3890629"/>
          <a:ext cx="7453047" cy="5352516"/>
        </p:xfrm>
        <a:graphic>
          <a:graphicData uri="http://schemas.openxmlformats.org/presentationml/2006/ole">
            <mc:AlternateContent xmlns:mc="http://schemas.openxmlformats.org/markup-compatibility/2006">
              <mc:Choice xmlns:v="urn:schemas-microsoft-com:vml" Requires="v">
                <p:oleObj spid="_x0000_s1315" name="CS ChemDraw Drawing" r:id="rId13" imgW="3294358" imgH="2364888" progId="ChemDraw.Document.6.0">
                  <p:embed/>
                </p:oleObj>
              </mc:Choice>
              <mc:Fallback>
                <p:oleObj name="CS ChemDraw Drawing" r:id="rId13" imgW="3294358" imgH="2364888" progId="ChemDraw.Document.6.0">
                  <p:embed/>
                  <p:pic>
                    <p:nvPicPr>
                      <p:cNvPr id="0" name="Object 5"/>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6579754" y="3890629"/>
                        <a:ext cx="7453047" cy="5352516"/>
                      </a:xfrm>
                      <a:prstGeom prst="rect">
                        <a:avLst/>
                      </a:prstGeom>
                      <a:noFill/>
                      <a:ln>
                        <a:noFill/>
                      </a:ln>
                    </p:spPr>
                  </p:pic>
                </p:oleObj>
              </mc:Fallback>
            </mc:AlternateContent>
          </a:graphicData>
        </a:graphic>
      </p:graphicFrame>
      <p:graphicFrame>
        <p:nvGraphicFramePr>
          <p:cNvPr id="29" name="Object 28"/>
          <p:cNvGraphicFramePr>
            <a:graphicFrameLocks noChangeAspect="1"/>
          </p:cNvGraphicFramePr>
          <p:nvPr>
            <p:extLst>
              <p:ext uri="{D42A27DB-BD31-4B8C-83A1-F6EECF244321}">
                <p14:modId xmlns:p14="http://schemas.microsoft.com/office/powerpoint/2010/main" val="1174764946"/>
              </p:ext>
            </p:extLst>
          </p:nvPr>
        </p:nvGraphicFramePr>
        <p:xfrm>
          <a:off x="18819951" y="3999208"/>
          <a:ext cx="7062952" cy="5181714"/>
        </p:xfrm>
        <a:graphic>
          <a:graphicData uri="http://schemas.openxmlformats.org/presentationml/2006/ole">
            <mc:AlternateContent xmlns:mc="http://schemas.openxmlformats.org/markup-compatibility/2006">
              <mc:Choice xmlns:v="urn:schemas-microsoft-com:vml" Requires="v">
                <p:oleObj spid="_x0000_s1316" name="CS ChemDraw Drawing" r:id="rId15" imgW="3343218" imgH="2453156" progId="ChemDraw.Document.6.0">
                  <p:embed/>
                </p:oleObj>
              </mc:Choice>
              <mc:Fallback>
                <p:oleObj name="CS ChemDraw Drawing" r:id="rId15" imgW="3343218" imgH="2453156" progId="ChemDraw.Document.6.0">
                  <p:embed/>
                  <p:pic>
                    <p:nvPicPr>
                      <p:cNvPr id="0" name="Object 4"/>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8819951" y="3999208"/>
                        <a:ext cx="7062952" cy="5181714"/>
                      </a:xfrm>
                      <a:prstGeom prst="rect">
                        <a:avLst/>
                      </a:prstGeom>
                      <a:noFill/>
                      <a:ln>
                        <a:noFill/>
                      </a:ln>
                    </p:spPr>
                  </p:pic>
                </p:oleObj>
              </mc:Fallback>
            </mc:AlternateContent>
          </a:graphicData>
        </a:graphic>
      </p:graphicFrame>
      <p:sp>
        <p:nvSpPr>
          <p:cNvPr id="30" name="Rectangle 29"/>
          <p:cNvSpPr/>
          <p:nvPr/>
        </p:nvSpPr>
        <p:spPr>
          <a:xfrm>
            <a:off x="27436323" y="18947440"/>
            <a:ext cx="5264390" cy="584775"/>
          </a:xfrm>
          <a:prstGeom prst="rect">
            <a:avLst/>
          </a:prstGeom>
        </p:spPr>
        <p:txBody>
          <a:bodyPr wrap="none">
            <a:spAutoFit/>
          </a:bodyPr>
          <a:lstStyle/>
          <a:p>
            <a:r>
              <a:rPr lang="en-US" sz="3200" dirty="0">
                <a:solidFill>
                  <a:schemeClr val="tx1"/>
                </a:solidFill>
                <a:latin typeface="Calibri" panose="020F0502020204030204" pitchFamily="34" charset="0"/>
              </a:rPr>
              <a:t>Figure </a:t>
            </a:r>
            <a:r>
              <a:rPr lang="en-US" sz="3200" dirty="0" smtClean="0">
                <a:solidFill>
                  <a:schemeClr val="tx1"/>
                </a:solidFill>
                <a:latin typeface="Calibri" panose="020F0502020204030204" pitchFamily="34" charset="0"/>
              </a:rPr>
              <a:t>6: IR</a:t>
            </a:r>
            <a:r>
              <a:rPr lang="en-US" altLang="en-US" sz="3200" dirty="0" smtClean="0">
                <a:solidFill>
                  <a:schemeClr val="tx1"/>
                </a:solidFill>
                <a:latin typeface="Calibri" pitchFamily="34" charset="0"/>
                <a:ea typeface="Calibri" pitchFamily="34" charset="0"/>
                <a:cs typeface="Calibri" pitchFamily="34" charset="0"/>
              </a:rPr>
              <a:t> </a:t>
            </a:r>
            <a:r>
              <a:rPr lang="en-US" altLang="en-US" sz="3200" dirty="0">
                <a:solidFill>
                  <a:schemeClr val="tx1"/>
                </a:solidFill>
                <a:latin typeface="Calibri" pitchFamily="34" charset="0"/>
                <a:ea typeface="Calibri" pitchFamily="34" charset="0"/>
                <a:cs typeface="Calibri" pitchFamily="34" charset="0"/>
              </a:rPr>
              <a:t>of acetylated </a:t>
            </a:r>
            <a:r>
              <a:rPr lang="en-US" altLang="en-US" sz="3200" dirty="0" smtClean="0">
                <a:solidFill>
                  <a:schemeClr val="tx1"/>
                </a:solidFill>
                <a:latin typeface="Calibri" pitchFamily="34" charset="0"/>
                <a:ea typeface="Calibri" pitchFamily="34" charset="0"/>
                <a:cs typeface="Calibri" pitchFamily="34" charset="0"/>
              </a:rPr>
              <a:t>salts</a:t>
            </a:r>
            <a:endParaRPr lang="en-US" sz="3200" dirty="0">
              <a:solidFill>
                <a:schemeClr val="tx1"/>
              </a:solidFill>
              <a:latin typeface="Calibri" panose="020F0502020204030204" pitchFamily="34" charset="0"/>
            </a:endParaRPr>
          </a:p>
        </p:txBody>
      </p:sp>
      <p:graphicFrame>
        <p:nvGraphicFramePr>
          <p:cNvPr id="31" name="Object 30"/>
          <p:cNvGraphicFramePr>
            <a:graphicFrameLocks noChangeAspect="1"/>
          </p:cNvGraphicFramePr>
          <p:nvPr>
            <p:extLst>
              <p:ext uri="{D42A27DB-BD31-4B8C-83A1-F6EECF244321}">
                <p14:modId xmlns:p14="http://schemas.microsoft.com/office/powerpoint/2010/main" val="130025451"/>
              </p:ext>
            </p:extLst>
          </p:nvPr>
        </p:nvGraphicFramePr>
        <p:xfrm>
          <a:off x="470336" y="20772595"/>
          <a:ext cx="16531732" cy="4951336"/>
        </p:xfrm>
        <a:graphic>
          <a:graphicData uri="http://schemas.openxmlformats.org/presentationml/2006/ole">
            <mc:AlternateContent xmlns:mc="http://schemas.openxmlformats.org/markup-compatibility/2006">
              <mc:Choice xmlns:v="urn:schemas-microsoft-com:vml" Requires="v">
                <p:oleObj spid="_x0000_s1317" name="CS ChemDraw Drawing" r:id="rId17" imgW="6412715" imgH="1921387" progId="ChemDraw.Document.6.0">
                  <p:embed/>
                </p:oleObj>
              </mc:Choice>
              <mc:Fallback>
                <p:oleObj name="CS ChemDraw Drawing" r:id="rId17" imgW="6412715" imgH="1921387" progId="ChemDraw.Document.6.0">
                  <p:embed/>
                  <p:pic>
                    <p:nvPicPr>
                      <p:cNvPr id="0" name=""/>
                      <p:cNvPicPr/>
                      <p:nvPr/>
                    </p:nvPicPr>
                    <p:blipFill>
                      <a:blip r:embed="rId18"/>
                      <a:stretch>
                        <a:fillRect/>
                      </a:stretch>
                    </p:blipFill>
                    <p:spPr>
                      <a:xfrm>
                        <a:off x="470336" y="20772595"/>
                        <a:ext cx="16531732" cy="4951336"/>
                      </a:xfrm>
                      <a:prstGeom prst="rect">
                        <a:avLst/>
                      </a:prstGeom>
                    </p:spPr>
                  </p:pic>
                </p:oleObj>
              </mc:Fallback>
            </mc:AlternateContent>
          </a:graphicData>
        </a:graphic>
      </p:graphicFrame>
      <p:pic>
        <p:nvPicPr>
          <p:cNvPr id="38" name="Picture 2"/>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1778383" y="9664956"/>
            <a:ext cx="5997953" cy="31716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3" name="Object 2"/>
          <p:cNvGraphicFramePr>
            <a:graphicFrameLocks noChangeAspect="1"/>
          </p:cNvGraphicFramePr>
          <p:nvPr>
            <p:extLst>
              <p:ext uri="{D42A27DB-BD31-4B8C-83A1-F6EECF244321}">
                <p14:modId xmlns:p14="http://schemas.microsoft.com/office/powerpoint/2010/main" val="909505743"/>
              </p:ext>
            </p:extLst>
          </p:nvPr>
        </p:nvGraphicFramePr>
        <p:xfrm>
          <a:off x="28346399" y="15992766"/>
          <a:ext cx="3046687" cy="2066634"/>
        </p:xfrm>
        <a:graphic>
          <a:graphicData uri="http://schemas.openxmlformats.org/presentationml/2006/ole">
            <mc:AlternateContent xmlns:mc="http://schemas.openxmlformats.org/markup-compatibility/2006">
              <mc:Choice xmlns:v="urn:schemas-microsoft-com:vml" Requires="v">
                <p:oleObj spid="_x0000_s1318" name="CS ChemDraw Drawing" r:id="rId20" imgW="907926" imgH="615449" progId="ChemDraw.Document.6.0">
                  <p:embed/>
                </p:oleObj>
              </mc:Choice>
              <mc:Fallback>
                <p:oleObj name="CS ChemDraw Drawing" r:id="rId20" imgW="907926" imgH="615449" progId="ChemDraw.Document.6.0">
                  <p:embed/>
                  <p:pic>
                    <p:nvPicPr>
                      <p:cNvPr id="0" name=""/>
                      <p:cNvPicPr/>
                      <p:nvPr/>
                    </p:nvPicPr>
                    <p:blipFill>
                      <a:blip r:embed="rId21"/>
                      <a:stretch>
                        <a:fillRect/>
                      </a:stretch>
                    </p:blipFill>
                    <p:spPr>
                      <a:xfrm>
                        <a:off x="28346399" y="15992766"/>
                        <a:ext cx="3046687" cy="2066634"/>
                      </a:xfrm>
                      <a:prstGeom prst="rect">
                        <a:avLst/>
                      </a:prstGeom>
                    </p:spPr>
                  </p:pic>
                </p:oleObj>
              </mc:Fallback>
            </mc:AlternateContent>
          </a:graphicData>
        </a:graphic>
      </p:graphicFrame>
      <p:pic>
        <p:nvPicPr>
          <p:cNvPr id="1297" name="Picture 273"/>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25728413" y="9593016"/>
            <a:ext cx="8849688" cy="4819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spDef>
    <a:ln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5575</TotalTime>
  <Words>111</Words>
  <Application>Microsoft Office PowerPoint</Application>
  <PresentationFormat>Custom</PresentationFormat>
  <Paragraphs>58</Paragraphs>
  <Slides>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Blank Presentation</vt:lpstr>
      <vt:lpstr>CS ChemDraw Drawing</vt:lpstr>
      <vt:lpstr>PowerPoint Presentation</vt:lpstr>
    </vt:vector>
  </TitlesOfParts>
  <Company>Mechanical Engineering VT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Michael Alley</dc:creator>
  <cp:lastModifiedBy>Owner</cp:lastModifiedBy>
  <cp:revision>179</cp:revision>
  <cp:lastPrinted>2003-04-18T14:25:05Z</cp:lastPrinted>
  <dcterms:created xsi:type="dcterms:W3CDTF">2003-04-11T15:30:44Z</dcterms:created>
  <dcterms:modified xsi:type="dcterms:W3CDTF">2015-04-19T15:37:38Z</dcterms:modified>
</cp:coreProperties>
</file>