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71"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10BC"/>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varScale="1">
        <p:scale>
          <a:sx n="17" d="100"/>
          <a:sy n="17" d="100"/>
        </p:scale>
        <p:origin x="1818" y="138"/>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0" y="4788749"/>
            <a:ext cx="27432000" cy="10187093"/>
          </a:xfrm>
        </p:spPr>
        <p:txBody>
          <a:bodyPr anchor="b"/>
          <a:lstStyle>
            <a:lvl1pPr algn="ctr">
              <a:defRPr sz="18000"/>
            </a:lvl1pPr>
          </a:lstStyle>
          <a:p>
            <a:r>
              <a:rPr lang="en-US" smtClean="0"/>
              <a:t>Click to edit Master title style</a:t>
            </a:r>
            <a:endParaRPr lang="en-US"/>
          </a:p>
        </p:txBody>
      </p:sp>
      <p:sp>
        <p:nvSpPr>
          <p:cNvPr id="3" name="Subtitle 2"/>
          <p:cNvSpPr>
            <a:spLocks noGrp="1"/>
          </p:cNvSpPr>
          <p:nvPr>
            <p:ph type="subTitle" idx="1"/>
          </p:nvPr>
        </p:nvSpPr>
        <p:spPr>
          <a:xfrm>
            <a:off x="4572000" y="15368695"/>
            <a:ext cx="27432000" cy="7064585"/>
          </a:xfrm>
        </p:spPr>
        <p:txBody>
          <a:bodyPr/>
          <a:lstStyle>
            <a:lvl1pPr marL="0" indent="0" algn="ctr">
              <a:buNone/>
              <a:defRPr sz="7200"/>
            </a:lvl1pPr>
            <a:lvl2pPr marL="1371600" indent="0" algn="ctr">
              <a:buNone/>
              <a:defRPr sz="6000"/>
            </a:lvl2pPr>
            <a:lvl3pPr marL="2743200" indent="0" algn="ctr">
              <a:buNone/>
              <a:defRPr sz="5400"/>
            </a:lvl3pPr>
            <a:lvl4pPr marL="4114800" indent="0" algn="ctr">
              <a:buNone/>
              <a:defRPr sz="4800"/>
            </a:lvl4pPr>
            <a:lvl5pPr marL="5486400" indent="0" algn="ctr">
              <a:buNone/>
              <a:defRPr sz="4800"/>
            </a:lvl5pPr>
            <a:lvl6pPr marL="6858000" indent="0" algn="ctr">
              <a:buNone/>
              <a:defRPr sz="4800"/>
            </a:lvl6pPr>
            <a:lvl7pPr marL="8229600" indent="0" algn="ctr">
              <a:buNone/>
              <a:defRPr sz="4800"/>
            </a:lvl7pPr>
            <a:lvl8pPr marL="9601200" indent="0" algn="ctr">
              <a:buNone/>
              <a:defRPr sz="4800"/>
            </a:lvl8pPr>
            <a:lvl9pPr marL="10972800" indent="0" algn="ctr">
              <a:buNone/>
              <a:defRPr sz="48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F1C8006-FACE-40FE-8A0C-807A243C6D31}" type="slidenum">
              <a:rPr lang="en-US" smtClean="0"/>
              <a:pPr>
                <a:defRPr/>
              </a:pPr>
              <a:t>‹#›</a:t>
            </a:fld>
            <a:endParaRPr lang="en-US"/>
          </a:p>
        </p:txBody>
      </p:sp>
    </p:spTree>
    <p:extLst>
      <p:ext uri="{BB962C8B-B14F-4D97-AF65-F5344CB8AC3E}">
        <p14:creationId xmlns:p14="http://schemas.microsoft.com/office/powerpoint/2010/main" val="793934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5A887F7-588A-4B87-900A-93D071BD906A}" type="slidenum">
              <a:rPr lang="en-US" smtClean="0"/>
              <a:pPr>
                <a:defRPr/>
              </a:pPr>
              <a:t>‹#›</a:t>
            </a:fld>
            <a:endParaRPr lang="en-US"/>
          </a:p>
        </p:txBody>
      </p:sp>
    </p:spTree>
    <p:extLst>
      <p:ext uri="{BB962C8B-B14F-4D97-AF65-F5344CB8AC3E}">
        <p14:creationId xmlns:p14="http://schemas.microsoft.com/office/powerpoint/2010/main" val="2816143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0" y="7294884"/>
            <a:ext cx="31546800" cy="12171678"/>
          </a:xfrm>
        </p:spPr>
        <p:txBody>
          <a:bodyPr anchor="b"/>
          <a:lstStyle>
            <a:lvl1pPr>
              <a:defRPr sz="18000"/>
            </a:lvl1pPr>
          </a:lstStyle>
          <a:p>
            <a:r>
              <a:rPr lang="en-US" smtClean="0"/>
              <a:t>Click to edit Master title style</a:t>
            </a:r>
            <a:endParaRPr lang="en-US"/>
          </a:p>
        </p:txBody>
      </p:sp>
      <p:sp>
        <p:nvSpPr>
          <p:cNvPr id="3" name="Text Placeholder 2"/>
          <p:cNvSpPr>
            <a:spLocks noGrp="1"/>
          </p:cNvSpPr>
          <p:nvPr>
            <p:ph type="body" idx="1"/>
          </p:nvPr>
        </p:nvSpPr>
        <p:spPr>
          <a:xfrm>
            <a:off x="2495550" y="19581711"/>
            <a:ext cx="31546800" cy="6400798"/>
          </a:xfrm>
        </p:spPr>
        <p:txBody>
          <a:bodyPr/>
          <a:lstStyle>
            <a:lvl1pPr marL="0" indent="0">
              <a:buNone/>
              <a:defRPr sz="7200">
                <a:solidFill>
                  <a:schemeClr val="tx1">
                    <a:tint val="75000"/>
                  </a:schemeClr>
                </a:solidFill>
              </a:defRPr>
            </a:lvl1pPr>
            <a:lvl2pPr marL="1371600" indent="0">
              <a:buNone/>
              <a:defRPr sz="6000">
                <a:solidFill>
                  <a:schemeClr val="tx1">
                    <a:tint val="75000"/>
                  </a:schemeClr>
                </a:solidFill>
              </a:defRPr>
            </a:lvl2pPr>
            <a:lvl3pPr marL="2743200" indent="0">
              <a:buNone/>
              <a:defRPr sz="5400">
                <a:solidFill>
                  <a:schemeClr val="tx1">
                    <a:tint val="75000"/>
                  </a:schemeClr>
                </a:solidFill>
              </a:defRPr>
            </a:lvl3pPr>
            <a:lvl4pPr marL="4114800" indent="0">
              <a:buNone/>
              <a:defRPr sz="4800">
                <a:solidFill>
                  <a:schemeClr val="tx1">
                    <a:tint val="75000"/>
                  </a:schemeClr>
                </a:solidFill>
              </a:defRPr>
            </a:lvl4pPr>
            <a:lvl5pPr marL="5486400" indent="0">
              <a:buNone/>
              <a:defRPr sz="4800">
                <a:solidFill>
                  <a:schemeClr val="tx1">
                    <a:tint val="75000"/>
                  </a:schemeClr>
                </a:solidFill>
              </a:defRPr>
            </a:lvl5pPr>
            <a:lvl6pPr marL="6858000" indent="0">
              <a:buNone/>
              <a:defRPr sz="4800">
                <a:solidFill>
                  <a:schemeClr val="tx1">
                    <a:tint val="75000"/>
                  </a:schemeClr>
                </a:solidFill>
              </a:defRPr>
            </a:lvl6pPr>
            <a:lvl7pPr marL="8229600" indent="0">
              <a:buNone/>
              <a:defRPr sz="4800">
                <a:solidFill>
                  <a:schemeClr val="tx1">
                    <a:tint val="75000"/>
                  </a:schemeClr>
                </a:solidFill>
              </a:defRPr>
            </a:lvl7pPr>
            <a:lvl8pPr marL="9601200" indent="0">
              <a:buNone/>
              <a:defRPr sz="4800">
                <a:solidFill>
                  <a:schemeClr val="tx1">
                    <a:tint val="75000"/>
                  </a:schemeClr>
                </a:solidFill>
              </a:defRPr>
            </a:lvl8pPr>
            <a:lvl9pPr marL="10972800" indent="0">
              <a:buNone/>
              <a:defRPr sz="4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7ECC3DE-5D7E-40EF-98D9-1CC0D680ED93}" type="slidenum">
              <a:rPr lang="en-US" smtClean="0"/>
              <a:pPr>
                <a:defRPr/>
              </a:pPr>
              <a:t>‹#›</a:t>
            </a:fld>
            <a:endParaRPr lang="en-US"/>
          </a:p>
        </p:txBody>
      </p:sp>
    </p:spTree>
    <p:extLst>
      <p:ext uri="{BB962C8B-B14F-4D97-AF65-F5344CB8AC3E}">
        <p14:creationId xmlns:p14="http://schemas.microsoft.com/office/powerpoint/2010/main" val="2149289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14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16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990B410-E75A-4B08-B224-07F9C8F6EC7B}" type="slidenum">
              <a:rPr lang="en-US" smtClean="0"/>
              <a:pPr>
                <a:defRPr/>
              </a:pPr>
              <a:t>‹#›</a:t>
            </a:fld>
            <a:endParaRPr lang="en-US"/>
          </a:p>
        </p:txBody>
      </p:sp>
    </p:spTree>
    <p:extLst>
      <p:ext uri="{BB962C8B-B14F-4D97-AF65-F5344CB8AC3E}">
        <p14:creationId xmlns:p14="http://schemas.microsoft.com/office/powerpoint/2010/main" val="2419478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69"/>
            <a:ext cx="31546800" cy="5655735"/>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2519366" y="7172962"/>
            <a:ext cx="15473361" cy="3515358"/>
          </a:xfrm>
        </p:spPr>
        <p:txBody>
          <a:bodyPr anchor="b"/>
          <a:lstStyle>
            <a:lvl1pPr marL="0" indent="0">
              <a:buNone/>
              <a:defRPr sz="7200" b="1"/>
            </a:lvl1pPr>
            <a:lvl2pPr marL="1371600" indent="0">
              <a:buNone/>
              <a:defRPr sz="6000" b="1"/>
            </a:lvl2pPr>
            <a:lvl3pPr marL="2743200" indent="0">
              <a:buNone/>
              <a:defRPr sz="5400" b="1"/>
            </a:lvl3pPr>
            <a:lvl4pPr marL="4114800" indent="0">
              <a:buNone/>
              <a:defRPr sz="4800" b="1"/>
            </a:lvl4pPr>
            <a:lvl5pPr marL="5486400" indent="0">
              <a:buNone/>
              <a:defRPr sz="4800" b="1"/>
            </a:lvl5pPr>
            <a:lvl6pPr marL="6858000" indent="0">
              <a:buNone/>
              <a:defRPr sz="4800" b="1"/>
            </a:lvl6pPr>
            <a:lvl7pPr marL="8229600" indent="0">
              <a:buNone/>
              <a:defRPr sz="4800" b="1"/>
            </a:lvl7pPr>
            <a:lvl8pPr marL="9601200" indent="0">
              <a:buNone/>
              <a:defRPr sz="4800" b="1"/>
            </a:lvl8pPr>
            <a:lvl9pPr marL="10972800" indent="0">
              <a:buNone/>
              <a:defRPr sz="4800" b="1"/>
            </a:lvl9pPr>
          </a:lstStyle>
          <a:p>
            <a:pPr lvl="0"/>
            <a:r>
              <a:rPr lang="en-US" smtClean="0"/>
              <a:t>Click to edit Master text styles</a:t>
            </a:r>
          </a:p>
        </p:txBody>
      </p:sp>
      <p:sp>
        <p:nvSpPr>
          <p:cNvPr id="4" name="Content Placeholder 3"/>
          <p:cNvSpPr>
            <a:spLocks noGrp="1"/>
          </p:cNvSpPr>
          <p:nvPr>
            <p:ph sz="half" idx="2"/>
          </p:nvPr>
        </p:nvSpPr>
        <p:spPr>
          <a:xfrm>
            <a:off x="2519366" y="10688320"/>
            <a:ext cx="15473361"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16600" y="7172962"/>
            <a:ext cx="15549564" cy="3515358"/>
          </a:xfrm>
        </p:spPr>
        <p:txBody>
          <a:bodyPr anchor="b"/>
          <a:lstStyle>
            <a:lvl1pPr marL="0" indent="0">
              <a:buNone/>
              <a:defRPr sz="7200" b="1"/>
            </a:lvl1pPr>
            <a:lvl2pPr marL="1371600" indent="0">
              <a:buNone/>
              <a:defRPr sz="6000" b="1"/>
            </a:lvl2pPr>
            <a:lvl3pPr marL="2743200" indent="0">
              <a:buNone/>
              <a:defRPr sz="5400" b="1"/>
            </a:lvl3pPr>
            <a:lvl4pPr marL="4114800" indent="0">
              <a:buNone/>
              <a:defRPr sz="4800" b="1"/>
            </a:lvl4pPr>
            <a:lvl5pPr marL="5486400" indent="0">
              <a:buNone/>
              <a:defRPr sz="4800" b="1"/>
            </a:lvl5pPr>
            <a:lvl6pPr marL="6858000" indent="0">
              <a:buNone/>
              <a:defRPr sz="4800" b="1"/>
            </a:lvl6pPr>
            <a:lvl7pPr marL="8229600" indent="0">
              <a:buNone/>
              <a:defRPr sz="4800" b="1"/>
            </a:lvl7pPr>
            <a:lvl8pPr marL="9601200" indent="0">
              <a:buNone/>
              <a:defRPr sz="4800" b="1"/>
            </a:lvl8pPr>
            <a:lvl9pPr marL="10972800" indent="0">
              <a:buNone/>
              <a:defRPr sz="4800" b="1"/>
            </a:lvl9pPr>
          </a:lstStyle>
          <a:p>
            <a:pPr lvl="0"/>
            <a:r>
              <a:rPr lang="en-US" smtClean="0"/>
              <a:t>Click to edit Master text styles</a:t>
            </a:r>
          </a:p>
        </p:txBody>
      </p:sp>
      <p:sp>
        <p:nvSpPr>
          <p:cNvPr id="6" name="Content Placeholder 5"/>
          <p:cNvSpPr>
            <a:spLocks noGrp="1"/>
          </p:cNvSpPr>
          <p:nvPr>
            <p:ph sz="quarter" idx="4"/>
          </p:nvPr>
        </p:nvSpPr>
        <p:spPr>
          <a:xfrm>
            <a:off x="18516600" y="10688320"/>
            <a:ext cx="15549564"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F2CDC093-7A6F-4E5D-9FFF-DBD5AB893B0A}" type="slidenum">
              <a:rPr lang="en-US" smtClean="0"/>
              <a:pPr>
                <a:defRPr/>
              </a:pPr>
              <a:t>‹#›</a:t>
            </a:fld>
            <a:endParaRPr lang="en-US"/>
          </a:p>
        </p:txBody>
      </p:sp>
    </p:spTree>
    <p:extLst>
      <p:ext uri="{BB962C8B-B14F-4D97-AF65-F5344CB8AC3E}">
        <p14:creationId xmlns:p14="http://schemas.microsoft.com/office/powerpoint/2010/main" val="1497070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F0A30D8-122F-4F6F-B8D9-294F0B5A2E27}" type="slidenum">
              <a:rPr lang="en-US" smtClean="0"/>
              <a:pPr>
                <a:defRPr/>
              </a:pPr>
              <a:t>‹#›</a:t>
            </a:fld>
            <a:endParaRPr lang="en-US"/>
          </a:p>
        </p:txBody>
      </p:sp>
    </p:spTree>
    <p:extLst>
      <p:ext uri="{BB962C8B-B14F-4D97-AF65-F5344CB8AC3E}">
        <p14:creationId xmlns:p14="http://schemas.microsoft.com/office/powerpoint/2010/main" val="813985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1B433658-D803-4156-B2D5-E4B16BCD34D5}" type="slidenum">
              <a:rPr lang="en-US" smtClean="0"/>
              <a:pPr>
                <a:defRPr/>
              </a:pPr>
              <a:t>‹#›</a:t>
            </a:fld>
            <a:endParaRPr lang="en-US"/>
          </a:p>
        </p:txBody>
      </p:sp>
    </p:spTree>
    <p:extLst>
      <p:ext uri="{BB962C8B-B14F-4D97-AF65-F5344CB8AC3E}">
        <p14:creationId xmlns:p14="http://schemas.microsoft.com/office/powerpoint/2010/main" val="3781520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6" y="1950720"/>
            <a:ext cx="11796711" cy="6827520"/>
          </a:xfrm>
        </p:spPr>
        <p:txBody>
          <a:bodyPr anchor="b"/>
          <a:lstStyle>
            <a:lvl1pPr>
              <a:defRPr sz="9600"/>
            </a:lvl1pPr>
          </a:lstStyle>
          <a:p>
            <a:r>
              <a:rPr lang="en-US" smtClean="0"/>
              <a:t>Click to edit Master title style</a:t>
            </a:r>
            <a:endParaRPr lang="en-US"/>
          </a:p>
        </p:txBody>
      </p:sp>
      <p:sp>
        <p:nvSpPr>
          <p:cNvPr id="3" name="Content Placeholder 2"/>
          <p:cNvSpPr>
            <a:spLocks noGrp="1"/>
          </p:cNvSpPr>
          <p:nvPr>
            <p:ph idx="1"/>
          </p:nvPr>
        </p:nvSpPr>
        <p:spPr>
          <a:xfrm>
            <a:off x="15549564" y="4213016"/>
            <a:ext cx="18516600" cy="20794133"/>
          </a:xfrm>
        </p:spPr>
        <p:txBody>
          <a:bodyPr/>
          <a:lstStyle>
            <a:lvl1pPr>
              <a:defRPr sz="9600"/>
            </a:lvl1pPr>
            <a:lvl2pPr>
              <a:defRPr sz="8400"/>
            </a:lvl2pPr>
            <a:lvl3pPr>
              <a:defRPr sz="7200"/>
            </a:lvl3pPr>
            <a:lvl4pPr>
              <a:defRPr sz="6000"/>
            </a:lvl4pPr>
            <a:lvl5pPr>
              <a:defRPr sz="6000"/>
            </a:lvl5pPr>
            <a:lvl6pPr>
              <a:defRPr sz="6000"/>
            </a:lvl6pPr>
            <a:lvl7pPr>
              <a:defRPr sz="6000"/>
            </a:lvl7pPr>
            <a:lvl8pPr>
              <a:defRPr sz="6000"/>
            </a:lvl8pPr>
            <a:lvl9pPr>
              <a:defRPr sz="6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19366" y="8778240"/>
            <a:ext cx="11796711" cy="16262775"/>
          </a:xfrm>
        </p:spPr>
        <p:txBody>
          <a:bodyPr/>
          <a:lstStyle>
            <a:lvl1pPr marL="0" indent="0">
              <a:buNone/>
              <a:defRPr sz="4800"/>
            </a:lvl1pPr>
            <a:lvl2pPr marL="1371600" indent="0">
              <a:buNone/>
              <a:defRPr sz="4200"/>
            </a:lvl2pPr>
            <a:lvl3pPr marL="2743200" indent="0">
              <a:buNone/>
              <a:defRPr sz="3600"/>
            </a:lvl3pPr>
            <a:lvl4pPr marL="4114800" indent="0">
              <a:buNone/>
              <a:defRPr sz="3000"/>
            </a:lvl4pPr>
            <a:lvl5pPr marL="5486400" indent="0">
              <a:buNone/>
              <a:defRPr sz="3000"/>
            </a:lvl5pPr>
            <a:lvl6pPr marL="6858000" indent="0">
              <a:buNone/>
              <a:defRPr sz="3000"/>
            </a:lvl6pPr>
            <a:lvl7pPr marL="8229600" indent="0">
              <a:buNone/>
              <a:defRPr sz="3000"/>
            </a:lvl7pPr>
            <a:lvl8pPr marL="9601200" indent="0">
              <a:buNone/>
              <a:defRPr sz="3000"/>
            </a:lvl8pPr>
            <a:lvl9pPr marL="10972800" indent="0">
              <a:buNone/>
              <a:defRPr sz="3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C708428-1668-41D4-8D7B-862DD2F49187}" type="slidenum">
              <a:rPr lang="en-US" smtClean="0"/>
              <a:pPr>
                <a:defRPr/>
              </a:pPr>
              <a:t>‹#›</a:t>
            </a:fld>
            <a:endParaRPr lang="en-US"/>
          </a:p>
        </p:txBody>
      </p:sp>
    </p:spTree>
    <p:extLst>
      <p:ext uri="{BB962C8B-B14F-4D97-AF65-F5344CB8AC3E}">
        <p14:creationId xmlns:p14="http://schemas.microsoft.com/office/powerpoint/2010/main" val="349716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6" y="1950720"/>
            <a:ext cx="11796711" cy="6827520"/>
          </a:xfrm>
        </p:spPr>
        <p:txBody>
          <a:bodyPr anchor="b"/>
          <a:lstStyle>
            <a:lvl1pPr>
              <a:defRPr sz="9600"/>
            </a:lvl1pPr>
          </a:lstStyle>
          <a:p>
            <a:r>
              <a:rPr lang="en-US" smtClean="0"/>
              <a:t>Click to edit Master title style</a:t>
            </a:r>
            <a:endParaRPr lang="en-US"/>
          </a:p>
        </p:txBody>
      </p:sp>
      <p:sp>
        <p:nvSpPr>
          <p:cNvPr id="3" name="Picture Placeholder 2"/>
          <p:cNvSpPr>
            <a:spLocks noGrp="1"/>
          </p:cNvSpPr>
          <p:nvPr>
            <p:ph type="pic" idx="1"/>
          </p:nvPr>
        </p:nvSpPr>
        <p:spPr>
          <a:xfrm>
            <a:off x="15549564" y="4213016"/>
            <a:ext cx="18516600" cy="20794133"/>
          </a:xfrm>
        </p:spPr>
        <p:txBody>
          <a:bodyPr/>
          <a:lstStyle>
            <a:lvl1pPr marL="0" indent="0">
              <a:buNone/>
              <a:defRPr sz="9600"/>
            </a:lvl1pPr>
            <a:lvl2pPr marL="1371600" indent="0">
              <a:buNone/>
              <a:defRPr sz="8400"/>
            </a:lvl2pPr>
            <a:lvl3pPr marL="2743200" indent="0">
              <a:buNone/>
              <a:defRPr sz="7200"/>
            </a:lvl3pPr>
            <a:lvl4pPr marL="4114800" indent="0">
              <a:buNone/>
              <a:defRPr sz="6000"/>
            </a:lvl4pPr>
            <a:lvl5pPr marL="5486400" indent="0">
              <a:buNone/>
              <a:defRPr sz="6000"/>
            </a:lvl5pPr>
            <a:lvl6pPr marL="6858000" indent="0">
              <a:buNone/>
              <a:defRPr sz="6000"/>
            </a:lvl6pPr>
            <a:lvl7pPr marL="8229600" indent="0">
              <a:buNone/>
              <a:defRPr sz="6000"/>
            </a:lvl7pPr>
            <a:lvl8pPr marL="9601200" indent="0">
              <a:buNone/>
              <a:defRPr sz="6000"/>
            </a:lvl8pPr>
            <a:lvl9pPr marL="10972800" indent="0">
              <a:buNone/>
              <a:defRPr sz="6000"/>
            </a:lvl9pPr>
          </a:lstStyle>
          <a:p>
            <a:endParaRPr lang="en-US"/>
          </a:p>
        </p:txBody>
      </p:sp>
      <p:sp>
        <p:nvSpPr>
          <p:cNvPr id="4" name="Text Placeholder 3"/>
          <p:cNvSpPr>
            <a:spLocks noGrp="1"/>
          </p:cNvSpPr>
          <p:nvPr>
            <p:ph type="body" sz="half" idx="2"/>
          </p:nvPr>
        </p:nvSpPr>
        <p:spPr>
          <a:xfrm>
            <a:off x="2519366" y="8778240"/>
            <a:ext cx="11796711" cy="16262775"/>
          </a:xfrm>
        </p:spPr>
        <p:txBody>
          <a:bodyPr/>
          <a:lstStyle>
            <a:lvl1pPr marL="0" indent="0">
              <a:buNone/>
              <a:defRPr sz="4800"/>
            </a:lvl1pPr>
            <a:lvl2pPr marL="1371600" indent="0">
              <a:buNone/>
              <a:defRPr sz="4200"/>
            </a:lvl2pPr>
            <a:lvl3pPr marL="2743200" indent="0">
              <a:buNone/>
              <a:defRPr sz="3600"/>
            </a:lvl3pPr>
            <a:lvl4pPr marL="4114800" indent="0">
              <a:buNone/>
              <a:defRPr sz="3000"/>
            </a:lvl4pPr>
            <a:lvl5pPr marL="5486400" indent="0">
              <a:buNone/>
              <a:defRPr sz="3000"/>
            </a:lvl5pPr>
            <a:lvl6pPr marL="6858000" indent="0">
              <a:buNone/>
              <a:defRPr sz="3000"/>
            </a:lvl6pPr>
            <a:lvl7pPr marL="8229600" indent="0">
              <a:buNone/>
              <a:defRPr sz="3000"/>
            </a:lvl7pPr>
            <a:lvl8pPr marL="9601200" indent="0">
              <a:buNone/>
              <a:defRPr sz="3000"/>
            </a:lvl8pPr>
            <a:lvl9pPr marL="10972800" indent="0">
              <a:buNone/>
              <a:defRPr sz="3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AB63446-ED7B-4437-B77A-CAFEC137F522}" type="slidenum">
              <a:rPr lang="en-US" smtClean="0"/>
              <a:pPr>
                <a:defRPr/>
              </a:pPr>
              <a:t>‹#›</a:t>
            </a:fld>
            <a:endParaRPr lang="en-US"/>
          </a:p>
        </p:txBody>
      </p:sp>
    </p:spTree>
    <p:extLst>
      <p:ext uri="{BB962C8B-B14F-4D97-AF65-F5344CB8AC3E}">
        <p14:creationId xmlns:p14="http://schemas.microsoft.com/office/powerpoint/2010/main" val="2290506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D9E2E4C-86EF-408B-B88F-E45D3FBCA48C}" type="slidenum">
              <a:rPr lang="en-US" smtClean="0"/>
              <a:pPr>
                <a:defRPr/>
              </a:pPr>
              <a:t>‹#›</a:t>
            </a:fld>
            <a:endParaRPr lang="en-US"/>
          </a:p>
        </p:txBody>
      </p:sp>
    </p:spTree>
    <p:extLst>
      <p:ext uri="{BB962C8B-B14F-4D97-AF65-F5344CB8AC3E}">
        <p14:creationId xmlns:p14="http://schemas.microsoft.com/office/powerpoint/2010/main" val="2780884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0" y="1557867"/>
            <a:ext cx="7886700" cy="247971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14600" y="1557867"/>
            <a:ext cx="23202900" cy="24797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4B1C51D-C423-4C9A-B7D2-7CD5680ACC53}" type="slidenum">
              <a:rPr lang="en-US" smtClean="0"/>
              <a:pPr>
                <a:defRPr/>
              </a:pPr>
              <a:t>‹#›</a:t>
            </a:fld>
            <a:endParaRPr lang="en-US"/>
          </a:p>
        </p:txBody>
      </p:sp>
    </p:spTree>
    <p:extLst>
      <p:ext uri="{BB962C8B-B14F-4D97-AF65-F5344CB8AC3E}">
        <p14:creationId xmlns:p14="http://schemas.microsoft.com/office/powerpoint/2010/main" val="3488712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14600" y="27120429"/>
            <a:ext cx="8229600" cy="1557867"/>
          </a:xfrm>
          <a:prstGeom prst="rect">
            <a:avLst/>
          </a:prstGeom>
        </p:spPr>
        <p:txBody>
          <a:bodyPr vert="horz" lIns="91440" tIns="45720" rIns="91440" bIns="45720" rtlCol="0" anchor="ctr"/>
          <a:lstStyle>
            <a:lvl1pPr algn="l">
              <a:defRPr sz="36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12115800" y="27120429"/>
            <a:ext cx="12344400" cy="1557867"/>
          </a:xfrm>
          <a:prstGeom prst="rect">
            <a:avLst/>
          </a:prstGeom>
        </p:spPr>
        <p:txBody>
          <a:bodyPr vert="horz" lIns="91440" tIns="45720" rIns="91440" bIns="45720" rtlCol="0" anchor="ctr"/>
          <a:lstStyle>
            <a:lvl1pPr algn="ctr">
              <a:defRPr sz="36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25831800" y="27120429"/>
            <a:ext cx="8229600" cy="1557867"/>
          </a:xfrm>
          <a:prstGeom prst="rect">
            <a:avLst/>
          </a:prstGeom>
        </p:spPr>
        <p:txBody>
          <a:bodyPr vert="horz" lIns="91440" tIns="45720" rIns="91440" bIns="45720" rtlCol="0" anchor="ctr"/>
          <a:lstStyle>
            <a:lvl1pPr algn="r">
              <a:defRPr sz="3600">
                <a:solidFill>
                  <a:schemeClr val="tx1">
                    <a:tint val="75000"/>
                  </a:schemeClr>
                </a:solidFill>
              </a:defRPr>
            </a:lvl1pPr>
          </a:lstStyle>
          <a:p>
            <a:pPr>
              <a:defRPr/>
            </a:pPr>
            <a:fld id="{A7320CF9-FB07-47BA-9C43-BFFE8E1C20D2}" type="slidenum">
              <a:rPr lang="en-US" smtClean="0"/>
              <a:pPr>
                <a:defRPr/>
              </a:pPr>
              <a:t>‹#›</a:t>
            </a:fld>
            <a:endParaRPr lang="en-US"/>
          </a:p>
        </p:txBody>
      </p:sp>
    </p:spTree>
    <p:extLst>
      <p:ext uri="{BB962C8B-B14F-4D97-AF65-F5344CB8AC3E}">
        <p14:creationId xmlns:p14="http://schemas.microsoft.com/office/powerpoint/2010/main" val="3857785642"/>
      </p:ext>
    </p:extLst>
  </p:cSld>
  <p:clrMap bg1="lt1" tx1="dk1" bg2="lt2" tx2="dk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Lst>
  <p:txStyles>
    <p:titleStyle>
      <a:lvl1pPr algn="l" defTabSz="2743200" rtl="0" eaLnBrk="1" latinLnBrk="0" hangingPunct="1">
        <a:lnSpc>
          <a:spcPct val="90000"/>
        </a:lnSpc>
        <a:spcBef>
          <a:spcPct val="0"/>
        </a:spcBef>
        <a:buNone/>
        <a:defRPr sz="13200" kern="1200">
          <a:solidFill>
            <a:schemeClr val="tx1"/>
          </a:solidFill>
          <a:latin typeface="+mj-lt"/>
          <a:ea typeface="+mj-ea"/>
          <a:cs typeface="+mj-cs"/>
        </a:defRPr>
      </a:lvl1pPr>
    </p:titleStyle>
    <p:bodyStyle>
      <a:lvl1pPr marL="685800" indent="-685800" algn="l" defTabSz="2743200" rtl="0" eaLnBrk="1" latinLnBrk="0" hangingPunct="1">
        <a:lnSpc>
          <a:spcPct val="90000"/>
        </a:lnSpc>
        <a:spcBef>
          <a:spcPts val="3000"/>
        </a:spcBef>
        <a:buFont typeface="Arial" panose="020B0604020202020204" pitchFamily="34" charset="0"/>
        <a:buChar char="•"/>
        <a:defRPr sz="8400" kern="1200">
          <a:solidFill>
            <a:schemeClr val="tx1"/>
          </a:solidFill>
          <a:latin typeface="+mn-lt"/>
          <a:ea typeface="+mn-ea"/>
          <a:cs typeface="+mn-cs"/>
        </a:defRPr>
      </a:lvl1pPr>
      <a:lvl2pPr marL="2057400" indent="-685800" algn="l" defTabSz="2743200" rtl="0" eaLnBrk="1" latinLnBrk="0" hangingPunct="1">
        <a:lnSpc>
          <a:spcPct val="90000"/>
        </a:lnSpc>
        <a:spcBef>
          <a:spcPts val="1500"/>
        </a:spcBef>
        <a:buFont typeface="Arial" panose="020B0604020202020204" pitchFamily="34" charset="0"/>
        <a:buChar char="•"/>
        <a:defRPr sz="7200" kern="1200">
          <a:solidFill>
            <a:schemeClr val="tx1"/>
          </a:solidFill>
          <a:latin typeface="+mn-lt"/>
          <a:ea typeface="+mn-ea"/>
          <a:cs typeface="+mn-cs"/>
        </a:defRPr>
      </a:lvl2pPr>
      <a:lvl3pPr marL="3429000" indent="-685800" algn="l" defTabSz="2743200" rtl="0" eaLnBrk="1" latinLnBrk="0" hangingPunct="1">
        <a:lnSpc>
          <a:spcPct val="90000"/>
        </a:lnSpc>
        <a:spcBef>
          <a:spcPts val="1500"/>
        </a:spcBef>
        <a:buFont typeface="Arial" panose="020B0604020202020204" pitchFamily="34" charset="0"/>
        <a:buChar char="•"/>
        <a:defRPr sz="6000" kern="1200">
          <a:solidFill>
            <a:schemeClr val="tx1"/>
          </a:solidFill>
          <a:latin typeface="+mn-lt"/>
          <a:ea typeface="+mn-ea"/>
          <a:cs typeface="+mn-cs"/>
        </a:defRPr>
      </a:lvl3pPr>
      <a:lvl4pPr marL="48006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4pPr>
      <a:lvl5pPr marL="61722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5pPr>
      <a:lvl6pPr marL="75438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6pPr>
      <a:lvl7pPr marL="89154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7pPr>
      <a:lvl8pPr marL="102870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8pPr>
      <a:lvl9pPr marL="116586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9pPr>
    </p:bodyStyle>
    <p:otherStyle>
      <a:defPPr>
        <a:defRPr lang="en-US"/>
      </a:defPPr>
      <a:lvl1pPr marL="0" algn="l" defTabSz="2743200" rtl="0" eaLnBrk="1" latinLnBrk="0" hangingPunct="1">
        <a:defRPr sz="5400" kern="1200">
          <a:solidFill>
            <a:schemeClr val="tx1"/>
          </a:solidFill>
          <a:latin typeface="+mn-lt"/>
          <a:ea typeface="+mn-ea"/>
          <a:cs typeface="+mn-cs"/>
        </a:defRPr>
      </a:lvl1pPr>
      <a:lvl2pPr marL="1371600" algn="l" defTabSz="2743200" rtl="0" eaLnBrk="1" latinLnBrk="0" hangingPunct="1">
        <a:defRPr sz="5400" kern="1200">
          <a:solidFill>
            <a:schemeClr val="tx1"/>
          </a:solidFill>
          <a:latin typeface="+mn-lt"/>
          <a:ea typeface="+mn-ea"/>
          <a:cs typeface="+mn-cs"/>
        </a:defRPr>
      </a:lvl2pPr>
      <a:lvl3pPr marL="2743200" algn="l" defTabSz="2743200" rtl="0" eaLnBrk="1" latinLnBrk="0" hangingPunct="1">
        <a:defRPr sz="5400" kern="1200">
          <a:solidFill>
            <a:schemeClr val="tx1"/>
          </a:solidFill>
          <a:latin typeface="+mn-lt"/>
          <a:ea typeface="+mn-ea"/>
          <a:cs typeface="+mn-cs"/>
        </a:defRPr>
      </a:lvl3pPr>
      <a:lvl4pPr marL="4114800" algn="l" defTabSz="2743200" rtl="0" eaLnBrk="1" latinLnBrk="0" hangingPunct="1">
        <a:defRPr sz="5400" kern="1200">
          <a:solidFill>
            <a:schemeClr val="tx1"/>
          </a:solidFill>
          <a:latin typeface="+mn-lt"/>
          <a:ea typeface="+mn-ea"/>
          <a:cs typeface="+mn-cs"/>
        </a:defRPr>
      </a:lvl4pPr>
      <a:lvl5pPr marL="5486400" algn="l" defTabSz="2743200" rtl="0" eaLnBrk="1" latinLnBrk="0" hangingPunct="1">
        <a:defRPr sz="5400" kern="1200">
          <a:solidFill>
            <a:schemeClr val="tx1"/>
          </a:solidFill>
          <a:latin typeface="+mn-lt"/>
          <a:ea typeface="+mn-ea"/>
          <a:cs typeface="+mn-cs"/>
        </a:defRPr>
      </a:lvl5pPr>
      <a:lvl6pPr marL="6858000" algn="l" defTabSz="2743200" rtl="0" eaLnBrk="1" latinLnBrk="0" hangingPunct="1">
        <a:defRPr sz="5400" kern="1200">
          <a:solidFill>
            <a:schemeClr val="tx1"/>
          </a:solidFill>
          <a:latin typeface="+mn-lt"/>
          <a:ea typeface="+mn-ea"/>
          <a:cs typeface="+mn-cs"/>
        </a:defRPr>
      </a:lvl6pPr>
      <a:lvl7pPr marL="8229600" algn="l" defTabSz="2743200" rtl="0" eaLnBrk="1" latinLnBrk="0" hangingPunct="1">
        <a:defRPr sz="5400" kern="1200">
          <a:solidFill>
            <a:schemeClr val="tx1"/>
          </a:solidFill>
          <a:latin typeface="+mn-lt"/>
          <a:ea typeface="+mn-ea"/>
          <a:cs typeface="+mn-cs"/>
        </a:defRPr>
      </a:lvl7pPr>
      <a:lvl8pPr marL="9601200" algn="l" defTabSz="2743200" rtl="0" eaLnBrk="1" latinLnBrk="0" hangingPunct="1">
        <a:defRPr sz="5400" kern="1200">
          <a:solidFill>
            <a:schemeClr val="tx1"/>
          </a:solidFill>
          <a:latin typeface="+mn-lt"/>
          <a:ea typeface="+mn-ea"/>
          <a:cs typeface="+mn-cs"/>
        </a:defRPr>
      </a:lvl8pPr>
      <a:lvl9pPr marL="10972800" algn="l" defTabSz="2743200" rtl="0" eaLnBrk="1" latinLnBrk="0" hangingPunct="1">
        <a:defRPr sz="5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emf"/><Relationship Id="rId13"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5.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e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image" Target="../media/image7.jpeg"/><Relationship Id="rId10" Type="http://schemas.openxmlformats.org/officeDocument/2006/relationships/image" Target="../media/image4.emf"/><Relationship Id="rId4" Type="http://schemas.openxmlformats.org/officeDocument/2006/relationships/image" Target="../media/image1.emf"/><Relationship Id="rId9" Type="http://schemas.openxmlformats.org/officeDocument/2006/relationships/oleObject" Target="../embeddings/oleObject4.bin"/><Relationship Id="rId1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4910BC"/>
                </a:solidFill>
                <a:latin typeface="Calibri" pitchFamily="34" charset="0"/>
                <a:ea typeface="Calibri" pitchFamily="34" charset="0"/>
                <a:cs typeface="Calibri" pitchFamily="34" charset="0"/>
              </a:rPr>
              <a:t>Chain Extension-</a:t>
            </a:r>
            <a:r>
              <a:rPr lang="en-US" altLang="en-US" sz="6600" dirty="0" err="1" smtClean="0">
                <a:solidFill>
                  <a:srgbClr val="4910BC"/>
                </a:solidFill>
                <a:latin typeface="Calibri" pitchFamily="34" charset="0"/>
                <a:ea typeface="Calibri" pitchFamily="34" charset="0"/>
                <a:cs typeface="Calibri" pitchFamily="34" charset="0"/>
              </a:rPr>
              <a:t>Mannich</a:t>
            </a:r>
            <a:r>
              <a:rPr lang="en-US" altLang="en-US" sz="6600" dirty="0" smtClean="0">
                <a:solidFill>
                  <a:srgbClr val="4910BC"/>
                </a:solidFill>
                <a:latin typeface="Calibri" pitchFamily="34" charset="0"/>
                <a:ea typeface="Calibri" pitchFamily="34" charset="0"/>
                <a:cs typeface="Calibri" pitchFamily="34" charset="0"/>
              </a:rPr>
              <a:t> Reactions with Sulfonyl Imines</a:t>
            </a:r>
            <a:endParaRPr lang="en-US" altLang="en-US" sz="6600" dirty="0">
              <a:solidFill>
                <a:srgbClr val="4910BC"/>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23275585" y="20597798"/>
            <a:ext cx="13149942" cy="2676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4910BC"/>
                </a:solidFill>
                <a:latin typeface="Calibri" pitchFamily="34" charset="0"/>
                <a:ea typeface="Calibri" pitchFamily="34" charset="0"/>
                <a:cs typeface="Calibri" pitchFamily="34" charset="0"/>
              </a:rPr>
              <a:t>Acknowledgments</a:t>
            </a:r>
            <a:endParaRPr lang="en-US" altLang="en-US" sz="3600" dirty="0">
              <a:solidFill>
                <a:srgbClr val="4910BC"/>
              </a:solidFill>
              <a:latin typeface="Calibri" pitchFamily="34" charset="0"/>
              <a:ea typeface="Calibri" pitchFamily="34" charset="0"/>
              <a:cs typeface="Calibri" pitchFamily="34" charset="0"/>
            </a:endParaRP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This work would not have been possible without the help of</a:t>
            </a:r>
            <a:r>
              <a:rPr lang="en-US" altLang="en-US" sz="3000" dirty="0" smtClean="0">
                <a:solidFill>
                  <a:schemeClr val="tx1"/>
                </a:solidFill>
                <a:latin typeface="Calibri" pitchFamily="34" charset="0"/>
                <a:ea typeface="Calibri" pitchFamily="34" charset="0"/>
                <a:cs typeface="Calibri" pitchFamily="34" charset="0"/>
              </a:rPr>
              <a:t> Dr. </a:t>
            </a:r>
            <a:r>
              <a:rPr lang="en-US" altLang="en-US" sz="3000" dirty="0" err="1" smtClean="0">
                <a:solidFill>
                  <a:schemeClr val="tx1"/>
                </a:solidFill>
                <a:latin typeface="Calibri" pitchFamily="34" charset="0"/>
                <a:ea typeface="Calibri" pitchFamily="34" charset="0"/>
                <a:cs typeface="Calibri" pitchFamily="34" charset="0"/>
              </a:rPr>
              <a:t>Zercher</a:t>
            </a:r>
            <a:r>
              <a:rPr lang="en-US" altLang="en-US" sz="3000" dirty="0" smtClean="0">
                <a:solidFill>
                  <a:schemeClr val="tx1"/>
                </a:solidFill>
                <a:latin typeface="Calibri" pitchFamily="34" charset="0"/>
                <a:ea typeface="Calibri" pitchFamily="34" charset="0"/>
                <a:cs typeface="Calibri" pitchFamily="34" charset="0"/>
              </a:rPr>
              <a:t>, </a:t>
            </a:r>
            <a:r>
              <a:rPr lang="en-US" altLang="en-US" sz="3000" dirty="0" err="1" smtClean="0">
                <a:solidFill>
                  <a:schemeClr val="tx1"/>
                </a:solidFill>
                <a:latin typeface="Calibri" pitchFamily="34" charset="0"/>
                <a:ea typeface="Calibri" pitchFamily="34" charset="0"/>
                <a:cs typeface="Calibri" pitchFamily="34" charset="0"/>
              </a:rPr>
              <a:t>Deepthi</a:t>
            </a:r>
            <a:r>
              <a:rPr lang="en-US" altLang="en-US" sz="3000" dirty="0" smtClean="0">
                <a:solidFill>
                  <a:schemeClr val="tx1"/>
                </a:solidFill>
                <a:latin typeface="Calibri" pitchFamily="34" charset="0"/>
                <a:ea typeface="Calibri" pitchFamily="34" charset="0"/>
                <a:cs typeface="Calibri" pitchFamily="34" charset="0"/>
              </a:rPr>
              <a:t> </a:t>
            </a:r>
            <a:r>
              <a:rPr lang="en-US" altLang="en-US" sz="3000" dirty="0" err="1" smtClean="0">
                <a:solidFill>
                  <a:schemeClr val="tx1"/>
                </a:solidFill>
                <a:latin typeface="Calibri" pitchFamily="34" charset="0"/>
                <a:ea typeface="Calibri" pitchFamily="34" charset="0"/>
                <a:cs typeface="Calibri" pitchFamily="34" charset="0"/>
              </a:rPr>
              <a:t>Bhogadhi</a:t>
            </a:r>
            <a:r>
              <a:rPr lang="en-US" altLang="en-US" sz="3000" dirty="0" smtClean="0">
                <a:solidFill>
                  <a:schemeClr val="tx1"/>
                </a:solidFill>
                <a:latin typeface="Calibri" pitchFamily="34" charset="0"/>
                <a:ea typeface="Calibri" pitchFamily="34" charset="0"/>
                <a:cs typeface="Calibri" pitchFamily="34" charset="0"/>
              </a:rPr>
              <a:t>, </a:t>
            </a:r>
            <a:r>
              <a:rPr lang="en-US" altLang="en-US" sz="3000" dirty="0" err="1" smtClean="0">
                <a:solidFill>
                  <a:schemeClr val="tx1"/>
                </a:solidFill>
                <a:latin typeface="Calibri" pitchFamily="34" charset="0"/>
                <a:ea typeface="Calibri" pitchFamily="34" charset="0"/>
                <a:cs typeface="Calibri" pitchFamily="34" charset="0"/>
              </a:rPr>
              <a:t>Rekha</a:t>
            </a:r>
            <a:r>
              <a:rPr lang="en-US" altLang="en-US" sz="3000" dirty="0" smtClean="0">
                <a:solidFill>
                  <a:schemeClr val="tx1"/>
                </a:solidFill>
                <a:latin typeface="Calibri" pitchFamily="34" charset="0"/>
                <a:ea typeface="Calibri" pitchFamily="34" charset="0"/>
                <a:cs typeface="Calibri" pitchFamily="34" charset="0"/>
              </a:rPr>
              <a:t> </a:t>
            </a:r>
            <a:r>
              <a:rPr lang="en-US" altLang="en-US" sz="3000" dirty="0" err="1" smtClean="0">
                <a:solidFill>
                  <a:schemeClr val="tx1"/>
                </a:solidFill>
                <a:latin typeface="Calibri" pitchFamily="34" charset="0"/>
                <a:ea typeface="Calibri" pitchFamily="34" charset="0"/>
                <a:cs typeface="Calibri" pitchFamily="34" charset="0"/>
              </a:rPr>
              <a:t>Chhetri</a:t>
            </a:r>
            <a:r>
              <a:rPr lang="en-US" altLang="en-US" sz="3000" dirty="0" smtClean="0">
                <a:solidFill>
                  <a:schemeClr val="tx1"/>
                </a:solidFill>
                <a:latin typeface="Calibri" pitchFamily="34" charset="0"/>
                <a:ea typeface="Calibri" pitchFamily="34" charset="0"/>
                <a:cs typeface="Calibri" pitchFamily="34" charset="0"/>
              </a:rPr>
              <a:t>, and Kaushik </a:t>
            </a:r>
            <a:r>
              <a:rPr lang="en-US" altLang="en-US" sz="3000" dirty="0" err="1" smtClean="0">
                <a:solidFill>
                  <a:schemeClr val="tx1"/>
                </a:solidFill>
                <a:latin typeface="Calibri" pitchFamily="34" charset="0"/>
                <a:ea typeface="Calibri" pitchFamily="34" charset="0"/>
                <a:cs typeface="Calibri" pitchFamily="34" charset="0"/>
              </a:rPr>
              <a:t>Bala</a:t>
            </a:r>
            <a:r>
              <a:rPr lang="en-US" altLang="en-US" sz="3000" dirty="0" smtClean="0">
                <a:solidFill>
                  <a:schemeClr val="tx1"/>
                </a:solidFill>
                <a:latin typeface="Calibri" pitchFamily="34" charset="0"/>
                <a:ea typeface="Calibri" pitchFamily="34" charset="0"/>
                <a:cs typeface="Calibri" pitchFamily="34" charset="0"/>
              </a:rPr>
              <a:t> for their help and support in lab. I would also like to thank the </a:t>
            </a:r>
            <a:r>
              <a:rPr lang="en-US" altLang="en-US" sz="3000" dirty="0">
                <a:solidFill>
                  <a:schemeClr val="tx1"/>
                </a:solidFill>
                <a:latin typeface="Calibri" pitchFamily="34" charset="0"/>
                <a:ea typeface="Calibri" pitchFamily="34" charset="0"/>
                <a:cs typeface="Calibri" pitchFamily="34" charset="0"/>
              </a:rPr>
              <a:t>Department of Chemistry, UNH, for funding. </a:t>
            </a:r>
          </a:p>
        </p:txBody>
      </p:sp>
      <p:sp>
        <p:nvSpPr>
          <p:cNvPr id="1037" name="Text Box 96"/>
          <p:cNvSpPr txBox="1">
            <a:spLocks noChangeArrowheads="1"/>
          </p:cNvSpPr>
          <p:nvPr/>
        </p:nvSpPr>
        <p:spPr bwMode="auto">
          <a:xfrm>
            <a:off x="6990556" y="2119902"/>
            <a:ext cx="22860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4910BC"/>
                </a:solidFill>
                <a:latin typeface="Calibri" pitchFamily="34" charset="0"/>
                <a:ea typeface="Calibri" pitchFamily="34" charset="0"/>
                <a:cs typeface="Calibri" pitchFamily="34" charset="0"/>
              </a:rPr>
              <a:t>Brittney Hutchinson</a:t>
            </a:r>
            <a:r>
              <a:rPr lang="en-AU" altLang="en-US" sz="3600" dirty="0" smtClean="0">
                <a:solidFill>
                  <a:srgbClr val="4910BC"/>
                </a:solidFill>
                <a:latin typeface="Calibri" pitchFamily="34" charset="0"/>
                <a:ea typeface="Calibri" pitchFamily="34" charset="0"/>
                <a:cs typeface="Calibri" pitchFamily="34" charset="0"/>
              </a:rPr>
              <a:t>, </a:t>
            </a:r>
            <a:r>
              <a:rPr lang="en-AU" altLang="en-US" sz="3600" dirty="0" err="1" smtClean="0">
                <a:solidFill>
                  <a:srgbClr val="4910BC"/>
                </a:solidFill>
                <a:latin typeface="Calibri" pitchFamily="34" charset="0"/>
                <a:ea typeface="Calibri" pitchFamily="34" charset="0"/>
                <a:cs typeface="Calibri" pitchFamily="34" charset="0"/>
              </a:rPr>
              <a:t>Dr.</a:t>
            </a:r>
            <a:r>
              <a:rPr lang="en-AU" altLang="en-US" sz="3600" dirty="0" smtClean="0">
                <a:solidFill>
                  <a:srgbClr val="4910BC"/>
                </a:solidFill>
                <a:latin typeface="Calibri" pitchFamily="34" charset="0"/>
                <a:ea typeface="Calibri" pitchFamily="34" charset="0"/>
                <a:cs typeface="Calibri" pitchFamily="34" charset="0"/>
              </a:rPr>
              <a:t> Charles </a:t>
            </a:r>
            <a:r>
              <a:rPr lang="en-AU" altLang="en-US" sz="3600" dirty="0" err="1" smtClean="0">
                <a:solidFill>
                  <a:srgbClr val="4910BC"/>
                </a:solidFill>
                <a:latin typeface="Calibri" pitchFamily="34" charset="0"/>
                <a:ea typeface="Calibri" pitchFamily="34" charset="0"/>
                <a:cs typeface="Calibri" pitchFamily="34" charset="0"/>
              </a:rPr>
              <a:t>Zercher</a:t>
            </a:r>
            <a:r>
              <a:rPr lang="en-AU" altLang="en-US" sz="3600" dirty="0">
                <a:solidFill>
                  <a:srgbClr val="4910BC"/>
                </a:solidFill>
                <a:latin typeface="Calibri" pitchFamily="34" charset="0"/>
                <a:ea typeface="Calibri" pitchFamily="34" charset="0"/>
                <a:cs typeface="Calibri" pitchFamily="34" charset="0"/>
              </a:rPr>
              <a:t/>
            </a:r>
            <a:br>
              <a:rPr lang="en-AU" altLang="en-US" sz="3600" dirty="0">
                <a:solidFill>
                  <a:srgbClr val="4910BC"/>
                </a:solidFill>
                <a:latin typeface="Calibri" pitchFamily="34" charset="0"/>
                <a:ea typeface="Calibri" pitchFamily="34" charset="0"/>
                <a:cs typeface="Calibri" pitchFamily="34" charset="0"/>
              </a:rPr>
            </a:br>
            <a:r>
              <a:rPr lang="en-AU" altLang="en-US" sz="3600" dirty="0" smtClean="0">
                <a:solidFill>
                  <a:srgbClr val="4910BC"/>
                </a:solidFill>
                <a:latin typeface="Calibri" pitchFamily="34" charset="0"/>
                <a:ea typeface="Calibri" pitchFamily="34" charset="0"/>
                <a:cs typeface="Calibri" pitchFamily="34" charset="0"/>
              </a:rPr>
              <a:t>bsl28@wildcats.unh.edu</a:t>
            </a:r>
            <a:r>
              <a:rPr lang="en-AU" altLang="en-US" sz="3600" dirty="0">
                <a:solidFill>
                  <a:srgbClr val="4910BC"/>
                </a:solidFill>
                <a:latin typeface="Calibri" pitchFamily="34" charset="0"/>
                <a:ea typeface="Calibri" pitchFamily="34" charset="0"/>
                <a:cs typeface="Calibri" pitchFamily="34" charset="0"/>
              </a:rPr>
              <a:t>; Parsons Hall, 23 Academic Way, Durham NH 03824</a:t>
            </a:r>
            <a:endParaRPr lang="en-US" altLang="en-US" sz="3600" dirty="0">
              <a:solidFill>
                <a:srgbClr val="4910BC"/>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28600" y="5256213"/>
            <a:ext cx="12446001" cy="9632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4910BC"/>
                </a:solidFill>
                <a:latin typeface="Calibri" pitchFamily="34" charset="0"/>
                <a:ea typeface="Calibri" pitchFamily="34" charset="0"/>
                <a:cs typeface="Calibri" pitchFamily="34" charset="0"/>
              </a:rPr>
              <a:t>Introduction </a:t>
            </a:r>
          </a:p>
          <a:p>
            <a:pPr algn="just"/>
            <a:r>
              <a:rPr lang="en-US" altLang="en-US" sz="3600" dirty="0" smtClean="0">
                <a:solidFill>
                  <a:schemeClr val="tx1"/>
                </a:solidFill>
                <a:latin typeface="Calibri" pitchFamily="34" charset="0"/>
                <a:ea typeface="Calibri" pitchFamily="34" charset="0"/>
                <a:cs typeface="Calibri" pitchFamily="34" charset="0"/>
              </a:rPr>
              <a:t>Investigation into tandem chain extended- </a:t>
            </a:r>
            <a:r>
              <a:rPr lang="en-US" altLang="en-US" sz="3600" dirty="0" err="1" smtClean="0">
                <a:solidFill>
                  <a:schemeClr val="tx1"/>
                </a:solidFill>
                <a:latin typeface="Calibri" pitchFamily="34" charset="0"/>
                <a:ea typeface="Calibri" pitchFamily="34" charset="0"/>
                <a:cs typeface="Calibri" pitchFamily="34" charset="0"/>
              </a:rPr>
              <a:t>Mannich</a:t>
            </a:r>
            <a:r>
              <a:rPr lang="en-US" altLang="en-US" sz="3600" dirty="0" smtClean="0">
                <a:solidFill>
                  <a:schemeClr val="tx1"/>
                </a:solidFill>
                <a:latin typeface="Calibri" pitchFamily="34" charset="0"/>
                <a:ea typeface="Calibri" pitchFamily="34" charset="0"/>
                <a:cs typeface="Calibri" pitchFamily="34" charset="0"/>
              </a:rPr>
              <a:t> reactions have provided insight into some organic synthesis pathways. Researchers have looked into the demonstration of functional groups and their ability to stabilize intermediates. Zinc organometallic intermediates are common in the </a:t>
            </a:r>
            <a:r>
              <a:rPr lang="en-US" altLang="en-US" sz="3600" dirty="0" err="1" smtClean="0">
                <a:solidFill>
                  <a:schemeClr val="tx1"/>
                </a:solidFill>
                <a:latin typeface="Calibri" pitchFamily="34" charset="0"/>
                <a:ea typeface="Calibri" pitchFamily="34" charset="0"/>
                <a:cs typeface="Calibri" pitchFamily="34" charset="0"/>
              </a:rPr>
              <a:t>Zercher</a:t>
            </a:r>
            <a:r>
              <a:rPr lang="en-US" altLang="en-US" sz="3600" dirty="0" smtClean="0">
                <a:solidFill>
                  <a:schemeClr val="tx1"/>
                </a:solidFill>
                <a:latin typeface="Calibri" pitchFamily="34" charset="0"/>
                <a:ea typeface="Calibri" pitchFamily="34" charset="0"/>
                <a:cs typeface="Calibri" pitchFamily="34" charset="0"/>
              </a:rPr>
              <a:t> tandem chain-extension research. The zinc-</a:t>
            </a:r>
            <a:r>
              <a:rPr lang="en-US" altLang="en-US" sz="3600" dirty="0" err="1" smtClean="0">
                <a:solidFill>
                  <a:schemeClr val="tx1"/>
                </a:solidFill>
                <a:latin typeface="Calibri" pitchFamily="34" charset="0"/>
                <a:ea typeface="Calibri" pitchFamily="34" charset="0"/>
                <a:cs typeface="Calibri" pitchFamily="34" charset="0"/>
              </a:rPr>
              <a:t>enolates</a:t>
            </a:r>
            <a:r>
              <a:rPr lang="en-US" altLang="en-US" sz="3600" dirty="0" smtClean="0">
                <a:solidFill>
                  <a:schemeClr val="tx1"/>
                </a:solidFill>
                <a:latin typeface="Calibri" pitchFamily="34" charset="0"/>
                <a:ea typeface="Calibri" pitchFamily="34" charset="0"/>
                <a:cs typeface="Calibri" pitchFamily="34" charset="0"/>
              </a:rPr>
              <a:t> formed in this process have shown the ability to stabilize the intermediates.</a:t>
            </a:r>
            <a:r>
              <a:rPr lang="en-US" altLang="en-US" sz="3600" baseline="30000" dirty="0" smtClean="0">
                <a:solidFill>
                  <a:schemeClr val="tx1"/>
                </a:solidFill>
                <a:latin typeface="Calibri" pitchFamily="34" charset="0"/>
                <a:ea typeface="Calibri" pitchFamily="34" charset="0"/>
                <a:cs typeface="Calibri" pitchFamily="34" charset="0"/>
              </a:rPr>
              <a:t>5</a:t>
            </a:r>
          </a:p>
          <a:p>
            <a:pPr algn="just"/>
            <a:endParaRPr lang="en-US" altLang="en-US" sz="3600" dirty="0" smtClean="0">
              <a:solidFill>
                <a:schemeClr val="tx1"/>
              </a:solidFill>
              <a:latin typeface="Calibri" pitchFamily="34" charset="0"/>
              <a:ea typeface="Calibri" pitchFamily="34" charset="0"/>
              <a:cs typeface="Calibri" pitchFamily="34" charset="0"/>
            </a:endParaRPr>
          </a:p>
          <a:p>
            <a:pPr algn="just"/>
            <a:r>
              <a:rPr lang="en-US" altLang="en-US" sz="3600" dirty="0" smtClean="0">
                <a:solidFill>
                  <a:schemeClr val="tx1"/>
                </a:solidFill>
                <a:latin typeface="Calibri" pitchFamily="34" charset="0"/>
                <a:ea typeface="Calibri" pitchFamily="34" charset="0"/>
                <a:cs typeface="Calibri" pitchFamily="34" charset="0"/>
              </a:rPr>
              <a:t>The </a:t>
            </a:r>
            <a:r>
              <a:rPr lang="en-US" altLang="en-US" sz="3600" dirty="0" err="1">
                <a:solidFill>
                  <a:schemeClr val="tx1"/>
                </a:solidFill>
                <a:latin typeface="Calibri" pitchFamily="34" charset="0"/>
                <a:ea typeface="Calibri" pitchFamily="34" charset="0"/>
                <a:cs typeface="Calibri" pitchFamily="34" charset="0"/>
              </a:rPr>
              <a:t>Jacobe</a:t>
            </a:r>
            <a:r>
              <a:rPr lang="en-US" altLang="en-US" sz="3600" dirty="0">
                <a:solidFill>
                  <a:schemeClr val="tx1"/>
                </a:solidFill>
                <a:latin typeface="Calibri" pitchFamily="34" charset="0"/>
                <a:ea typeface="Calibri" pitchFamily="34" charset="0"/>
                <a:cs typeface="Calibri" pitchFamily="34" charset="0"/>
              </a:rPr>
              <a:t> </a:t>
            </a:r>
            <a:r>
              <a:rPr lang="en-US" altLang="en-US" sz="3600" dirty="0" err="1">
                <a:solidFill>
                  <a:schemeClr val="tx1"/>
                </a:solidFill>
                <a:latin typeface="Calibri" pitchFamily="34" charset="0"/>
                <a:ea typeface="Calibri" pitchFamily="34" charset="0"/>
                <a:cs typeface="Calibri" pitchFamily="34" charset="0"/>
              </a:rPr>
              <a:t>Mannich</a:t>
            </a:r>
            <a:r>
              <a:rPr lang="en-US" altLang="en-US" sz="3600" dirty="0">
                <a:solidFill>
                  <a:schemeClr val="tx1"/>
                </a:solidFill>
                <a:latin typeface="Calibri" pitchFamily="34" charset="0"/>
                <a:ea typeface="Calibri" pitchFamily="34" charset="0"/>
                <a:cs typeface="Calibri" pitchFamily="34" charset="0"/>
              </a:rPr>
              <a:t> Variation focused on trapping of the chain extension intermediate with different activated imines. </a:t>
            </a:r>
            <a:r>
              <a:rPr lang="en-US" altLang="en-US" sz="3600" dirty="0" err="1" smtClean="0">
                <a:solidFill>
                  <a:schemeClr val="tx1"/>
                </a:solidFill>
                <a:latin typeface="Calibri" pitchFamily="34" charset="0"/>
                <a:ea typeface="Calibri" pitchFamily="34" charset="0"/>
                <a:cs typeface="Calibri" pitchFamily="34" charset="0"/>
              </a:rPr>
              <a:t>Jacobe</a:t>
            </a:r>
            <a:r>
              <a:rPr lang="en-US" altLang="en-US" sz="3600" dirty="0" smtClean="0">
                <a:solidFill>
                  <a:schemeClr val="tx1"/>
                </a:solidFill>
                <a:latin typeface="Calibri" pitchFamily="34" charset="0"/>
                <a:ea typeface="Calibri" pitchFamily="34" charset="0"/>
                <a:cs typeface="Calibri" pitchFamily="34" charset="0"/>
              </a:rPr>
              <a:t> used imines that were activated with either a phosphoryl group or a </a:t>
            </a:r>
            <a:r>
              <a:rPr lang="en-US" altLang="en-US" sz="3600" dirty="0" err="1" smtClean="0">
                <a:solidFill>
                  <a:schemeClr val="tx1"/>
                </a:solidFill>
                <a:latin typeface="Calibri" pitchFamily="34" charset="0"/>
                <a:ea typeface="Calibri" pitchFamily="34" charset="0"/>
                <a:cs typeface="Calibri" pitchFamily="34" charset="0"/>
              </a:rPr>
              <a:t>carbamate</a:t>
            </a:r>
            <a:r>
              <a:rPr lang="en-US" altLang="en-US" sz="3600" dirty="0" smtClean="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Boc</a:t>
            </a:r>
            <a:r>
              <a:rPr lang="en-US" altLang="en-US" sz="3600" dirty="0" smtClean="0">
                <a:solidFill>
                  <a:schemeClr val="tx1"/>
                </a:solidFill>
                <a:latin typeface="Calibri" pitchFamily="34" charset="0"/>
                <a:ea typeface="Calibri" pitchFamily="34" charset="0"/>
                <a:cs typeface="Calibri" pitchFamily="34" charset="0"/>
              </a:rPr>
              <a:t>) group. Although yields were low, this proved that </a:t>
            </a:r>
            <a:r>
              <a:rPr lang="en-US" altLang="en-US" sz="3600" dirty="0" err="1" smtClean="0">
                <a:solidFill>
                  <a:schemeClr val="tx1"/>
                </a:solidFill>
                <a:latin typeface="Calibri" pitchFamily="34" charset="0"/>
                <a:ea typeface="Calibri" pitchFamily="34" charset="0"/>
                <a:cs typeface="Calibri" pitchFamily="34" charset="0"/>
              </a:rPr>
              <a:t>Mannich</a:t>
            </a:r>
            <a:r>
              <a:rPr lang="en-US" altLang="en-US" sz="3600" dirty="0" smtClean="0">
                <a:solidFill>
                  <a:schemeClr val="tx1"/>
                </a:solidFill>
                <a:latin typeface="Calibri" pitchFamily="34" charset="0"/>
                <a:ea typeface="Calibri" pitchFamily="34" charset="0"/>
                <a:cs typeface="Calibri" pitchFamily="34" charset="0"/>
              </a:rPr>
              <a:t> reactions could be carried out much like </a:t>
            </a:r>
            <a:r>
              <a:rPr lang="en-US" altLang="en-US" sz="3600" dirty="0" err="1" smtClean="0">
                <a:solidFill>
                  <a:schemeClr val="tx1"/>
                </a:solidFill>
                <a:latin typeface="Calibri" pitchFamily="34" charset="0"/>
                <a:ea typeface="Calibri" pitchFamily="34" charset="0"/>
                <a:cs typeface="Calibri" pitchFamily="34" charset="0"/>
              </a:rPr>
              <a:t>aldol</a:t>
            </a:r>
            <a:r>
              <a:rPr lang="en-US" altLang="en-US" sz="3600" dirty="0" smtClean="0">
                <a:solidFill>
                  <a:schemeClr val="tx1"/>
                </a:solidFill>
                <a:latin typeface="Calibri" pitchFamily="34" charset="0"/>
                <a:ea typeface="Calibri" pitchFamily="34" charset="0"/>
                <a:cs typeface="Calibri" pitchFamily="34" charset="0"/>
              </a:rPr>
              <a:t> reactions. </a:t>
            </a:r>
            <a:r>
              <a:rPr lang="en-US" altLang="en-US" sz="3600" baseline="30000" dirty="0" smtClean="0">
                <a:solidFill>
                  <a:schemeClr val="tx1"/>
                </a:solidFill>
                <a:latin typeface="Calibri" pitchFamily="34" charset="0"/>
                <a:ea typeface="Calibri" pitchFamily="34" charset="0"/>
                <a:cs typeface="Calibri" pitchFamily="34" charset="0"/>
              </a:rPr>
              <a:t>2</a:t>
            </a:r>
            <a:endParaRPr lang="en-US" altLang="en-US" sz="3600" baseline="30000" dirty="0">
              <a:solidFill>
                <a:schemeClr val="tx1"/>
              </a:solidFill>
              <a:latin typeface="Calibri" pitchFamily="34" charset="0"/>
              <a:ea typeface="Calibri" pitchFamily="34" charset="0"/>
              <a:cs typeface="Calibri" pitchFamily="34" charset="0"/>
            </a:endParaRPr>
          </a:p>
          <a:p>
            <a:pPr algn="just"/>
            <a:endParaRPr lang="en-US" altLang="en-US" sz="3600" dirty="0">
              <a:latin typeface="Calibri" pitchFamily="34" charset="0"/>
              <a:ea typeface="Calibri" pitchFamily="34" charset="0"/>
              <a:cs typeface="Calibri" pitchFamily="34" charset="0"/>
            </a:endParaRPr>
          </a:p>
        </p:txBody>
      </p:sp>
      <p:sp>
        <p:nvSpPr>
          <p:cNvPr id="1039" name="Text Box 126"/>
          <p:cNvSpPr txBox="1">
            <a:spLocks noChangeArrowheads="1"/>
          </p:cNvSpPr>
          <p:nvPr/>
        </p:nvSpPr>
        <p:spPr bwMode="auto">
          <a:xfrm>
            <a:off x="12329455" y="13830221"/>
            <a:ext cx="13033101" cy="58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3200" dirty="0" smtClean="0">
                <a:solidFill>
                  <a:schemeClr val="tx1"/>
                </a:solidFill>
                <a:latin typeface="Calibri" pitchFamily="34" charset="0"/>
                <a:ea typeface="Calibri" pitchFamily="34" charset="0"/>
                <a:cs typeface="Calibri" pitchFamily="34" charset="0"/>
              </a:rPr>
              <a:t>Scheme 3: Synthesis of chain extension with sulfone activated imine</a:t>
            </a:r>
            <a:endParaRPr lang="en-US" altLang="en-US" sz="3200" dirty="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23253860" y="23771437"/>
            <a:ext cx="13143593" cy="4754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4910BC"/>
                </a:solidFill>
                <a:latin typeface="Calibri" pitchFamily="34" charset="0"/>
                <a:ea typeface="Calibri" pitchFamily="34" charset="0"/>
                <a:cs typeface="Calibri" pitchFamily="34" charset="0"/>
              </a:rPr>
              <a:t>References </a:t>
            </a:r>
            <a:endParaRPr lang="en-US" altLang="en-US" sz="3600" dirty="0" smtClean="0">
              <a:solidFill>
                <a:srgbClr val="4910BC"/>
              </a:solidFill>
              <a:latin typeface="Calibri" pitchFamily="34" charset="0"/>
              <a:ea typeface="Calibri" pitchFamily="34" charset="0"/>
              <a:cs typeface="Calibri" pitchFamily="34" charset="0"/>
            </a:endParaRPr>
          </a:p>
          <a:p>
            <a:pPr lvl="0"/>
            <a:r>
              <a:rPr lang="en-US" sz="2400" dirty="0" smtClean="0">
                <a:solidFill>
                  <a:schemeClr val="tx1"/>
                </a:solidFill>
                <a:latin typeface="+mn-lt"/>
              </a:rPr>
              <a:t>1. </a:t>
            </a:r>
            <a:r>
              <a:rPr lang="en-US" sz="2400" dirty="0" err="1" smtClean="0">
                <a:solidFill>
                  <a:schemeClr val="tx1"/>
                </a:solidFill>
                <a:latin typeface="+mn-lt"/>
              </a:rPr>
              <a:t>Egar</a:t>
            </a:r>
            <a:r>
              <a:rPr lang="en-US" sz="2400" dirty="0">
                <a:solidFill>
                  <a:schemeClr val="tx1"/>
                </a:solidFill>
                <a:latin typeface="+mn-lt"/>
              </a:rPr>
              <a:t>, W.; </a:t>
            </a:r>
            <a:r>
              <a:rPr lang="en-US" sz="2400" dirty="0" err="1">
                <a:solidFill>
                  <a:schemeClr val="tx1"/>
                </a:solidFill>
                <a:latin typeface="+mn-lt"/>
              </a:rPr>
              <a:t>Zercher</a:t>
            </a:r>
            <a:r>
              <a:rPr lang="en-US" sz="2400" dirty="0">
                <a:solidFill>
                  <a:schemeClr val="tx1"/>
                </a:solidFill>
                <a:latin typeface="+mn-lt"/>
              </a:rPr>
              <a:t>, C.K.; Williams, C.M. A Mechanistic Investigation into the Zinc </a:t>
            </a:r>
            <a:r>
              <a:rPr lang="en-US" sz="2400" dirty="0" err="1">
                <a:solidFill>
                  <a:schemeClr val="tx1"/>
                </a:solidFill>
                <a:latin typeface="+mn-lt"/>
              </a:rPr>
              <a:t>Carbenoid</a:t>
            </a:r>
            <a:r>
              <a:rPr lang="en-US" sz="2400" dirty="0">
                <a:solidFill>
                  <a:schemeClr val="tx1"/>
                </a:solidFill>
                <a:latin typeface="+mn-lt"/>
              </a:rPr>
              <a:t>-mediated Homologation Reaction by DFT methods: Is a Classical Donor-Acceptor </a:t>
            </a:r>
            <a:r>
              <a:rPr lang="en-US" sz="2400" dirty="0" err="1">
                <a:solidFill>
                  <a:schemeClr val="tx1"/>
                </a:solidFill>
                <a:latin typeface="+mn-lt"/>
              </a:rPr>
              <a:t>Cyclopropane</a:t>
            </a:r>
            <a:r>
              <a:rPr lang="en-US" sz="2400" dirty="0">
                <a:solidFill>
                  <a:schemeClr val="tx1"/>
                </a:solidFill>
                <a:latin typeface="+mn-lt"/>
              </a:rPr>
              <a:t> Intermediate Involved? </a:t>
            </a:r>
            <a:r>
              <a:rPr lang="en-US" sz="2400" i="1" dirty="0">
                <a:solidFill>
                  <a:schemeClr val="tx1"/>
                </a:solidFill>
                <a:latin typeface="+mn-lt"/>
              </a:rPr>
              <a:t>J. Org. Chem.</a:t>
            </a:r>
            <a:r>
              <a:rPr lang="en-US" sz="2400" dirty="0">
                <a:solidFill>
                  <a:schemeClr val="tx1"/>
                </a:solidFill>
                <a:latin typeface="+mn-lt"/>
              </a:rPr>
              <a:t> 2010, </a:t>
            </a:r>
            <a:r>
              <a:rPr lang="en-US" sz="2400" i="1" dirty="0">
                <a:solidFill>
                  <a:schemeClr val="tx1"/>
                </a:solidFill>
                <a:latin typeface="+mn-lt"/>
              </a:rPr>
              <a:t>75,</a:t>
            </a:r>
            <a:r>
              <a:rPr lang="en-US" sz="2400" dirty="0">
                <a:solidFill>
                  <a:schemeClr val="tx1"/>
                </a:solidFill>
                <a:latin typeface="+mn-lt"/>
              </a:rPr>
              <a:t> 7322-7331.</a:t>
            </a:r>
          </a:p>
          <a:p>
            <a:pPr lvl="0"/>
            <a:r>
              <a:rPr lang="en-US" sz="2400" dirty="0" smtClean="0">
                <a:solidFill>
                  <a:schemeClr val="tx1"/>
                </a:solidFill>
                <a:latin typeface="+mn-lt"/>
              </a:rPr>
              <a:t>2. </a:t>
            </a:r>
            <a:r>
              <a:rPr lang="en-US" sz="2400" dirty="0" err="1" smtClean="0">
                <a:solidFill>
                  <a:schemeClr val="tx1"/>
                </a:solidFill>
                <a:latin typeface="+mn-lt"/>
              </a:rPr>
              <a:t>Jacobine</a:t>
            </a:r>
            <a:r>
              <a:rPr lang="en-US" sz="2400" dirty="0">
                <a:solidFill>
                  <a:schemeClr val="tx1"/>
                </a:solidFill>
                <a:latin typeface="+mn-lt"/>
              </a:rPr>
              <a:t>, A.M.; </a:t>
            </a:r>
            <a:r>
              <a:rPr lang="en-US" sz="2400" dirty="0" err="1">
                <a:solidFill>
                  <a:schemeClr val="tx1"/>
                </a:solidFill>
                <a:latin typeface="+mn-lt"/>
              </a:rPr>
              <a:t>Puchlopek</a:t>
            </a:r>
            <a:r>
              <a:rPr lang="en-US" sz="2400" dirty="0">
                <a:solidFill>
                  <a:schemeClr val="tx1"/>
                </a:solidFill>
                <a:latin typeface="+mn-lt"/>
              </a:rPr>
              <a:t>, A.L.A.; </a:t>
            </a:r>
            <a:r>
              <a:rPr lang="en-US" sz="2400" dirty="0" err="1">
                <a:solidFill>
                  <a:schemeClr val="tx1"/>
                </a:solidFill>
                <a:latin typeface="+mn-lt"/>
              </a:rPr>
              <a:t>Zercher</a:t>
            </a:r>
            <a:r>
              <a:rPr lang="en-US" sz="2400" dirty="0">
                <a:solidFill>
                  <a:schemeClr val="tx1"/>
                </a:solidFill>
                <a:latin typeface="+mn-lt"/>
              </a:rPr>
              <a:t>, C.K., Briggs, J.B.; </a:t>
            </a:r>
            <a:r>
              <a:rPr lang="en-US" sz="2400" dirty="0" err="1">
                <a:solidFill>
                  <a:schemeClr val="tx1"/>
                </a:solidFill>
                <a:latin typeface="+mn-lt"/>
              </a:rPr>
              <a:t>Jasinski</a:t>
            </a:r>
            <a:r>
              <a:rPr lang="en-US" sz="2400" dirty="0">
                <a:solidFill>
                  <a:schemeClr val="tx1"/>
                </a:solidFill>
                <a:latin typeface="+mn-lt"/>
              </a:rPr>
              <a:t>, J.P.; Butcher, R.J. Tandem Chain Extension-</a:t>
            </a:r>
            <a:r>
              <a:rPr lang="en-US" sz="2400" dirty="0" err="1">
                <a:solidFill>
                  <a:schemeClr val="tx1"/>
                </a:solidFill>
                <a:latin typeface="+mn-lt"/>
              </a:rPr>
              <a:t>Mannich</a:t>
            </a:r>
            <a:r>
              <a:rPr lang="en-US" sz="2400" dirty="0">
                <a:solidFill>
                  <a:schemeClr val="tx1"/>
                </a:solidFill>
                <a:latin typeface="+mn-lt"/>
              </a:rPr>
              <a:t> Reaction: An Approach to β-</a:t>
            </a:r>
            <a:r>
              <a:rPr lang="en-US" sz="2400" dirty="0" err="1">
                <a:solidFill>
                  <a:schemeClr val="tx1"/>
                </a:solidFill>
                <a:latin typeface="+mn-lt"/>
              </a:rPr>
              <a:t>proline</a:t>
            </a:r>
            <a:r>
              <a:rPr lang="en-US" sz="2400" dirty="0">
                <a:solidFill>
                  <a:schemeClr val="tx1"/>
                </a:solidFill>
                <a:latin typeface="+mn-lt"/>
              </a:rPr>
              <a:t> Derivatives. </a:t>
            </a:r>
            <a:r>
              <a:rPr lang="en-US" sz="2400" i="1" dirty="0">
                <a:solidFill>
                  <a:schemeClr val="tx1"/>
                </a:solidFill>
                <a:latin typeface="+mn-lt"/>
              </a:rPr>
              <a:t>Tetrahedron </a:t>
            </a:r>
            <a:r>
              <a:rPr lang="en-US" sz="2400" dirty="0">
                <a:solidFill>
                  <a:schemeClr val="tx1"/>
                </a:solidFill>
                <a:latin typeface="+mn-lt"/>
              </a:rPr>
              <a:t>2012, </a:t>
            </a:r>
            <a:r>
              <a:rPr lang="en-US" sz="2400" i="1" dirty="0">
                <a:solidFill>
                  <a:schemeClr val="tx1"/>
                </a:solidFill>
                <a:latin typeface="+mn-lt"/>
              </a:rPr>
              <a:t>68</a:t>
            </a:r>
            <a:r>
              <a:rPr lang="en-US" sz="2400" dirty="0">
                <a:solidFill>
                  <a:schemeClr val="tx1"/>
                </a:solidFill>
                <a:latin typeface="+mn-lt"/>
              </a:rPr>
              <a:t>, 7799-7805.</a:t>
            </a:r>
          </a:p>
          <a:p>
            <a:pPr lvl="0"/>
            <a:r>
              <a:rPr lang="en-US" sz="2400" dirty="0" smtClean="0">
                <a:solidFill>
                  <a:schemeClr val="tx1"/>
                </a:solidFill>
                <a:latin typeface="+mn-lt"/>
              </a:rPr>
              <a:t>3. Lu</a:t>
            </a:r>
            <a:r>
              <a:rPr lang="en-US" sz="2400" dirty="0">
                <a:solidFill>
                  <a:schemeClr val="tx1"/>
                </a:solidFill>
                <a:latin typeface="+mn-lt"/>
              </a:rPr>
              <a:t>, K.; </a:t>
            </a:r>
            <a:r>
              <a:rPr lang="en-US" sz="2400" dirty="0" err="1">
                <a:solidFill>
                  <a:schemeClr val="tx1"/>
                </a:solidFill>
                <a:latin typeface="+mn-lt"/>
              </a:rPr>
              <a:t>Ohyum</a:t>
            </a:r>
            <a:r>
              <a:rPr lang="en-US" sz="2400" dirty="0">
                <a:solidFill>
                  <a:schemeClr val="tx1"/>
                </a:solidFill>
                <a:latin typeface="+mn-lt"/>
              </a:rPr>
              <a:t>, K.; Phosphine-Catalyzed [2+4] Annulation: Synthesis of Ethyl 6-Phenyl-1-Tosyl-1,2,5,6-Tetrahydropyridine-3-Carboxylate. </a:t>
            </a:r>
            <a:r>
              <a:rPr lang="en-US" sz="2400" i="1" dirty="0">
                <a:solidFill>
                  <a:schemeClr val="tx1"/>
                </a:solidFill>
                <a:latin typeface="+mn-lt"/>
              </a:rPr>
              <a:t>Org. Synth,</a:t>
            </a:r>
            <a:r>
              <a:rPr lang="en-US" sz="2400" dirty="0">
                <a:solidFill>
                  <a:schemeClr val="tx1"/>
                </a:solidFill>
                <a:latin typeface="+mn-lt"/>
              </a:rPr>
              <a:t> 2009, </a:t>
            </a:r>
            <a:r>
              <a:rPr lang="en-US" sz="2400" i="1" dirty="0">
                <a:solidFill>
                  <a:schemeClr val="tx1"/>
                </a:solidFill>
                <a:latin typeface="+mn-lt"/>
              </a:rPr>
              <a:t>86</a:t>
            </a:r>
            <a:r>
              <a:rPr lang="en-US" sz="2400" dirty="0">
                <a:solidFill>
                  <a:schemeClr val="tx1"/>
                </a:solidFill>
                <a:latin typeface="+mn-lt"/>
              </a:rPr>
              <a:t>, 212-224.</a:t>
            </a:r>
          </a:p>
          <a:p>
            <a:pPr lvl="0"/>
            <a:r>
              <a:rPr lang="en-US" sz="2400" dirty="0" smtClean="0">
                <a:solidFill>
                  <a:schemeClr val="tx1"/>
                </a:solidFill>
                <a:latin typeface="+mn-lt"/>
              </a:rPr>
              <a:t>4. </a:t>
            </a:r>
            <a:r>
              <a:rPr lang="en-US" sz="2400" dirty="0" err="1" smtClean="0">
                <a:solidFill>
                  <a:schemeClr val="tx1"/>
                </a:solidFill>
                <a:latin typeface="+mn-lt"/>
              </a:rPr>
              <a:t>Mazzone</a:t>
            </a:r>
            <a:r>
              <a:rPr lang="en-US" sz="2400" dirty="0">
                <a:solidFill>
                  <a:schemeClr val="tx1"/>
                </a:solidFill>
                <a:latin typeface="+mn-lt"/>
              </a:rPr>
              <a:t>, J.R. PhD. Dissertation, University of New Hampshire, 2011.</a:t>
            </a:r>
          </a:p>
          <a:p>
            <a:pPr lvl="0"/>
            <a:r>
              <a:rPr lang="en-US" sz="2400" dirty="0" smtClean="0">
                <a:solidFill>
                  <a:schemeClr val="tx1"/>
                </a:solidFill>
                <a:latin typeface="+mn-lt"/>
              </a:rPr>
              <a:t>5. Spencer</a:t>
            </a:r>
            <a:r>
              <a:rPr lang="en-US" sz="2400" dirty="0">
                <a:solidFill>
                  <a:schemeClr val="tx1"/>
                </a:solidFill>
                <a:latin typeface="+mn-lt"/>
              </a:rPr>
              <a:t>, C. PhD. Dissertation, University of New Hampshire, 2013.</a:t>
            </a:r>
          </a:p>
        </p:txBody>
      </p:sp>
      <p:sp>
        <p:nvSpPr>
          <p:cNvPr id="1041" name="Text Box 304"/>
          <p:cNvSpPr txBox="1">
            <a:spLocks noChangeArrowheads="1"/>
          </p:cNvSpPr>
          <p:nvPr/>
        </p:nvSpPr>
        <p:spPr bwMode="auto">
          <a:xfrm>
            <a:off x="23393400" y="15678239"/>
            <a:ext cx="12185650" cy="4646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4910BC"/>
                </a:solidFill>
                <a:latin typeface="Calibri" pitchFamily="34" charset="0"/>
                <a:ea typeface="Calibri" pitchFamily="34" charset="0"/>
                <a:cs typeface="Calibri" pitchFamily="34" charset="0"/>
              </a:rPr>
              <a:t>Results and Discussion </a:t>
            </a:r>
            <a:endParaRPr lang="en-US" altLang="en-US" sz="4400" dirty="0" smtClean="0">
              <a:solidFill>
                <a:srgbClr val="4910BC"/>
              </a:solidFill>
              <a:latin typeface="Calibri" pitchFamily="34" charset="0"/>
              <a:ea typeface="Calibri" pitchFamily="34" charset="0"/>
              <a:cs typeface="Calibri" pitchFamily="34" charset="0"/>
            </a:endParaRPr>
          </a:p>
          <a:p>
            <a:pPr algn="just"/>
            <a:r>
              <a:rPr lang="en-US" altLang="en-US" sz="3600" dirty="0" smtClean="0">
                <a:solidFill>
                  <a:schemeClr val="tx1"/>
                </a:solidFill>
                <a:latin typeface="Calibri" pitchFamily="34" charset="0"/>
                <a:ea typeface="Calibri" pitchFamily="34" charset="0"/>
                <a:cs typeface="Calibri" pitchFamily="34" charset="0"/>
              </a:rPr>
              <a:t>The synthesis of the sulfonyl activated imine was successful with a 70.5% yield. However, for the other two reactions the outcome wasn’t the same. Synthesis 2 has proven to be difficult for a number of reasons. The synthesis has worked once, and chain extension reaction was completed. However, the chain extended material was then lost during column purification. </a:t>
            </a:r>
          </a:p>
        </p:txBody>
      </p:sp>
      <p:sp>
        <p:nvSpPr>
          <p:cNvPr id="1043" name="Text Box 401"/>
          <p:cNvSpPr txBox="1">
            <a:spLocks noChangeArrowheads="1"/>
          </p:cNvSpPr>
          <p:nvPr/>
        </p:nvSpPr>
        <p:spPr bwMode="auto">
          <a:xfrm>
            <a:off x="25233376" y="9995942"/>
            <a:ext cx="11330020" cy="4646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4910BC"/>
                </a:solidFill>
                <a:latin typeface="Calibri" pitchFamily="34" charset="0"/>
                <a:ea typeface="Calibri" pitchFamily="34" charset="0"/>
                <a:cs typeface="Calibri" pitchFamily="34" charset="0"/>
              </a:rPr>
              <a:t>Conclusions </a:t>
            </a:r>
            <a:endParaRPr lang="en-US" altLang="en-US" sz="4400" dirty="0" smtClean="0">
              <a:solidFill>
                <a:srgbClr val="4910BC"/>
              </a:solidFill>
              <a:latin typeface="Calibri" pitchFamily="34" charset="0"/>
              <a:ea typeface="Calibri" pitchFamily="34" charset="0"/>
              <a:cs typeface="Calibri" pitchFamily="34" charset="0"/>
            </a:endParaRPr>
          </a:p>
          <a:p>
            <a:pPr algn="just"/>
            <a:r>
              <a:rPr lang="en-US" altLang="en-US" sz="3600" dirty="0" smtClean="0">
                <a:solidFill>
                  <a:schemeClr val="tx1"/>
                </a:solidFill>
                <a:latin typeface="Calibri" pitchFamily="34" charset="0"/>
                <a:ea typeface="Calibri" pitchFamily="34" charset="0"/>
                <a:cs typeface="Calibri" pitchFamily="34" charset="0"/>
              </a:rPr>
              <a:t>Compared </a:t>
            </a:r>
            <a:r>
              <a:rPr lang="en-US" altLang="en-US" sz="3600" dirty="0">
                <a:solidFill>
                  <a:schemeClr val="tx1"/>
                </a:solidFill>
                <a:latin typeface="Calibri" pitchFamily="34" charset="0"/>
                <a:ea typeface="Calibri" pitchFamily="34" charset="0"/>
                <a:cs typeface="Calibri" pitchFamily="34" charset="0"/>
              </a:rPr>
              <a:t>to the </a:t>
            </a:r>
            <a:r>
              <a:rPr lang="en-US" altLang="en-US" sz="3600" dirty="0" err="1">
                <a:solidFill>
                  <a:schemeClr val="tx1"/>
                </a:solidFill>
                <a:latin typeface="Calibri" pitchFamily="34" charset="0"/>
                <a:ea typeface="Calibri" pitchFamily="34" charset="0"/>
                <a:cs typeface="Calibri" pitchFamily="34" charset="0"/>
              </a:rPr>
              <a:t>Jacobe</a:t>
            </a:r>
            <a:r>
              <a:rPr lang="en-US" altLang="en-US" sz="3600" dirty="0">
                <a:solidFill>
                  <a:schemeClr val="tx1"/>
                </a:solidFill>
                <a:latin typeface="Calibri" pitchFamily="34" charset="0"/>
                <a:ea typeface="Calibri" pitchFamily="34" charset="0"/>
                <a:cs typeface="Calibri" pitchFamily="34" charset="0"/>
              </a:rPr>
              <a:t> study done on phosphoryl imines, the sulfonyl imine activated group allowed the reaction to proceed </a:t>
            </a:r>
            <a:r>
              <a:rPr lang="en-US" altLang="en-US" sz="3600" dirty="0" smtClean="0">
                <a:solidFill>
                  <a:schemeClr val="tx1"/>
                </a:solidFill>
                <a:latin typeface="Calibri" pitchFamily="34" charset="0"/>
                <a:ea typeface="Calibri" pitchFamily="34" charset="0"/>
                <a:cs typeface="Calibri" pitchFamily="34" charset="0"/>
              </a:rPr>
              <a:t>at a faster rate. The rate was decreased from 48 hours (phosphoryl imine) to 34 hours (sulfonyl imine). The reaction is hypothesized to proceed quicker with the sulfonyl imine because of the electron withdrawing abilities of sulfur.</a:t>
            </a:r>
            <a:endParaRPr lang="en-US" altLang="en-US" sz="36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25233376" y="5406531"/>
            <a:ext cx="11360183" cy="409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4910BC"/>
                </a:solidFill>
                <a:latin typeface="Calibri" pitchFamily="34" charset="0"/>
                <a:ea typeface="Calibri" pitchFamily="34" charset="0"/>
                <a:cs typeface="Calibri" pitchFamily="34" charset="0"/>
              </a:rPr>
              <a:t>Future Work </a:t>
            </a:r>
          </a:p>
          <a:p>
            <a:pPr marL="571500" indent="-571500" algn="just">
              <a:buFont typeface="Arial" panose="020B0604020202020204" pitchFamily="34" charset="0"/>
              <a:buChar char="•"/>
            </a:pPr>
            <a:r>
              <a:rPr lang="en-US" altLang="en-US" sz="3600" dirty="0" smtClean="0">
                <a:solidFill>
                  <a:schemeClr val="tx1"/>
                </a:solidFill>
                <a:latin typeface="Calibri" pitchFamily="34" charset="0"/>
                <a:ea typeface="Calibri" pitchFamily="34" charset="0"/>
                <a:cs typeface="Calibri" pitchFamily="34" charset="0"/>
              </a:rPr>
              <a:t>Synthesize the chain extension-</a:t>
            </a:r>
            <a:r>
              <a:rPr lang="en-US" altLang="en-US" sz="3600" dirty="0" err="1" smtClean="0">
                <a:solidFill>
                  <a:schemeClr val="tx1"/>
                </a:solidFill>
                <a:latin typeface="Calibri" pitchFamily="34" charset="0"/>
                <a:ea typeface="Calibri" pitchFamily="34" charset="0"/>
                <a:cs typeface="Calibri" pitchFamily="34" charset="0"/>
              </a:rPr>
              <a:t>Mannich</a:t>
            </a:r>
            <a:r>
              <a:rPr lang="en-US" altLang="en-US" sz="3600" dirty="0" smtClean="0">
                <a:solidFill>
                  <a:schemeClr val="tx1"/>
                </a:solidFill>
                <a:latin typeface="Calibri" pitchFamily="34" charset="0"/>
                <a:ea typeface="Calibri" pitchFamily="34" charset="0"/>
                <a:cs typeface="Calibri" pitchFamily="34" charset="0"/>
              </a:rPr>
              <a:t> reaction product using the sulfonyl imine</a:t>
            </a:r>
          </a:p>
          <a:p>
            <a:pPr marL="571500" indent="-571500" algn="just">
              <a:buFont typeface="Arial" panose="020B0604020202020204" pitchFamily="34" charset="0"/>
              <a:buChar char="•"/>
            </a:pPr>
            <a:r>
              <a:rPr lang="en-US" altLang="en-US" sz="3600" dirty="0" smtClean="0">
                <a:solidFill>
                  <a:schemeClr val="tx1"/>
                </a:solidFill>
                <a:latin typeface="Calibri" pitchFamily="34" charset="0"/>
                <a:ea typeface="Calibri" pitchFamily="34" charset="0"/>
                <a:cs typeface="Calibri" pitchFamily="34" charset="0"/>
              </a:rPr>
              <a:t>Raise reaction yields</a:t>
            </a:r>
          </a:p>
          <a:p>
            <a:pPr marL="571500" indent="-571500" algn="just">
              <a:buFont typeface="Arial" panose="020B0604020202020204" pitchFamily="34" charset="0"/>
              <a:buChar char="•"/>
            </a:pPr>
            <a:r>
              <a:rPr lang="en-US" altLang="en-US" sz="3600" dirty="0" smtClean="0">
                <a:solidFill>
                  <a:schemeClr val="tx1"/>
                </a:solidFill>
                <a:latin typeface="Calibri" pitchFamily="34" charset="0"/>
                <a:ea typeface="Calibri" pitchFamily="34" charset="0"/>
                <a:cs typeface="Calibri" pitchFamily="34" charset="0"/>
              </a:rPr>
              <a:t>Experimentation on the activated imine.</a:t>
            </a:r>
          </a:p>
          <a:p>
            <a:pPr marL="571500" indent="-571500" algn="just">
              <a:buFont typeface="Arial" panose="020B0604020202020204" pitchFamily="34" charset="0"/>
              <a:buChar char="•"/>
            </a:pPr>
            <a:r>
              <a:rPr lang="en-US" altLang="en-US" sz="3600" dirty="0" smtClean="0">
                <a:solidFill>
                  <a:schemeClr val="tx1"/>
                </a:solidFill>
                <a:latin typeface="Calibri" pitchFamily="34" charset="0"/>
                <a:ea typeface="Calibri" pitchFamily="34" charset="0"/>
                <a:cs typeface="Calibri" pitchFamily="34" charset="0"/>
              </a:rPr>
              <a:t>Further investigation into the applications of the sulfonyl imine </a:t>
            </a:r>
          </a:p>
        </p:txBody>
      </p:sp>
      <p:graphicFrame>
        <p:nvGraphicFramePr>
          <p:cNvPr id="202" name="Object 201"/>
          <p:cNvGraphicFramePr>
            <a:graphicFrameLocks noChangeAspect="1"/>
          </p:cNvGraphicFramePr>
          <p:nvPr>
            <p:extLst>
              <p:ext uri="{D42A27DB-BD31-4B8C-83A1-F6EECF244321}">
                <p14:modId xmlns:p14="http://schemas.microsoft.com/office/powerpoint/2010/main" val="3273928708"/>
              </p:ext>
            </p:extLst>
          </p:nvPr>
        </p:nvGraphicFramePr>
        <p:xfrm>
          <a:off x="586035" y="21681747"/>
          <a:ext cx="10369605" cy="6276340"/>
        </p:xfrm>
        <a:graphic>
          <a:graphicData uri="http://schemas.openxmlformats.org/presentationml/2006/ole">
            <mc:AlternateContent xmlns:mc="http://schemas.openxmlformats.org/markup-compatibility/2006">
              <mc:Choice xmlns:v="urn:schemas-microsoft-com:vml" Requires="v">
                <p:oleObj spid="_x0000_s1377" name="CS ChemDraw Drawing" r:id="rId3" imgW="5083796" imgH="3078323" progId="ChemDraw.Document.6.0">
                  <p:embed/>
                </p:oleObj>
              </mc:Choice>
              <mc:Fallback>
                <p:oleObj name="CS ChemDraw Drawing" r:id="rId3" imgW="5083796" imgH="3078323" progId="ChemDraw.Document.6.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035" y="21681747"/>
                        <a:ext cx="10369605" cy="6276340"/>
                      </a:xfrm>
                      <a:prstGeom prst="rect">
                        <a:avLst/>
                      </a:prstGeom>
                      <a:noFill/>
                    </p:spPr>
                  </p:pic>
                </p:oleObj>
              </mc:Fallback>
            </mc:AlternateContent>
          </a:graphicData>
        </a:graphic>
      </p:graphicFrame>
      <p:sp>
        <p:nvSpPr>
          <p:cNvPr id="205" name="TextBox 204"/>
          <p:cNvSpPr txBox="1"/>
          <p:nvPr/>
        </p:nvSpPr>
        <p:spPr>
          <a:xfrm>
            <a:off x="605637" y="16064825"/>
            <a:ext cx="11171899" cy="5201424"/>
          </a:xfrm>
          <a:prstGeom prst="rect">
            <a:avLst/>
          </a:prstGeom>
          <a:noFill/>
        </p:spPr>
        <p:txBody>
          <a:bodyPr wrap="square" rtlCol="0">
            <a:spAutoFit/>
          </a:bodyPr>
          <a:lstStyle/>
          <a:p>
            <a:r>
              <a:rPr lang="en-US" sz="4400" dirty="0">
                <a:solidFill>
                  <a:srgbClr val="4910BC"/>
                </a:solidFill>
                <a:latin typeface="Calibri" panose="020F0502020204030204" pitchFamily="34" charset="0"/>
              </a:rPr>
              <a:t>Zinc- </a:t>
            </a:r>
            <a:r>
              <a:rPr lang="en-US" sz="4400" dirty="0" err="1">
                <a:solidFill>
                  <a:srgbClr val="4910BC"/>
                </a:solidFill>
                <a:latin typeface="Calibri" panose="020F0502020204030204" pitchFamily="34" charset="0"/>
              </a:rPr>
              <a:t>Carbenoid</a:t>
            </a:r>
            <a:r>
              <a:rPr lang="en-US" sz="4400" dirty="0">
                <a:solidFill>
                  <a:srgbClr val="4910BC"/>
                </a:solidFill>
                <a:latin typeface="Calibri" panose="020F0502020204030204" pitchFamily="34" charset="0"/>
              </a:rPr>
              <a:t> Mediated Chain </a:t>
            </a:r>
            <a:r>
              <a:rPr lang="en-US" sz="4400" dirty="0" smtClean="0">
                <a:solidFill>
                  <a:srgbClr val="4910BC"/>
                </a:solidFill>
                <a:latin typeface="Calibri" panose="020F0502020204030204" pitchFamily="34" charset="0"/>
              </a:rPr>
              <a:t>Extension</a:t>
            </a:r>
          </a:p>
          <a:p>
            <a:pPr algn="just"/>
            <a:r>
              <a:rPr lang="en-US" sz="3600" dirty="0" smtClean="0">
                <a:solidFill>
                  <a:schemeClr val="tx1"/>
                </a:solidFill>
                <a:latin typeface="Calibri" panose="020F0502020204030204" pitchFamily="34" charset="0"/>
              </a:rPr>
              <a:t>Figure 1 demonstrates the proposed mechanism of a chain extension reaction. This mechanism is supported through computational work done by </a:t>
            </a:r>
            <a:r>
              <a:rPr lang="en-US" sz="3600" dirty="0" err="1" smtClean="0">
                <a:solidFill>
                  <a:schemeClr val="tx1"/>
                </a:solidFill>
                <a:latin typeface="Calibri" panose="020F0502020204030204" pitchFamily="34" charset="0"/>
              </a:rPr>
              <a:t>Zercher</a:t>
            </a:r>
            <a:r>
              <a:rPr lang="en-US" sz="3600" dirty="0" smtClean="0">
                <a:solidFill>
                  <a:schemeClr val="tx1"/>
                </a:solidFill>
                <a:latin typeface="Calibri" panose="020F0502020204030204" pitchFamily="34" charset="0"/>
              </a:rPr>
              <a:t>, </a:t>
            </a:r>
            <a:r>
              <a:rPr lang="en-US" sz="3600" dirty="0" err="1" smtClean="0">
                <a:solidFill>
                  <a:schemeClr val="tx1"/>
                </a:solidFill>
                <a:latin typeface="Calibri" panose="020F0502020204030204" pitchFamily="34" charset="0"/>
              </a:rPr>
              <a:t>Egar</a:t>
            </a:r>
            <a:r>
              <a:rPr lang="en-US" sz="3600" dirty="0" smtClean="0">
                <a:solidFill>
                  <a:schemeClr val="tx1"/>
                </a:solidFill>
                <a:latin typeface="Calibri" panose="020F0502020204030204" pitchFamily="34" charset="0"/>
              </a:rPr>
              <a:t>, and Williams.</a:t>
            </a:r>
            <a:r>
              <a:rPr lang="en-US" sz="3600" baseline="30000" dirty="0" smtClean="0">
                <a:solidFill>
                  <a:schemeClr val="tx1"/>
                </a:solidFill>
                <a:latin typeface="Calibri" panose="020F0502020204030204" pitchFamily="34" charset="0"/>
              </a:rPr>
              <a:t>1</a:t>
            </a:r>
            <a:r>
              <a:rPr lang="en-US" sz="3600" dirty="0" smtClean="0">
                <a:solidFill>
                  <a:schemeClr val="tx1"/>
                </a:solidFill>
                <a:latin typeface="Calibri" panose="020F0502020204030204" pitchFamily="34" charset="0"/>
              </a:rPr>
              <a:t> Pathway B shows conversion to the chain extended material by a direct conversion to the chain extended organometallic intermediate. Pathway A proceeds via a donor-acceptor </a:t>
            </a:r>
            <a:r>
              <a:rPr lang="en-US" sz="3600" dirty="0" err="1" smtClean="0">
                <a:solidFill>
                  <a:schemeClr val="tx1"/>
                </a:solidFill>
                <a:latin typeface="Calibri" panose="020F0502020204030204" pitchFamily="34" charset="0"/>
              </a:rPr>
              <a:t>cyclopropane</a:t>
            </a:r>
            <a:r>
              <a:rPr lang="en-US" sz="3600" dirty="0" smtClean="0">
                <a:solidFill>
                  <a:schemeClr val="tx1"/>
                </a:solidFill>
                <a:latin typeface="Calibri" panose="020F0502020204030204" pitchFamily="34" charset="0"/>
              </a:rPr>
              <a:t> formation and is found to be the lower energy conversion.</a:t>
            </a:r>
            <a:endParaRPr lang="en-US" sz="3600" dirty="0">
              <a:solidFill>
                <a:schemeClr val="tx1"/>
              </a:solidFill>
              <a:latin typeface="Calibri" panose="020F0502020204030204" pitchFamily="34" charset="0"/>
            </a:endParaRPr>
          </a:p>
        </p:txBody>
      </p:sp>
      <p:sp>
        <p:nvSpPr>
          <p:cNvPr id="3" name="Rectangle 2"/>
          <p:cNvSpPr/>
          <p:nvPr/>
        </p:nvSpPr>
        <p:spPr>
          <a:xfrm>
            <a:off x="13003537" y="7149538"/>
            <a:ext cx="12523463" cy="584775"/>
          </a:xfrm>
          <a:prstGeom prst="rect">
            <a:avLst/>
          </a:prstGeom>
        </p:spPr>
        <p:txBody>
          <a:bodyPr wrap="square">
            <a:spAutoFit/>
          </a:bodyPr>
          <a:lstStyle/>
          <a:p>
            <a:r>
              <a:rPr lang="en-US" altLang="en-US" sz="3200" dirty="0">
                <a:solidFill>
                  <a:schemeClr val="tx1"/>
                </a:solidFill>
                <a:latin typeface="Calibri" pitchFamily="34" charset="0"/>
                <a:ea typeface="Calibri" pitchFamily="34" charset="0"/>
                <a:cs typeface="Calibri" pitchFamily="34" charset="0"/>
              </a:rPr>
              <a:t>Scheme </a:t>
            </a:r>
            <a:r>
              <a:rPr lang="en-US" altLang="en-US" sz="3200" dirty="0" smtClean="0">
                <a:solidFill>
                  <a:schemeClr val="tx1"/>
                </a:solidFill>
                <a:latin typeface="Calibri" pitchFamily="34" charset="0"/>
                <a:ea typeface="Calibri" pitchFamily="34" charset="0"/>
                <a:cs typeface="Calibri" pitchFamily="34" charset="0"/>
              </a:rPr>
              <a:t>1: Synthesis of </a:t>
            </a:r>
            <a:r>
              <a:rPr lang="en-US" altLang="en-US" sz="3200" i="1" dirty="0" smtClean="0">
                <a:solidFill>
                  <a:schemeClr val="tx1"/>
                </a:solidFill>
                <a:latin typeface="Calibri" pitchFamily="34" charset="0"/>
                <a:ea typeface="Calibri" pitchFamily="34" charset="0"/>
                <a:cs typeface="Calibri" pitchFamily="34" charset="0"/>
              </a:rPr>
              <a:t>(E)-N-Benzylidene-4-methylbenzenesulfonamide</a:t>
            </a:r>
            <a:r>
              <a:rPr lang="en-US" altLang="en-US" sz="3200" i="1" baseline="30000" dirty="0" smtClean="0">
                <a:solidFill>
                  <a:schemeClr val="tx1"/>
                </a:solidFill>
                <a:latin typeface="Calibri" pitchFamily="34" charset="0"/>
                <a:ea typeface="Calibri" pitchFamily="34" charset="0"/>
                <a:cs typeface="Calibri" pitchFamily="34" charset="0"/>
              </a:rPr>
              <a:t>3</a:t>
            </a:r>
            <a:endParaRPr lang="en-US" altLang="en-US" sz="3200" i="1" baseline="30000" dirty="0">
              <a:solidFill>
                <a:schemeClr val="tx1"/>
              </a:solidFill>
              <a:latin typeface="Calibri" pitchFamily="34" charset="0"/>
              <a:ea typeface="Calibri" pitchFamily="34" charset="0"/>
              <a:cs typeface="Calibri" pitchFamily="34" charset="0"/>
            </a:endParaRPr>
          </a:p>
        </p:txBody>
      </p:sp>
      <p:sp>
        <p:nvSpPr>
          <p:cNvPr id="4" name="Rectangle 3"/>
          <p:cNvSpPr/>
          <p:nvPr/>
        </p:nvSpPr>
        <p:spPr>
          <a:xfrm>
            <a:off x="13297224" y="10627411"/>
            <a:ext cx="10880788" cy="584775"/>
          </a:xfrm>
          <a:prstGeom prst="rect">
            <a:avLst/>
          </a:prstGeom>
        </p:spPr>
        <p:txBody>
          <a:bodyPr wrap="square">
            <a:spAutoFit/>
          </a:bodyPr>
          <a:lstStyle/>
          <a:p>
            <a:pPr algn="ctr"/>
            <a:r>
              <a:rPr lang="en-US" altLang="en-US" sz="3200" dirty="0">
                <a:solidFill>
                  <a:schemeClr val="tx1"/>
                </a:solidFill>
                <a:latin typeface="Calibri" pitchFamily="34" charset="0"/>
                <a:ea typeface="Calibri" pitchFamily="34" charset="0"/>
                <a:cs typeface="Calibri" pitchFamily="34" charset="0"/>
              </a:rPr>
              <a:t>Scheme </a:t>
            </a:r>
            <a:r>
              <a:rPr lang="en-US" altLang="en-US" sz="3200" dirty="0" smtClean="0">
                <a:solidFill>
                  <a:schemeClr val="tx1"/>
                </a:solidFill>
                <a:latin typeface="Calibri" pitchFamily="34" charset="0"/>
                <a:ea typeface="Calibri" pitchFamily="34" charset="0"/>
                <a:cs typeface="Calibri" pitchFamily="34" charset="0"/>
              </a:rPr>
              <a:t>2: </a:t>
            </a:r>
            <a:r>
              <a:rPr lang="en-US" altLang="en-US" sz="3200" dirty="0">
                <a:solidFill>
                  <a:schemeClr val="tx1"/>
                </a:solidFill>
                <a:latin typeface="Calibri" pitchFamily="34" charset="0"/>
                <a:ea typeface="Calibri" pitchFamily="34" charset="0"/>
                <a:cs typeface="Calibri" pitchFamily="34" charset="0"/>
              </a:rPr>
              <a:t>Synthesis of </a:t>
            </a:r>
            <a:r>
              <a:rPr lang="en-US" altLang="en-US" sz="3200" i="1" dirty="0" smtClean="0">
                <a:solidFill>
                  <a:schemeClr val="tx1"/>
                </a:solidFill>
                <a:latin typeface="Calibri" pitchFamily="34" charset="0"/>
                <a:ea typeface="Calibri" pitchFamily="34" charset="0"/>
                <a:cs typeface="Calibri" pitchFamily="34" charset="0"/>
              </a:rPr>
              <a:t>Methyl-4-4-dimethyl-3-oxopentanoate</a:t>
            </a:r>
            <a:r>
              <a:rPr lang="en-US" altLang="en-US" sz="3200" i="1" baseline="30000" dirty="0" smtClean="0">
                <a:solidFill>
                  <a:schemeClr val="tx1"/>
                </a:solidFill>
                <a:latin typeface="Calibri" pitchFamily="34" charset="0"/>
                <a:ea typeface="Calibri" pitchFamily="34" charset="0"/>
                <a:cs typeface="Calibri" pitchFamily="34" charset="0"/>
              </a:rPr>
              <a:t>4</a:t>
            </a:r>
            <a:endParaRPr lang="en-US" altLang="en-US" sz="3200" baseline="30000" dirty="0">
              <a:solidFill>
                <a:schemeClr val="tx1"/>
              </a:solidFill>
              <a:latin typeface="Calibri" pitchFamily="34" charset="0"/>
              <a:ea typeface="Calibri" pitchFamily="34" charset="0"/>
              <a:cs typeface="Calibri" pitchFamily="34" charset="0"/>
            </a:endParaRPr>
          </a:p>
        </p:txBody>
      </p:sp>
      <p:sp>
        <p:nvSpPr>
          <p:cNvPr id="2" name="Rectangle 1"/>
          <p:cNvSpPr/>
          <p:nvPr/>
        </p:nvSpPr>
        <p:spPr>
          <a:xfrm>
            <a:off x="117368" y="28132787"/>
            <a:ext cx="11306941" cy="584775"/>
          </a:xfrm>
          <a:prstGeom prst="rect">
            <a:avLst/>
          </a:prstGeom>
        </p:spPr>
        <p:txBody>
          <a:bodyPr wrap="none">
            <a:spAutoFit/>
          </a:bodyPr>
          <a:lstStyle/>
          <a:p>
            <a:pPr algn="ctr"/>
            <a:r>
              <a:rPr lang="en-US" altLang="en-US" sz="3200" dirty="0" smtClean="0">
                <a:solidFill>
                  <a:schemeClr val="tx1"/>
                </a:solidFill>
                <a:latin typeface="Calibri" pitchFamily="34" charset="0"/>
                <a:ea typeface="Calibri" pitchFamily="34" charset="0"/>
                <a:cs typeface="Calibri" pitchFamily="34" charset="0"/>
              </a:rPr>
              <a:t>Figure 1: Proposed mechanism of Zinc mediated chain extension</a:t>
            </a:r>
            <a:r>
              <a:rPr lang="en-US" altLang="en-US" sz="3200" baseline="30000" dirty="0" smtClean="0">
                <a:solidFill>
                  <a:schemeClr val="tx1"/>
                </a:solidFill>
                <a:latin typeface="Calibri" pitchFamily="34" charset="0"/>
                <a:ea typeface="Calibri" pitchFamily="34" charset="0"/>
                <a:cs typeface="Calibri" pitchFamily="34" charset="0"/>
              </a:rPr>
              <a:t>5</a:t>
            </a:r>
            <a:endParaRPr lang="en-US" altLang="en-US" sz="3200" baseline="30000" dirty="0">
              <a:solidFill>
                <a:schemeClr val="tx1"/>
              </a:solidFill>
              <a:latin typeface="Calibri" pitchFamily="34" charset="0"/>
              <a:ea typeface="Calibri" pitchFamily="34" charset="0"/>
              <a:cs typeface="Calibri" pitchFamily="34" charset="0"/>
            </a:endParaRPr>
          </a:p>
        </p:txBody>
      </p:sp>
      <p:sp>
        <p:nvSpPr>
          <p:cNvPr id="8" name="Rectangle 7"/>
          <p:cNvSpPr/>
          <p:nvPr/>
        </p:nvSpPr>
        <p:spPr>
          <a:xfrm>
            <a:off x="13359599" y="20849677"/>
            <a:ext cx="8484395" cy="1077218"/>
          </a:xfrm>
          <a:prstGeom prst="rect">
            <a:avLst/>
          </a:prstGeom>
        </p:spPr>
        <p:txBody>
          <a:bodyPr wrap="square">
            <a:spAutoFit/>
          </a:bodyPr>
          <a:lstStyle/>
          <a:p>
            <a:pPr algn="ctr"/>
            <a:r>
              <a:rPr lang="en-US" altLang="en-US" sz="3200" dirty="0" smtClean="0">
                <a:solidFill>
                  <a:schemeClr val="tx1"/>
                </a:solidFill>
                <a:latin typeface="Calibri" pitchFamily="34" charset="0"/>
                <a:ea typeface="Calibri" pitchFamily="34" charset="0"/>
                <a:cs typeface="Calibri" pitchFamily="34" charset="0"/>
              </a:rPr>
              <a:t>Figure 2: </a:t>
            </a:r>
            <a:r>
              <a:rPr lang="en-US" altLang="en-US" sz="3200" baseline="30000" dirty="0" smtClean="0">
                <a:solidFill>
                  <a:schemeClr val="tx1"/>
                </a:solidFill>
                <a:latin typeface="Calibri" pitchFamily="34" charset="0"/>
                <a:ea typeface="Calibri" pitchFamily="34" charset="0"/>
                <a:cs typeface="Calibri" pitchFamily="34" charset="0"/>
              </a:rPr>
              <a:t>1</a:t>
            </a:r>
            <a:r>
              <a:rPr lang="en-US" altLang="en-US" sz="3200" dirty="0" smtClean="0">
                <a:solidFill>
                  <a:schemeClr val="tx1"/>
                </a:solidFill>
                <a:latin typeface="Calibri" pitchFamily="34" charset="0"/>
                <a:ea typeface="Calibri" pitchFamily="34" charset="0"/>
                <a:cs typeface="Calibri" pitchFamily="34" charset="0"/>
              </a:rPr>
              <a:t>H NMR of </a:t>
            </a:r>
            <a:r>
              <a:rPr lang="en-US" altLang="en-US" sz="3200" i="1" dirty="0" smtClean="0">
                <a:solidFill>
                  <a:schemeClr val="tx1"/>
                </a:solidFill>
                <a:latin typeface="Calibri" pitchFamily="34" charset="0"/>
                <a:ea typeface="Calibri" pitchFamily="34" charset="0"/>
                <a:cs typeface="Calibri" pitchFamily="34" charset="0"/>
              </a:rPr>
              <a:t>Methyl-4-4-dimethyl-3-oxopentanoate</a:t>
            </a:r>
            <a:endParaRPr lang="en-US" altLang="en-US" sz="3200" dirty="0">
              <a:solidFill>
                <a:schemeClr val="tx1"/>
              </a:solidFill>
              <a:latin typeface="Calibri" pitchFamily="34" charset="0"/>
              <a:ea typeface="Calibri" pitchFamily="34" charset="0"/>
              <a:cs typeface="Calibri" pitchFamily="34" charset="0"/>
            </a:endParaRPr>
          </a:p>
        </p:txBody>
      </p:sp>
      <p:sp>
        <p:nvSpPr>
          <p:cNvPr id="9" name="Rectangle 8"/>
          <p:cNvSpPr/>
          <p:nvPr/>
        </p:nvSpPr>
        <p:spPr>
          <a:xfrm>
            <a:off x="13359599" y="28027765"/>
            <a:ext cx="8484395" cy="1077218"/>
          </a:xfrm>
          <a:prstGeom prst="rect">
            <a:avLst/>
          </a:prstGeom>
        </p:spPr>
        <p:txBody>
          <a:bodyPr wrap="square">
            <a:spAutoFit/>
          </a:bodyPr>
          <a:lstStyle/>
          <a:p>
            <a:pPr algn="ctr"/>
            <a:r>
              <a:rPr lang="en-US" altLang="en-US" sz="3200" dirty="0" smtClean="0">
                <a:solidFill>
                  <a:schemeClr val="tx1"/>
                </a:solidFill>
                <a:latin typeface="Calibri" pitchFamily="34" charset="0"/>
                <a:ea typeface="Calibri" pitchFamily="34" charset="0"/>
                <a:cs typeface="Calibri" pitchFamily="34" charset="0"/>
              </a:rPr>
              <a:t>Figure 3: </a:t>
            </a:r>
            <a:r>
              <a:rPr lang="en-US" altLang="en-US" sz="3200" baseline="30000" dirty="0" smtClean="0">
                <a:solidFill>
                  <a:schemeClr val="tx1"/>
                </a:solidFill>
                <a:latin typeface="Calibri" pitchFamily="34" charset="0"/>
                <a:ea typeface="Calibri" pitchFamily="34" charset="0"/>
                <a:cs typeface="Calibri" pitchFamily="34" charset="0"/>
              </a:rPr>
              <a:t>1</a:t>
            </a:r>
            <a:r>
              <a:rPr lang="en-US" altLang="en-US" sz="3200" dirty="0" smtClean="0">
                <a:solidFill>
                  <a:schemeClr val="tx1"/>
                </a:solidFill>
                <a:latin typeface="Calibri" pitchFamily="34" charset="0"/>
                <a:ea typeface="Calibri" pitchFamily="34" charset="0"/>
                <a:cs typeface="Calibri" pitchFamily="34" charset="0"/>
              </a:rPr>
              <a:t>H NMR of </a:t>
            </a:r>
            <a:r>
              <a:rPr lang="en-US" altLang="en-US" sz="3200" i="1" dirty="0">
                <a:solidFill>
                  <a:schemeClr val="tx1"/>
                </a:solidFill>
                <a:latin typeface="Calibri" pitchFamily="34" charset="0"/>
                <a:ea typeface="Calibri" pitchFamily="34" charset="0"/>
                <a:cs typeface="Calibri" pitchFamily="34" charset="0"/>
              </a:rPr>
              <a:t>(E)-</a:t>
            </a:r>
            <a:r>
              <a:rPr lang="en-US" altLang="en-US" sz="3200" i="1" dirty="0" smtClean="0">
                <a:solidFill>
                  <a:schemeClr val="tx1"/>
                </a:solidFill>
                <a:latin typeface="Calibri" pitchFamily="34" charset="0"/>
                <a:ea typeface="Calibri" pitchFamily="34" charset="0"/>
                <a:cs typeface="Calibri" pitchFamily="34" charset="0"/>
              </a:rPr>
              <a:t>N-Benzylidene-4-methylbenzenesulfonamide</a:t>
            </a:r>
            <a:r>
              <a:rPr lang="en-US" altLang="en-US" sz="3200" dirty="0" smtClean="0">
                <a:solidFill>
                  <a:schemeClr val="tx1"/>
                </a:solidFill>
                <a:latin typeface="Calibri" pitchFamily="34" charset="0"/>
                <a:ea typeface="Calibri" pitchFamily="34" charset="0"/>
                <a:cs typeface="Calibri" pitchFamily="34" charset="0"/>
              </a:rPr>
              <a:t> </a:t>
            </a:r>
            <a:endParaRPr lang="en-US" altLang="en-US" sz="3200" dirty="0">
              <a:solidFill>
                <a:schemeClr val="tx1"/>
              </a:solidFill>
              <a:latin typeface="Calibri" pitchFamily="34" charset="0"/>
              <a:ea typeface="Calibri" pitchFamily="34" charset="0"/>
              <a:cs typeface="Calibri" pitchFamily="34"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697221049"/>
              </p:ext>
            </p:extLst>
          </p:nvPr>
        </p:nvGraphicFramePr>
        <p:xfrm>
          <a:off x="13083070" y="5530293"/>
          <a:ext cx="11878946" cy="1675426"/>
        </p:xfrm>
        <a:graphic>
          <a:graphicData uri="http://schemas.openxmlformats.org/presentationml/2006/ole">
            <mc:AlternateContent xmlns:mc="http://schemas.openxmlformats.org/markup-compatibility/2006">
              <mc:Choice xmlns:v="urn:schemas-microsoft-com:vml" Requires="v">
                <p:oleObj spid="_x0000_s1378" name="CS ChemDraw Drawing" r:id="rId5" imgW="5120508" imgH="722072" progId="ChemDraw.Document.6.0">
                  <p:embed/>
                </p:oleObj>
              </mc:Choice>
              <mc:Fallback>
                <p:oleObj name="CS ChemDraw Drawing" r:id="rId5" imgW="5120508" imgH="722072" progId="ChemDraw.Document.6.0">
                  <p:embed/>
                  <p:pic>
                    <p:nvPicPr>
                      <p:cNvPr id="0" name=""/>
                      <p:cNvPicPr/>
                      <p:nvPr/>
                    </p:nvPicPr>
                    <p:blipFill>
                      <a:blip r:embed="rId6"/>
                      <a:stretch>
                        <a:fillRect/>
                      </a:stretch>
                    </p:blipFill>
                    <p:spPr>
                      <a:xfrm>
                        <a:off x="13083070" y="5530293"/>
                        <a:ext cx="11878946" cy="1675426"/>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739190384"/>
              </p:ext>
            </p:extLst>
          </p:nvPr>
        </p:nvGraphicFramePr>
        <p:xfrm>
          <a:off x="13166869" y="8311621"/>
          <a:ext cx="11358272" cy="2323830"/>
        </p:xfrm>
        <a:graphic>
          <a:graphicData uri="http://schemas.openxmlformats.org/presentationml/2006/ole">
            <mc:AlternateContent xmlns:mc="http://schemas.openxmlformats.org/markup-compatibility/2006">
              <mc:Choice xmlns:v="urn:schemas-microsoft-com:vml" Requires="v">
                <p:oleObj spid="_x0000_s1379" name="CS ChemDraw Drawing" r:id="rId7" imgW="3731933" imgH="763102" progId="ChemDraw.Document.6.0">
                  <p:embed/>
                </p:oleObj>
              </mc:Choice>
              <mc:Fallback>
                <p:oleObj name="CS ChemDraw Drawing" r:id="rId7" imgW="3731933" imgH="763102" progId="ChemDraw.Document.6.0">
                  <p:embed/>
                  <p:pic>
                    <p:nvPicPr>
                      <p:cNvPr id="0" name=""/>
                      <p:cNvPicPr/>
                      <p:nvPr/>
                    </p:nvPicPr>
                    <p:blipFill>
                      <a:blip r:embed="rId8"/>
                      <a:stretch>
                        <a:fillRect/>
                      </a:stretch>
                    </p:blipFill>
                    <p:spPr>
                      <a:xfrm>
                        <a:off x="13166869" y="8311621"/>
                        <a:ext cx="11358272" cy="2323830"/>
                      </a:xfrm>
                      <a:prstGeom prst="rect">
                        <a:avLst/>
                      </a:prstGeom>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283878749"/>
              </p:ext>
            </p:extLst>
          </p:nvPr>
        </p:nvGraphicFramePr>
        <p:xfrm>
          <a:off x="13083070" y="11559925"/>
          <a:ext cx="11409439" cy="2281281"/>
        </p:xfrm>
        <a:graphic>
          <a:graphicData uri="http://schemas.openxmlformats.org/presentationml/2006/ole">
            <mc:AlternateContent xmlns:mc="http://schemas.openxmlformats.org/markup-compatibility/2006">
              <mc:Choice xmlns:v="urn:schemas-microsoft-com:vml" Requires="v">
                <p:oleObj spid="_x0000_s1380" name="CS ChemDraw Drawing" r:id="rId9" imgW="5978111" imgH="1196076" progId="ChemDraw.Document.6.0">
                  <p:embed/>
                </p:oleObj>
              </mc:Choice>
              <mc:Fallback>
                <p:oleObj name="CS ChemDraw Drawing" r:id="rId9" imgW="5978111" imgH="1196076" progId="ChemDraw.Document.6.0">
                  <p:embed/>
                  <p:pic>
                    <p:nvPicPr>
                      <p:cNvPr id="0" name=""/>
                      <p:cNvPicPr/>
                      <p:nvPr/>
                    </p:nvPicPr>
                    <p:blipFill>
                      <a:blip r:embed="rId10"/>
                      <a:stretch>
                        <a:fillRect/>
                      </a:stretch>
                    </p:blipFill>
                    <p:spPr>
                      <a:xfrm>
                        <a:off x="13083070" y="11559925"/>
                        <a:ext cx="11409439" cy="2281281"/>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947513152"/>
              </p:ext>
            </p:extLst>
          </p:nvPr>
        </p:nvGraphicFramePr>
        <p:xfrm>
          <a:off x="13720166" y="14882205"/>
          <a:ext cx="8839624" cy="6102400"/>
        </p:xfrm>
        <a:graphic>
          <a:graphicData uri="http://schemas.openxmlformats.org/presentationml/2006/ole">
            <mc:AlternateContent xmlns:mc="http://schemas.openxmlformats.org/markup-compatibility/2006">
              <mc:Choice xmlns:v="urn:schemas-microsoft-com:vml" Requires="v">
                <p:oleObj spid="_x0000_s1381" name="MestReNova" r:id="rId11" imgW="10458319" imgH="7219913" progId="MestReNova.Document.1">
                  <p:embed/>
                </p:oleObj>
              </mc:Choice>
              <mc:Fallback>
                <p:oleObj name="MestReNova" r:id="rId11" imgW="10458319" imgH="7219913" progId="MestReNova.Document.1">
                  <p:embed/>
                  <p:pic>
                    <p:nvPicPr>
                      <p:cNvPr id="0" name=""/>
                      <p:cNvPicPr/>
                      <p:nvPr/>
                    </p:nvPicPr>
                    <p:blipFill>
                      <a:blip r:embed="rId12"/>
                      <a:stretch>
                        <a:fillRect/>
                      </a:stretch>
                    </p:blipFill>
                    <p:spPr>
                      <a:xfrm>
                        <a:off x="13720166" y="14882205"/>
                        <a:ext cx="8839624" cy="6102400"/>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49425350"/>
              </p:ext>
            </p:extLst>
          </p:nvPr>
        </p:nvGraphicFramePr>
        <p:xfrm>
          <a:off x="13720166" y="22049244"/>
          <a:ext cx="8724025" cy="6083543"/>
        </p:xfrm>
        <a:graphic>
          <a:graphicData uri="http://schemas.openxmlformats.org/presentationml/2006/ole">
            <mc:AlternateContent xmlns:mc="http://schemas.openxmlformats.org/markup-compatibility/2006">
              <mc:Choice xmlns:v="urn:schemas-microsoft-com:vml" Requires="v">
                <p:oleObj spid="_x0000_s1382" name="MestReNova" r:id="rId13" imgW="10353582" imgH="7219913" progId="MestReNova.Document.1">
                  <p:embed/>
                </p:oleObj>
              </mc:Choice>
              <mc:Fallback>
                <p:oleObj name="MestReNova" r:id="rId13" imgW="10353582" imgH="7219913" progId="MestReNova.Document.1">
                  <p:embed/>
                  <p:pic>
                    <p:nvPicPr>
                      <p:cNvPr id="0" name=""/>
                      <p:cNvPicPr/>
                      <p:nvPr/>
                    </p:nvPicPr>
                    <p:blipFill>
                      <a:blip r:embed="rId14"/>
                      <a:stretch>
                        <a:fillRect/>
                      </a:stretch>
                    </p:blipFill>
                    <p:spPr>
                      <a:xfrm>
                        <a:off x="13720166" y="22049244"/>
                        <a:ext cx="8724025" cy="6083543"/>
                      </a:xfrm>
                      <a:prstGeom prst="rect">
                        <a:avLst/>
                      </a:prstGeom>
                    </p:spPr>
                  </p:pic>
                </p:oleObj>
              </mc:Fallback>
            </mc:AlternateContent>
          </a:graphicData>
        </a:graphic>
      </p:graphicFrame>
      <p:pic>
        <p:nvPicPr>
          <p:cNvPr id="1370" name="Picture 346" descr="https://encrypted-tbn0.gstatic.com/images?q=tbn:ANd9GcTajS2Rsmi0y1fpQ76ipFgB_JYAx_HnlqhBIsYUQ0vroVgDD5IikXaSgUZv"/>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986251" y="796319"/>
            <a:ext cx="3569171" cy="43298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6545</TotalTime>
  <Words>621</Words>
  <Application>Microsoft Office PowerPoint</Application>
  <PresentationFormat>Custom</PresentationFormat>
  <Paragraphs>31</Paragraphs>
  <Slides>1</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8" baseType="lpstr">
      <vt:lpstr>Arial</vt:lpstr>
      <vt:lpstr>Calibri</vt:lpstr>
      <vt:lpstr>Calibri Light</vt:lpstr>
      <vt:lpstr>Times New Roman</vt:lpstr>
      <vt:lpstr>Office Theme</vt:lpstr>
      <vt:lpstr>CS ChemDraw Drawing</vt:lpstr>
      <vt:lpstr>MestReNova</vt:lpstr>
      <vt:lpstr>PowerPoint Presentation</vt:lpstr>
    </vt:vector>
  </TitlesOfParts>
  <Company>Mechanical Engineering VT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Microsoft account</cp:lastModifiedBy>
  <cp:revision>179</cp:revision>
  <cp:lastPrinted>2003-04-18T14:25:05Z</cp:lastPrinted>
  <dcterms:created xsi:type="dcterms:W3CDTF">2003-04-11T15:30:44Z</dcterms:created>
  <dcterms:modified xsi:type="dcterms:W3CDTF">2015-04-20T14:19:53Z</dcterms:modified>
</cp:coreProperties>
</file>