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Override PartName="/ppt/charts/style1.xml" ContentType="application/vnd.ms-office.chartstyle+xml"/>
  <Override PartName="/ppt/charts/colors1.xml" ContentType="application/vnd.ms-office.chartcolor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sldIdLst>
    <p:sldId id="256" r:id="rId2"/>
  </p:sldIdLst>
  <p:sldSz cx="45720000" cy="32004000"/>
  <p:notesSz cx="6858000" cy="9144000"/>
  <p:defaultTextStyle>
    <a:defPPr>
      <a:defRPr lang="en-GB"/>
    </a:defPPr>
    <a:lvl1pPr algn="l" defTabSz="457200" rtl="0" fontAlgn="base">
      <a:spcBef>
        <a:spcPct val="0"/>
      </a:spcBef>
      <a:spcAft>
        <a:spcPct val="0"/>
      </a:spcAft>
      <a:buClr>
        <a:srgbClr val="000000"/>
      </a:buClr>
      <a:buSzPct val="100000"/>
      <a:buFont typeface="Times New Roman" panose="02020603050405020304" pitchFamily="18" charset="0"/>
      <a:defRPr sz="2400" kern="1200">
        <a:solidFill>
          <a:schemeClr val="bg1"/>
        </a:solidFill>
        <a:latin typeface="Times New Roman" panose="02020603050405020304" pitchFamily="18" charset="0"/>
        <a:ea typeface="Microsoft YaHei" panose="020B0503020204020204" pitchFamily="34" charset="-122"/>
        <a:cs typeface="+mn-cs"/>
      </a:defRPr>
    </a:lvl1pPr>
    <a:lvl2pPr marL="742950" indent="-285750" algn="l" defTabSz="457200" rtl="0" fontAlgn="base">
      <a:spcBef>
        <a:spcPct val="0"/>
      </a:spcBef>
      <a:spcAft>
        <a:spcPct val="0"/>
      </a:spcAft>
      <a:buClr>
        <a:srgbClr val="000000"/>
      </a:buClr>
      <a:buSzPct val="100000"/>
      <a:buFont typeface="Times New Roman" panose="02020603050405020304" pitchFamily="18" charset="0"/>
      <a:defRPr sz="2400" kern="1200">
        <a:solidFill>
          <a:schemeClr val="bg1"/>
        </a:solidFill>
        <a:latin typeface="Times New Roman" panose="02020603050405020304" pitchFamily="18" charset="0"/>
        <a:ea typeface="Microsoft YaHei" panose="020B0503020204020204" pitchFamily="34" charset="-122"/>
        <a:cs typeface="+mn-cs"/>
      </a:defRPr>
    </a:lvl2pPr>
    <a:lvl3pPr marL="1143000" indent="-228600" algn="l" defTabSz="457200" rtl="0" fontAlgn="base">
      <a:spcBef>
        <a:spcPct val="0"/>
      </a:spcBef>
      <a:spcAft>
        <a:spcPct val="0"/>
      </a:spcAft>
      <a:buClr>
        <a:srgbClr val="000000"/>
      </a:buClr>
      <a:buSzPct val="100000"/>
      <a:buFont typeface="Times New Roman" panose="02020603050405020304" pitchFamily="18" charset="0"/>
      <a:defRPr sz="2400" kern="1200">
        <a:solidFill>
          <a:schemeClr val="bg1"/>
        </a:solidFill>
        <a:latin typeface="Times New Roman" panose="02020603050405020304" pitchFamily="18" charset="0"/>
        <a:ea typeface="Microsoft YaHei" panose="020B0503020204020204" pitchFamily="34" charset="-122"/>
        <a:cs typeface="+mn-cs"/>
      </a:defRPr>
    </a:lvl3pPr>
    <a:lvl4pPr marL="1600200" indent="-228600" algn="l" defTabSz="457200" rtl="0" fontAlgn="base">
      <a:spcBef>
        <a:spcPct val="0"/>
      </a:spcBef>
      <a:spcAft>
        <a:spcPct val="0"/>
      </a:spcAft>
      <a:buClr>
        <a:srgbClr val="000000"/>
      </a:buClr>
      <a:buSzPct val="100000"/>
      <a:buFont typeface="Times New Roman" panose="02020603050405020304" pitchFamily="18" charset="0"/>
      <a:defRPr sz="2400" kern="1200">
        <a:solidFill>
          <a:schemeClr val="bg1"/>
        </a:solidFill>
        <a:latin typeface="Times New Roman" panose="02020603050405020304" pitchFamily="18" charset="0"/>
        <a:ea typeface="Microsoft YaHei" panose="020B0503020204020204" pitchFamily="34" charset="-122"/>
        <a:cs typeface="+mn-cs"/>
      </a:defRPr>
    </a:lvl4pPr>
    <a:lvl5pPr marL="2057400" indent="-228600" algn="l" defTabSz="457200" rtl="0" fontAlgn="base">
      <a:spcBef>
        <a:spcPct val="0"/>
      </a:spcBef>
      <a:spcAft>
        <a:spcPct val="0"/>
      </a:spcAft>
      <a:buClr>
        <a:srgbClr val="000000"/>
      </a:buClr>
      <a:buSzPct val="100000"/>
      <a:buFont typeface="Times New Roman" panose="02020603050405020304" pitchFamily="18" charset="0"/>
      <a:defRPr sz="2400" kern="1200">
        <a:solidFill>
          <a:schemeClr val="bg1"/>
        </a:solidFill>
        <a:latin typeface="Times New Roman" panose="02020603050405020304" pitchFamily="18" charset="0"/>
        <a:ea typeface="Microsoft YaHei" panose="020B0503020204020204" pitchFamily="34" charset="-122"/>
        <a:cs typeface="+mn-cs"/>
      </a:defRPr>
    </a:lvl5pPr>
    <a:lvl6pPr marL="2286000" algn="l" defTabSz="914400" rtl="0" eaLnBrk="1" latinLnBrk="0" hangingPunct="1">
      <a:defRPr sz="2400" kern="1200">
        <a:solidFill>
          <a:schemeClr val="bg1"/>
        </a:solidFill>
        <a:latin typeface="Times New Roman" panose="02020603050405020304" pitchFamily="18" charset="0"/>
        <a:ea typeface="Microsoft YaHei" panose="020B0503020204020204" pitchFamily="34" charset="-122"/>
        <a:cs typeface="+mn-cs"/>
      </a:defRPr>
    </a:lvl6pPr>
    <a:lvl7pPr marL="2743200" algn="l" defTabSz="914400" rtl="0" eaLnBrk="1" latinLnBrk="0" hangingPunct="1">
      <a:defRPr sz="2400" kern="1200">
        <a:solidFill>
          <a:schemeClr val="bg1"/>
        </a:solidFill>
        <a:latin typeface="Times New Roman" panose="02020603050405020304" pitchFamily="18" charset="0"/>
        <a:ea typeface="Microsoft YaHei" panose="020B0503020204020204" pitchFamily="34" charset="-122"/>
        <a:cs typeface="+mn-cs"/>
      </a:defRPr>
    </a:lvl7pPr>
    <a:lvl8pPr marL="3200400" algn="l" defTabSz="914400" rtl="0" eaLnBrk="1" latinLnBrk="0" hangingPunct="1">
      <a:defRPr sz="2400" kern="1200">
        <a:solidFill>
          <a:schemeClr val="bg1"/>
        </a:solidFill>
        <a:latin typeface="Times New Roman" panose="02020603050405020304" pitchFamily="18" charset="0"/>
        <a:ea typeface="Microsoft YaHei" panose="020B0503020204020204" pitchFamily="34" charset="-122"/>
        <a:cs typeface="+mn-cs"/>
      </a:defRPr>
    </a:lvl8pPr>
    <a:lvl9pPr marL="3657600" algn="l" defTabSz="914400" rtl="0" eaLnBrk="1" latinLnBrk="0" hangingPunct="1">
      <a:defRPr sz="2400" kern="1200">
        <a:solidFill>
          <a:schemeClr val="bg1"/>
        </a:solidFill>
        <a:latin typeface="Times New Roman" panose="02020603050405020304" pitchFamily="18" charset="0"/>
        <a:ea typeface="Microsoft YaHei" panose="020B0503020204020204" pitchFamily="34" charset="-122"/>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F8109"/>
    <a:srgbClr val="FF420E"/>
    <a:srgbClr val="4B1F6F"/>
    <a:srgbClr val="343E55"/>
    <a:srgbClr val="12820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140" autoAdjust="0"/>
    <p:restoredTop sz="94660"/>
  </p:normalViewPr>
  <p:slideViewPr>
    <p:cSldViewPr>
      <p:cViewPr>
        <p:scale>
          <a:sx n="16" d="100"/>
          <a:sy n="16" d="100"/>
        </p:scale>
        <p:origin x="-1746" y="-72"/>
      </p:cViewPr>
      <p:guideLst>
        <p:guide orient="horz" pos="2160"/>
        <p:guide pos="2880"/>
      </p:guideLst>
    </p:cSldViewPr>
  </p:slideViewPr>
  <p:outlineViewPr>
    <p:cViewPr varScale="1">
      <p:scale>
        <a:sx n="170" d="200"/>
        <a:sy n="170" d="200"/>
      </p:scale>
      <p:origin x="-780" y="-84"/>
    </p:cViewPr>
  </p:outlineViewPr>
  <p:notesTextViewPr>
    <p:cViewPr>
      <p:scale>
        <a:sx n="1" d="1"/>
        <a:sy n="1" d="1"/>
      </p:scale>
      <p:origin x="0" y="0"/>
    </p:cViewPr>
  </p:notesTextViewPr>
  <p:notesViewPr>
    <p:cSldViewPr>
      <p:cViewPr varScale="1">
        <p:scale>
          <a:sx n="59" d="100"/>
          <a:sy n="59" d="100"/>
        </p:scale>
        <p:origin x="-1752" y="-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oleObject" Target="file:///C:\Users\Bethany\Desktop\Datapsshapes4.ods"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rot="0" spcFirstLastPara="1" vertOverflow="ellipsis" vert="horz" wrap="square" anchor="ctr" anchorCtr="1"/>
          <a:lstStyle/>
          <a:p>
            <a:pPr>
              <a:defRPr sz="2400" b="0" i="0" u="none" strike="noStrike" kern="1200" spc="0" baseline="0">
                <a:solidFill>
                  <a:schemeClr val="tx1">
                    <a:lumMod val="65000"/>
                    <a:lumOff val="35000"/>
                  </a:schemeClr>
                </a:solidFill>
                <a:latin typeface="Segoe UI" panose="020B0502040204020203" pitchFamily="34" charset="0"/>
                <a:ea typeface="+mn-ea"/>
                <a:cs typeface="Segoe UI" panose="020B0502040204020203" pitchFamily="34" charset="0"/>
              </a:defRPr>
            </a:pPr>
            <a:r>
              <a:rPr lang="en-US"/>
              <a:t>Major Vs. Minor Axis Length</a:t>
            </a:r>
          </a:p>
        </c:rich>
      </c:tx>
      <c:layout>
        <c:manualLayout>
          <c:xMode val="edge"/>
          <c:yMode val="edge"/>
          <c:x val="0.32917452818188414"/>
          <c:y val="6.2528388032672813E-2"/>
        </c:manualLayout>
      </c:layout>
      <c:overlay val="0"/>
      <c:spPr>
        <a:noFill/>
        <a:ln>
          <a:noFill/>
        </a:ln>
        <a:effectLst/>
      </c:spPr>
    </c:title>
    <c:autoTitleDeleted val="0"/>
    <c:plotArea>
      <c:layout>
        <c:manualLayout>
          <c:layoutTarget val="inner"/>
          <c:xMode val="edge"/>
          <c:yMode val="edge"/>
          <c:x val="9.3406615799553658E-2"/>
          <c:y val="0.14971675776404322"/>
          <c:w val="0.86955276862150255"/>
          <c:h val="0.69257565457811066"/>
        </c:manualLayout>
      </c:layout>
      <c:scatterChart>
        <c:scatterStyle val="lineMarker"/>
        <c:varyColors val="0"/>
        <c:ser>
          <c:idx val="0"/>
          <c:order val="0"/>
          <c:spPr>
            <a:ln w="25400" cap="rnd">
              <a:noFill/>
              <a:round/>
            </a:ln>
            <a:effectLst/>
          </c:spPr>
          <c:marker>
            <c:symbol val="circle"/>
            <c:size val="5"/>
            <c:spPr>
              <a:solidFill>
                <a:srgbClr val="FF420E"/>
              </a:solidFill>
              <a:ln w="9525">
                <a:solidFill>
                  <a:srgbClr val="FF420E"/>
                </a:solidFill>
              </a:ln>
              <a:effectLst/>
            </c:spPr>
          </c:marker>
          <c:dPt>
            <c:idx val="15"/>
            <c:bubble3D val="0"/>
          </c:dPt>
          <c:trendline>
            <c:spPr>
              <a:ln w="12700" cap="rnd">
                <a:solidFill>
                  <a:srgbClr val="FF420E"/>
                </a:solidFill>
                <a:prstDash val="solid"/>
              </a:ln>
              <a:effectLst/>
            </c:spPr>
            <c:trendlineType val="linear"/>
            <c:dispRSqr val="0"/>
            <c:dispEq val="0"/>
          </c:trendline>
          <c:xVal>
            <c:strRef>
              <c:f>'Filtered Dataset '!$A$1:$A$50</c:f>
              <c:strCache>
                <c:ptCount val="50"/>
                <c:pt idx="0">
                  <c:v>majorA2</c:v>
                </c:pt>
                <c:pt idx="1">
                  <c:v>13.68289374</c:v>
                </c:pt>
                <c:pt idx="2">
                  <c:v>13.85653214</c:v>
                </c:pt>
                <c:pt idx="3">
                  <c:v>14.30989957</c:v>
                </c:pt>
                <c:pt idx="4">
                  <c:v>13.9049703</c:v>
                </c:pt>
                <c:pt idx="5">
                  <c:v>14.93554083</c:v>
                </c:pt>
                <c:pt idx="6">
                  <c:v>14.22497423</c:v>
                </c:pt>
                <c:pt idx="7">
                  <c:v>13.59381646</c:v>
                </c:pt>
                <c:pt idx="8">
                  <c:v>14.28908641</c:v>
                </c:pt>
                <c:pt idx="9">
                  <c:v>14.11813076</c:v>
                </c:pt>
                <c:pt idx="10">
                  <c:v>13.95899507</c:v>
                </c:pt>
                <c:pt idx="11">
                  <c:v>14.08448745</c:v>
                </c:pt>
                <c:pt idx="12">
                  <c:v>13.56971086</c:v>
                </c:pt>
                <c:pt idx="13">
                  <c:v>14.1034252</c:v>
                </c:pt>
                <c:pt idx="14">
                  <c:v>14.48028164</c:v>
                </c:pt>
                <c:pt idx="15">
                  <c:v>13.63978458</c:v>
                </c:pt>
                <c:pt idx="16">
                  <c:v>14.16955999</c:v>
                </c:pt>
                <c:pt idx="17">
                  <c:v>14.25251705</c:v>
                </c:pt>
                <c:pt idx="18">
                  <c:v>14.41202948</c:v>
                </c:pt>
                <c:pt idx="19">
                  <c:v>14.07915492</c:v>
                </c:pt>
                <c:pt idx="20">
                  <c:v>14.11649411</c:v>
                </c:pt>
                <c:pt idx="21">
                  <c:v>14.09205603</c:v>
                </c:pt>
                <c:pt idx="22">
                  <c:v>13.96660966</c:v>
                </c:pt>
                <c:pt idx="23">
                  <c:v>14.16585232</c:v>
                </c:pt>
                <c:pt idx="24">
                  <c:v>13.98732927</c:v>
                </c:pt>
                <c:pt idx="25">
                  <c:v>13.93125464</c:v>
                </c:pt>
                <c:pt idx="26">
                  <c:v>13.74132079</c:v>
                </c:pt>
                <c:pt idx="27">
                  <c:v>14.50394049</c:v>
                </c:pt>
                <c:pt idx="28">
                  <c:v>14.12360068</c:v>
                </c:pt>
                <c:pt idx="29">
                  <c:v>13.28987431</c:v>
                </c:pt>
                <c:pt idx="30">
                  <c:v>13.67728289</c:v>
                </c:pt>
                <c:pt idx="31">
                  <c:v>13.95396946</c:v>
                </c:pt>
                <c:pt idx="32">
                  <c:v>14.58191881</c:v>
                </c:pt>
                <c:pt idx="33">
                  <c:v>13.17486104</c:v>
                </c:pt>
                <c:pt idx="34">
                  <c:v>13.73336506</c:v>
                </c:pt>
                <c:pt idx="35">
                  <c:v>13.7741603</c:v>
                </c:pt>
                <c:pt idx="36">
                  <c:v>14.20471636</c:v>
                </c:pt>
                <c:pt idx="37">
                  <c:v>14.9961771</c:v>
                </c:pt>
                <c:pt idx="38">
                  <c:v>13.56224899</c:v>
                </c:pt>
                <c:pt idx="39">
                  <c:v>13.95432846</c:v>
                </c:pt>
                <c:pt idx="40">
                  <c:v>14.18916839</c:v>
                </c:pt>
                <c:pt idx="41">
                  <c:v>14.40077138</c:v>
                </c:pt>
                <c:pt idx="42">
                  <c:v>13.1889107</c:v>
                </c:pt>
                <c:pt idx="43">
                  <c:v>14.04343354</c:v>
                </c:pt>
                <c:pt idx="44">
                  <c:v>14.41926767</c:v>
                </c:pt>
                <c:pt idx="45">
                  <c:v>13.89823404</c:v>
                </c:pt>
                <c:pt idx="46">
                  <c:v>14.14867807</c:v>
                </c:pt>
                <c:pt idx="47">
                  <c:v>14.86525243</c:v>
                </c:pt>
                <c:pt idx="48">
                  <c:v>15.19549217</c:v>
                </c:pt>
                <c:pt idx="49">
                  <c:v>16.168663</c:v>
                </c:pt>
              </c:strCache>
            </c:strRef>
          </c:xVal>
          <c:yVal>
            <c:numRef>
              <c:f>'Filtered Dataset '!$B$1:$B$50</c:f>
              <c:numCache>
                <c:formatCode>[$-409]General</c:formatCode>
                <c:ptCount val="50"/>
                <c:pt idx="0">
                  <c:v>0</c:v>
                </c:pt>
                <c:pt idx="1">
                  <c:v>12.0429969973656</c:v>
                </c:pt>
                <c:pt idx="2">
                  <c:v>13.4012588704666</c:v>
                </c:pt>
                <c:pt idx="3">
                  <c:v>12.5653514972149</c:v>
                </c:pt>
                <c:pt idx="4">
                  <c:v>12.487783618113699</c:v>
                </c:pt>
                <c:pt idx="5">
                  <c:v>12.3831172542201</c:v>
                </c:pt>
                <c:pt idx="6">
                  <c:v>12.6094410117437</c:v>
                </c:pt>
                <c:pt idx="7">
                  <c:v>12.651313000567001</c:v>
                </c:pt>
                <c:pt idx="8">
                  <c:v>12.362548103544</c:v>
                </c:pt>
                <c:pt idx="9">
                  <c:v>12.713591477459801</c:v>
                </c:pt>
                <c:pt idx="10">
                  <c:v>11.880617021013601</c:v>
                </c:pt>
                <c:pt idx="11">
                  <c:v>12.609521564887</c:v>
                </c:pt>
                <c:pt idx="12">
                  <c:v>12.5153257524289</c:v>
                </c:pt>
                <c:pt idx="13">
                  <c:v>12.376365546857601</c:v>
                </c:pt>
                <c:pt idx="14">
                  <c:v>12.337294278845301</c:v>
                </c:pt>
                <c:pt idx="15">
                  <c:v>12.5001107913602</c:v>
                </c:pt>
                <c:pt idx="16">
                  <c:v>12.2714822340378</c:v>
                </c:pt>
                <c:pt idx="17">
                  <c:v>12.345532503851601</c:v>
                </c:pt>
                <c:pt idx="18">
                  <c:v>11.300019506177099</c:v>
                </c:pt>
                <c:pt idx="19">
                  <c:v>12.426682462667401</c:v>
                </c:pt>
                <c:pt idx="20">
                  <c:v>12.762966021433201</c:v>
                </c:pt>
                <c:pt idx="21">
                  <c:v>12.433599081946699</c:v>
                </c:pt>
                <c:pt idx="22">
                  <c:v>12.363530479369199</c:v>
                </c:pt>
                <c:pt idx="23">
                  <c:v>12.3008699152579</c:v>
                </c:pt>
                <c:pt idx="24">
                  <c:v>12.3204281878751</c:v>
                </c:pt>
                <c:pt idx="25">
                  <c:v>11.6913066361308</c:v>
                </c:pt>
                <c:pt idx="26">
                  <c:v>12.4351190877859</c:v>
                </c:pt>
                <c:pt idx="27">
                  <c:v>13.198686884455</c:v>
                </c:pt>
                <c:pt idx="28">
                  <c:v>12.514763651609501</c:v>
                </c:pt>
                <c:pt idx="29">
                  <c:v>11.834212903020701</c:v>
                </c:pt>
                <c:pt idx="30">
                  <c:v>11.9964804851596</c:v>
                </c:pt>
                <c:pt idx="31">
                  <c:v>11.903162185952</c:v>
                </c:pt>
                <c:pt idx="32">
                  <c:v>12.2315599775701</c:v>
                </c:pt>
                <c:pt idx="33">
                  <c:v>12.4489082511093</c:v>
                </c:pt>
                <c:pt idx="34">
                  <c:v>12.883250184221099</c:v>
                </c:pt>
                <c:pt idx="35">
                  <c:v>12.574438667095301</c:v>
                </c:pt>
                <c:pt idx="36">
                  <c:v>12.713115753117499</c:v>
                </c:pt>
                <c:pt idx="37">
                  <c:v>12.4328127327635</c:v>
                </c:pt>
                <c:pt idx="38">
                  <c:v>12.0549137765198</c:v>
                </c:pt>
                <c:pt idx="39">
                  <c:v>11.335793901544299</c:v>
                </c:pt>
                <c:pt idx="40">
                  <c:v>12.570718004745901</c:v>
                </c:pt>
                <c:pt idx="41">
                  <c:v>12.315626988196099</c:v>
                </c:pt>
                <c:pt idx="42">
                  <c:v>12.1567023952437</c:v>
                </c:pt>
                <c:pt idx="43">
                  <c:v>12.1891117268505</c:v>
                </c:pt>
                <c:pt idx="44">
                  <c:v>12.3738822518212</c:v>
                </c:pt>
                <c:pt idx="45">
                  <c:v>11.940202416542901</c:v>
                </c:pt>
                <c:pt idx="46">
                  <c:v>11.9189284002981</c:v>
                </c:pt>
                <c:pt idx="47">
                  <c:v>12.1689265590754</c:v>
                </c:pt>
                <c:pt idx="48">
                  <c:v>12.7848859117672</c:v>
                </c:pt>
                <c:pt idx="49">
                  <c:v>13.245369887555</c:v>
                </c:pt>
              </c:numCache>
            </c:numRef>
          </c:yVal>
          <c:smooth val="0"/>
        </c:ser>
        <c:dLbls>
          <c:showLegendKey val="0"/>
          <c:showVal val="0"/>
          <c:showCatName val="0"/>
          <c:showSerName val="0"/>
          <c:showPercent val="0"/>
          <c:showBubbleSize val="0"/>
        </c:dLbls>
        <c:axId val="88294144"/>
        <c:axId val="83090048"/>
      </c:scatterChart>
      <c:valAx>
        <c:axId val="83090048"/>
        <c:scaling>
          <c:orientation val="minMax"/>
        </c:scaling>
        <c:delete val="0"/>
        <c:axPos val="l"/>
        <c:majorGridlines>
          <c:spPr>
            <a:ln w="9525" cap="flat" cmpd="sng" algn="ctr">
              <a:solidFill>
                <a:srgbClr val="4B1F6F"/>
              </a:solidFill>
              <a:round/>
            </a:ln>
            <a:effectLst/>
          </c:spPr>
        </c:majorGridlines>
        <c:title>
          <c:tx>
            <c:rich>
              <a:bodyPr rot="-5400000" spcFirstLastPara="1" vertOverflow="ellipsis" vert="horz" wrap="square" anchor="ctr" anchorCtr="1"/>
              <a:lstStyle/>
              <a:p>
                <a:pPr>
                  <a:defRPr sz="2000" b="0" i="0" u="none" strike="noStrike" kern="1200" baseline="0">
                    <a:solidFill>
                      <a:schemeClr val="tx1">
                        <a:lumMod val="65000"/>
                        <a:lumOff val="35000"/>
                      </a:schemeClr>
                    </a:solidFill>
                    <a:latin typeface="Segoe UI" panose="020B0502040204020203" pitchFamily="34" charset="0"/>
                    <a:ea typeface="+mn-ea"/>
                    <a:cs typeface="Segoe UI" panose="020B0502040204020203" pitchFamily="34" charset="0"/>
                  </a:defRPr>
                </a:pPr>
                <a:r>
                  <a:rPr lang="en-US"/>
                  <a:t>Minor Axis Length</a:t>
                </a:r>
              </a:p>
            </c:rich>
          </c:tx>
          <c:layout>
            <c:manualLayout>
              <c:xMode val="edge"/>
              <c:yMode val="edge"/>
              <c:x val="0"/>
              <c:y val="0.26210196406596437"/>
            </c:manualLayout>
          </c:layout>
          <c:overlay val="0"/>
          <c:spPr>
            <a:noFill/>
            <a:ln>
              <a:solidFill>
                <a:schemeClr val="bg1"/>
              </a:solidFill>
            </a:ln>
            <a:effectLst/>
          </c:spPr>
        </c:title>
        <c:numFmt formatCode="[$-409]General" sourceLinked="1"/>
        <c:majorTickMark val="none"/>
        <c:minorTickMark val="none"/>
        <c:tickLblPos val="nextTo"/>
        <c:spPr>
          <a:noFill/>
          <a:ln w="9525" cap="flat" cmpd="sng" algn="ctr">
            <a:solidFill>
              <a:srgbClr val="4B1F6F"/>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Segoe UI" panose="020B0502040204020203" pitchFamily="34" charset="0"/>
                <a:ea typeface="+mn-ea"/>
                <a:cs typeface="Segoe UI" panose="020B0502040204020203" pitchFamily="34" charset="0"/>
              </a:defRPr>
            </a:pPr>
            <a:endParaRPr lang="en-US"/>
          </a:p>
        </c:txPr>
        <c:crossAx val="88294144"/>
        <c:crossesAt val="0"/>
        <c:crossBetween val="midCat"/>
      </c:valAx>
      <c:valAx>
        <c:axId val="88294144"/>
        <c:scaling>
          <c:orientation val="minMax"/>
        </c:scaling>
        <c:delete val="0"/>
        <c:axPos val="b"/>
        <c:majorGridlines>
          <c:spPr>
            <a:ln w="9525" cap="flat" cmpd="sng" algn="ctr">
              <a:solidFill>
                <a:srgbClr val="7030A0"/>
              </a:solidFill>
              <a:round/>
            </a:ln>
            <a:effectLst/>
          </c:spPr>
        </c:majorGridlines>
        <c:title>
          <c:tx>
            <c:rich>
              <a:bodyPr rot="0" spcFirstLastPara="1" vertOverflow="ellipsis" vert="horz" wrap="square" anchor="ctr" anchorCtr="1"/>
              <a:lstStyle/>
              <a:p>
                <a:pPr>
                  <a:defRPr sz="2000" b="0" i="0" u="none" strike="noStrike" kern="1200" baseline="0">
                    <a:solidFill>
                      <a:schemeClr val="tx1">
                        <a:lumMod val="65000"/>
                        <a:lumOff val="35000"/>
                      </a:schemeClr>
                    </a:solidFill>
                    <a:latin typeface="Segoe UI" panose="020B0502040204020203" pitchFamily="34" charset="0"/>
                    <a:ea typeface="+mn-ea"/>
                    <a:cs typeface="Segoe UI" panose="020B0502040204020203" pitchFamily="34" charset="0"/>
                  </a:defRPr>
                </a:pPr>
                <a:r>
                  <a:rPr lang="en-US"/>
                  <a:t>Major Axis Length</a:t>
                </a:r>
              </a:p>
            </c:rich>
          </c:tx>
          <c:layout>
            <c:manualLayout>
              <c:xMode val="edge"/>
              <c:yMode val="edge"/>
              <c:x val="0.3956279906041843"/>
              <c:y val="0.91399464736767611"/>
            </c:manualLayout>
          </c:layout>
          <c:overlay val="0"/>
          <c:spPr>
            <a:solidFill>
              <a:schemeClr val="bg1"/>
            </a:solidFill>
            <a:ln>
              <a:solidFill>
                <a:schemeClr val="bg1"/>
              </a:solidFill>
            </a:ln>
            <a:effectLst/>
          </c:spPr>
        </c:title>
        <c:numFmt formatCode="[$-1000409]General" sourceLinked="1"/>
        <c:majorTickMark val="none"/>
        <c:minorTickMark val="none"/>
        <c:tickLblPos val="nextTo"/>
        <c:spPr>
          <a:solidFill>
            <a:schemeClr val="bg1"/>
          </a:solidFill>
          <a:ln w="9525" cap="flat" cmpd="sng" algn="ctr">
            <a:solidFill>
              <a:srgbClr val="4B1F6F"/>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Segoe UI" panose="020B0502040204020203" pitchFamily="34" charset="0"/>
                <a:ea typeface="+mn-ea"/>
                <a:cs typeface="Segoe UI" panose="020B0502040204020203" pitchFamily="34" charset="0"/>
              </a:defRPr>
            </a:pPr>
            <a:endParaRPr lang="en-US"/>
          </a:p>
        </c:txPr>
        <c:crossAx val="83090048"/>
        <c:crossesAt val="0"/>
        <c:crossBetween val="midCat"/>
      </c:valAx>
      <c:spPr>
        <a:noFill/>
        <a:ln w="15875">
          <a:solidFill>
            <a:srgbClr val="4B1F6F"/>
          </a:solidFill>
        </a:ln>
        <a:effectLst/>
      </c:spPr>
    </c:plotArea>
    <c:plotVisOnly val="1"/>
    <c:dispBlanksAs val="gap"/>
    <c:showDLblsOverMax val="0"/>
  </c:chart>
  <c:spPr>
    <a:solidFill>
      <a:schemeClr val="bg1"/>
    </a:solidFill>
    <a:ln w="9525" cap="flat" cmpd="sng" algn="ctr">
      <a:solidFill>
        <a:srgbClr val="FF420E">
          <a:alpha val="99000"/>
        </a:srgbClr>
      </a:solidFill>
      <a:round/>
    </a:ln>
    <a:effectLst/>
  </c:spPr>
  <c:txPr>
    <a:bodyPr/>
    <a:lstStyle/>
    <a:p>
      <a:pPr>
        <a:defRPr sz="2000">
          <a:latin typeface="Segoe UI" panose="020B0502040204020203" pitchFamily="34" charset="0"/>
          <a:cs typeface="Segoe UI" panose="020B0502040204020203" pitchFamily="34" charset="0"/>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withinLinearReversed" id="22">
  <a:schemeClr val="accent2"/>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9" name="AutoShape 1"/>
          <p:cNvSpPr>
            <a:spLocks noChangeArrowheads="1"/>
          </p:cNvSpPr>
          <p:nvPr/>
        </p:nvSpPr>
        <p:spPr bwMode="auto">
          <a:xfrm>
            <a:off x="0" y="0"/>
            <a:ext cx="6858000" cy="9144000"/>
          </a:xfrm>
          <a:prstGeom prst="roundRect">
            <a:avLst>
              <a:gd name="adj" fmla="val 23"/>
            </a:avLst>
          </a:prstGeom>
          <a:solidFill>
            <a:srgbClr val="FFFFFF"/>
          </a:solid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050" name="Text Box 2"/>
          <p:cNvSpPr txBox="1">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051" name="Rectangle 3"/>
          <p:cNvSpPr>
            <a:spLocks noGrp="1" noChangeArrowheads="1"/>
          </p:cNvSpPr>
          <p:nvPr>
            <p:ph type="dt"/>
          </p:nvPr>
        </p:nvSpPr>
        <p:spPr bwMode="auto">
          <a:xfrm>
            <a:off x="3884613" y="0"/>
            <a:ext cx="2970212" cy="455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algn="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cs typeface="Arial Unicode MS" panose="020B0604020202020204" pitchFamily="34" charset="-128"/>
              </a:defRPr>
            </a:lvl1pPr>
          </a:lstStyle>
          <a:p>
            <a:endParaRPr lang="en-US" altLang="en-US"/>
          </a:p>
        </p:txBody>
      </p:sp>
      <p:sp>
        <p:nvSpPr>
          <p:cNvPr id="2052" name="Rectangle 4"/>
          <p:cNvSpPr>
            <a:spLocks noGrp="1" noRot="1" noChangeAspect="1" noChangeArrowheads="1"/>
          </p:cNvSpPr>
          <p:nvPr>
            <p:ph type="sldImg"/>
          </p:nvPr>
        </p:nvSpPr>
        <p:spPr bwMode="auto">
          <a:xfrm>
            <a:off x="981075" y="-9059863"/>
            <a:ext cx="4894263" cy="22918738"/>
          </a:xfrm>
          <a:prstGeom prst="rect">
            <a:avLst/>
          </a:prstGeom>
          <a:noFill/>
          <a:ln w="12600" cap="sq">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2053" name="Rectangle 5"/>
          <p:cNvSpPr>
            <a:spLocks noGrp="1" noChangeArrowheads="1"/>
          </p:cNvSpPr>
          <p:nvPr>
            <p:ph type="body"/>
          </p:nvPr>
        </p:nvSpPr>
        <p:spPr bwMode="auto">
          <a:xfrm>
            <a:off x="685800" y="4343400"/>
            <a:ext cx="5484813" cy="41132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endParaRPr lang="en-US" altLang="en-US" smtClean="0"/>
          </a:p>
        </p:txBody>
      </p:sp>
      <p:sp>
        <p:nvSpPr>
          <p:cNvPr id="2054" name="Text Box 6"/>
          <p:cNvSpPr txBox="1">
            <a:spLocks noChangeArrowheads="1"/>
          </p:cNvSpPr>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055" name="Rectangle 7"/>
          <p:cNvSpPr>
            <a:spLocks noGrp="1" noChangeArrowheads="1"/>
          </p:cNvSpPr>
          <p:nvPr>
            <p:ph type="sldNum"/>
          </p:nvPr>
        </p:nvSpPr>
        <p:spPr bwMode="auto">
          <a:xfrm>
            <a:off x="3884613" y="8685213"/>
            <a:ext cx="2970212" cy="4556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b" anchorCtr="0" compatLnSpc="1">
            <a:prstTxWarp prst="textNoShape">
              <a:avLst/>
            </a:prstTxWarp>
          </a:bodyPr>
          <a:lstStyle>
            <a:lvl1pPr algn="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cs typeface="Arial Unicode MS" panose="020B0604020202020204" pitchFamily="34" charset="-128"/>
              </a:defRPr>
            </a:lvl1pPr>
          </a:lstStyle>
          <a:p>
            <a:fld id="{8C223205-E471-421A-8504-6ED1068AFD7C}" type="slidenum">
              <a:rPr lang="en-US" altLang="en-US"/>
              <a:pPr/>
              <a:t>‹#›</a:t>
            </a:fld>
            <a:endParaRPr lang="en-US" altLang="en-US"/>
          </a:p>
        </p:txBody>
      </p:sp>
    </p:spTree>
    <p:extLst>
      <p:ext uri="{BB962C8B-B14F-4D97-AF65-F5344CB8AC3E}">
        <p14:creationId xmlns:p14="http://schemas.microsoft.com/office/powerpoint/2010/main" val="1158453511"/>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1pPr>
    <a:lvl2pPr marL="742950" indent="-28575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2pPr>
    <a:lvl3pPr marL="1143000" indent="-22860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3pPr>
    <a:lvl4pPr marL="1600200" indent="-22860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4pPr>
    <a:lvl5pPr marL="2057400" indent="-22860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 name="Rectangle 7"/>
          <p:cNvSpPr>
            <a:spLocks noGrp="1" noChangeArrowheads="1"/>
          </p:cNvSpPr>
          <p:nvPr>
            <p:ph type="sldNum"/>
          </p:nvPr>
        </p:nvSpPr>
        <p:spPr>
          <a:ln/>
        </p:spPr>
        <p:txBody>
          <a:bodyPr/>
          <a:lstStyle/>
          <a:p>
            <a:fld id="{4F148876-D9D5-4893-923C-B3FA142E33BF}" type="slidenum">
              <a:rPr lang="en-US" altLang="en-US"/>
              <a:pPr/>
              <a:t>1</a:t>
            </a:fld>
            <a:endParaRPr lang="en-US" altLang="en-US"/>
          </a:p>
        </p:txBody>
      </p:sp>
      <p:sp>
        <p:nvSpPr>
          <p:cNvPr id="4097" name="Rectangle 1"/>
          <p:cNvSpPr txBox="1">
            <a:spLocks noGrp="1" noRot="1" noChangeAspect="1" noChangeArrowheads="1"/>
          </p:cNvSpPr>
          <p:nvPr>
            <p:ph type="sldImg"/>
          </p:nvPr>
        </p:nvSpPr>
        <p:spPr bwMode="auto">
          <a:xfrm>
            <a:off x="981075" y="685800"/>
            <a:ext cx="489585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098" name="Rectangle 2"/>
          <p:cNvSpPr txBox="1">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dirty="0"/>
          </a:p>
        </p:txBody>
      </p:sp>
      <p:sp>
        <p:nvSpPr>
          <p:cNvPr id="4099" name="Text Box 3"/>
          <p:cNvSpPr txBox="1">
            <a:spLocks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Times New Roman" panose="02020603050405020304" pitchFamily="18" charset="0"/>
                <a:ea typeface="Microsoft YaHei" panose="020B0503020204020204" pitchFamily="34" charset="-122"/>
              </a:defRPr>
            </a:lvl5pPr>
            <a:lvl6pPr marL="2514600" indent="-228600" defTabSz="457200"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Times New Roman" panose="02020603050405020304" pitchFamily="18" charset="0"/>
                <a:ea typeface="Microsoft YaHei" panose="020B0503020204020204" pitchFamily="34" charset="-122"/>
              </a:defRPr>
            </a:lvl6pPr>
            <a:lvl7pPr marL="2971800" indent="-228600" defTabSz="457200"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Times New Roman" panose="02020603050405020304" pitchFamily="18" charset="0"/>
                <a:ea typeface="Microsoft YaHei" panose="020B0503020204020204" pitchFamily="34" charset="-122"/>
              </a:defRPr>
            </a:lvl7pPr>
            <a:lvl8pPr marL="3429000" indent="-228600" defTabSz="457200"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Times New Roman" panose="02020603050405020304" pitchFamily="18" charset="0"/>
                <a:ea typeface="Microsoft YaHei" panose="020B0503020204020204" pitchFamily="34" charset="-122"/>
              </a:defRPr>
            </a:lvl8pPr>
            <a:lvl9pPr marL="3886200" indent="-228600" defTabSz="457200"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Times New Roman" panose="02020603050405020304" pitchFamily="18" charset="0"/>
                <a:ea typeface="Microsoft YaHei" panose="020B0503020204020204" pitchFamily="34" charset="-122"/>
              </a:defRPr>
            </a:lvl9pPr>
          </a:lstStyle>
          <a:p>
            <a:pPr algn="r">
              <a:buClrTx/>
              <a:buFontTx/>
              <a:buNone/>
            </a:pPr>
            <a:fld id="{B7BB3A14-91B1-4B33-932F-92DD5E22669E}" type="slidenum">
              <a:rPr lang="en-US" altLang="en-US" sz="1200"/>
              <a:pPr algn="r">
                <a:buClrTx/>
                <a:buFontTx/>
                <a:buNone/>
              </a:pPr>
              <a:t>1</a:t>
            </a:fld>
            <a:endParaRPr lang="en-US" altLang="en-US" sz="1200"/>
          </a:p>
        </p:txBody>
      </p:sp>
    </p:spTree>
    <p:extLst>
      <p:ext uri="{BB962C8B-B14F-4D97-AF65-F5344CB8AC3E}">
        <p14:creationId xmlns:p14="http://schemas.microsoft.com/office/powerpoint/2010/main" val="28169644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715000" y="5237163"/>
            <a:ext cx="34290000" cy="11142662"/>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5715000" y="16810038"/>
            <a:ext cx="34290000" cy="77263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Slide Number Placeholder 3"/>
          <p:cNvSpPr>
            <a:spLocks noGrp="1"/>
          </p:cNvSpPr>
          <p:nvPr>
            <p:ph type="sldNum" idx="10"/>
          </p:nvPr>
        </p:nvSpPr>
        <p:spPr/>
        <p:txBody>
          <a:bodyPr/>
          <a:lstStyle>
            <a:lvl1pPr>
              <a:defRPr/>
            </a:lvl1pPr>
          </a:lstStyle>
          <a:p>
            <a:fld id="{59FF2400-D795-43B0-AD3C-9F5A94C1D02C}" type="slidenum">
              <a:rPr lang="en-US" altLang="en-US"/>
              <a:pPr/>
              <a:t>‹#›</a:t>
            </a:fld>
            <a:endParaRPr lang="en-US" altLang="en-US"/>
          </a:p>
        </p:txBody>
      </p:sp>
    </p:spTree>
    <p:extLst>
      <p:ext uri="{BB962C8B-B14F-4D97-AF65-F5344CB8AC3E}">
        <p14:creationId xmlns:p14="http://schemas.microsoft.com/office/powerpoint/2010/main" val="1558184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idx="10"/>
          </p:nvPr>
        </p:nvSpPr>
        <p:spPr/>
        <p:txBody>
          <a:bodyPr/>
          <a:lstStyle>
            <a:lvl1pPr>
              <a:defRPr/>
            </a:lvl1pPr>
          </a:lstStyle>
          <a:p>
            <a:fld id="{1072F478-91F4-4197-898A-910BF12B736D}" type="slidenum">
              <a:rPr lang="en-US" altLang="en-US"/>
              <a:pPr/>
              <a:t>‹#›</a:t>
            </a:fld>
            <a:endParaRPr lang="en-US" altLang="en-US"/>
          </a:p>
        </p:txBody>
      </p:sp>
    </p:spTree>
    <p:extLst>
      <p:ext uri="{BB962C8B-B14F-4D97-AF65-F5344CB8AC3E}">
        <p14:creationId xmlns:p14="http://schemas.microsoft.com/office/powerpoint/2010/main" val="2306507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119438" y="7978775"/>
            <a:ext cx="39433500" cy="13312775"/>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3119438" y="21416963"/>
            <a:ext cx="39433500" cy="7000875"/>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Slide Number Placeholder 3"/>
          <p:cNvSpPr>
            <a:spLocks noGrp="1"/>
          </p:cNvSpPr>
          <p:nvPr>
            <p:ph type="sldNum" idx="10"/>
          </p:nvPr>
        </p:nvSpPr>
        <p:spPr/>
        <p:txBody>
          <a:bodyPr/>
          <a:lstStyle>
            <a:lvl1pPr>
              <a:defRPr/>
            </a:lvl1pPr>
          </a:lstStyle>
          <a:p>
            <a:fld id="{E285090E-854D-4CDD-BE35-E6904EDB67A3}" type="slidenum">
              <a:rPr lang="en-US" altLang="en-US"/>
              <a:pPr/>
              <a:t>‹#›</a:t>
            </a:fld>
            <a:endParaRPr lang="en-US" altLang="en-US"/>
          </a:p>
        </p:txBody>
      </p:sp>
    </p:spTree>
    <p:extLst>
      <p:ext uri="{BB962C8B-B14F-4D97-AF65-F5344CB8AC3E}">
        <p14:creationId xmlns:p14="http://schemas.microsoft.com/office/powerpoint/2010/main" val="16932877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429000" y="9245600"/>
            <a:ext cx="19353213" cy="192008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934613" y="9245600"/>
            <a:ext cx="19354800" cy="192008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idx="10"/>
          </p:nvPr>
        </p:nvSpPr>
        <p:spPr/>
        <p:txBody>
          <a:bodyPr/>
          <a:lstStyle>
            <a:lvl1pPr>
              <a:defRPr/>
            </a:lvl1pPr>
          </a:lstStyle>
          <a:p>
            <a:fld id="{A3EF5288-61F5-4FC1-92B8-6DB2508D7A31}" type="slidenum">
              <a:rPr lang="en-US" altLang="en-US"/>
              <a:pPr/>
              <a:t>‹#›</a:t>
            </a:fld>
            <a:endParaRPr lang="en-US" altLang="en-US"/>
          </a:p>
        </p:txBody>
      </p:sp>
    </p:spTree>
    <p:extLst>
      <p:ext uri="{BB962C8B-B14F-4D97-AF65-F5344CB8AC3E}">
        <p14:creationId xmlns:p14="http://schemas.microsoft.com/office/powerpoint/2010/main" val="40545190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149600" y="1703388"/>
            <a:ext cx="39433500" cy="6186487"/>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3149600" y="7845425"/>
            <a:ext cx="19342100" cy="38449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149600" y="11690350"/>
            <a:ext cx="19342100" cy="171942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3145750" y="7845425"/>
            <a:ext cx="19437350" cy="38449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3145750" y="11690350"/>
            <a:ext cx="19437350" cy="171942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idx="10"/>
          </p:nvPr>
        </p:nvSpPr>
        <p:spPr/>
        <p:txBody>
          <a:bodyPr/>
          <a:lstStyle>
            <a:lvl1pPr>
              <a:defRPr/>
            </a:lvl1pPr>
          </a:lstStyle>
          <a:p>
            <a:fld id="{22B82CAD-3CB3-4EEA-8AAF-480FEB6F25C2}" type="slidenum">
              <a:rPr lang="en-US" altLang="en-US"/>
              <a:pPr/>
              <a:t>‹#›</a:t>
            </a:fld>
            <a:endParaRPr lang="en-US" altLang="en-US"/>
          </a:p>
        </p:txBody>
      </p:sp>
    </p:spTree>
    <p:extLst>
      <p:ext uri="{BB962C8B-B14F-4D97-AF65-F5344CB8AC3E}">
        <p14:creationId xmlns:p14="http://schemas.microsoft.com/office/powerpoint/2010/main" val="12106383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idx="10"/>
          </p:nvPr>
        </p:nvSpPr>
        <p:spPr/>
        <p:txBody>
          <a:bodyPr/>
          <a:lstStyle>
            <a:lvl1pPr>
              <a:defRPr/>
            </a:lvl1pPr>
          </a:lstStyle>
          <a:p>
            <a:fld id="{697A2914-3F89-4238-8FAD-39247B558FA7}" type="slidenum">
              <a:rPr lang="en-US" altLang="en-US"/>
              <a:pPr/>
              <a:t>‹#›</a:t>
            </a:fld>
            <a:endParaRPr lang="en-US" altLang="en-US"/>
          </a:p>
        </p:txBody>
      </p:sp>
    </p:spTree>
    <p:extLst>
      <p:ext uri="{BB962C8B-B14F-4D97-AF65-F5344CB8AC3E}">
        <p14:creationId xmlns:p14="http://schemas.microsoft.com/office/powerpoint/2010/main" val="3394756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idx="10"/>
          </p:nvPr>
        </p:nvSpPr>
        <p:spPr/>
        <p:txBody>
          <a:bodyPr/>
          <a:lstStyle>
            <a:lvl1pPr>
              <a:defRPr/>
            </a:lvl1pPr>
          </a:lstStyle>
          <a:p>
            <a:fld id="{BA8FD189-79F4-4222-BB1A-28E209E732CF}" type="slidenum">
              <a:rPr lang="en-US" altLang="en-US"/>
              <a:pPr/>
              <a:t>‹#›</a:t>
            </a:fld>
            <a:endParaRPr lang="en-US" altLang="en-US"/>
          </a:p>
        </p:txBody>
      </p:sp>
    </p:spTree>
    <p:extLst>
      <p:ext uri="{BB962C8B-B14F-4D97-AF65-F5344CB8AC3E}">
        <p14:creationId xmlns:p14="http://schemas.microsoft.com/office/powerpoint/2010/main" val="3623296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149600" y="2133600"/>
            <a:ext cx="14746288" cy="74676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19437350" y="4608513"/>
            <a:ext cx="23145750" cy="227425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149600" y="9601200"/>
            <a:ext cx="14746288" cy="1778793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Slide Number Placeholder 4"/>
          <p:cNvSpPr>
            <a:spLocks noGrp="1"/>
          </p:cNvSpPr>
          <p:nvPr>
            <p:ph type="sldNum" idx="10"/>
          </p:nvPr>
        </p:nvSpPr>
        <p:spPr/>
        <p:txBody>
          <a:bodyPr/>
          <a:lstStyle>
            <a:lvl1pPr>
              <a:defRPr/>
            </a:lvl1pPr>
          </a:lstStyle>
          <a:p>
            <a:fld id="{CBAD9D06-9874-4F30-B43C-BE60A8E8BF91}" type="slidenum">
              <a:rPr lang="en-US" altLang="en-US"/>
              <a:pPr/>
              <a:t>‹#›</a:t>
            </a:fld>
            <a:endParaRPr lang="en-US" altLang="en-US"/>
          </a:p>
        </p:txBody>
      </p:sp>
    </p:spTree>
    <p:extLst>
      <p:ext uri="{BB962C8B-B14F-4D97-AF65-F5344CB8AC3E}">
        <p14:creationId xmlns:p14="http://schemas.microsoft.com/office/powerpoint/2010/main" val="4337359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149600" y="2133600"/>
            <a:ext cx="14746288" cy="74676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19437350" y="4608513"/>
            <a:ext cx="23145750" cy="22742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3149600" y="9601200"/>
            <a:ext cx="14746288" cy="1778793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Slide Number Placeholder 4"/>
          <p:cNvSpPr>
            <a:spLocks noGrp="1"/>
          </p:cNvSpPr>
          <p:nvPr>
            <p:ph type="sldNum" idx="10"/>
          </p:nvPr>
        </p:nvSpPr>
        <p:spPr/>
        <p:txBody>
          <a:bodyPr/>
          <a:lstStyle>
            <a:lvl1pPr>
              <a:defRPr/>
            </a:lvl1pPr>
          </a:lstStyle>
          <a:p>
            <a:fld id="{BAC6258D-8FB6-46D5-B137-E075C27FC565}" type="slidenum">
              <a:rPr lang="en-US" altLang="en-US"/>
              <a:pPr/>
              <a:t>‹#›</a:t>
            </a:fld>
            <a:endParaRPr lang="en-US" altLang="en-US"/>
          </a:p>
        </p:txBody>
      </p:sp>
    </p:spTree>
    <p:extLst>
      <p:ext uri="{BB962C8B-B14F-4D97-AF65-F5344CB8AC3E}">
        <p14:creationId xmlns:p14="http://schemas.microsoft.com/office/powerpoint/2010/main" val="30503645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idx="10"/>
          </p:nvPr>
        </p:nvSpPr>
        <p:spPr/>
        <p:txBody>
          <a:bodyPr/>
          <a:lstStyle>
            <a:lvl1pPr>
              <a:defRPr/>
            </a:lvl1pPr>
          </a:lstStyle>
          <a:p>
            <a:fld id="{B8845EBF-FA2E-4AC9-A71C-6BEABE84C22D}" type="slidenum">
              <a:rPr lang="en-US" altLang="en-US"/>
              <a:pPr/>
              <a:t>‹#›</a:t>
            </a:fld>
            <a:endParaRPr lang="en-US" altLang="en-US"/>
          </a:p>
        </p:txBody>
      </p:sp>
    </p:spTree>
    <p:extLst>
      <p:ext uri="{BB962C8B-B14F-4D97-AF65-F5344CB8AC3E}">
        <p14:creationId xmlns:p14="http://schemas.microsoft.com/office/powerpoint/2010/main" val="23493955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2575500" y="2844800"/>
            <a:ext cx="9713913" cy="2560161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429000" y="2844800"/>
            <a:ext cx="28994100" cy="2560161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idx="10"/>
          </p:nvPr>
        </p:nvSpPr>
        <p:spPr/>
        <p:txBody>
          <a:bodyPr/>
          <a:lstStyle>
            <a:lvl1pPr>
              <a:defRPr/>
            </a:lvl1pPr>
          </a:lstStyle>
          <a:p>
            <a:fld id="{8CBDFDEB-E7F1-4AD7-8A15-3BC37640E09A}" type="slidenum">
              <a:rPr lang="en-US" altLang="en-US"/>
              <a:pPr/>
              <a:t>‹#›</a:t>
            </a:fld>
            <a:endParaRPr lang="en-US" altLang="en-US"/>
          </a:p>
        </p:txBody>
      </p:sp>
    </p:spTree>
    <p:extLst>
      <p:ext uri="{BB962C8B-B14F-4D97-AF65-F5344CB8AC3E}">
        <p14:creationId xmlns:p14="http://schemas.microsoft.com/office/powerpoint/2010/main" val="1581485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5" name="Rectangle 1"/>
          <p:cNvSpPr>
            <a:spLocks noGrp="1" noChangeArrowheads="1"/>
          </p:cNvSpPr>
          <p:nvPr>
            <p:ph type="title"/>
          </p:nvPr>
        </p:nvSpPr>
        <p:spPr bwMode="auto">
          <a:xfrm>
            <a:off x="3429000" y="2844800"/>
            <a:ext cx="38860413" cy="53324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44240" tIns="222120" rIns="444240" bIns="222120" numCol="1" anchor="ctr" anchorCtr="0" compatLnSpc="1">
            <a:prstTxWarp prst="textNoShape">
              <a:avLst/>
            </a:prstTxWarp>
          </a:bodyPr>
          <a:lstStyle/>
          <a:p>
            <a:pPr lvl="0"/>
            <a:r>
              <a:rPr lang="en-GB" altLang="en-US" smtClean="0"/>
              <a:t>Click to edit the title text format</a:t>
            </a:r>
          </a:p>
        </p:txBody>
      </p:sp>
      <p:sp>
        <p:nvSpPr>
          <p:cNvPr id="1026" name="Rectangle 2"/>
          <p:cNvSpPr>
            <a:spLocks noGrp="1" noChangeArrowheads="1"/>
          </p:cNvSpPr>
          <p:nvPr>
            <p:ph type="body" idx="1"/>
          </p:nvPr>
        </p:nvSpPr>
        <p:spPr bwMode="auto">
          <a:xfrm>
            <a:off x="3429000" y="9245600"/>
            <a:ext cx="38860413" cy="192008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44240" tIns="222120" rIns="444240" bIns="222120" numCol="1" anchor="t" anchorCtr="0" compatLnSpc="1">
            <a:prstTxWarp prst="textNoShape">
              <a:avLst/>
            </a:prstTxWarp>
          </a:bodyPr>
          <a:lstStyle/>
          <a:p>
            <a:pPr lvl="0"/>
            <a:r>
              <a:rPr lang="en-GB" altLang="en-US" smtClean="0"/>
              <a:t>Click to edit the outline text format</a:t>
            </a:r>
          </a:p>
          <a:p>
            <a:pPr lvl="1"/>
            <a:r>
              <a:rPr lang="en-GB" altLang="en-US" smtClean="0"/>
              <a:t>Second Outline Level</a:t>
            </a:r>
          </a:p>
          <a:p>
            <a:pPr lvl="2"/>
            <a:r>
              <a:rPr lang="en-GB" altLang="en-US" smtClean="0"/>
              <a:t>Third Outline Level</a:t>
            </a:r>
          </a:p>
          <a:p>
            <a:pPr lvl="3"/>
            <a:r>
              <a:rPr lang="en-GB" altLang="en-US" smtClean="0"/>
              <a:t>Fourth Outline Level</a:t>
            </a:r>
          </a:p>
          <a:p>
            <a:pPr lvl="4"/>
            <a:r>
              <a:rPr lang="en-GB" altLang="en-US" smtClean="0"/>
              <a:t>Fifth Outline Level</a:t>
            </a:r>
          </a:p>
          <a:p>
            <a:pPr lvl="4"/>
            <a:r>
              <a:rPr lang="en-GB" altLang="en-US" smtClean="0"/>
              <a:t>Sixth Outline Level</a:t>
            </a:r>
          </a:p>
          <a:p>
            <a:pPr lvl="4"/>
            <a:r>
              <a:rPr lang="en-GB" altLang="en-US" smtClean="0"/>
              <a:t>Seventh Outline Level</a:t>
            </a:r>
          </a:p>
          <a:p>
            <a:pPr lvl="4"/>
            <a:r>
              <a:rPr lang="en-GB" altLang="en-US" smtClean="0"/>
              <a:t>Eighth Outline Level</a:t>
            </a:r>
          </a:p>
          <a:p>
            <a:pPr lvl="4"/>
            <a:r>
              <a:rPr lang="en-GB" altLang="en-US" smtClean="0"/>
              <a:t>Ninth Outline Level</a:t>
            </a:r>
          </a:p>
        </p:txBody>
      </p:sp>
      <p:sp>
        <p:nvSpPr>
          <p:cNvPr id="1027" name="Text Box 3"/>
          <p:cNvSpPr txBox="1">
            <a:spLocks noChangeArrowheads="1"/>
          </p:cNvSpPr>
          <p:nvPr/>
        </p:nvSpPr>
        <p:spPr bwMode="auto">
          <a:xfrm>
            <a:off x="3429000" y="29159200"/>
            <a:ext cx="9525000" cy="2133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028" name="Text Box 4"/>
          <p:cNvSpPr txBox="1">
            <a:spLocks noChangeArrowheads="1"/>
          </p:cNvSpPr>
          <p:nvPr/>
        </p:nvSpPr>
        <p:spPr bwMode="auto">
          <a:xfrm>
            <a:off x="15621000" y="29159200"/>
            <a:ext cx="14478000" cy="2133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029" name="Rectangle 5"/>
          <p:cNvSpPr>
            <a:spLocks noGrp="1" noChangeArrowheads="1"/>
          </p:cNvSpPr>
          <p:nvPr>
            <p:ph type="sldNum"/>
          </p:nvPr>
        </p:nvSpPr>
        <p:spPr bwMode="auto">
          <a:xfrm>
            <a:off x="32766000" y="29159200"/>
            <a:ext cx="9523413" cy="21320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44240" tIns="222120" rIns="444240" bIns="222120" numCol="1" anchor="t" anchorCtr="0" compatLnSpc="1">
            <a:prstTxWarp prst="textNoShape">
              <a:avLst/>
            </a:prstTxWarp>
          </a:bodyPr>
          <a:lstStyle>
            <a:lvl1pP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cs typeface="Arial Unicode MS" panose="020B0604020202020204" pitchFamily="34" charset="-128"/>
              </a:defRPr>
            </a:lvl1pPr>
          </a:lstStyle>
          <a:p>
            <a:fld id="{7EA88A3E-ED6B-4CCC-A029-49372501524D}"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0" fontAlgn="base" hangingPunct="0">
        <a:spcBef>
          <a:spcPct val="0"/>
        </a:spcBef>
        <a:spcAft>
          <a:spcPct val="0"/>
        </a:spcAft>
        <a:buClr>
          <a:srgbClr val="000000"/>
        </a:buClr>
        <a:buSzPct val="100000"/>
        <a:buFont typeface="Times New Roman" panose="02020603050405020304" pitchFamily="18" charset="0"/>
        <a:defRPr sz="21400" kern="1200">
          <a:solidFill>
            <a:srgbClr val="000000"/>
          </a:solidFill>
          <a:latin typeface="+mj-lt"/>
          <a:ea typeface="+mj-ea"/>
          <a:cs typeface="+mj-cs"/>
        </a:defRPr>
      </a:lvl1pPr>
      <a:lvl2pPr marL="742950" indent="-285750" algn="ctr" defTabSz="457200" rtl="0" eaLnBrk="0" fontAlgn="base" hangingPunct="0">
        <a:spcBef>
          <a:spcPct val="0"/>
        </a:spcBef>
        <a:spcAft>
          <a:spcPct val="0"/>
        </a:spcAft>
        <a:buClr>
          <a:srgbClr val="000000"/>
        </a:buClr>
        <a:buSzPct val="100000"/>
        <a:buFont typeface="Times New Roman" panose="02020603050405020304" pitchFamily="18" charset="0"/>
        <a:defRPr sz="21400">
          <a:solidFill>
            <a:srgbClr val="000000"/>
          </a:solidFill>
          <a:latin typeface="Times New Roman" panose="02020603050405020304" pitchFamily="18" charset="0"/>
          <a:ea typeface="Microsoft YaHei" panose="020B0503020204020204" pitchFamily="34" charset="-122"/>
        </a:defRPr>
      </a:lvl2pPr>
      <a:lvl3pPr marL="1143000" indent="-228600" algn="ctr" defTabSz="457200" rtl="0" eaLnBrk="0" fontAlgn="base" hangingPunct="0">
        <a:spcBef>
          <a:spcPct val="0"/>
        </a:spcBef>
        <a:spcAft>
          <a:spcPct val="0"/>
        </a:spcAft>
        <a:buClr>
          <a:srgbClr val="000000"/>
        </a:buClr>
        <a:buSzPct val="100000"/>
        <a:buFont typeface="Times New Roman" panose="02020603050405020304" pitchFamily="18" charset="0"/>
        <a:defRPr sz="21400">
          <a:solidFill>
            <a:srgbClr val="000000"/>
          </a:solidFill>
          <a:latin typeface="Times New Roman" panose="02020603050405020304" pitchFamily="18" charset="0"/>
          <a:ea typeface="Microsoft YaHei" panose="020B0503020204020204" pitchFamily="34" charset="-122"/>
        </a:defRPr>
      </a:lvl3pPr>
      <a:lvl4pPr marL="1600200" indent="-228600" algn="ctr" defTabSz="457200" rtl="0" eaLnBrk="0" fontAlgn="base" hangingPunct="0">
        <a:spcBef>
          <a:spcPct val="0"/>
        </a:spcBef>
        <a:spcAft>
          <a:spcPct val="0"/>
        </a:spcAft>
        <a:buClr>
          <a:srgbClr val="000000"/>
        </a:buClr>
        <a:buSzPct val="100000"/>
        <a:buFont typeface="Times New Roman" panose="02020603050405020304" pitchFamily="18" charset="0"/>
        <a:defRPr sz="21400">
          <a:solidFill>
            <a:srgbClr val="000000"/>
          </a:solidFill>
          <a:latin typeface="Times New Roman" panose="02020603050405020304" pitchFamily="18" charset="0"/>
          <a:ea typeface="Microsoft YaHei" panose="020B0503020204020204" pitchFamily="34" charset="-122"/>
        </a:defRPr>
      </a:lvl4pPr>
      <a:lvl5pPr marL="2057400" indent="-228600" algn="ctr" defTabSz="457200" rtl="0" eaLnBrk="0" fontAlgn="base" hangingPunct="0">
        <a:spcBef>
          <a:spcPct val="0"/>
        </a:spcBef>
        <a:spcAft>
          <a:spcPct val="0"/>
        </a:spcAft>
        <a:buClr>
          <a:srgbClr val="000000"/>
        </a:buClr>
        <a:buSzPct val="100000"/>
        <a:buFont typeface="Times New Roman" panose="02020603050405020304" pitchFamily="18" charset="0"/>
        <a:defRPr sz="21400">
          <a:solidFill>
            <a:srgbClr val="000000"/>
          </a:solidFill>
          <a:latin typeface="Times New Roman" panose="02020603050405020304" pitchFamily="18" charset="0"/>
          <a:ea typeface="Microsoft YaHei" panose="020B0503020204020204" pitchFamily="34" charset="-122"/>
        </a:defRPr>
      </a:lvl5pPr>
      <a:lvl6pPr marL="2514600" indent="-228600" algn="ctr" defTabSz="457200" rtl="0" eaLnBrk="0" fontAlgn="base" hangingPunct="0">
        <a:spcBef>
          <a:spcPct val="0"/>
        </a:spcBef>
        <a:spcAft>
          <a:spcPct val="0"/>
        </a:spcAft>
        <a:buClr>
          <a:srgbClr val="000000"/>
        </a:buClr>
        <a:buSzPct val="100000"/>
        <a:buFont typeface="Times New Roman" panose="02020603050405020304" pitchFamily="18" charset="0"/>
        <a:defRPr sz="21400">
          <a:solidFill>
            <a:srgbClr val="000000"/>
          </a:solidFill>
          <a:latin typeface="Times New Roman" panose="02020603050405020304" pitchFamily="18" charset="0"/>
          <a:ea typeface="Microsoft YaHei" panose="020B0503020204020204" pitchFamily="34" charset="-122"/>
        </a:defRPr>
      </a:lvl6pPr>
      <a:lvl7pPr marL="2971800" indent="-228600" algn="ctr" defTabSz="457200" rtl="0" eaLnBrk="0" fontAlgn="base" hangingPunct="0">
        <a:spcBef>
          <a:spcPct val="0"/>
        </a:spcBef>
        <a:spcAft>
          <a:spcPct val="0"/>
        </a:spcAft>
        <a:buClr>
          <a:srgbClr val="000000"/>
        </a:buClr>
        <a:buSzPct val="100000"/>
        <a:buFont typeface="Times New Roman" panose="02020603050405020304" pitchFamily="18" charset="0"/>
        <a:defRPr sz="21400">
          <a:solidFill>
            <a:srgbClr val="000000"/>
          </a:solidFill>
          <a:latin typeface="Times New Roman" panose="02020603050405020304" pitchFamily="18" charset="0"/>
          <a:ea typeface="Microsoft YaHei" panose="020B0503020204020204" pitchFamily="34" charset="-122"/>
        </a:defRPr>
      </a:lvl7pPr>
      <a:lvl8pPr marL="3429000" indent="-228600" algn="ctr" defTabSz="457200" rtl="0" eaLnBrk="0" fontAlgn="base" hangingPunct="0">
        <a:spcBef>
          <a:spcPct val="0"/>
        </a:spcBef>
        <a:spcAft>
          <a:spcPct val="0"/>
        </a:spcAft>
        <a:buClr>
          <a:srgbClr val="000000"/>
        </a:buClr>
        <a:buSzPct val="100000"/>
        <a:buFont typeface="Times New Roman" panose="02020603050405020304" pitchFamily="18" charset="0"/>
        <a:defRPr sz="21400">
          <a:solidFill>
            <a:srgbClr val="000000"/>
          </a:solidFill>
          <a:latin typeface="Times New Roman" panose="02020603050405020304" pitchFamily="18" charset="0"/>
          <a:ea typeface="Microsoft YaHei" panose="020B0503020204020204" pitchFamily="34" charset="-122"/>
        </a:defRPr>
      </a:lvl8pPr>
      <a:lvl9pPr marL="3886200" indent="-228600" algn="ctr" defTabSz="457200" rtl="0" eaLnBrk="0" fontAlgn="base" hangingPunct="0">
        <a:spcBef>
          <a:spcPct val="0"/>
        </a:spcBef>
        <a:spcAft>
          <a:spcPct val="0"/>
        </a:spcAft>
        <a:buClr>
          <a:srgbClr val="000000"/>
        </a:buClr>
        <a:buSzPct val="100000"/>
        <a:buFont typeface="Times New Roman" panose="02020603050405020304" pitchFamily="18" charset="0"/>
        <a:defRPr sz="21400">
          <a:solidFill>
            <a:srgbClr val="000000"/>
          </a:solidFill>
          <a:latin typeface="Times New Roman" panose="02020603050405020304" pitchFamily="18" charset="0"/>
          <a:ea typeface="Microsoft YaHei" panose="020B0503020204020204" pitchFamily="34" charset="-122"/>
        </a:defRPr>
      </a:lvl9pPr>
    </p:titleStyle>
    <p:bodyStyle>
      <a:lvl1pPr marL="342900" indent="-342900" algn="l" defTabSz="457200" rtl="0" eaLnBrk="0" fontAlgn="base" hangingPunct="0">
        <a:spcBef>
          <a:spcPts val="3875"/>
        </a:spcBef>
        <a:spcAft>
          <a:spcPct val="0"/>
        </a:spcAft>
        <a:buClr>
          <a:srgbClr val="000000"/>
        </a:buClr>
        <a:buSzPct val="100000"/>
        <a:buFont typeface="Times New Roman" panose="02020603050405020304" pitchFamily="18" charset="0"/>
        <a:defRPr sz="15500" kern="1200">
          <a:solidFill>
            <a:srgbClr val="000000"/>
          </a:solidFill>
          <a:latin typeface="+mn-lt"/>
          <a:ea typeface="+mn-ea"/>
          <a:cs typeface="+mn-cs"/>
        </a:defRPr>
      </a:lvl1pPr>
      <a:lvl2pPr marL="742950" indent="-285750" algn="l" defTabSz="457200" rtl="0" eaLnBrk="0" fontAlgn="base" hangingPunct="0">
        <a:spcBef>
          <a:spcPts val="3400"/>
        </a:spcBef>
        <a:spcAft>
          <a:spcPct val="0"/>
        </a:spcAft>
        <a:buClr>
          <a:srgbClr val="000000"/>
        </a:buClr>
        <a:buSzPct val="100000"/>
        <a:buFont typeface="Times New Roman" panose="02020603050405020304" pitchFamily="18" charset="0"/>
        <a:defRPr sz="13600" kern="1200">
          <a:solidFill>
            <a:srgbClr val="000000"/>
          </a:solidFill>
          <a:latin typeface="+mn-lt"/>
          <a:ea typeface="+mn-ea"/>
          <a:cs typeface="+mn-cs"/>
        </a:defRPr>
      </a:lvl2pPr>
      <a:lvl3pPr marL="1143000" indent="-228600" algn="l" defTabSz="457200" rtl="0" eaLnBrk="0" fontAlgn="base" hangingPunct="0">
        <a:spcBef>
          <a:spcPts val="2925"/>
        </a:spcBef>
        <a:spcAft>
          <a:spcPct val="0"/>
        </a:spcAft>
        <a:buClr>
          <a:srgbClr val="000000"/>
        </a:buClr>
        <a:buSzPct val="100000"/>
        <a:buFont typeface="Times New Roman" panose="02020603050405020304" pitchFamily="18" charset="0"/>
        <a:defRPr sz="11700" kern="1200">
          <a:solidFill>
            <a:srgbClr val="000000"/>
          </a:solidFill>
          <a:latin typeface="+mn-lt"/>
          <a:ea typeface="+mn-ea"/>
          <a:cs typeface="+mn-cs"/>
        </a:defRPr>
      </a:lvl3pPr>
      <a:lvl4pPr marL="1600200" indent="-228600" algn="l" defTabSz="457200" rtl="0" eaLnBrk="0" fontAlgn="base" hangingPunct="0">
        <a:spcBef>
          <a:spcPts val="2425"/>
        </a:spcBef>
        <a:spcAft>
          <a:spcPct val="0"/>
        </a:spcAft>
        <a:buClr>
          <a:srgbClr val="000000"/>
        </a:buClr>
        <a:buSzPct val="100000"/>
        <a:buFont typeface="Times New Roman" panose="02020603050405020304" pitchFamily="18" charset="0"/>
        <a:defRPr sz="9700" kern="1200">
          <a:solidFill>
            <a:srgbClr val="000000"/>
          </a:solidFill>
          <a:latin typeface="+mn-lt"/>
          <a:ea typeface="+mn-ea"/>
          <a:cs typeface="+mn-cs"/>
        </a:defRPr>
      </a:lvl4pPr>
      <a:lvl5pPr marL="2057400" indent="-228600" algn="l" defTabSz="457200" rtl="0" eaLnBrk="0" fontAlgn="base" hangingPunct="0">
        <a:spcBef>
          <a:spcPts val="2425"/>
        </a:spcBef>
        <a:spcAft>
          <a:spcPct val="0"/>
        </a:spcAft>
        <a:buClr>
          <a:srgbClr val="000000"/>
        </a:buClr>
        <a:buSzPct val="100000"/>
        <a:buFont typeface="Times New Roman" panose="02020603050405020304" pitchFamily="18" charset="0"/>
        <a:defRPr sz="97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jpeg"/><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jpg"/><Relationship Id="rId5" Type="http://schemas.openxmlformats.org/officeDocument/2006/relationships/chart" Target="../charts/chart1.xml"/><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Text Box 1"/>
          <p:cNvSpPr txBox="1">
            <a:spLocks noChangeArrowheads="1"/>
          </p:cNvSpPr>
          <p:nvPr/>
        </p:nvSpPr>
        <p:spPr bwMode="auto">
          <a:xfrm>
            <a:off x="9059863" y="1432983"/>
            <a:ext cx="27600275" cy="367241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360" cap="sq">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 pos="13754100" algn="l"/>
                <a:tab pos="14478000" algn="l"/>
                <a:tab pos="15201900" algn="l"/>
                <a:tab pos="15925800" algn="l"/>
                <a:tab pos="16649700" algn="l"/>
                <a:tab pos="17373600" algn="l"/>
                <a:tab pos="18097500" algn="l"/>
                <a:tab pos="18821400" algn="l"/>
                <a:tab pos="19545300" algn="l"/>
                <a:tab pos="20269200" algn="l"/>
                <a:tab pos="20993100" algn="l"/>
                <a:tab pos="21717000" algn="l"/>
                <a:tab pos="22440900" algn="l"/>
                <a:tab pos="23164800" algn="l"/>
                <a:tab pos="23888700" algn="l"/>
              </a:tabLst>
              <a:defRPr sz="2400">
                <a:solidFill>
                  <a:srgbClr val="000000"/>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 pos="13754100" algn="l"/>
                <a:tab pos="14478000" algn="l"/>
                <a:tab pos="15201900" algn="l"/>
                <a:tab pos="15925800" algn="l"/>
                <a:tab pos="16649700" algn="l"/>
                <a:tab pos="17373600" algn="l"/>
                <a:tab pos="18097500" algn="l"/>
                <a:tab pos="18821400" algn="l"/>
                <a:tab pos="19545300" algn="l"/>
                <a:tab pos="20269200" algn="l"/>
                <a:tab pos="20993100" algn="l"/>
                <a:tab pos="21717000" algn="l"/>
                <a:tab pos="22440900" algn="l"/>
                <a:tab pos="23164800" algn="l"/>
                <a:tab pos="23888700" algn="l"/>
              </a:tabLst>
              <a:defRPr sz="2400">
                <a:solidFill>
                  <a:srgbClr val="000000"/>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 pos="13754100" algn="l"/>
                <a:tab pos="14478000" algn="l"/>
                <a:tab pos="15201900" algn="l"/>
                <a:tab pos="15925800" algn="l"/>
                <a:tab pos="16649700" algn="l"/>
                <a:tab pos="17373600" algn="l"/>
                <a:tab pos="18097500" algn="l"/>
                <a:tab pos="18821400" algn="l"/>
                <a:tab pos="19545300" algn="l"/>
                <a:tab pos="20269200" algn="l"/>
                <a:tab pos="20993100" algn="l"/>
                <a:tab pos="21717000" algn="l"/>
                <a:tab pos="22440900" algn="l"/>
                <a:tab pos="23164800" algn="l"/>
                <a:tab pos="23888700" algn="l"/>
              </a:tabLst>
              <a:defRPr sz="2400">
                <a:solidFill>
                  <a:srgbClr val="000000"/>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 pos="13754100" algn="l"/>
                <a:tab pos="14478000" algn="l"/>
                <a:tab pos="15201900" algn="l"/>
                <a:tab pos="15925800" algn="l"/>
                <a:tab pos="16649700" algn="l"/>
                <a:tab pos="17373600" algn="l"/>
                <a:tab pos="18097500" algn="l"/>
                <a:tab pos="18821400" algn="l"/>
                <a:tab pos="19545300" algn="l"/>
                <a:tab pos="20269200" algn="l"/>
                <a:tab pos="20993100" algn="l"/>
                <a:tab pos="21717000" algn="l"/>
                <a:tab pos="22440900" algn="l"/>
                <a:tab pos="23164800" algn="l"/>
                <a:tab pos="23888700" algn="l"/>
              </a:tabLst>
              <a:defRPr sz="2400">
                <a:solidFill>
                  <a:srgbClr val="000000"/>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 pos="13754100" algn="l"/>
                <a:tab pos="14478000" algn="l"/>
                <a:tab pos="15201900" algn="l"/>
                <a:tab pos="15925800" algn="l"/>
                <a:tab pos="16649700" algn="l"/>
                <a:tab pos="17373600" algn="l"/>
                <a:tab pos="18097500" algn="l"/>
                <a:tab pos="18821400" algn="l"/>
                <a:tab pos="19545300" algn="l"/>
                <a:tab pos="20269200" algn="l"/>
                <a:tab pos="20993100" algn="l"/>
                <a:tab pos="21717000" algn="l"/>
                <a:tab pos="22440900" algn="l"/>
                <a:tab pos="23164800" algn="l"/>
                <a:tab pos="23888700" algn="l"/>
              </a:tabLst>
              <a:defRPr sz="2400">
                <a:solidFill>
                  <a:srgbClr val="000000"/>
                </a:solidFill>
                <a:latin typeface="Times New Roman" panose="02020603050405020304" pitchFamily="18" charset="0"/>
                <a:ea typeface="Microsoft YaHei" panose="020B0503020204020204" pitchFamily="34" charset="-122"/>
              </a:defRPr>
            </a:lvl5pPr>
            <a:lvl6pPr marL="2514600" indent="-228600" defTabSz="457200"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 pos="13754100" algn="l"/>
                <a:tab pos="14478000" algn="l"/>
                <a:tab pos="15201900" algn="l"/>
                <a:tab pos="15925800" algn="l"/>
                <a:tab pos="16649700" algn="l"/>
                <a:tab pos="17373600" algn="l"/>
                <a:tab pos="18097500" algn="l"/>
                <a:tab pos="18821400" algn="l"/>
                <a:tab pos="19545300" algn="l"/>
                <a:tab pos="20269200" algn="l"/>
                <a:tab pos="20993100" algn="l"/>
                <a:tab pos="21717000" algn="l"/>
                <a:tab pos="22440900" algn="l"/>
                <a:tab pos="23164800" algn="l"/>
                <a:tab pos="23888700" algn="l"/>
              </a:tabLst>
              <a:defRPr sz="2400">
                <a:solidFill>
                  <a:srgbClr val="000000"/>
                </a:solidFill>
                <a:latin typeface="Times New Roman" panose="02020603050405020304" pitchFamily="18" charset="0"/>
                <a:ea typeface="Microsoft YaHei" panose="020B0503020204020204" pitchFamily="34" charset="-122"/>
              </a:defRPr>
            </a:lvl6pPr>
            <a:lvl7pPr marL="2971800" indent="-228600" defTabSz="457200"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 pos="13754100" algn="l"/>
                <a:tab pos="14478000" algn="l"/>
                <a:tab pos="15201900" algn="l"/>
                <a:tab pos="15925800" algn="l"/>
                <a:tab pos="16649700" algn="l"/>
                <a:tab pos="17373600" algn="l"/>
                <a:tab pos="18097500" algn="l"/>
                <a:tab pos="18821400" algn="l"/>
                <a:tab pos="19545300" algn="l"/>
                <a:tab pos="20269200" algn="l"/>
                <a:tab pos="20993100" algn="l"/>
                <a:tab pos="21717000" algn="l"/>
                <a:tab pos="22440900" algn="l"/>
                <a:tab pos="23164800" algn="l"/>
                <a:tab pos="23888700" algn="l"/>
              </a:tabLst>
              <a:defRPr sz="2400">
                <a:solidFill>
                  <a:srgbClr val="000000"/>
                </a:solidFill>
                <a:latin typeface="Times New Roman" panose="02020603050405020304" pitchFamily="18" charset="0"/>
                <a:ea typeface="Microsoft YaHei" panose="020B0503020204020204" pitchFamily="34" charset="-122"/>
              </a:defRPr>
            </a:lvl7pPr>
            <a:lvl8pPr marL="3429000" indent="-228600" defTabSz="457200"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 pos="13754100" algn="l"/>
                <a:tab pos="14478000" algn="l"/>
                <a:tab pos="15201900" algn="l"/>
                <a:tab pos="15925800" algn="l"/>
                <a:tab pos="16649700" algn="l"/>
                <a:tab pos="17373600" algn="l"/>
                <a:tab pos="18097500" algn="l"/>
                <a:tab pos="18821400" algn="l"/>
                <a:tab pos="19545300" algn="l"/>
                <a:tab pos="20269200" algn="l"/>
                <a:tab pos="20993100" algn="l"/>
                <a:tab pos="21717000" algn="l"/>
                <a:tab pos="22440900" algn="l"/>
                <a:tab pos="23164800" algn="l"/>
                <a:tab pos="23888700" algn="l"/>
              </a:tabLst>
              <a:defRPr sz="2400">
                <a:solidFill>
                  <a:srgbClr val="000000"/>
                </a:solidFill>
                <a:latin typeface="Times New Roman" panose="02020603050405020304" pitchFamily="18" charset="0"/>
                <a:ea typeface="Microsoft YaHei" panose="020B0503020204020204" pitchFamily="34" charset="-122"/>
              </a:defRPr>
            </a:lvl8pPr>
            <a:lvl9pPr marL="3886200" indent="-228600" defTabSz="457200"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 pos="13754100" algn="l"/>
                <a:tab pos="14478000" algn="l"/>
                <a:tab pos="15201900" algn="l"/>
                <a:tab pos="15925800" algn="l"/>
                <a:tab pos="16649700" algn="l"/>
                <a:tab pos="17373600" algn="l"/>
                <a:tab pos="18097500" algn="l"/>
                <a:tab pos="18821400" algn="l"/>
                <a:tab pos="19545300" algn="l"/>
                <a:tab pos="20269200" algn="l"/>
                <a:tab pos="20993100" algn="l"/>
                <a:tab pos="21717000" algn="l"/>
                <a:tab pos="22440900" algn="l"/>
                <a:tab pos="23164800" algn="l"/>
                <a:tab pos="23888700" algn="l"/>
              </a:tabLst>
              <a:defRPr sz="2400">
                <a:solidFill>
                  <a:srgbClr val="000000"/>
                </a:solidFill>
                <a:latin typeface="Times New Roman" panose="02020603050405020304" pitchFamily="18" charset="0"/>
                <a:ea typeface="Microsoft YaHei" panose="020B0503020204020204" pitchFamily="34" charset="-122"/>
              </a:defRPr>
            </a:lvl9pPr>
          </a:lstStyle>
          <a:p>
            <a:pPr algn="ctr">
              <a:spcBef>
                <a:spcPts val="1250"/>
              </a:spcBef>
              <a:buClrTx/>
              <a:buFontTx/>
              <a:buNone/>
            </a:pPr>
            <a:r>
              <a:rPr lang="en-US" altLang="en-US" sz="6000" b="1" dirty="0">
                <a:solidFill>
                  <a:srgbClr val="FF420E"/>
                </a:solidFill>
                <a:latin typeface="Verdana" panose="020B0604030504040204" pitchFamily="34" charset="0"/>
              </a:rPr>
              <a:t>Methods for Measuring Elongation Values in </a:t>
            </a:r>
          </a:p>
          <a:p>
            <a:pPr algn="ctr">
              <a:spcBef>
                <a:spcPts val="1250"/>
              </a:spcBef>
              <a:buClrTx/>
              <a:buFontTx/>
              <a:buNone/>
            </a:pPr>
            <a:r>
              <a:rPr lang="en-US" altLang="en-US" sz="6000" b="1" dirty="0" smtClean="0">
                <a:solidFill>
                  <a:srgbClr val="FF420E"/>
                </a:solidFill>
                <a:latin typeface="Verdana" panose="020B0604030504040204" pitchFamily="34" charset="0"/>
              </a:rPr>
              <a:t>Pattern-etched Ferrous </a:t>
            </a:r>
            <a:r>
              <a:rPr lang="en-US" altLang="en-US" sz="6000" b="1" dirty="0">
                <a:solidFill>
                  <a:srgbClr val="FF420E"/>
                </a:solidFill>
                <a:latin typeface="Verdana" panose="020B0604030504040204" pitchFamily="34" charset="0"/>
              </a:rPr>
              <a:t>and Nonferrous Metals using </a:t>
            </a:r>
            <a:r>
              <a:rPr lang="en-US" altLang="en-US" sz="6000" b="1" dirty="0" err="1">
                <a:solidFill>
                  <a:srgbClr val="FF420E"/>
                </a:solidFill>
                <a:latin typeface="Verdana" panose="020B0604030504040204" pitchFamily="34" charset="0"/>
              </a:rPr>
              <a:t>Matlab</a:t>
            </a:r>
            <a:endParaRPr lang="en-US" altLang="en-US" sz="6000" b="1" dirty="0">
              <a:solidFill>
                <a:srgbClr val="FF420E"/>
              </a:solidFill>
              <a:latin typeface="Verdana" panose="020B0604030504040204" pitchFamily="34" charset="0"/>
            </a:endParaRPr>
          </a:p>
          <a:p>
            <a:pPr algn="ctr">
              <a:spcBef>
                <a:spcPts val="1250"/>
              </a:spcBef>
              <a:buClrTx/>
              <a:buFontTx/>
              <a:buNone/>
            </a:pPr>
            <a:r>
              <a:rPr lang="en-US" altLang="en-US" sz="4000" dirty="0">
                <a:solidFill>
                  <a:srgbClr val="0F8109"/>
                </a:solidFill>
                <a:latin typeface="Verdana" panose="020B0604030504040204" pitchFamily="34" charset="0"/>
              </a:rPr>
              <a:t>By: Bethany Poulin </a:t>
            </a:r>
          </a:p>
          <a:p>
            <a:pPr algn="ctr">
              <a:spcBef>
                <a:spcPts val="1250"/>
              </a:spcBef>
              <a:buClrTx/>
              <a:buFontTx/>
              <a:buNone/>
            </a:pPr>
            <a:r>
              <a:rPr lang="en-US" altLang="en-US" sz="4000" dirty="0">
                <a:solidFill>
                  <a:srgbClr val="0F8109"/>
                </a:solidFill>
                <a:latin typeface="Verdana" panose="020B0604030504040204" pitchFamily="34" charset="0"/>
              </a:rPr>
              <a:t>Advisers: Brad Kinsey &amp; Tim Roemer</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43000" y="1149884"/>
            <a:ext cx="4106924" cy="4107916"/>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076" name="Text Box 4"/>
          <p:cNvSpPr txBox="1">
            <a:spLocks noChangeArrowheads="1"/>
          </p:cNvSpPr>
          <p:nvPr/>
        </p:nvSpPr>
        <p:spPr bwMode="auto">
          <a:xfrm>
            <a:off x="860424" y="24058921"/>
            <a:ext cx="13086341" cy="344927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Lst>
              <a:defRPr sz="2400">
                <a:solidFill>
                  <a:srgbClr val="000000"/>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Lst>
              <a:defRPr sz="2400">
                <a:solidFill>
                  <a:srgbClr val="000000"/>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Lst>
              <a:defRPr sz="2400">
                <a:solidFill>
                  <a:srgbClr val="000000"/>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Lst>
              <a:defRPr sz="2400">
                <a:solidFill>
                  <a:srgbClr val="000000"/>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Lst>
              <a:defRPr sz="2400">
                <a:solidFill>
                  <a:srgbClr val="000000"/>
                </a:solidFill>
                <a:latin typeface="Times New Roman" panose="02020603050405020304" pitchFamily="18" charset="0"/>
                <a:ea typeface="Microsoft YaHei" panose="020B0503020204020204" pitchFamily="34" charset="-122"/>
              </a:defRPr>
            </a:lvl5pPr>
            <a:lvl6pPr marL="2514600" indent="-228600" defTabSz="457200"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Lst>
              <a:defRPr sz="2400">
                <a:solidFill>
                  <a:srgbClr val="000000"/>
                </a:solidFill>
                <a:latin typeface="Times New Roman" panose="02020603050405020304" pitchFamily="18" charset="0"/>
                <a:ea typeface="Microsoft YaHei" panose="020B0503020204020204" pitchFamily="34" charset="-122"/>
              </a:defRPr>
            </a:lvl6pPr>
            <a:lvl7pPr marL="2971800" indent="-228600" defTabSz="457200"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Lst>
              <a:defRPr sz="2400">
                <a:solidFill>
                  <a:srgbClr val="000000"/>
                </a:solidFill>
                <a:latin typeface="Times New Roman" panose="02020603050405020304" pitchFamily="18" charset="0"/>
                <a:ea typeface="Microsoft YaHei" panose="020B0503020204020204" pitchFamily="34" charset="-122"/>
              </a:defRPr>
            </a:lvl7pPr>
            <a:lvl8pPr marL="3429000" indent="-228600" defTabSz="457200"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Lst>
              <a:defRPr sz="2400">
                <a:solidFill>
                  <a:srgbClr val="000000"/>
                </a:solidFill>
                <a:latin typeface="Times New Roman" panose="02020603050405020304" pitchFamily="18" charset="0"/>
                <a:ea typeface="Microsoft YaHei" panose="020B0503020204020204" pitchFamily="34" charset="-122"/>
              </a:defRPr>
            </a:lvl8pPr>
            <a:lvl9pPr marL="3886200" indent="-228600" defTabSz="457200"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Lst>
              <a:defRPr sz="2400">
                <a:solidFill>
                  <a:srgbClr val="000000"/>
                </a:solidFill>
                <a:latin typeface="Times New Roman" panose="02020603050405020304" pitchFamily="18" charset="0"/>
                <a:ea typeface="Microsoft YaHei" panose="020B0503020204020204" pitchFamily="34" charset="-122"/>
              </a:defRPr>
            </a:lvl9pPr>
          </a:lstStyle>
          <a:p>
            <a:pPr algn="ctr">
              <a:buClrTx/>
              <a:buFontTx/>
              <a:buNone/>
            </a:pPr>
            <a:r>
              <a:rPr lang="en-US" altLang="en-US" sz="5400" b="1" dirty="0" smtClean="0">
                <a:solidFill>
                  <a:srgbClr val="4B1F6F"/>
                </a:solidFill>
                <a:latin typeface="Segoe UI" panose="020B0502040204020203" pitchFamily="34" charset="0"/>
                <a:cs typeface="Segoe UI" panose="020B0502040204020203" pitchFamily="34" charset="0"/>
              </a:rPr>
              <a:t>Importance</a:t>
            </a:r>
            <a:endParaRPr lang="en-US" altLang="en-US" sz="5400" b="1" dirty="0">
              <a:solidFill>
                <a:srgbClr val="4B1F6F"/>
              </a:solidFill>
              <a:latin typeface="Segoe UI" panose="020B0502040204020203" pitchFamily="34" charset="0"/>
              <a:cs typeface="Segoe UI" panose="020B0502040204020203" pitchFamily="34" charset="0"/>
            </a:endParaRPr>
          </a:p>
          <a:p>
            <a:pPr algn="just">
              <a:buClrTx/>
              <a:buFontTx/>
              <a:buNone/>
            </a:pPr>
            <a:endParaRPr lang="en-US" altLang="en-US" sz="2000" dirty="0" smtClean="0">
              <a:solidFill>
                <a:srgbClr val="4B1F6F"/>
              </a:solidFill>
              <a:latin typeface="Segoe UI" panose="020B0502040204020203" pitchFamily="34" charset="0"/>
              <a:cs typeface="Segoe UI" panose="020B0502040204020203" pitchFamily="34" charset="0"/>
            </a:endParaRPr>
          </a:p>
          <a:p>
            <a:pPr marL="571500" indent="-571500">
              <a:buClrTx/>
              <a:buFont typeface="Arial" panose="020B0604020202020204" pitchFamily="34" charset="0"/>
              <a:buChar char="•"/>
            </a:pPr>
            <a:r>
              <a:rPr lang="en-US" altLang="en-US" sz="3600" dirty="0" smtClean="0">
                <a:solidFill>
                  <a:srgbClr val="4B1F6F"/>
                </a:solidFill>
                <a:latin typeface="Segoe UI" panose="020B0502040204020203" pitchFamily="34" charset="0"/>
                <a:cs typeface="Segoe UI" panose="020B0502040204020203" pitchFamily="34" charset="0"/>
              </a:rPr>
              <a:t>Using continuously bent tension to increase elongation in metals during forming could provide for greater conservation of metals in industries while decreasing the weight, shipping and forming costs of manufactured goods.</a:t>
            </a:r>
            <a:endParaRPr lang="en-US" altLang="en-US" sz="3600" dirty="0">
              <a:solidFill>
                <a:srgbClr val="4B1F6F"/>
              </a:solidFill>
              <a:latin typeface="Segoe UI" panose="020B0502040204020203" pitchFamily="34" charset="0"/>
              <a:cs typeface="Segoe UI" panose="020B0502040204020203" pitchFamily="34" charset="0"/>
            </a:endParaRPr>
          </a:p>
        </p:txBody>
      </p:sp>
      <p:sp>
        <p:nvSpPr>
          <p:cNvPr id="3077" name="Text Box 5"/>
          <p:cNvSpPr txBox="1">
            <a:spLocks noChangeArrowheads="1"/>
          </p:cNvSpPr>
          <p:nvPr/>
        </p:nvSpPr>
        <p:spPr bwMode="auto">
          <a:xfrm>
            <a:off x="15700365" y="6477000"/>
            <a:ext cx="13564393" cy="57268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Times New Roman" panose="02020603050405020304" pitchFamily="18" charset="0"/>
                <a:ea typeface="Microsoft YaHei" panose="020B0503020204020204" pitchFamily="34" charset="-122"/>
              </a:defRPr>
            </a:lvl5pPr>
            <a:lvl6pPr marL="2514600" indent="-228600" defTabSz="457200"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Times New Roman" panose="02020603050405020304" pitchFamily="18" charset="0"/>
                <a:ea typeface="Microsoft YaHei" panose="020B0503020204020204" pitchFamily="34" charset="-122"/>
              </a:defRPr>
            </a:lvl6pPr>
            <a:lvl7pPr marL="2971800" indent="-228600" defTabSz="457200"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Times New Roman" panose="02020603050405020304" pitchFamily="18" charset="0"/>
                <a:ea typeface="Microsoft YaHei" panose="020B0503020204020204" pitchFamily="34" charset="-122"/>
              </a:defRPr>
            </a:lvl7pPr>
            <a:lvl8pPr marL="3429000" indent="-228600" defTabSz="457200"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Times New Roman" panose="02020603050405020304" pitchFamily="18" charset="0"/>
                <a:ea typeface="Microsoft YaHei" panose="020B0503020204020204" pitchFamily="34" charset="-122"/>
              </a:defRPr>
            </a:lvl8pPr>
            <a:lvl9pPr marL="3886200" indent="-228600" defTabSz="457200"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Times New Roman" panose="02020603050405020304" pitchFamily="18" charset="0"/>
                <a:ea typeface="Microsoft YaHei" panose="020B0503020204020204" pitchFamily="34" charset="-122"/>
              </a:defRPr>
            </a:lvl9pPr>
          </a:lstStyle>
          <a:p>
            <a:pPr algn="ctr">
              <a:buClrTx/>
              <a:buFontTx/>
              <a:buNone/>
            </a:pPr>
            <a:r>
              <a:rPr lang="en-US" altLang="en-US" sz="5400" b="1" dirty="0" smtClean="0">
                <a:solidFill>
                  <a:srgbClr val="4B1F6F"/>
                </a:solidFill>
                <a:latin typeface="Segoe UI" panose="020B0502040204020203" pitchFamily="34" charset="0"/>
                <a:cs typeface="Segoe UI" panose="020B0502040204020203" pitchFamily="34" charset="0"/>
              </a:rPr>
              <a:t>Methods &amp; Outcome</a:t>
            </a:r>
          </a:p>
          <a:p>
            <a:pPr algn="just">
              <a:buClrTx/>
              <a:buFontTx/>
              <a:buNone/>
            </a:pPr>
            <a:endParaRPr lang="en-US" altLang="en-US" sz="2000" b="1" dirty="0">
              <a:solidFill>
                <a:srgbClr val="4B1F6F"/>
              </a:solidFill>
              <a:latin typeface="Segoe UI" panose="020B0502040204020203" pitchFamily="34" charset="0"/>
              <a:cs typeface="Segoe UI" panose="020B0502040204020203" pitchFamily="34" charset="0"/>
            </a:endParaRPr>
          </a:p>
          <a:p>
            <a:pPr marL="571500" indent="-571500" algn="just">
              <a:buClrTx/>
              <a:buFont typeface="Arial" panose="020B0604020202020204" pitchFamily="34" charset="0"/>
              <a:buChar char="•"/>
            </a:pPr>
            <a:r>
              <a:rPr lang="en-US" altLang="en-US" sz="3600" dirty="0" smtClean="0">
                <a:solidFill>
                  <a:srgbClr val="4B1F6F"/>
                </a:solidFill>
                <a:latin typeface="Segoe UI" panose="020B0502040204020203" pitchFamily="34" charset="0"/>
                <a:cs typeface="Segoe UI" panose="020B0502040204020203" pitchFamily="34" charset="0"/>
              </a:rPr>
              <a:t>Test strips are scanned to as a JPEG using a standard photocopier or flatbed scanner, and passed through ‘</a:t>
            </a:r>
            <a:r>
              <a:rPr lang="en-US" altLang="en-US" sz="3600" dirty="0" err="1" smtClean="0">
                <a:solidFill>
                  <a:srgbClr val="4B1F6F"/>
                </a:solidFill>
                <a:latin typeface="Segoe UI" panose="020B0502040204020203" pitchFamily="34" charset="0"/>
                <a:cs typeface="Segoe UI" panose="020B0502040204020203" pitchFamily="34" charset="0"/>
              </a:rPr>
              <a:t>Prescan</a:t>
            </a:r>
            <a:r>
              <a:rPr lang="en-US" altLang="en-US" sz="3600" dirty="0" smtClean="0">
                <a:solidFill>
                  <a:srgbClr val="4B1F6F"/>
                </a:solidFill>
                <a:latin typeface="Segoe UI" panose="020B0502040204020203" pitchFamily="34" charset="0"/>
                <a:cs typeface="Segoe UI" panose="020B0502040204020203" pitchFamily="34" charset="0"/>
              </a:rPr>
              <a:t>’ code</a:t>
            </a:r>
          </a:p>
          <a:p>
            <a:pPr marL="571500" indent="-571500" algn="just">
              <a:buClrTx/>
              <a:buFont typeface="Arial" panose="020B0604020202020204" pitchFamily="34" charset="0"/>
              <a:buChar char="•"/>
            </a:pPr>
            <a:endParaRPr lang="en-US" altLang="en-US" sz="4000" dirty="0" smtClean="0">
              <a:solidFill>
                <a:srgbClr val="4B1F6F"/>
              </a:solidFill>
              <a:latin typeface="Segoe UI" panose="020B0502040204020203" pitchFamily="34" charset="0"/>
              <a:cs typeface="Segoe UI" panose="020B0502040204020203" pitchFamily="34" charset="0"/>
            </a:endParaRPr>
          </a:p>
          <a:p>
            <a:pPr marL="571500" indent="-571500" algn="just">
              <a:buClrTx/>
              <a:buFont typeface="Arial" panose="020B0604020202020204" pitchFamily="34" charset="0"/>
              <a:buChar char="•"/>
            </a:pPr>
            <a:r>
              <a:rPr lang="en-US" altLang="en-US" sz="3600" dirty="0" smtClean="0">
                <a:solidFill>
                  <a:srgbClr val="4B1F6F"/>
                </a:solidFill>
                <a:latin typeface="Segoe UI" panose="020B0502040204020203" pitchFamily="34" charset="0"/>
                <a:cs typeface="Segoe UI" panose="020B0502040204020203" pitchFamily="34" charset="0"/>
              </a:rPr>
              <a:t>Data array is evaluated to determine desired range of test data</a:t>
            </a:r>
          </a:p>
          <a:p>
            <a:pPr algn="just">
              <a:buClrTx/>
            </a:pPr>
            <a:r>
              <a:rPr lang="en-US" altLang="en-US" sz="3600" dirty="0" smtClean="0">
                <a:solidFill>
                  <a:srgbClr val="4B1F6F"/>
                </a:solidFill>
                <a:latin typeface="Segoe UI" panose="020B0502040204020203" pitchFamily="34" charset="0"/>
                <a:cs typeface="Segoe UI" panose="020B0502040204020203" pitchFamily="34" charset="0"/>
              </a:rPr>
              <a:t> </a:t>
            </a:r>
            <a:endParaRPr lang="en-US" altLang="en-US" sz="4000" dirty="0" smtClean="0">
              <a:solidFill>
                <a:srgbClr val="4B1F6F"/>
              </a:solidFill>
              <a:latin typeface="Segoe UI" panose="020B0502040204020203" pitchFamily="34" charset="0"/>
              <a:cs typeface="Segoe UI" panose="020B0502040204020203" pitchFamily="34" charset="0"/>
            </a:endParaRPr>
          </a:p>
          <a:p>
            <a:pPr algn="just">
              <a:buClrTx/>
            </a:pPr>
            <a:endParaRPr lang="en-US" altLang="en-US" sz="3600" dirty="0" smtClean="0">
              <a:solidFill>
                <a:srgbClr val="4B1F6F"/>
              </a:solidFill>
              <a:latin typeface="Segoe UI" panose="020B0502040204020203" pitchFamily="34" charset="0"/>
              <a:cs typeface="Segoe UI" panose="020B0502040204020203" pitchFamily="34" charset="0"/>
            </a:endParaRPr>
          </a:p>
          <a:p>
            <a:pPr marL="571500" indent="-571500" algn="just">
              <a:buClrTx/>
              <a:buFont typeface="Arial" panose="020B0604020202020204" pitchFamily="34" charset="0"/>
              <a:buChar char="•"/>
            </a:pPr>
            <a:r>
              <a:rPr lang="en-US" altLang="en-US" sz="3600" dirty="0" smtClean="0">
                <a:solidFill>
                  <a:srgbClr val="4B1F6F"/>
                </a:solidFill>
                <a:latin typeface="Segoe UI" panose="020B0502040204020203" pitchFamily="34" charset="0"/>
                <a:cs typeface="Segoe UI" panose="020B0502040204020203" pitchFamily="34" charset="0"/>
              </a:rPr>
              <a:t>Values are manually entered in the test measurement code</a:t>
            </a:r>
            <a:endParaRPr lang="en-US" altLang="en-US" sz="4000" dirty="0" smtClean="0">
              <a:solidFill>
                <a:srgbClr val="4B1F6F"/>
              </a:solidFill>
              <a:latin typeface="Segoe UI" panose="020B0502040204020203" pitchFamily="34" charset="0"/>
              <a:cs typeface="Segoe UI" panose="020B0502040204020203" pitchFamily="34" charset="0"/>
            </a:endParaRPr>
          </a:p>
        </p:txBody>
      </p:sp>
      <p:sp>
        <p:nvSpPr>
          <p:cNvPr id="3079" name="Line 7"/>
          <p:cNvSpPr>
            <a:spLocks noChangeShapeType="1"/>
          </p:cNvSpPr>
          <p:nvPr/>
        </p:nvSpPr>
        <p:spPr bwMode="auto">
          <a:xfrm flipV="1">
            <a:off x="15011400" y="7588250"/>
            <a:ext cx="1588" cy="21445538"/>
          </a:xfrm>
          <a:prstGeom prst="line">
            <a:avLst/>
          </a:prstGeom>
          <a:noFill/>
          <a:ln w="9360" cap="sq">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just"/>
            <a:endParaRPr lang="en-US"/>
          </a:p>
        </p:txBody>
      </p:sp>
      <p:sp>
        <p:nvSpPr>
          <p:cNvPr id="3080" name="Line 8"/>
          <p:cNvSpPr>
            <a:spLocks noChangeShapeType="1"/>
          </p:cNvSpPr>
          <p:nvPr/>
        </p:nvSpPr>
        <p:spPr bwMode="auto">
          <a:xfrm flipV="1">
            <a:off x="30480000" y="7131050"/>
            <a:ext cx="1588" cy="21826538"/>
          </a:xfrm>
          <a:prstGeom prst="line">
            <a:avLst/>
          </a:prstGeom>
          <a:noFill/>
          <a:ln w="9360" cap="sq">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just"/>
            <a:endParaRPr lang="en-US"/>
          </a:p>
        </p:txBody>
      </p:sp>
      <p:sp>
        <p:nvSpPr>
          <p:cNvPr id="3084" name="Text Box 12"/>
          <p:cNvSpPr txBox="1">
            <a:spLocks noChangeArrowheads="1"/>
          </p:cNvSpPr>
          <p:nvPr/>
        </p:nvSpPr>
        <p:spPr bwMode="auto">
          <a:xfrm>
            <a:off x="38557200" y="5630311"/>
            <a:ext cx="5480386" cy="12025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Lst>
              <a:defRPr sz="2400">
                <a:solidFill>
                  <a:srgbClr val="000000"/>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Lst>
              <a:defRPr sz="2400">
                <a:solidFill>
                  <a:srgbClr val="000000"/>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Lst>
              <a:defRPr sz="2400">
                <a:solidFill>
                  <a:srgbClr val="000000"/>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Lst>
              <a:defRPr sz="2400">
                <a:solidFill>
                  <a:srgbClr val="000000"/>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Lst>
              <a:defRPr sz="2400">
                <a:solidFill>
                  <a:srgbClr val="000000"/>
                </a:solidFill>
                <a:latin typeface="Times New Roman" panose="02020603050405020304" pitchFamily="18" charset="0"/>
                <a:ea typeface="Microsoft YaHei" panose="020B0503020204020204" pitchFamily="34" charset="-122"/>
              </a:defRPr>
            </a:lvl5pPr>
            <a:lvl6pPr marL="2514600" indent="-228600" defTabSz="457200"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Lst>
              <a:defRPr sz="2400">
                <a:solidFill>
                  <a:srgbClr val="000000"/>
                </a:solidFill>
                <a:latin typeface="Times New Roman" panose="02020603050405020304" pitchFamily="18" charset="0"/>
                <a:ea typeface="Microsoft YaHei" panose="020B0503020204020204" pitchFamily="34" charset="-122"/>
              </a:defRPr>
            </a:lvl6pPr>
            <a:lvl7pPr marL="2971800" indent="-228600" defTabSz="457200"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Lst>
              <a:defRPr sz="2400">
                <a:solidFill>
                  <a:srgbClr val="000000"/>
                </a:solidFill>
                <a:latin typeface="Times New Roman" panose="02020603050405020304" pitchFamily="18" charset="0"/>
                <a:ea typeface="Microsoft YaHei" panose="020B0503020204020204" pitchFamily="34" charset="-122"/>
              </a:defRPr>
            </a:lvl7pPr>
            <a:lvl8pPr marL="3429000" indent="-228600" defTabSz="457200"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Lst>
              <a:defRPr sz="2400">
                <a:solidFill>
                  <a:srgbClr val="000000"/>
                </a:solidFill>
                <a:latin typeface="Times New Roman" panose="02020603050405020304" pitchFamily="18" charset="0"/>
                <a:ea typeface="Microsoft YaHei" panose="020B0503020204020204" pitchFamily="34" charset="-122"/>
              </a:defRPr>
            </a:lvl8pPr>
            <a:lvl9pPr marL="3886200" indent="-228600" defTabSz="457200"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Lst>
              <a:defRPr sz="2400">
                <a:solidFill>
                  <a:srgbClr val="000000"/>
                </a:solidFill>
                <a:latin typeface="Times New Roman" panose="02020603050405020304" pitchFamily="18" charset="0"/>
                <a:ea typeface="Microsoft YaHei" panose="020B0503020204020204" pitchFamily="34" charset="-122"/>
              </a:defRPr>
            </a:lvl9pPr>
          </a:lstStyle>
          <a:p>
            <a:pPr algn="just">
              <a:buClrTx/>
              <a:buFontTx/>
              <a:buNone/>
            </a:pPr>
            <a:r>
              <a:rPr lang="en-US" altLang="en-US" sz="1800" dirty="0">
                <a:solidFill>
                  <a:srgbClr val="343E55"/>
                </a:solidFill>
                <a:latin typeface="Calibri" panose="020F0502020204030204" pitchFamily="34" charset="0"/>
              </a:rPr>
              <a:t>Acknowledgments – This research was supported with funding from the National Science Foundation’s Research Experience for Teachers in Engineering Grant (ENG-1132648)</a:t>
            </a:r>
            <a:r>
              <a:rPr lang="en-US" altLang="en-US" sz="1800" dirty="0">
                <a:solidFill>
                  <a:srgbClr val="343E55"/>
                </a:solidFill>
              </a:rPr>
              <a:t>.</a:t>
            </a:r>
          </a:p>
        </p:txBody>
      </p:sp>
      <p:pic>
        <p:nvPicPr>
          <p:cNvPr id="3085" name="Picture 13"/>
          <p:cNvPicPr>
            <a:picLocks noChangeAspect="1" noChangeArrowheads="1"/>
          </p:cNvPicPr>
          <p:nvPr/>
        </p:nvPicPr>
        <p:blipFill>
          <a:blip r:embed="rId4">
            <a:extLst>
              <a:ext uri="{28A0092B-C50C-407E-A947-70E740481C1C}">
                <a14:useLocalDpi xmlns:a14="http://schemas.microsoft.com/office/drawing/2010/main" val="0"/>
              </a:ext>
            </a:extLst>
          </a:blip>
          <a:srcRect r="92439" b="60326"/>
          <a:stretch>
            <a:fillRect/>
          </a:stretch>
        </p:blipFill>
        <p:spPr bwMode="auto">
          <a:xfrm>
            <a:off x="2301864" y="1341225"/>
            <a:ext cx="3260736" cy="4754775"/>
          </a:xfrm>
          <a:prstGeom prst="rect">
            <a:avLst/>
          </a:prstGeom>
          <a:noFill/>
          <a:ln>
            <a:noFill/>
          </a:ln>
          <a:effectLst/>
          <a:extLst>
            <a:ext uri="{909E8E84-426E-40DD-AFC4-6F175D3DCCD1}">
              <a14:hiddenFill xmlns:a14="http://schemas.microsoft.com/office/drawing/2010/main">
                <a:blipFill dpi="0" rotWithShape="0">
                  <a:blip/>
                  <a:srcRect r="92439" b="60326"/>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 name="TextBox 1"/>
          <p:cNvSpPr txBox="1"/>
          <p:nvPr/>
        </p:nvSpPr>
        <p:spPr>
          <a:xfrm>
            <a:off x="1161809" y="7127081"/>
            <a:ext cx="12867881" cy="3693319"/>
          </a:xfrm>
          <a:prstGeom prst="rect">
            <a:avLst/>
          </a:prstGeom>
          <a:noFill/>
        </p:spPr>
        <p:txBody>
          <a:bodyPr wrap="square" rtlCol="0">
            <a:spAutoFit/>
          </a:bodyPr>
          <a:lstStyle/>
          <a:p>
            <a:pPr algn="ctr"/>
            <a:r>
              <a:rPr lang="en-US" sz="5400" b="1" dirty="0" smtClean="0">
                <a:solidFill>
                  <a:srgbClr val="4B1F6F"/>
                </a:solidFill>
                <a:latin typeface="Segoe UI" panose="020B0502040204020203" pitchFamily="34" charset="0"/>
                <a:cs typeface="Segoe UI" panose="020B0502040204020203" pitchFamily="34" charset="0"/>
              </a:rPr>
              <a:t>Goal</a:t>
            </a:r>
          </a:p>
          <a:p>
            <a:pPr algn="just"/>
            <a:endParaRPr lang="en-US" sz="2000" b="1" dirty="0" smtClean="0">
              <a:solidFill>
                <a:srgbClr val="4B1F6F"/>
              </a:solidFill>
              <a:latin typeface="Segoe UI" panose="020B0502040204020203" pitchFamily="34" charset="0"/>
              <a:cs typeface="Segoe UI" panose="020B0502040204020203" pitchFamily="34" charset="0"/>
            </a:endParaRPr>
          </a:p>
          <a:p>
            <a:pPr algn="just"/>
            <a:r>
              <a:rPr lang="en-US" sz="4000" dirty="0" smtClean="0">
                <a:solidFill>
                  <a:srgbClr val="4B1F6F"/>
                </a:solidFill>
                <a:latin typeface="Segoe UI" panose="020B0502040204020203" pitchFamily="34" charset="0"/>
                <a:cs typeface="Segoe UI" panose="020B0502040204020203" pitchFamily="34" charset="0"/>
              </a:rPr>
              <a:t>Create a reliable method for measuring the elongation of etched circles on thin sheets of test metal stretched under continuously bending tension using </a:t>
            </a:r>
            <a:r>
              <a:rPr lang="en-US" sz="4000" dirty="0" err="1" smtClean="0">
                <a:solidFill>
                  <a:srgbClr val="4B1F6F"/>
                </a:solidFill>
                <a:latin typeface="Segoe UI" panose="020B0502040204020203" pitchFamily="34" charset="0"/>
                <a:cs typeface="Segoe UI" panose="020B0502040204020203" pitchFamily="34" charset="0"/>
              </a:rPr>
              <a:t>Matlab</a:t>
            </a:r>
            <a:r>
              <a:rPr lang="en-US" sz="4000" dirty="0" smtClean="0">
                <a:solidFill>
                  <a:srgbClr val="4B1F6F"/>
                </a:solidFill>
                <a:latin typeface="Segoe UI" panose="020B0502040204020203" pitchFamily="34" charset="0"/>
                <a:cs typeface="Segoe UI" panose="020B0502040204020203" pitchFamily="34" charset="0"/>
              </a:rPr>
              <a:t> image toolbox</a:t>
            </a:r>
            <a:endParaRPr lang="en-US" sz="4000" dirty="0">
              <a:solidFill>
                <a:srgbClr val="4B1F6F"/>
              </a:solidFill>
              <a:latin typeface="Segoe UI" panose="020B0502040204020203" pitchFamily="34" charset="0"/>
              <a:cs typeface="Segoe UI" panose="020B0502040204020203" pitchFamily="34" charset="0"/>
            </a:endParaRPr>
          </a:p>
        </p:txBody>
      </p:sp>
      <p:graphicFrame>
        <p:nvGraphicFramePr>
          <p:cNvPr id="19" name="Chart 18"/>
          <p:cNvGraphicFramePr>
            <a:graphicFrameLocks/>
          </p:cNvGraphicFramePr>
          <p:nvPr>
            <p:extLst>
              <p:ext uri="{D42A27DB-BD31-4B8C-83A1-F6EECF244321}">
                <p14:modId xmlns:p14="http://schemas.microsoft.com/office/powerpoint/2010/main" val="83623011"/>
              </p:ext>
            </p:extLst>
          </p:nvPr>
        </p:nvGraphicFramePr>
        <p:xfrm>
          <a:off x="32395885" y="13255349"/>
          <a:ext cx="10809515" cy="6089714"/>
        </p:xfrm>
        <a:graphic>
          <a:graphicData uri="http://schemas.openxmlformats.org/drawingml/2006/chart">
            <c:chart xmlns:c="http://schemas.openxmlformats.org/drawingml/2006/chart" xmlns:r="http://schemas.openxmlformats.org/officeDocument/2006/relationships" r:id="rId5"/>
          </a:graphicData>
        </a:graphic>
      </p:graphicFrame>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131477" y="23154905"/>
            <a:ext cx="8456237" cy="5740484"/>
          </a:xfrm>
          <a:prstGeom prst="rect">
            <a:avLst/>
          </a:prstGeom>
          <a:ln w="38100" cap="sq">
            <a:solidFill>
              <a:srgbClr val="FF420E"/>
            </a:solidFill>
            <a:prstDash val="solid"/>
            <a:miter lim="800000"/>
          </a:ln>
          <a:effectLst>
            <a:outerShdw blurRad="50800" dist="38100" dir="2700000" algn="tl" rotWithShape="0">
              <a:srgbClr val="000000">
                <a:alpha val="43000"/>
              </a:srgbClr>
            </a:outerShdw>
          </a:effectLst>
        </p:spPr>
      </p:pic>
      <p:sp>
        <p:nvSpPr>
          <p:cNvPr id="5" name="TextBox 4"/>
          <p:cNvSpPr txBox="1"/>
          <p:nvPr/>
        </p:nvSpPr>
        <p:spPr>
          <a:xfrm>
            <a:off x="15803562" y="17383546"/>
            <a:ext cx="13885863" cy="5201424"/>
          </a:xfrm>
          <a:prstGeom prst="rect">
            <a:avLst/>
          </a:prstGeom>
          <a:noFill/>
        </p:spPr>
        <p:txBody>
          <a:bodyPr wrap="square" rtlCol="0">
            <a:spAutoFit/>
          </a:bodyPr>
          <a:lstStyle/>
          <a:p>
            <a:pPr marL="571500" indent="-571500">
              <a:buClrTx/>
              <a:buFont typeface="Arial" panose="020B0604020202020204" pitchFamily="34" charset="0"/>
              <a:buChar char="•"/>
            </a:pPr>
            <a:r>
              <a:rPr lang="en-US" altLang="en-US" sz="3600" dirty="0" smtClean="0">
                <a:solidFill>
                  <a:srgbClr val="4B1F6F"/>
                </a:solidFill>
                <a:latin typeface="Segoe UI" panose="020B0502040204020203" pitchFamily="34" charset="0"/>
                <a:cs typeface="Segoe UI" panose="020B0502040204020203" pitchFamily="34" charset="0"/>
              </a:rPr>
              <a:t>With search values entered the image is evaluated by CBT_measure </a:t>
            </a:r>
          </a:p>
          <a:p>
            <a:pPr marL="571500" indent="-571500" algn="just">
              <a:buClrTx/>
              <a:buFont typeface="Arial" panose="020B0604020202020204" pitchFamily="34" charset="0"/>
              <a:buChar char="•"/>
            </a:pPr>
            <a:endParaRPr lang="en-US" altLang="en-US" sz="4000" dirty="0">
              <a:solidFill>
                <a:srgbClr val="4B1F6F"/>
              </a:solidFill>
              <a:latin typeface="Segoe UI" panose="020B0502040204020203" pitchFamily="34" charset="0"/>
              <a:cs typeface="Segoe UI" panose="020B0502040204020203" pitchFamily="34" charset="0"/>
            </a:endParaRPr>
          </a:p>
          <a:p>
            <a:pPr marL="571500" indent="-571500" algn="just">
              <a:buClrTx/>
              <a:buFont typeface="Arial" panose="020B0604020202020204" pitchFamily="34" charset="0"/>
              <a:buChar char="•"/>
            </a:pPr>
            <a:r>
              <a:rPr lang="en-US" altLang="en-US" sz="3600" dirty="0">
                <a:solidFill>
                  <a:srgbClr val="4B1F6F"/>
                </a:solidFill>
                <a:latin typeface="Segoe UI" panose="020B0502040204020203" pitchFamily="34" charset="0"/>
                <a:cs typeface="Segoe UI" panose="020B0502040204020203" pitchFamily="34" charset="0"/>
              </a:rPr>
              <a:t>A</a:t>
            </a:r>
            <a:r>
              <a:rPr lang="en-US" altLang="en-US" sz="3600" dirty="0" smtClean="0">
                <a:solidFill>
                  <a:srgbClr val="4B1F6F"/>
                </a:solidFill>
                <a:latin typeface="Segoe UI" panose="020B0502040204020203" pitchFamily="34" charset="0"/>
                <a:cs typeface="Segoe UI" panose="020B0502040204020203" pitchFamily="34" charset="0"/>
              </a:rPr>
              <a:t> table of filtered data exports into an Excel file containing the major and minor axis lengths for all selected ellipse diameters in the filter </a:t>
            </a:r>
          </a:p>
          <a:p>
            <a:pPr marL="571500" indent="-571500" algn="just">
              <a:buClrTx/>
              <a:buFont typeface="Arial" panose="020B0604020202020204" pitchFamily="34" charset="0"/>
              <a:buChar char="•"/>
            </a:pPr>
            <a:endParaRPr lang="en-US" altLang="en-US" sz="4000" dirty="0" smtClean="0">
              <a:solidFill>
                <a:srgbClr val="4B1F6F"/>
              </a:solidFill>
              <a:latin typeface="Segoe UI" panose="020B0502040204020203" pitchFamily="34" charset="0"/>
              <a:cs typeface="Segoe UI" panose="020B0502040204020203" pitchFamily="34" charset="0"/>
            </a:endParaRPr>
          </a:p>
          <a:p>
            <a:pPr marL="571500" indent="-571500" algn="just">
              <a:buClrTx/>
              <a:buFont typeface="Arial" panose="020B0604020202020204" pitchFamily="34" charset="0"/>
              <a:buChar char="•"/>
            </a:pPr>
            <a:r>
              <a:rPr lang="en-US" altLang="en-US" sz="3600" dirty="0" smtClean="0">
                <a:solidFill>
                  <a:srgbClr val="4B1F6F"/>
                </a:solidFill>
                <a:latin typeface="Segoe UI" panose="020B0502040204020203" pitchFamily="34" charset="0"/>
                <a:cs typeface="Segoe UI" panose="020B0502040204020203" pitchFamily="34" charset="0"/>
              </a:rPr>
              <a:t>Data is compare against a control strip evaluated in the same manner for use in elongation value calculation</a:t>
            </a:r>
          </a:p>
        </p:txBody>
      </p:sp>
      <p:sp>
        <p:nvSpPr>
          <p:cNvPr id="7" name="TextBox 6"/>
          <p:cNvSpPr txBox="1"/>
          <p:nvPr/>
        </p:nvSpPr>
        <p:spPr>
          <a:xfrm>
            <a:off x="31463297" y="26441400"/>
            <a:ext cx="12338386" cy="3200876"/>
          </a:xfrm>
          <a:prstGeom prst="rect">
            <a:avLst/>
          </a:prstGeom>
          <a:noFill/>
        </p:spPr>
        <p:txBody>
          <a:bodyPr wrap="square" rtlCol="0">
            <a:spAutoFit/>
          </a:bodyPr>
          <a:lstStyle/>
          <a:p>
            <a:pPr algn="ctr"/>
            <a:r>
              <a:rPr lang="en-US" sz="5400" b="1" dirty="0" smtClean="0">
                <a:solidFill>
                  <a:srgbClr val="4B1F6F"/>
                </a:solidFill>
                <a:latin typeface="Segoe UI" panose="020B0502040204020203" pitchFamily="34" charset="0"/>
                <a:cs typeface="Segoe UI" panose="020B0502040204020203" pitchFamily="34" charset="0"/>
              </a:rPr>
              <a:t>Literature Cited</a:t>
            </a:r>
          </a:p>
          <a:p>
            <a:pPr algn="just"/>
            <a:endParaRPr lang="en-US" sz="2000" b="1" dirty="0" smtClean="0">
              <a:solidFill>
                <a:srgbClr val="4B1F6F"/>
              </a:solidFill>
              <a:latin typeface="Segoe UI" panose="020B0502040204020203" pitchFamily="34" charset="0"/>
              <a:cs typeface="Segoe UI" panose="020B0502040204020203" pitchFamily="34" charset="0"/>
            </a:endParaRPr>
          </a:p>
          <a:p>
            <a:pPr algn="just"/>
            <a:r>
              <a:rPr lang="en-US" sz="3200" dirty="0" err="1" smtClean="0">
                <a:solidFill>
                  <a:srgbClr val="4B1F6F"/>
                </a:solidFill>
                <a:latin typeface="Segoe UI" panose="020B0502040204020203" pitchFamily="34" charset="0"/>
                <a:cs typeface="Segoe UI" panose="020B0502040204020203" pitchFamily="34" charset="0"/>
              </a:rPr>
              <a:t>Benedyk</a:t>
            </a:r>
            <a:r>
              <a:rPr lang="en-US" sz="3200" dirty="0" smtClean="0">
                <a:solidFill>
                  <a:srgbClr val="4B1F6F"/>
                </a:solidFill>
                <a:latin typeface="Segoe UI" panose="020B0502040204020203" pitchFamily="34" charset="0"/>
                <a:cs typeface="Segoe UI" panose="020B0502040204020203" pitchFamily="34" charset="0"/>
              </a:rPr>
              <a:t>, J.C., </a:t>
            </a:r>
            <a:r>
              <a:rPr lang="en-US" sz="3200" dirty="0" err="1" smtClean="0">
                <a:solidFill>
                  <a:srgbClr val="4B1F6F"/>
                </a:solidFill>
                <a:latin typeface="Segoe UI" panose="020B0502040204020203" pitchFamily="34" charset="0"/>
                <a:cs typeface="Segoe UI" panose="020B0502040204020203" pitchFamily="34" charset="0"/>
              </a:rPr>
              <a:t>Scwartz</a:t>
            </a:r>
            <a:r>
              <a:rPr lang="en-US" sz="3200" dirty="0" smtClean="0">
                <a:solidFill>
                  <a:srgbClr val="4B1F6F"/>
                </a:solidFill>
                <a:latin typeface="Segoe UI" panose="020B0502040204020203" pitchFamily="34" charset="0"/>
                <a:cs typeface="Segoe UI" panose="020B0502040204020203" pitchFamily="34" charset="0"/>
              </a:rPr>
              <a:t>, D., and Parikh, N.M., “A Method for Increasing Elongation Values for Ferrous and Nonferrous Sheet metals,” </a:t>
            </a:r>
            <a:r>
              <a:rPr lang="en-US" sz="3200" i="1" dirty="0" smtClean="0">
                <a:solidFill>
                  <a:srgbClr val="4B1F6F"/>
                </a:solidFill>
                <a:latin typeface="Segoe UI" panose="020B0502040204020203" pitchFamily="34" charset="0"/>
                <a:cs typeface="Segoe UI" panose="020B0502040204020203" pitchFamily="34" charset="0"/>
              </a:rPr>
              <a:t>Journal of Materials</a:t>
            </a:r>
            <a:r>
              <a:rPr lang="en-US" sz="3200" dirty="0" smtClean="0">
                <a:solidFill>
                  <a:srgbClr val="4B1F6F"/>
                </a:solidFill>
                <a:latin typeface="Segoe UI" panose="020B0502040204020203" pitchFamily="34" charset="0"/>
                <a:cs typeface="Segoe UI" panose="020B0502040204020203" pitchFamily="34" charset="0"/>
              </a:rPr>
              <a:t>, JMLSA, </a:t>
            </a:r>
            <a:r>
              <a:rPr lang="en-US" sz="3200" dirty="0" err="1" smtClean="0">
                <a:solidFill>
                  <a:srgbClr val="4B1F6F"/>
                </a:solidFill>
                <a:latin typeface="Segoe UI" panose="020B0502040204020203" pitchFamily="34" charset="0"/>
                <a:cs typeface="Segoe UI" panose="020B0502040204020203" pitchFamily="34" charset="0"/>
              </a:rPr>
              <a:t>Vol</a:t>
            </a:r>
            <a:r>
              <a:rPr lang="en-US" sz="3200" dirty="0" smtClean="0">
                <a:solidFill>
                  <a:srgbClr val="4B1F6F"/>
                </a:solidFill>
                <a:latin typeface="Segoe UI" panose="020B0502040204020203" pitchFamily="34" charset="0"/>
                <a:cs typeface="Segoe UI" panose="020B0502040204020203" pitchFamily="34" charset="0"/>
              </a:rPr>
              <a:t> 6, No. 1 March 1971, pp16-29</a:t>
            </a:r>
          </a:p>
        </p:txBody>
      </p:sp>
      <p:sp>
        <p:nvSpPr>
          <p:cNvPr id="11" name="TextBox 10"/>
          <p:cNvSpPr txBox="1"/>
          <p:nvPr/>
        </p:nvSpPr>
        <p:spPr>
          <a:xfrm>
            <a:off x="31745238" y="11469469"/>
            <a:ext cx="11986259" cy="646331"/>
          </a:xfrm>
          <a:prstGeom prst="rect">
            <a:avLst/>
          </a:prstGeom>
          <a:noFill/>
        </p:spPr>
        <p:txBody>
          <a:bodyPr wrap="square" rtlCol="0">
            <a:spAutoFit/>
          </a:bodyPr>
          <a:lstStyle/>
          <a:p>
            <a:pPr algn="ctr"/>
            <a:r>
              <a:rPr lang="en-US" sz="3600" dirty="0">
                <a:solidFill>
                  <a:srgbClr val="0F8109"/>
                </a:solidFill>
                <a:latin typeface="Calibri" panose="020F0502020204030204" pitchFamily="34" charset="0"/>
              </a:rPr>
              <a:t>s=</a:t>
            </a:r>
            <a:r>
              <a:rPr lang="en-US" sz="3600" dirty="0" err="1">
                <a:solidFill>
                  <a:srgbClr val="0F8109"/>
                </a:solidFill>
                <a:latin typeface="Calibri" panose="020F0502020204030204" pitchFamily="34" charset="0"/>
              </a:rPr>
              <a:t>regionprops</a:t>
            </a:r>
            <a:r>
              <a:rPr lang="en-US" sz="3600" dirty="0">
                <a:solidFill>
                  <a:srgbClr val="0F8109"/>
                </a:solidFill>
                <a:latin typeface="Calibri" panose="020F0502020204030204" pitchFamily="34" charset="0"/>
              </a:rPr>
              <a:t>(</a:t>
            </a:r>
            <a:r>
              <a:rPr lang="en-US" sz="3600" dirty="0" err="1">
                <a:solidFill>
                  <a:srgbClr val="0F8109"/>
                </a:solidFill>
                <a:latin typeface="Calibri" panose="020F0502020204030204" pitchFamily="34" charset="0"/>
              </a:rPr>
              <a:t>imlabel</a:t>
            </a:r>
            <a:r>
              <a:rPr lang="en-US" sz="3600" dirty="0">
                <a:solidFill>
                  <a:srgbClr val="0F8109"/>
                </a:solidFill>
                <a:latin typeface="Calibri" panose="020F0502020204030204" pitchFamily="34" charset="0"/>
              </a:rPr>
              <a:t>,'</a:t>
            </a:r>
            <a:r>
              <a:rPr lang="en-US" sz="3600" dirty="0" err="1">
                <a:solidFill>
                  <a:srgbClr val="0F8109"/>
                </a:solidFill>
                <a:latin typeface="Calibri" panose="020F0502020204030204" pitchFamily="34" charset="0"/>
              </a:rPr>
              <a:t>MajorAxisLength</a:t>
            </a:r>
            <a:r>
              <a:rPr lang="en-US" sz="3600" dirty="0">
                <a:solidFill>
                  <a:srgbClr val="0F8109"/>
                </a:solidFill>
                <a:latin typeface="Calibri" panose="020F0502020204030204" pitchFamily="34" charset="0"/>
              </a:rPr>
              <a:t>','</a:t>
            </a:r>
            <a:r>
              <a:rPr lang="en-US" sz="3600" dirty="0" err="1">
                <a:solidFill>
                  <a:srgbClr val="0F8109"/>
                </a:solidFill>
                <a:latin typeface="Calibri" panose="020F0502020204030204" pitchFamily="34" charset="0"/>
              </a:rPr>
              <a:t>MinorAxisLength</a:t>
            </a:r>
            <a:r>
              <a:rPr lang="en-US" sz="3600" dirty="0">
                <a:solidFill>
                  <a:srgbClr val="0F8109"/>
                </a:solidFill>
                <a:latin typeface="Calibri" panose="020F0502020204030204" pitchFamily="34" charset="0"/>
              </a:rPr>
              <a:t>');</a:t>
            </a:r>
          </a:p>
        </p:txBody>
      </p:sp>
      <p:sp>
        <p:nvSpPr>
          <p:cNvPr id="12" name="TextBox 11"/>
          <p:cNvSpPr txBox="1"/>
          <p:nvPr/>
        </p:nvSpPr>
        <p:spPr>
          <a:xfrm>
            <a:off x="23102265" y="13670936"/>
            <a:ext cx="6539535" cy="2308324"/>
          </a:xfrm>
          <a:prstGeom prst="rect">
            <a:avLst/>
          </a:prstGeom>
          <a:noFill/>
        </p:spPr>
        <p:txBody>
          <a:bodyPr wrap="square" rtlCol="0">
            <a:spAutoFit/>
          </a:bodyPr>
          <a:lstStyle/>
          <a:p>
            <a:r>
              <a:rPr lang="en-US" sz="3600" dirty="0" smtClean="0">
                <a:solidFill>
                  <a:srgbClr val="FF420E"/>
                </a:solidFill>
                <a:latin typeface="Segoe UI" panose="020B0502040204020203" pitchFamily="34" charset="0"/>
                <a:cs typeface="Segoe UI" panose="020B0502040204020203" pitchFamily="34" charset="0"/>
              </a:rPr>
              <a:t>The unfiltered dataset is manually reviewed to separate ellipses representing data from image artifacts</a:t>
            </a:r>
            <a:endParaRPr lang="en-US" sz="3600" dirty="0">
              <a:solidFill>
                <a:srgbClr val="FF420E"/>
              </a:solidFill>
              <a:latin typeface="Segoe UI" panose="020B0502040204020203" pitchFamily="34" charset="0"/>
              <a:cs typeface="Segoe UI" panose="020B0502040204020203" pitchFamily="34" charset="0"/>
            </a:endParaRPr>
          </a:p>
        </p:txBody>
      </p:sp>
      <p:sp>
        <p:nvSpPr>
          <p:cNvPr id="13" name="TextBox 12"/>
          <p:cNvSpPr txBox="1"/>
          <p:nvPr/>
        </p:nvSpPr>
        <p:spPr>
          <a:xfrm>
            <a:off x="31463297" y="8037255"/>
            <a:ext cx="12268200" cy="2554545"/>
          </a:xfrm>
          <a:prstGeom prst="rect">
            <a:avLst/>
          </a:prstGeom>
          <a:noFill/>
        </p:spPr>
        <p:txBody>
          <a:bodyPr wrap="square" rtlCol="0">
            <a:spAutoFit/>
          </a:bodyPr>
          <a:lstStyle/>
          <a:p>
            <a:pPr marL="571500" indent="-571500" algn="just">
              <a:buFont typeface="Arial" panose="020B0604020202020204" pitchFamily="34" charset="0"/>
              <a:buChar char="•"/>
            </a:pPr>
            <a:r>
              <a:rPr lang="en-US" sz="4000" dirty="0" err="1" smtClean="0">
                <a:solidFill>
                  <a:srgbClr val="4B1F6F"/>
                </a:solidFill>
                <a:latin typeface="Segoe UI" panose="020B0502040204020203" pitchFamily="34" charset="0"/>
                <a:cs typeface="Segoe UI" panose="020B0502040204020203" pitchFamily="34" charset="0"/>
              </a:rPr>
              <a:t>Matlab</a:t>
            </a:r>
            <a:r>
              <a:rPr lang="en-US" sz="4000" dirty="0" smtClean="0">
                <a:solidFill>
                  <a:srgbClr val="4B1F6F"/>
                </a:solidFill>
                <a:latin typeface="Segoe UI" panose="020B0502040204020203" pitchFamily="34" charset="0"/>
                <a:cs typeface="Segoe UI" panose="020B0502040204020203" pitchFamily="34" charset="0"/>
              </a:rPr>
              <a:t> evaluates the data a second time using ‘</a:t>
            </a:r>
            <a:r>
              <a:rPr lang="en-US" sz="4000" dirty="0" err="1" smtClean="0">
                <a:solidFill>
                  <a:srgbClr val="4B1F6F"/>
                </a:solidFill>
                <a:latin typeface="Segoe UI" panose="020B0502040204020203" pitchFamily="34" charset="0"/>
                <a:cs typeface="Segoe UI" panose="020B0502040204020203" pitchFamily="34" charset="0"/>
              </a:rPr>
              <a:t>regionprops</a:t>
            </a:r>
            <a:r>
              <a:rPr lang="en-US" sz="4000" dirty="0" smtClean="0">
                <a:solidFill>
                  <a:srgbClr val="4B1F6F"/>
                </a:solidFill>
                <a:latin typeface="Segoe UI" panose="020B0502040204020203" pitchFamily="34" charset="0"/>
                <a:cs typeface="Segoe UI" panose="020B0502040204020203" pitchFamily="34" charset="0"/>
              </a:rPr>
              <a:t>’ call tag to measure only the selected circles, establishing the longest and shortest axes to calculate change in elongation </a:t>
            </a:r>
            <a:endParaRPr lang="en-US" sz="4000" dirty="0">
              <a:solidFill>
                <a:srgbClr val="4B1F6F"/>
              </a:solidFill>
              <a:latin typeface="Segoe UI" panose="020B0502040204020203" pitchFamily="34" charset="0"/>
              <a:cs typeface="Segoe UI" panose="020B0502040204020203" pitchFamily="34" charset="0"/>
            </a:endParaRPr>
          </a:p>
        </p:txBody>
      </p:sp>
      <p:sp>
        <p:nvSpPr>
          <p:cNvPr id="14" name="TextBox 13"/>
          <p:cNvSpPr txBox="1"/>
          <p:nvPr/>
        </p:nvSpPr>
        <p:spPr>
          <a:xfrm>
            <a:off x="33223200" y="19775269"/>
            <a:ext cx="9677400" cy="646331"/>
          </a:xfrm>
          <a:prstGeom prst="rect">
            <a:avLst/>
          </a:prstGeom>
          <a:noFill/>
        </p:spPr>
        <p:txBody>
          <a:bodyPr wrap="square" rtlCol="0">
            <a:spAutoFit/>
          </a:bodyPr>
          <a:lstStyle/>
          <a:p>
            <a:pPr algn="just"/>
            <a:r>
              <a:rPr lang="en-US" sz="3600" dirty="0" smtClean="0">
                <a:solidFill>
                  <a:srgbClr val="12820C"/>
                </a:solidFill>
                <a:latin typeface="Segoe UI" panose="020B0502040204020203" pitchFamily="34" charset="0"/>
                <a:cs typeface="Segoe UI" panose="020B0502040204020203" pitchFamily="34" charset="0"/>
              </a:rPr>
              <a:t>Sample data points plotted from above images </a:t>
            </a:r>
            <a:endParaRPr lang="en-US" sz="3600" dirty="0">
              <a:solidFill>
                <a:srgbClr val="12820C"/>
              </a:solidFill>
              <a:latin typeface="Segoe UI" panose="020B0502040204020203" pitchFamily="34" charset="0"/>
              <a:cs typeface="Segoe UI" panose="020B0502040204020203" pitchFamily="34" charset="0"/>
            </a:endParaRPr>
          </a:p>
        </p:txBody>
      </p:sp>
      <p:sp>
        <p:nvSpPr>
          <p:cNvPr id="17" name="TextBox 16"/>
          <p:cNvSpPr txBox="1"/>
          <p:nvPr/>
        </p:nvSpPr>
        <p:spPr>
          <a:xfrm>
            <a:off x="35131101" y="8610600"/>
            <a:ext cx="184731" cy="461665"/>
          </a:xfrm>
          <a:prstGeom prst="rect">
            <a:avLst/>
          </a:prstGeom>
          <a:noFill/>
        </p:spPr>
        <p:txBody>
          <a:bodyPr wrap="none" rtlCol="0">
            <a:spAutoFit/>
          </a:bodyPr>
          <a:lstStyle/>
          <a:p>
            <a:pPr algn="just"/>
            <a:endParaRPr lang="en-US" dirty="0"/>
          </a:p>
        </p:txBody>
      </p:sp>
      <p:sp>
        <p:nvSpPr>
          <p:cNvPr id="22" name="TextBox 21"/>
          <p:cNvSpPr txBox="1"/>
          <p:nvPr/>
        </p:nvSpPr>
        <p:spPr>
          <a:xfrm>
            <a:off x="31463298" y="21367552"/>
            <a:ext cx="12574288" cy="4616648"/>
          </a:xfrm>
          <a:prstGeom prst="rect">
            <a:avLst/>
          </a:prstGeom>
          <a:noFill/>
        </p:spPr>
        <p:txBody>
          <a:bodyPr wrap="square" rtlCol="0">
            <a:spAutoFit/>
          </a:bodyPr>
          <a:lstStyle/>
          <a:p>
            <a:pPr algn="ctr"/>
            <a:r>
              <a:rPr lang="en-US" sz="5400" b="1" dirty="0" smtClean="0">
                <a:solidFill>
                  <a:srgbClr val="4B1F6F"/>
                </a:solidFill>
                <a:latin typeface="Segoe UI" panose="020B0502040204020203" pitchFamily="34" charset="0"/>
                <a:cs typeface="Segoe UI" panose="020B0502040204020203" pitchFamily="34" charset="0"/>
              </a:rPr>
              <a:t>Future Work</a:t>
            </a:r>
          </a:p>
          <a:p>
            <a:pPr algn="just"/>
            <a:endParaRPr lang="en-US" sz="2000" dirty="0" smtClean="0">
              <a:solidFill>
                <a:srgbClr val="4B1F6F"/>
              </a:solidFill>
              <a:latin typeface="Segoe UI" panose="020B0502040204020203" pitchFamily="34" charset="0"/>
              <a:cs typeface="Segoe UI" panose="020B0502040204020203" pitchFamily="34" charset="0"/>
            </a:endParaRPr>
          </a:p>
          <a:p>
            <a:pPr marL="571500" indent="-571500">
              <a:buFont typeface="Arial" panose="020B0604020202020204" pitchFamily="34" charset="0"/>
              <a:buChar char="•"/>
            </a:pPr>
            <a:r>
              <a:rPr lang="en-US" sz="3600" dirty="0" smtClean="0">
                <a:solidFill>
                  <a:srgbClr val="4B1F6F"/>
                </a:solidFill>
                <a:latin typeface="Segoe UI" panose="020B0502040204020203" pitchFamily="34" charset="0"/>
                <a:cs typeface="Segoe UI" panose="020B0502040204020203" pitchFamily="34" charset="0"/>
              </a:rPr>
              <a:t>Establish protocol for scanning to ensure consistent measurements</a:t>
            </a:r>
          </a:p>
          <a:p>
            <a:pPr marL="571500" indent="-571500" algn="just">
              <a:buFont typeface="Arial" panose="020B0604020202020204" pitchFamily="34" charset="0"/>
              <a:buChar char="•"/>
            </a:pPr>
            <a:endParaRPr lang="en-US" sz="3600" dirty="0">
              <a:solidFill>
                <a:srgbClr val="4B1F6F"/>
              </a:solidFill>
              <a:latin typeface="Segoe UI" panose="020B0502040204020203" pitchFamily="34" charset="0"/>
              <a:cs typeface="Segoe UI" panose="020B0502040204020203" pitchFamily="34" charset="0"/>
            </a:endParaRPr>
          </a:p>
          <a:p>
            <a:pPr marL="571500" indent="-571500" algn="just">
              <a:buFont typeface="Arial" panose="020B0604020202020204" pitchFamily="34" charset="0"/>
              <a:buChar char="•"/>
            </a:pPr>
            <a:r>
              <a:rPr lang="en-US" sz="3600" dirty="0" smtClean="0">
                <a:solidFill>
                  <a:srgbClr val="4B1F6F"/>
                </a:solidFill>
                <a:latin typeface="Segoe UI" panose="020B0502040204020203" pitchFamily="34" charset="0"/>
                <a:cs typeface="Segoe UI" panose="020B0502040204020203" pitchFamily="34" charset="0"/>
              </a:rPr>
              <a:t>Add a scale and modify the software to calculate absolute lengths instead of relative measurements</a:t>
            </a:r>
          </a:p>
          <a:p>
            <a:pPr algn="just"/>
            <a:endParaRPr lang="en-US" sz="4000" dirty="0">
              <a:solidFill>
                <a:srgbClr val="4B1F6F"/>
              </a:solidFill>
              <a:latin typeface="Segoe UI" panose="020B0502040204020203" pitchFamily="34" charset="0"/>
              <a:cs typeface="Segoe UI" panose="020B0502040204020203" pitchFamily="34" charset="0"/>
            </a:endParaRPr>
          </a:p>
        </p:txBody>
      </p:sp>
      <p:pic>
        <p:nvPicPr>
          <p:cNvPr id="23" name="Picture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35188" y="17430750"/>
            <a:ext cx="10058400" cy="5657850"/>
          </a:xfrm>
          <a:prstGeom prst="rect">
            <a:avLst/>
          </a:prstGeom>
        </p:spPr>
      </p:pic>
      <p:sp>
        <p:nvSpPr>
          <p:cNvPr id="41" name="Text Box 4"/>
          <p:cNvSpPr txBox="1">
            <a:spLocks noChangeArrowheads="1"/>
          </p:cNvSpPr>
          <p:nvPr/>
        </p:nvSpPr>
        <p:spPr bwMode="auto">
          <a:xfrm>
            <a:off x="860425" y="11749526"/>
            <a:ext cx="13086341" cy="45572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Lst>
              <a:defRPr sz="2400">
                <a:solidFill>
                  <a:srgbClr val="000000"/>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Lst>
              <a:defRPr sz="2400">
                <a:solidFill>
                  <a:srgbClr val="000000"/>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Lst>
              <a:defRPr sz="2400">
                <a:solidFill>
                  <a:srgbClr val="000000"/>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Lst>
              <a:defRPr sz="2400">
                <a:solidFill>
                  <a:srgbClr val="000000"/>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Lst>
              <a:defRPr sz="2400">
                <a:solidFill>
                  <a:srgbClr val="000000"/>
                </a:solidFill>
                <a:latin typeface="Times New Roman" panose="02020603050405020304" pitchFamily="18" charset="0"/>
                <a:ea typeface="Microsoft YaHei" panose="020B0503020204020204" pitchFamily="34" charset="-122"/>
              </a:defRPr>
            </a:lvl5pPr>
            <a:lvl6pPr marL="2514600" indent="-228600" defTabSz="457200"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Lst>
              <a:defRPr sz="2400">
                <a:solidFill>
                  <a:srgbClr val="000000"/>
                </a:solidFill>
                <a:latin typeface="Times New Roman" panose="02020603050405020304" pitchFamily="18" charset="0"/>
                <a:ea typeface="Microsoft YaHei" panose="020B0503020204020204" pitchFamily="34" charset="-122"/>
              </a:defRPr>
            </a:lvl6pPr>
            <a:lvl7pPr marL="2971800" indent="-228600" defTabSz="457200"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Lst>
              <a:defRPr sz="2400">
                <a:solidFill>
                  <a:srgbClr val="000000"/>
                </a:solidFill>
                <a:latin typeface="Times New Roman" panose="02020603050405020304" pitchFamily="18" charset="0"/>
                <a:ea typeface="Microsoft YaHei" panose="020B0503020204020204" pitchFamily="34" charset="-122"/>
              </a:defRPr>
            </a:lvl7pPr>
            <a:lvl8pPr marL="3429000" indent="-228600" defTabSz="457200"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Lst>
              <a:defRPr sz="2400">
                <a:solidFill>
                  <a:srgbClr val="000000"/>
                </a:solidFill>
                <a:latin typeface="Times New Roman" panose="02020603050405020304" pitchFamily="18" charset="0"/>
                <a:ea typeface="Microsoft YaHei" panose="020B0503020204020204" pitchFamily="34" charset="-122"/>
              </a:defRPr>
            </a:lvl8pPr>
            <a:lvl9pPr marL="3886200" indent="-228600" defTabSz="457200"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134600" algn="l"/>
                <a:tab pos="10858500" algn="l"/>
                <a:tab pos="11582400" algn="l"/>
                <a:tab pos="12306300" algn="l"/>
                <a:tab pos="13030200" algn="l"/>
              </a:tabLst>
              <a:defRPr sz="2400">
                <a:solidFill>
                  <a:srgbClr val="000000"/>
                </a:solidFill>
                <a:latin typeface="Times New Roman" panose="02020603050405020304" pitchFamily="18" charset="0"/>
                <a:ea typeface="Microsoft YaHei" panose="020B0503020204020204" pitchFamily="34" charset="-122"/>
              </a:defRPr>
            </a:lvl9pPr>
          </a:lstStyle>
          <a:p>
            <a:pPr algn="ctr">
              <a:buClrTx/>
              <a:buFontTx/>
              <a:buNone/>
            </a:pPr>
            <a:r>
              <a:rPr lang="en-US" altLang="en-US" sz="5400" b="1" dirty="0" smtClean="0">
                <a:solidFill>
                  <a:srgbClr val="4B1F6F"/>
                </a:solidFill>
                <a:latin typeface="Segoe UI" panose="020B0502040204020203" pitchFamily="34" charset="0"/>
                <a:cs typeface="Segoe UI" panose="020B0502040204020203" pitchFamily="34" charset="0"/>
              </a:rPr>
              <a:t>Background</a:t>
            </a:r>
            <a:endParaRPr lang="en-US" altLang="en-US" sz="5400" b="1" dirty="0">
              <a:solidFill>
                <a:srgbClr val="4B1F6F"/>
              </a:solidFill>
              <a:latin typeface="Segoe UI" panose="020B0502040204020203" pitchFamily="34" charset="0"/>
              <a:cs typeface="Segoe UI" panose="020B0502040204020203" pitchFamily="34" charset="0"/>
            </a:endParaRPr>
          </a:p>
          <a:p>
            <a:pPr algn="just">
              <a:buClrTx/>
              <a:buFontTx/>
              <a:buNone/>
            </a:pPr>
            <a:endParaRPr lang="en-US" altLang="en-US" sz="2000" dirty="0" smtClean="0">
              <a:solidFill>
                <a:srgbClr val="4B1F6F"/>
              </a:solidFill>
              <a:latin typeface="Segoe UI" panose="020B0502040204020203" pitchFamily="34" charset="0"/>
              <a:cs typeface="Segoe UI" panose="020B0502040204020203" pitchFamily="34" charset="0"/>
            </a:endParaRPr>
          </a:p>
          <a:p>
            <a:pPr marL="571500" indent="-571500" algn="just">
              <a:buClrTx/>
              <a:buFont typeface="Arial" panose="020B0604020202020204" pitchFamily="34" charset="0"/>
              <a:buChar char="•"/>
            </a:pPr>
            <a:r>
              <a:rPr lang="en-US" altLang="en-US" sz="3600" dirty="0" smtClean="0">
                <a:solidFill>
                  <a:srgbClr val="4B1F6F"/>
                </a:solidFill>
                <a:latin typeface="Segoe UI" panose="020B0502040204020203" pitchFamily="34" charset="0"/>
                <a:cs typeface="Segoe UI" panose="020B0502040204020203" pitchFamily="34" charset="0"/>
              </a:rPr>
              <a:t>Metal under tension stretches until it reaches its ultimate tensile strength, when it breaks at its weakest point</a:t>
            </a:r>
          </a:p>
          <a:p>
            <a:pPr marL="571500" indent="-571500" algn="just">
              <a:buClrTx/>
              <a:buFont typeface="Arial" panose="020B0604020202020204" pitchFamily="34" charset="0"/>
              <a:buChar char="•"/>
            </a:pPr>
            <a:endParaRPr lang="en-US" altLang="en-US" sz="3600" dirty="0" smtClean="0">
              <a:solidFill>
                <a:srgbClr val="4B1F6F"/>
              </a:solidFill>
              <a:latin typeface="Segoe UI" panose="020B0502040204020203" pitchFamily="34" charset="0"/>
              <a:cs typeface="Segoe UI" panose="020B0502040204020203" pitchFamily="34" charset="0"/>
            </a:endParaRPr>
          </a:p>
          <a:p>
            <a:pPr marL="571500" indent="-571500" algn="just">
              <a:buClrTx/>
              <a:buFont typeface="Arial" panose="020B0604020202020204" pitchFamily="34" charset="0"/>
              <a:buChar char="•"/>
            </a:pPr>
            <a:r>
              <a:rPr lang="en-US" altLang="en-US" sz="3600" dirty="0" smtClean="0">
                <a:solidFill>
                  <a:srgbClr val="4B1F6F"/>
                </a:solidFill>
                <a:latin typeface="Segoe UI" panose="020B0502040204020203" pitchFamily="34" charset="0"/>
                <a:cs typeface="Segoe UI" panose="020B0502040204020203" pitchFamily="34" charset="0"/>
              </a:rPr>
              <a:t>Imposing a continuously moving bending moment in thin sheet metal under localized tension increases ductility of metals in tests</a:t>
            </a:r>
          </a:p>
        </p:txBody>
      </p:sp>
      <p:pic>
        <p:nvPicPr>
          <p:cNvPr id="4" name="Picture 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6274499" y="12801600"/>
            <a:ext cx="6472495" cy="4181105"/>
          </a:xfrm>
          <a:prstGeom prst="rect">
            <a:avLst/>
          </a:prstGeom>
          <a:ln>
            <a:solidFill>
              <a:srgbClr val="FF420E"/>
            </a:solidFill>
          </a:ln>
        </p:spPr>
      </p:pic>
      <p:cxnSp>
        <p:nvCxnSpPr>
          <p:cNvPr id="9" name="Straight Arrow Connector 8"/>
          <p:cNvCxnSpPr/>
          <p:nvPr/>
        </p:nvCxnSpPr>
        <p:spPr bwMode="auto">
          <a:xfrm flipV="1">
            <a:off x="18646832" y="13651402"/>
            <a:ext cx="1393768" cy="341234"/>
          </a:xfrm>
          <a:prstGeom prst="straightConnector1">
            <a:avLst/>
          </a:prstGeom>
          <a:solidFill>
            <a:srgbClr val="00B8FF"/>
          </a:solidFill>
          <a:ln w="9525" cap="flat" cmpd="sng" algn="ctr">
            <a:solidFill>
              <a:srgbClr val="FF420E"/>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 name="Straight Arrow Connector 14"/>
          <p:cNvCxnSpPr/>
          <p:nvPr/>
        </p:nvCxnSpPr>
        <p:spPr bwMode="auto">
          <a:xfrm>
            <a:off x="18646832" y="13995641"/>
            <a:ext cx="410372" cy="849193"/>
          </a:xfrm>
          <a:prstGeom prst="straightConnector1">
            <a:avLst/>
          </a:prstGeom>
          <a:solidFill>
            <a:srgbClr val="00B8FF"/>
          </a:solidFill>
          <a:ln w="9525" cap="flat" cmpd="sng" algn="ctr">
            <a:solidFill>
              <a:srgbClr val="FF420E"/>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1" name="Straight Arrow Connector 20"/>
          <p:cNvCxnSpPr/>
          <p:nvPr/>
        </p:nvCxnSpPr>
        <p:spPr bwMode="auto">
          <a:xfrm>
            <a:off x="18646832" y="13992637"/>
            <a:ext cx="722769" cy="874898"/>
          </a:xfrm>
          <a:prstGeom prst="straightConnector1">
            <a:avLst/>
          </a:prstGeom>
          <a:solidFill>
            <a:srgbClr val="00B8FF"/>
          </a:solidFill>
          <a:ln w="9525" cap="flat" cmpd="sng" algn="ctr">
            <a:solidFill>
              <a:srgbClr val="FF420E"/>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7" name="TextBox 26"/>
          <p:cNvSpPr txBox="1"/>
          <p:nvPr/>
        </p:nvSpPr>
        <p:spPr>
          <a:xfrm>
            <a:off x="16817837" y="13651401"/>
            <a:ext cx="1761189" cy="584775"/>
          </a:xfrm>
          <a:prstGeom prst="rect">
            <a:avLst/>
          </a:prstGeom>
          <a:noFill/>
        </p:spPr>
        <p:txBody>
          <a:bodyPr wrap="square" rtlCol="0">
            <a:spAutoFit/>
          </a:bodyPr>
          <a:lstStyle/>
          <a:p>
            <a:r>
              <a:rPr lang="en-US" sz="3200" dirty="0" smtClean="0">
                <a:solidFill>
                  <a:srgbClr val="FF420E"/>
                </a:solidFill>
                <a:latin typeface="Segoe UI" panose="020B0502040204020203" pitchFamily="34" charset="0"/>
                <a:cs typeface="Segoe UI" panose="020B0502040204020203" pitchFamily="34" charset="0"/>
              </a:rPr>
              <a:t>Artifacts</a:t>
            </a:r>
            <a:r>
              <a:rPr lang="en-US" dirty="0" smtClean="0">
                <a:solidFill>
                  <a:srgbClr val="0F8109"/>
                </a:solidFill>
              </a:rPr>
              <a:t> </a:t>
            </a:r>
            <a:endParaRPr lang="en-US" dirty="0">
              <a:solidFill>
                <a:srgbClr val="0F8109"/>
              </a:solidFill>
            </a:endParaRPr>
          </a:p>
        </p:txBody>
      </p:sp>
      <p:sp>
        <p:nvSpPr>
          <p:cNvPr id="28" name="TextBox 27"/>
          <p:cNvSpPr txBox="1"/>
          <p:nvPr/>
        </p:nvSpPr>
        <p:spPr>
          <a:xfrm>
            <a:off x="18669000" y="23764505"/>
            <a:ext cx="3256891" cy="954107"/>
          </a:xfrm>
          <a:prstGeom prst="rect">
            <a:avLst/>
          </a:prstGeom>
          <a:noFill/>
        </p:spPr>
        <p:txBody>
          <a:bodyPr wrap="square" rtlCol="0">
            <a:spAutoFit/>
          </a:bodyPr>
          <a:lstStyle/>
          <a:p>
            <a:r>
              <a:rPr lang="en-US" sz="2800" dirty="0" smtClean="0">
                <a:solidFill>
                  <a:srgbClr val="0F8109"/>
                </a:solidFill>
                <a:latin typeface="Segoe UI" panose="020B0502040204020203" pitchFamily="34" charset="0"/>
                <a:cs typeface="Segoe UI" panose="020B0502040204020203" pitchFamily="34" charset="0"/>
              </a:rPr>
              <a:t>Image Analyzed by</a:t>
            </a:r>
          </a:p>
          <a:p>
            <a:r>
              <a:rPr lang="en-US" sz="2800" dirty="0" smtClean="0">
                <a:solidFill>
                  <a:srgbClr val="0F8109"/>
                </a:solidFill>
                <a:latin typeface="Segoe UI" panose="020B0502040204020203" pitchFamily="34" charset="0"/>
                <a:cs typeface="Segoe UI" panose="020B0502040204020203" pitchFamily="34" charset="0"/>
              </a:rPr>
              <a:t> </a:t>
            </a:r>
            <a:r>
              <a:rPr lang="en-US" sz="2800" dirty="0" err="1" smtClean="0">
                <a:solidFill>
                  <a:srgbClr val="0F8109"/>
                </a:solidFill>
                <a:latin typeface="Segoe UI" panose="020B0502040204020203" pitchFamily="34" charset="0"/>
                <a:cs typeface="Segoe UI" panose="020B0502040204020203" pitchFamily="34" charset="0"/>
              </a:rPr>
              <a:t>CBT_measure</a:t>
            </a:r>
            <a:endParaRPr lang="en-US" sz="2800" dirty="0">
              <a:solidFill>
                <a:srgbClr val="0F8109"/>
              </a:solidFill>
              <a:latin typeface="Segoe UI" panose="020B0502040204020203" pitchFamily="34" charset="0"/>
              <a:cs typeface="Segoe UI" panose="020B0502040204020203" pitchFamily="34" charset="0"/>
            </a:endParaRPr>
          </a:p>
        </p:txBody>
      </p:sp>
      <p:sp>
        <p:nvSpPr>
          <p:cNvPr id="29" name="TextBox 28"/>
          <p:cNvSpPr txBox="1"/>
          <p:nvPr/>
        </p:nvSpPr>
        <p:spPr>
          <a:xfrm>
            <a:off x="22250400" y="27422105"/>
            <a:ext cx="4066030" cy="523220"/>
          </a:xfrm>
          <a:prstGeom prst="rect">
            <a:avLst/>
          </a:prstGeom>
          <a:noFill/>
        </p:spPr>
        <p:txBody>
          <a:bodyPr wrap="square" rtlCol="0">
            <a:spAutoFit/>
          </a:bodyPr>
          <a:lstStyle/>
          <a:p>
            <a:r>
              <a:rPr lang="en-US" sz="2800" dirty="0" smtClean="0">
                <a:solidFill>
                  <a:srgbClr val="0F8109"/>
                </a:solidFill>
                <a:latin typeface="Segoe UI" panose="020B0502040204020203" pitchFamily="34" charset="0"/>
                <a:cs typeface="Segoe UI" panose="020B0502040204020203" pitchFamily="34" charset="0"/>
              </a:rPr>
              <a:t>Filtered Data Selections</a:t>
            </a:r>
            <a:endParaRPr lang="en-US" sz="2800" dirty="0">
              <a:solidFill>
                <a:srgbClr val="0F8109"/>
              </a:solidFill>
              <a:latin typeface="Segoe UI" panose="020B0502040204020203" pitchFamily="34" charset="0"/>
              <a:cs typeface="Segoe UI" panose="020B0502040204020203" pitchFamily="34" charset="0"/>
            </a:endParaRPr>
          </a:p>
        </p:txBody>
      </p:sp>
      <p:sp>
        <p:nvSpPr>
          <p:cNvPr id="30" name="TextBox 29"/>
          <p:cNvSpPr txBox="1"/>
          <p:nvPr/>
        </p:nvSpPr>
        <p:spPr>
          <a:xfrm>
            <a:off x="5192712" y="29565600"/>
            <a:ext cx="36641088" cy="1569660"/>
          </a:xfrm>
          <a:prstGeom prst="rect">
            <a:avLst/>
          </a:prstGeom>
          <a:noFill/>
        </p:spPr>
        <p:txBody>
          <a:bodyPr wrap="square" rtlCol="0">
            <a:spAutoFit/>
          </a:bodyPr>
          <a:lstStyle/>
          <a:p>
            <a:pPr algn="ctr"/>
            <a:r>
              <a:rPr lang="en-US" sz="4000" b="1" dirty="0" smtClean="0">
                <a:solidFill>
                  <a:srgbClr val="0F8109"/>
                </a:solidFill>
                <a:latin typeface="Segoe UI" panose="020B0502040204020203" pitchFamily="34" charset="0"/>
                <a:cs typeface="Segoe UI" panose="020B0502040204020203" pitchFamily="34" charset="0"/>
              </a:rPr>
              <a:t>Vocabulary</a:t>
            </a:r>
          </a:p>
          <a:p>
            <a:pPr algn="ctr"/>
            <a:endParaRPr lang="en-US" sz="2000" b="1" dirty="0" smtClean="0">
              <a:solidFill>
                <a:srgbClr val="0F8109"/>
              </a:solidFill>
              <a:latin typeface="Segoe UI" panose="020B0502040204020203" pitchFamily="34" charset="0"/>
              <a:cs typeface="Segoe UI" panose="020B0502040204020203" pitchFamily="34" charset="0"/>
            </a:endParaRPr>
          </a:p>
          <a:p>
            <a:pPr lvl="1"/>
            <a:r>
              <a:rPr lang="en-US" sz="3600" dirty="0" smtClean="0">
                <a:solidFill>
                  <a:srgbClr val="0F8109"/>
                </a:solidFill>
                <a:latin typeface="Segoe UI" panose="020B0502040204020203" pitchFamily="34" charset="0"/>
                <a:cs typeface="Segoe UI" panose="020B0502040204020203" pitchFamily="34" charset="0"/>
              </a:rPr>
              <a:t>Ductility - a solid materials ability to deform under tensile stress		Elongation – the state of having been lengthened  		Ellipse- an planar curve with circular or oval shape </a:t>
            </a:r>
            <a:endParaRPr lang="en-US" sz="3600" dirty="0">
              <a:solidFill>
                <a:srgbClr val="0F8109"/>
              </a:solidFill>
              <a:latin typeface="Segoe UI" panose="020B0502040204020203" pitchFamily="34" charset="0"/>
              <a:cs typeface="Segoe UI" panose="020B0502040204020203" pitchFamily="34" charset="0"/>
            </a:endParaRPr>
          </a:p>
        </p:txBody>
      </p:sp>
      <p:sp>
        <p:nvSpPr>
          <p:cNvPr id="32" name="TextBox 31"/>
          <p:cNvSpPr txBox="1"/>
          <p:nvPr/>
        </p:nvSpPr>
        <p:spPr>
          <a:xfrm>
            <a:off x="16535400" y="15716071"/>
            <a:ext cx="4876800" cy="1200329"/>
          </a:xfrm>
          <a:prstGeom prst="rect">
            <a:avLst/>
          </a:prstGeom>
          <a:noFill/>
        </p:spPr>
        <p:txBody>
          <a:bodyPr wrap="square" rtlCol="0">
            <a:spAutoFit/>
          </a:bodyPr>
          <a:lstStyle/>
          <a:p>
            <a:r>
              <a:rPr lang="en-US" dirty="0" smtClean="0">
                <a:solidFill>
                  <a:srgbClr val="4B1F6F"/>
                </a:solidFill>
              </a:rPr>
              <a:t>Authentic data is extracted from the whole using criteria, entered into </a:t>
            </a:r>
            <a:r>
              <a:rPr lang="en-US" dirty="0" err="1" smtClean="0">
                <a:solidFill>
                  <a:srgbClr val="4B1F6F"/>
                </a:solidFill>
              </a:rPr>
              <a:t>Matlab</a:t>
            </a:r>
            <a:r>
              <a:rPr lang="en-US" dirty="0" smtClean="0">
                <a:solidFill>
                  <a:srgbClr val="4B1F6F"/>
                </a:solidFill>
              </a:rPr>
              <a:t> by the user</a:t>
            </a:r>
            <a:endParaRPr lang="en-US" dirty="0">
              <a:solidFill>
                <a:srgbClr val="4B1F6F"/>
              </a:solidFill>
            </a:endParaRPr>
          </a:p>
        </p:txBody>
      </p:sp>
      <p:cxnSp>
        <p:nvCxnSpPr>
          <p:cNvPr id="34" name="Straight Arrow Connector 33"/>
          <p:cNvCxnSpPr/>
          <p:nvPr/>
        </p:nvCxnSpPr>
        <p:spPr bwMode="auto">
          <a:xfrm flipV="1">
            <a:off x="19047213" y="15473408"/>
            <a:ext cx="774665" cy="326061"/>
          </a:xfrm>
          <a:prstGeom prst="straightConnector1">
            <a:avLst/>
          </a:prstGeom>
          <a:solidFill>
            <a:srgbClr val="00B8FF"/>
          </a:solidFill>
          <a:ln w="9525" cap="flat" cmpd="sng" algn="ctr">
            <a:solidFill>
              <a:srgbClr val="4B1F6F"/>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6" name="Straight Arrow Connector 35"/>
          <p:cNvCxnSpPr/>
          <p:nvPr/>
        </p:nvCxnSpPr>
        <p:spPr bwMode="auto">
          <a:xfrm flipV="1">
            <a:off x="19047213" y="15437501"/>
            <a:ext cx="673780" cy="361968"/>
          </a:xfrm>
          <a:prstGeom prst="straightConnector1">
            <a:avLst/>
          </a:prstGeom>
          <a:solidFill>
            <a:srgbClr val="00B8FF"/>
          </a:solidFill>
          <a:ln w="9525" cap="flat" cmpd="sng" algn="ctr">
            <a:solidFill>
              <a:srgbClr val="4B1F6F"/>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0" name="Straight Arrow Connector 39"/>
          <p:cNvCxnSpPr/>
          <p:nvPr/>
        </p:nvCxnSpPr>
        <p:spPr bwMode="auto">
          <a:xfrm flipV="1">
            <a:off x="19047213" y="15486064"/>
            <a:ext cx="1069587" cy="313406"/>
          </a:xfrm>
          <a:prstGeom prst="straightConnector1">
            <a:avLst/>
          </a:prstGeom>
          <a:solidFill>
            <a:srgbClr val="00B8FF"/>
          </a:solidFill>
          <a:ln w="9525" cap="flat" cmpd="sng" algn="ctr">
            <a:solidFill>
              <a:srgbClr val="4B1F6F"/>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Times New Roman"/>
        <a:ea typeface="Microsoft YaHei"/>
        <a:cs typeface=""/>
      </a:majorFont>
      <a:minorFont>
        <a:latin typeface="Times New Roman"/>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tabLst/>
          <a:defRPr kumimoji="0" lang="en-GB" altLang="en-US" sz="2400" b="0" i="0" u="none" strike="noStrike" cap="none" normalizeH="0" baseline="0" smtClean="0">
            <a:ln>
              <a:noFill/>
            </a:ln>
            <a:solidFill>
              <a:schemeClr val="bg1"/>
            </a:solidFill>
            <a:effectLst/>
            <a:latin typeface="Times New Roman" panose="02020603050405020304" pitchFamily="18" charset="0"/>
            <a:ea typeface="Microsoft YaHei" panose="020B0503020204020204" pitchFamily="34"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tabLst/>
          <a:defRPr kumimoji="0" lang="en-GB" altLang="en-US" sz="2400" b="0" i="0" u="none" strike="noStrike" cap="none" normalizeH="0" baseline="0" smtClean="0">
            <a:ln>
              <a:noFill/>
            </a:ln>
            <a:solidFill>
              <a:schemeClr val="bg1"/>
            </a:solidFill>
            <a:effectLst/>
            <a:latin typeface="Times New Roman" panose="02020603050405020304" pitchFamily="18" charset="0"/>
            <a:ea typeface="Microsoft YaHei" panose="020B0503020204020204" pitchFamily="34"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2965</TotalTime>
  <Words>426</Words>
  <Application>Microsoft Office PowerPoint</Application>
  <PresentationFormat>Custom</PresentationFormat>
  <Paragraphs>54</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Ruth</dc:creator>
  <cp:lastModifiedBy>Coit, Sandra</cp:lastModifiedBy>
  <cp:revision>222</cp:revision>
  <cp:lastPrinted>1601-01-01T00:00:00Z</cp:lastPrinted>
  <dcterms:created xsi:type="dcterms:W3CDTF">2007-12-07T15:49:51Z</dcterms:created>
  <dcterms:modified xsi:type="dcterms:W3CDTF">2015-04-20T13:14:42Z</dcterms:modified>
</cp:coreProperties>
</file>