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3"/>
  </p:notesMasterIdLst>
  <p:handoutMasterIdLst>
    <p:handoutMasterId r:id="rId4"/>
  </p:handoutMasterIdLst>
  <p:sldIdLst>
    <p:sldId id="257" r:id="rId2"/>
  </p:sldIdLst>
  <p:sldSz cx="43891200" cy="32918400"/>
  <p:notesSz cx="6858000" cy="9296400"/>
  <p:defaultTextStyle>
    <a:defPPr>
      <a:defRPr lang="en-GB"/>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666699"/>
    <a:srgbClr val="CC9900"/>
    <a:srgbClr val="FFFFFF"/>
    <a:srgbClr val="CCCC00"/>
    <a:srgbClr val="99CC00"/>
    <a:srgbClr val="CCFF99"/>
    <a:srgbClr val="336600"/>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0204" autoAdjust="0"/>
    <p:restoredTop sz="99502" autoAdjust="0"/>
  </p:normalViewPr>
  <p:slideViewPr>
    <p:cSldViewPr snapToGrid="0">
      <p:cViewPr>
        <p:scale>
          <a:sx n="40" d="100"/>
          <a:sy n="40" d="100"/>
        </p:scale>
        <p:origin x="3000" y="4458"/>
      </p:cViewPr>
      <p:guideLst>
        <p:guide orient="horz" pos="20313"/>
        <p:guide pos="504"/>
      </p:guideLst>
    </p:cSldViewPr>
  </p:slideViewPr>
  <p:outlineViewPr>
    <p:cViewPr varScale="1">
      <p:scale>
        <a:sx n="170" d="200"/>
        <a:sy n="170" d="200"/>
      </p:scale>
      <p:origin x="-786" y="-9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9" d="100"/>
          <a:sy n="59" d="100"/>
        </p:scale>
        <p:origin x="-1752" y="-72"/>
      </p:cViewPr>
      <p:guideLst>
        <p:guide orient="horz" pos="2903"/>
        <p:guide pos="211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845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t" anchorCtr="0" compatLnSpc="1">
            <a:prstTxWarp prst="textNoShape">
              <a:avLst/>
            </a:prstTxWarp>
          </a:bodyPr>
          <a:lstStyle>
            <a:lvl1pPr defTabSz="909638">
              <a:defRPr sz="1200">
                <a:solidFill>
                  <a:srgbClr val="000000"/>
                </a:solidFill>
                <a:latin typeface="Times New Roman" pitchFamily="18" charset="0"/>
              </a:defRPr>
            </a:lvl1pPr>
          </a:lstStyle>
          <a:p>
            <a:endParaRPr lang="en-US"/>
          </a:p>
        </p:txBody>
      </p:sp>
      <p:sp>
        <p:nvSpPr>
          <p:cNvPr id="10243" name="Rectangle 3"/>
          <p:cNvSpPr>
            <a:spLocks noGrp="1" noChangeArrowheads="1"/>
          </p:cNvSpPr>
          <p:nvPr>
            <p:ph type="dt" sz="quarter" idx="1"/>
          </p:nvPr>
        </p:nvSpPr>
        <p:spPr bwMode="auto">
          <a:xfrm>
            <a:off x="3879850" y="0"/>
            <a:ext cx="2982913"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t" anchorCtr="0" compatLnSpc="1">
            <a:prstTxWarp prst="textNoShape">
              <a:avLst/>
            </a:prstTxWarp>
          </a:bodyPr>
          <a:lstStyle>
            <a:lvl1pPr algn="r" defTabSz="909638">
              <a:defRPr sz="1200">
                <a:solidFill>
                  <a:srgbClr val="000000"/>
                </a:solidFill>
                <a:latin typeface="Times New Roman" pitchFamily="18" charset="0"/>
              </a:defRPr>
            </a:lvl1pPr>
          </a:lstStyle>
          <a:p>
            <a:endParaRPr lang="en-US"/>
          </a:p>
        </p:txBody>
      </p:sp>
      <p:sp>
        <p:nvSpPr>
          <p:cNvPr id="10244" name="Rectangle 4"/>
          <p:cNvSpPr>
            <a:spLocks noGrp="1" noChangeArrowheads="1"/>
          </p:cNvSpPr>
          <p:nvPr>
            <p:ph type="ftr" sz="quarter" idx="2"/>
          </p:nvPr>
        </p:nvSpPr>
        <p:spPr bwMode="auto">
          <a:xfrm>
            <a:off x="0" y="8832850"/>
            <a:ext cx="298450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b" anchorCtr="0" compatLnSpc="1">
            <a:prstTxWarp prst="textNoShape">
              <a:avLst/>
            </a:prstTxWarp>
          </a:bodyPr>
          <a:lstStyle>
            <a:lvl1pPr defTabSz="909638">
              <a:defRPr sz="1200">
                <a:solidFill>
                  <a:srgbClr val="000000"/>
                </a:solidFill>
                <a:latin typeface="Times New Roman" pitchFamily="18" charset="0"/>
              </a:defRPr>
            </a:lvl1pPr>
          </a:lstStyle>
          <a:p>
            <a:endParaRPr lang="en-US"/>
          </a:p>
        </p:txBody>
      </p:sp>
      <p:sp>
        <p:nvSpPr>
          <p:cNvPr id="10245" name="Rectangle 5"/>
          <p:cNvSpPr>
            <a:spLocks noGrp="1" noChangeArrowheads="1"/>
          </p:cNvSpPr>
          <p:nvPr>
            <p:ph type="sldNum" sz="quarter" idx="3"/>
          </p:nvPr>
        </p:nvSpPr>
        <p:spPr bwMode="auto">
          <a:xfrm>
            <a:off x="3879850" y="8832850"/>
            <a:ext cx="2982913"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919" tIns="45459" rIns="90919" bIns="45459" numCol="1" anchor="b" anchorCtr="0" compatLnSpc="1">
            <a:prstTxWarp prst="textNoShape">
              <a:avLst/>
            </a:prstTxWarp>
          </a:bodyPr>
          <a:lstStyle>
            <a:lvl1pPr algn="r" defTabSz="909638">
              <a:defRPr sz="1200">
                <a:solidFill>
                  <a:srgbClr val="000000"/>
                </a:solidFill>
                <a:latin typeface="Times New Roman" pitchFamily="18" charset="0"/>
              </a:defRPr>
            </a:lvl1pPr>
          </a:lstStyle>
          <a:p>
            <a:fld id="{03D1A15C-E0DE-40CC-9AA7-975A56D14028}" type="slidenum">
              <a:rPr lang="en-US"/>
              <a:pPr/>
              <a:t>‹#›</a:t>
            </a:fld>
            <a:endParaRPr lang="en-US"/>
          </a:p>
        </p:txBody>
      </p:sp>
    </p:spTree>
    <p:extLst>
      <p:ext uri="{BB962C8B-B14F-4D97-AF65-F5344CB8AC3E}">
        <p14:creationId xmlns:p14="http://schemas.microsoft.com/office/powerpoint/2010/main" val="9133010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360">
                <a:solidFill>
                  <a:srgbClr val="000000"/>
                </a:solidFill>
                <a:round/>
                <a:headEnd/>
                <a:tailEnd/>
              </a14:hiddenLine>
            </a:ext>
          </a:extLst>
        </p:spPr>
        <p:txBody>
          <a:bodyPr wrap="none" anchor="ctr"/>
          <a:lstStyle/>
          <a:p>
            <a:endParaRPr lang="en-US"/>
          </a:p>
        </p:txBody>
      </p:sp>
      <p:sp>
        <p:nvSpPr>
          <p:cNvPr id="2050" name="AutoShape 2"/>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1" name="AutoShape 3"/>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2" name="AutoShape 4"/>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3" name="AutoShape 5"/>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4" name="AutoShape 6"/>
          <p:cNvSpPr>
            <a:spLocks noChangeArrowheads="1"/>
          </p:cNvSpPr>
          <p:nvPr/>
        </p:nvSpPr>
        <p:spPr bwMode="auto">
          <a:xfrm>
            <a:off x="0" y="0"/>
            <a:ext cx="6858000" cy="9296400"/>
          </a:xfrm>
          <a:prstGeom prst="roundRect">
            <a:avLst>
              <a:gd name="adj" fmla="val 19"/>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
        <p:nvSpPr>
          <p:cNvPr id="2055" name="Rectangle 7"/>
          <p:cNvSpPr>
            <a:spLocks noGrp="1" noRot="1" noChangeAspect="1" noChangeArrowheads="1" noTextEdit="1"/>
          </p:cNvSpPr>
          <p:nvPr>
            <p:ph type="sldImg"/>
          </p:nvPr>
        </p:nvSpPr>
        <p:spPr bwMode="auto">
          <a:xfrm>
            <a:off x="-12179300" y="-9261475"/>
            <a:ext cx="31213425" cy="23409275"/>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6" name="Rectangle 8"/>
          <p:cNvSpPr txBox="1">
            <a:spLocks noGrp="1" noChangeArrowheads="1"/>
          </p:cNvSpPr>
          <p:nvPr>
            <p:ph type="body" idx="1"/>
          </p:nvPr>
        </p:nvSpPr>
        <p:spPr bwMode="auto">
          <a:xfrm>
            <a:off x="915988" y="4416425"/>
            <a:ext cx="5024437"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endParaRPr lang="en-US" smtClean="0"/>
          </a:p>
        </p:txBody>
      </p:sp>
      <p:sp>
        <p:nvSpPr>
          <p:cNvPr id="2057" name="Text Box 9"/>
          <p:cNvSpPr txBox="1">
            <a:spLocks noChangeArrowheads="1"/>
          </p:cNvSpPr>
          <p:nvPr/>
        </p:nvSpPr>
        <p:spPr bwMode="auto">
          <a:xfrm>
            <a:off x="3886200" y="8832850"/>
            <a:ext cx="297021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993" tIns="46175" rIns="91993" bIns="46175" anchor="b">
            <a:spAutoFit/>
          </a:bodyPr>
          <a:lstStyle>
            <a:lvl1pPr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1pPr>
            <a:lvl2pPr marL="454025"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2pPr>
            <a:lvl3pPr marL="909638"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3pPr>
            <a:lvl4pPr marL="1363663"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4pPr>
            <a:lvl5pPr marL="1817688" defTabSz="909638">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5pPr>
            <a:lvl6pPr marL="22748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6pPr>
            <a:lvl7pPr marL="27320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7pPr>
            <a:lvl8pPr marL="31892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8pPr>
            <a:lvl9pPr marL="3646488" defTabSz="909638" eaLnBrk="0" fontAlgn="base" hangingPunct="0">
              <a:spcBef>
                <a:spcPct val="0"/>
              </a:spcBef>
              <a:spcAft>
                <a:spcPct val="0"/>
              </a:spcAft>
              <a:tabLst>
                <a:tab pos="0" algn="l"/>
                <a:tab pos="444500" algn="l"/>
                <a:tab pos="892175" algn="l"/>
                <a:tab pos="1338263" algn="l"/>
                <a:tab pos="1785938" algn="l"/>
                <a:tab pos="2232025" algn="l"/>
                <a:tab pos="2678113" algn="l"/>
                <a:tab pos="3125788" algn="l"/>
                <a:tab pos="3571875" algn="l"/>
                <a:tab pos="4017963" algn="l"/>
                <a:tab pos="4465638" algn="l"/>
                <a:tab pos="4911725" algn="l"/>
                <a:tab pos="5359400" algn="l"/>
                <a:tab pos="5805488" algn="l"/>
                <a:tab pos="6251575" algn="l"/>
                <a:tab pos="6699250" algn="l"/>
                <a:tab pos="7145338" algn="l"/>
                <a:tab pos="7593013" algn="l"/>
                <a:tab pos="8039100" algn="l"/>
                <a:tab pos="8485188" algn="l"/>
                <a:tab pos="8932863" algn="l"/>
              </a:tabLst>
              <a:defRPr sz="2400">
                <a:solidFill>
                  <a:schemeClr val="tx1"/>
                </a:solidFill>
                <a:latin typeface="Times New Roman" pitchFamily="18" charset="0"/>
              </a:defRPr>
            </a:lvl9pPr>
          </a:lstStyle>
          <a:p>
            <a:pPr algn="r" eaLnBrk="1" hangingPunct="1">
              <a:buClr>
                <a:srgbClr val="000000"/>
              </a:buClr>
              <a:buFont typeface="Times New Roman" pitchFamily="18" charset="0"/>
              <a:buNone/>
            </a:pPr>
            <a:r>
              <a:rPr lang="en-GB" sz="1200"/>
              <a:t>1</a:t>
            </a:r>
          </a:p>
        </p:txBody>
      </p:sp>
    </p:spTree>
    <p:extLst>
      <p:ext uri="{BB962C8B-B14F-4D97-AF65-F5344CB8AC3E}">
        <p14:creationId xmlns:p14="http://schemas.microsoft.com/office/powerpoint/2010/main" val="2133662893"/>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bwMode="auto">
          <a:xfrm>
            <a:off x="-12179300" y="-9261475"/>
            <a:ext cx="31213425" cy="23409275"/>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4515" name="Rectangle 3"/>
          <p:cNvSpPr txBox="1">
            <a:spLocks noGrp="1" noChangeArrowheads="1"/>
          </p:cNvSpPr>
          <p:nvPr>
            <p:ph type="body" idx="1"/>
          </p:nvPr>
        </p:nvSpPr>
        <p:spPr bwMode="auto">
          <a:xfrm>
            <a:off x="915988" y="4416425"/>
            <a:ext cx="5024437" cy="41814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919" tIns="45459" rIns="90919" bIns="45459" anchor="ct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675"/>
            <a:ext cx="3730752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125"/>
            <a:ext cx="30723840"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348030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3284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793" y="21153439"/>
            <a:ext cx="37307520"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793" y="13952538"/>
            <a:ext cx="37307520"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71570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1840" y="9509125"/>
            <a:ext cx="18583102" cy="19743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07946" y="9509125"/>
            <a:ext cx="18584487" cy="197437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4527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625"/>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9176"/>
            <a:ext cx="19393593"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3593"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0" y="7369176"/>
            <a:ext cx="1940052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120" y="10439401"/>
            <a:ext cx="1940052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66583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38768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61738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1" y="1311275"/>
            <a:ext cx="14440593"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240"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1" y="6888163"/>
            <a:ext cx="14440593"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0791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673" y="23042564"/>
            <a:ext cx="26334720"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3673" y="2941639"/>
            <a:ext cx="26334720"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603673" y="25763539"/>
            <a:ext cx="26334720"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78373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92423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68325" y="2925763"/>
            <a:ext cx="9324109" cy="263271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1840" y="2925763"/>
            <a:ext cx="27843480" cy="26327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70471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3291841" y="2925763"/>
            <a:ext cx="37300593" cy="5478462"/>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3291840" y="9509126"/>
            <a:ext cx="18583102" cy="9794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22007946" y="9509126"/>
            <a:ext cx="18584487" cy="97948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3291840" y="19456401"/>
            <a:ext cx="18583102" cy="9796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22007946" y="19456401"/>
            <a:ext cx="18584487" cy="9796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52004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bwMode="auto">
          <a:xfrm>
            <a:off x="3291841" y="2925763"/>
            <a:ext cx="37300593" cy="5478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smtClean="0"/>
              <a:t>Click to edit Master title style</a:t>
            </a:r>
          </a:p>
        </p:txBody>
      </p:sp>
      <p:sp>
        <p:nvSpPr>
          <p:cNvPr id="59395" name="Rectangle 3"/>
          <p:cNvSpPr>
            <a:spLocks noGrp="1" noChangeArrowheads="1"/>
          </p:cNvSpPr>
          <p:nvPr>
            <p:ph type="body" idx="1"/>
          </p:nvPr>
        </p:nvSpPr>
        <p:spPr bwMode="auto">
          <a:xfrm>
            <a:off x="3291841" y="9509125"/>
            <a:ext cx="37300593" cy="19743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446088" rtl="0" fontAlgn="base">
        <a:spcBef>
          <a:spcPct val="0"/>
        </a:spcBef>
        <a:spcAft>
          <a:spcPct val="0"/>
        </a:spcAft>
        <a:buClr>
          <a:srgbClr val="000000"/>
        </a:buClr>
        <a:buSzPct val="100000"/>
        <a:buFont typeface="Times New Roman" pitchFamily="18" charset="0"/>
        <a:defRPr sz="4200">
          <a:solidFill>
            <a:srgbClr val="000000"/>
          </a:solidFill>
          <a:latin typeface="+mj-lt"/>
          <a:ea typeface="+mj-ea"/>
          <a:cs typeface="+mj-cs"/>
        </a:defRPr>
      </a:lvl1pPr>
      <a:lvl2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2pPr>
      <a:lvl3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3pPr>
      <a:lvl4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4pPr>
      <a:lvl5pPr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5pPr>
      <a:lvl6pPr marL="4572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6pPr>
      <a:lvl7pPr marL="9144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7pPr>
      <a:lvl8pPr marL="13716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8pPr>
      <a:lvl9pPr marL="1828800" algn="l" defTabSz="446088" rtl="0" fontAlgn="base">
        <a:spcBef>
          <a:spcPct val="0"/>
        </a:spcBef>
        <a:spcAft>
          <a:spcPct val="0"/>
        </a:spcAft>
        <a:buClr>
          <a:srgbClr val="000000"/>
        </a:buClr>
        <a:buSzPct val="100000"/>
        <a:buFont typeface="Times New Roman" pitchFamily="18" charset="0"/>
        <a:defRPr sz="4200">
          <a:solidFill>
            <a:srgbClr val="000000"/>
          </a:solidFill>
          <a:latin typeface="Times New Roman" pitchFamily="18" charset="0"/>
        </a:defRPr>
      </a:lvl9pPr>
    </p:titleStyle>
    <p:bodyStyle>
      <a:lvl1pPr marL="1676400" indent="-1676400" algn="l" defTabSz="446088" rtl="0" fontAlgn="base">
        <a:spcBef>
          <a:spcPts val="3838"/>
        </a:spcBef>
        <a:spcAft>
          <a:spcPct val="0"/>
        </a:spcAft>
        <a:buClr>
          <a:srgbClr val="000000"/>
        </a:buClr>
        <a:buSzPct val="100000"/>
        <a:buFont typeface="Times New Roman" pitchFamily="18" charset="0"/>
        <a:buChar char="•"/>
        <a:defRPr sz="15600">
          <a:solidFill>
            <a:srgbClr val="000000"/>
          </a:solidFill>
          <a:latin typeface="+mn-lt"/>
          <a:ea typeface="+mn-ea"/>
          <a:cs typeface="+mn-cs"/>
        </a:defRPr>
      </a:lvl1pPr>
      <a:lvl2pPr marL="3640138" indent="-1403350" algn="l" defTabSz="446088" rtl="0" fontAlgn="base">
        <a:spcBef>
          <a:spcPts val="3375"/>
        </a:spcBef>
        <a:spcAft>
          <a:spcPct val="0"/>
        </a:spcAft>
        <a:buClr>
          <a:srgbClr val="000000"/>
        </a:buClr>
        <a:buSzPct val="100000"/>
        <a:buFont typeface="Times New Roman" pitchFamily="18" charset="0"/>
        <a:buChar char="–"/>
        <a:defRPr sz="14000">
          <a:solidFill>
            <a:srgbClr val="000000"/>
          </a:solidFill>
          <a:latin typeface="+mn-lt"/>
        </a:defRPr>
      </a:lvl2pPr>
      <a:lvl3pPr marL="5605463" indent="-1114425" algn="l" defTabSz="446088" rtl="0" fontAlgn="base">
        <a:spcBef>
          <a:spcPts val="2863"/>
        </a:spcBef>
        <a:spcAft>
          <a:spcPct val="0"/>
        </a:spcAft>
        <a:buClr>
          <a:srgbClr val="000000"/>
        </a:buClr>
        <a:buSzPct val="100000"/>
        <a:buFont typeface="Times New Roman" pitchFamily="18" charset="0"/>
        <a:buChar char="•"/>
        <a:defRPr sz="12000">
          <a:solidFill>
            <a:srgbClr val="000000"/>
          </a:solidFill>
          <a:latin typeface="+mn-lt"/>
        </a:defRPr>
      </a:lvl3pPr>
      <a:lvl4pPr marL="7858125"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4pPr>
      <a:lvl5pPr marL="101044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5pPr>
      <a:lvl6pPr marL="105616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6pPr>
      <a:lvl7pPr marL="110188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7pPr>
      <a:lvl8pPr marL="114760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8pPr>
      <a:lvl9pPr marL="11933238" indent="-1122363" algn="l" defTabSz="446088" rtl="0" fontAlgn="base">
        <a:spcBef>
          <a:spcPts val="2400"/>
        </a:spcBef>
        <a:spcAft>
          <a:spcPct val="0"/>
        </a:spcAft>
        <a:buClr>
          <a:srgbClr val="000000"/>
        </a:buClr>
        <a:buSzPct val="100000"/>
        <a:buFont typeface="Times New Roman" pitchFamily="18" charset="0"/>
        <a:buChar char="»"/>
        <a:defRPr sz="99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gif"/><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eg"/><Relationship Id="rId11" Type="http://schemas.openxmlformats.org/officeDocument/2006/relationships/image" Target="../media/image9.jp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20000"/>
                <a:lumOff val="80000"/>
              </a:schemeClr>
            </a:gs>
            <a:gs pos="50000">
              <a:schemeClr val="accent6">
                <a:lumMod val="5000"/>
                <a:lumOff val="95000"/>
              </a:schemeClr>
            </a:gs>
            <a:gs pos="100000">
              <a:schemeClr val="accent6">
                <a:lumMod val="20000"/>
                <a:lumOff val="80000"/>
              </a:schemeClr>
            </a:gs>
          </a:gsLst>
          <a:lin ang="10800000" scaled="1"/>
          <a:tileRect/>
        </a:gradFill>
        <a:effectLst/>
      </p:bgPr>
    </p:bg>
    <p:spTree>
      <p:nvGrpSpPr>
        <p:cNvPr id="1" name=""/>
        <p:cNvGrpSpPr/>
        <p:nvPr/>
      </p:nvGrpSpPr>
      <p:grpSpPr>
        <a:xfrm>
          <a:off x="0" y="0"/>
          <a:ext cx="0" cy="0"/>
          <a:chOff x="0" y="0"/>
          <a:chExt cx="0" cy="0"/>
        </a:xfrm>
      </p:grpSpPr>
      <p:sp>
        <p:nvSpPr>
          <p:cNvPr id="67" name="Rounded Rectangle 66"/>
          <p:cNvSpPr/>
          <p:nvPr/>
        </p:nvSpPr>
        <p:spPr bwMode="auto">
          <a:xfrm>
            <a:off x="22820233" y="24444140"/>
            <a:ext cx="8929189" cy="7610655"/>
          </a:xfrm>
          <a:prstGeom prst="roundRect">
            <a:avLst>
              <a:gd name="adj" fmla="val 1423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lnSpc>
                <a:spcPct val="150000"/>
              </a:lnSpc>
            </a:pPr>
            <a:endParaRPr lang="en-US" sz="2400" dirty="0" smtClean="0"/>
          </a:p>
          <a:p>
            <a:pPr marR="0" algn="just" defTabSz="914400" rtl="0" eaLnBrk="0" fontAlgn="base" latinLnBrk="0" hangingPunct="0">
              <a:lnSpc>
                <a:spcPct val="100000"/>
              </a:lnSpc>
              <a:spcBef>
                <a:spcPct val="0"/>
              </a:spcBef>
              <a:spcAft>
                <a:spcPct val="0"/>
              </a:spcAft>
              <a:buClrTx/>
              <a:buSzTx/>
              <a:tabLst/>
            </a:pPr>
            <a:endParaRPr lang="en-US" sz="2400" dirty="0" smtClean="0">
              <a:latin typeface="Arial" pitchFamily="34" charset="0"/>
              <a:cs typeface="Arial" pitchFamily="34" charset="0"/>
            </a:endParaRPr>
          </a:p>
        </p:txBody>
      </p:sp>
      <p:sp>
        <p:nvSpPr>
          <p:cNvPr id="8" name="Rounded Rectangle 7"/>
          <p:cNvSpPr/>
          <p:nvPr/>
        </p:nvSpPr>
        <p:spPr bwMode="auto">
          <a:xfrm>
            <a:off x="804950" y="1087440"/>
            <a:ext cx="42108120" cy="4999036"/>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en-US" sz="2000" dirty="0">
              <a:latin typeface="Bell MT" pitchFamily="18" charset="0"/>
              <a:cs typeface="Arabic Typesetting" pitchFamily="66" charset="-78"/>
            </a:endParaRPr>
          </a:p>
          <a:p>
            <a:pPr algn="ctr"/>
            <a:endParaRPr lang="en-US" sz="9600" dirty="0" smtClean="0">
              <a:latin typeface="Bell MT" pitchFamily="18" charset="0"/>
              <a:cs typeface="Arabic Typesetting" pitchFamily="66" charset="-78"/>
            </a:endParaRPr>
          </a:p>
          <a:p>
            <a:pPr algn="ctr"/>
            <a:r>
              <a:rPr lang="en-US" sz="11500" dirty="0" smtClean="0">
                <a:latin typeface="Bell MT" pitchFamily="18" charset="0"/>
                <a:cs typeface="Arabic Typesetting" pitchFamily="66" charset="-78"/>
              </a:rPr>
              <a:t>Analysis of MICA Data and Instrumentation</a:t>
            </a:r>
          </a:p>
          <a:p>
            <a:pPr algn="ctr"/>
            <a:endParaRPr lang="en-US" sz="2400" dirty="0" smtClean="0">
              <a:latin typeface="Bell MT" pitchFamily="18" charset="0"/>
              <a:cs typeface="Arabic Typesetting" pitchFamily="66" charset="-78"/>
            </a:endParaRPr>
          </a:p>
        </p:txBody>
      </p:sp>
      <p:sp>
        <p:nvSpPr>
          <p:cNvPr id="9" name="Rounded Rectangle 8"/>
          <p:cNvSpPr/>
          <p:nvPr/>
        </p:nvSpPr>
        <p:spPr bwMode="auto">
          <a:xfrm>
            <a:off x="32994598" y="15030877"/>
            <a:ext cx="9918470" cy="8188880"/>
          </a:xfrm>
          <a:prstGeom prst="roundRect">
            <a:avLst>
              <a:gd name="adj" fmla="val 1423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lang="en-US" sz="2400" dirty="0" smtClean="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2400" dirty="0">
              <a:latin typeface="Arial" pitchFamily="34" charset="0"/>
              <a:cs typeface="Arial" pitchFamily="34" charset="0"/>
            </a:endParaRPr>
          </a:p>
          <a:p>
            <a:pPr marL="342900" marR="0" indent="-342900"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lang="en-US" sz="2400" b="1" dirty="0" smtClean="0">
                <a:latin typeface="Arial" pitchFamily="34" charset="0"/>
                <a:cs typeface="Arial" pitchFamily="34" charset="0"/>
              </a:rPr>
              <a:t>Failure to reproduce effects with other data sets (Fig. 3)</a:t>
            </a:r>
            <a:endParaRPr lang="en-US" sz="2400" b="1" dirty="0" smtClean="0">
              <a:latin typeface="Arial" pitchFamily="34" charset="0"/>
              <a:cs typeface="Arial" pitchFamily="34" charset="0"/>
            </a:endParaRPr>
          </a:p>
          <a:p>
            <a:pPr marL="800100" lvl="1" indent="-342900">
              <a:lnSpc>
                <a:spcPct val="150000"/>
              </a:lnSpc>
              <a:buFont typeface="Arial" panose="020B0604020202020204" pitchFamily="34" charset="0"/>
              <a:buChar char="•"/>
            </a:pPr>
            <a:r>
              <a:rPr lang="en-US" sz="2400" dirty="0" smtClean="0">
                <a:latin typeface="Arial" pitchFamily="34" charset="0"/>
                <a:cs typeface="Arial" pitchFamily="34" charset="0"/>
              </a:rPr>
              <a:t>When the same technique was used on data from an different mission, the results demonstrated none of the linear dependence that the MICA mission did</a:t>
            </a:r>
          </a:p>
          <a:p>
            <a:pPr marL="800100" lvl="1" indent="-342900">
              <a:lnSpc>
                <a:spcPct val="150000"/>
              </a:lnSpc>
              <a:buFont typeface="Arial" panose="020B0604020202020204" pitchFamily="34" charset="0"/>
              <a:buChar char="•"/>
            </a:pPr>
            <a:r>
              <a:rPr lang="en-US" sz="2400" dirty="0" smtClean="0">
                <a:latin typeface="Arial" pitchFamily="34" charset="0"/>
                <a:cs typeface="Arial" pitchFamily="34" charset="0"/>
              </a:rPr>
              <a:t>Future work is recommended to determine the origin of this difference, whether it stems from flight geometry or other factors. Comparisons with other data sets should be made to evaluate the sensor response in various environments.</a:t>
            </a:r>
            <a:endParaRPr lang="en-US" sz="2400" dirty="0" smtClean="0">
              <a:latin typeface="Arial" pitchFamily="34" charset="0"/>
              <a:cs typeface="Arial" pitchFamily="34" charset="0"/>
            </a:endParaRPr>
          </a:p>
          <a:p>
            <a:pPr marL="342900" marR="0" indent="-342900"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lang="en-US" sz="2400" b="1" dirty="0" smtClean="0">
                <a:latin typeface="Arial" pitchFamily="34" charset="0"/>
                <a:cs typeface="Arial" pitchFamily="34" charset="0"/>
              </a:rPr>
              <a:t>Decreased sensitivity on downward leg (Fig. </a:t>
            </a:r>
            <a:r>
              <a:rPr lang="en-US" sz="2400" b="1" smtClean="0">
                <a:latin typeface="Arial" pitchFamily="34" charset="0"/>
                <a:cs typeface="Arial" pitchFamily="34" charset="0"/>
              </a:rPr>
              <a:t>1)</a:t>
            </a:r>
            <a:endParaRPr lang="en-US" sz="2400" b="1" dirty="0" smtClean="0">
              <a:latin typeface="Arial" pitchFamily="34" charset="0"/>
              <a:cs typeface="Arial" pitchFamily="34" charset="0"/>
            </a:endParaRPr>
          </a:p>
          <a:p>
            <a:pPr marL="800100" lvl="1" indent="-342900">
              <a:lnSpc>
                <a:spcPct val="150000"/>
              </a:lnSpc>
              <a:buFont typeface="Arial" panose="020B0604020202020204" pitchFamily="34" charset="0"/>
              <a:buChar char="•"/>
            </a:pPr>
            <a:r>
              <a:rPr lang="en-US" sz="2400" dirty="0" smtClean="0">
                <a:latin typeface="Arial" pitchFamily="34" charset="0"/>
                <a:cs typeface="Arial" pitchFamily="34" charset="0"/>
              </a:rPr>
              <a:t>The sensor demonstrated a flattened response to changes in density on the way down. This might imply that wake effects of the rocket might negatively affect sensor performance.</a:t>
            </a:r>
            <a:endParaRPr lang="en-US" sz="2400" dirty="0" smtClean="0">
              <a:latin typeface="Arial" pitchFamily="34" charset="0"/>
              <a:cs typeface="Arial" pitchFamily="34"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20026" y="1357025"/>
            <a:ext cx="1884729" cy="1837113"/>
          </a:xfrm>
          <a:prstGeom prst="rect">
            <a:avLst/>
          </a:prstGeom>
        </p:spPr>
      </p:pic>
      <p:sp>
        <p:nvSpPr>
          <p:cNvPr id="29" name="Rounded Rectangle 28"/>
          <p:cNvSpPr/>
          <p:nvPr/>
        </p:nvSpPr>
        <p:spPr bwMode="auto">
          <a:xfrm>
            <a:off x="804949" y="6838122"/>
            <a:ext cx="9918470" cy="8181703"/>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lnSpc>
                <a:spcPct val="150000"/>
              </a:lnSpc>
            </a:pPr>
            <a:endParaRPr lang="en-US" sz="2400" dirty="0" smtClean="0">
              <a:latin typeface="Arial" pitchFamily="34" charset="0"/>
              <a:cs typeface="Arial" pitchFamily="34" charset="0"/>
            </a:endParaRPr>
          </a:p>
          <a:p>
            <a:pPr algn="just">
              <a:lnSpc>
                <a:spcPct val="150000"/>
              </a:lnSpc>
            </a:pPr>
            <a:r>
              <a:rPr lang="en-US" sz="2400" dirty="0" smtClean="0">
                <a:latin typeface="Arial" pitchFamily="34" charset="0"/>
                <a:cs typeface="Arial" pitchFamily="34" charset="0"/>
              </a:rPr>
              <a:t>In February 2012, the suborbital rocket mission MICA was launched from Poker Flat rocket range near Anchorage, Alaska. The rocket was used as a mobile platform to carry sensors that were studying the aurora, more commonly known as the Northern Lights. One of these instruments was an Electron Retarding Potential Analyzer (ERPA) sensor, designed to measure the ambient  electron temperature of the aurora the rocket was flying through. </a:t>
            </a:r>
            <a:r>
              <a:rPr lang="en-US" sz="2400" dirty="0" smtClean="0">
                <a:latin typeface="Arial" pitchFamily="34" charset="0"/>
                <a:cs typeface="Arial" pitchFamily="34" charset="0"/>
              </a:rPr>
              <a:t>This allows a profile of the aurora to be created as the rocket flies through it. In addition, another sensor called m-NLP is used to measure the ambient electron density. This project investigated the potential use of the ERPA sensor to measure both electron temperature </a:t>
            </a:r>
            <a:r>
              <a:rPr lang="en-US" sz="2400" i="1" dirty="0" smtClean="0">
                <a:latin typeface="Arial" pitchFamily="34" charset="0"/>
                <a:cs typeface="Arial" pitchFamily="34" charset="0"/>
              </a:rPr>
              <a:t>and</a:t>
            </a:r>
            <a:r>
              <a:rPr lang="en-US" sz="2400" dirty="0" smtClean="0">
                <a:latin typeface="Arial" pitchFamily="34" charset="0"/>
                <a:cs typeface="Arial" pitchFamily="34" charset="0"/>
              </a:rPr>
              <a:t> electron density.</a:t>
            </a:r>
            <a:endParaRPr lang="en-US" sz="2400" dirty="0" smtClean="0">
              <a:latin typeface="Arial" pitchFamily="34" charset="0"/>
              <a:cs typeface="Arial" pitchFamily="34" charset="0"/>
            </a:endParaRPr>
          </a:p>
        </p:txBody>
      </p:sp>
      <p:sp>
        <p:nvSpPr>
          <p:cNvPr id="7" name="Rounded Rectangle 6"/>
          <p:cNvSpPr/>
          <p:nvPr/>
        </p:nvSpPr>
        <p:spPr bwMode="auto">
          <a:xfrm>
            <a:off x="11968596" y="6838122"/>
            <a:ext cx="19780828" cy="16363407"/>
          </a:xfrm>
          <a:prstGeom prst="roundRect">
            <a:avLst>
              <a:gd name="adj" fmla="val 1020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11" name="Rounded Rectangle 10"/>
          <p:cNvSpPr/>
          <p:nvPr/>
        </p:nvSpPr>
        <p:spPr bwMode="auto">
          <a:xfrm>
            <a:off x="32994600" y="24444142"/>
            <a:ext cx="9918470" cy="7610655"/>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2400" dirty="0">
              <a:latin typeface="Arial" pitchFamily="34" charset="0"/>
              <a:cs typeface="Arial" pitchFamily="34" charset="0"/>
            </a:endParaRPr>
          </a:p>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Many thanks to the UNH Hamel  Center for making the IROP project possible.</a:t>
            </a:r>
          </a:p>
          <a:p>
            <a:endParaRPr lang="en-US" sz="2400" dirty="0" smtClean="0">
              <a:latin typeface="Arial" pitchFamily="34" charset="0"/>
              <a:cs typeface="Arial" pitchFamily="34" charset="0"/>
            </a:endParaRPr>
          </a:p>
          <a:p>
            <a:r>
              <a:rPr lang="en-US" sz="2400" dirty="0" smtClean="0">
                <a:latin typeface="Arial" pitchFamily="34" charset="0"/>
                <a:cs typeface="Arial" pitchFamily="34" charset="0"/>
              </a:rPr>
              <a:t>Additionally, this project would have never been possible without the support of the team at the University of Oslo.</a:t>
            </a:r>
          </a:p>
          <a:p>
            <a:endParaRPr lang="en-US" sz="2400" dirty="0">
              <a:latin typeface="Arial" pitchFamily="34" charset="0"/>
              <a:cs typeface="Arial" pitchFamily="34" charset="0"/>
            </a:endParaRPr>
          </a:p>
          <a:p>
            <a:endParaRPr lang="en-US" sz="2400" dirty="0" smtClean="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2800" b="1" i="0" u="sng" strike="noStrike" cap="none" normalizeH="0" baseline="0" dirty="0" smtClean="0">
              <a:ln>
                <a:noFill/>
              </a:ln>
              <a:solidFill>
                <a:schemeClr val="tx1"/>
              </a:solidFill>
              <a:effectLst/>
              <a:latin typeface="Arial" pitchFamily="34" charset="0"/>
              <a:cs typeface="Arial" pitchFamily="34" charset="0"/>
            </a:endParaRPr>
          </a:p>
          <a:p>
            <a:r>
              <a:rPr lang="en-US" sz="1400" dirty="0" smtClean="0"/>
              <a:t>P</a:t>
            </a:r>
            <a:r>
              <a:rPr lang="en-US" sz="1400" dirty="0"/>
              <a:t>.-L. </a:t>
            </a:r>
            <a:r>
              <a:rPr lang="en-US" sz="1400" dirty="0" err="1"/>
              <a:t>Blelly</a:t>
            </a:r>
            <a:r>
              <a:rPr lang="en-US" sz="1400" dirty="0"/>
              <a:t> and D. </a:t>
            </a:r>
            <a:r>
              <a:rPr lang="en-US" sz="1400" dirty="0" err="1"/>
              <a:t>Alcaydé</a:t>
            </a:r>
            <a:r>
              <a:rPr lang="en-US" sz="1400" dirty="0"/>
              <a:t>, </a:t>
            </a:r>
            <a:r>
              <a:rPr lang="en-US" sz="1400" i="1" dirty="0"/>
              <a:t>Ionosphere</a:t>
            </a:r>
            <a:r>
              <a:rPr lang="en-US" sz="1400" dirty="0"/>
              <a:t>, in: Y. </a:t>
            </a:r>
            <a:r>
              <a:rPr lang="en-US" sz="1400" dirty="0" err="1"/>
              <a:t>Kamide</a:t>
            </a:r>
            <a:r>
              <a:rPr lang="en-US" sz="1400" dirty="0"/>
              <a:t>/A. </a:t>
            </a:r>
            <a:r>
              <a:rPr lang="en-US" sz="1400" dirty="0" err="1"/>
              <a:t>Chian</a:t>
            </a:r>
            <a:r>
              <a:rPr lang="en-US" sz="1400" dirty="0"/>
              <a:t>, </a:t>
            </a:r>
            <a:r>
              <a:rPr lang="en-US" sz="1400" i="1" dirty="0"/>
              <a:t>Handbook of the Solar-Terrestrial Environment</a:t>
            </a:r>
            <a:r>
              <a:rPr lang="en-US" sz="1400" dirty="0"/>
              <a:t>, </a:t>
            </a:r>
            <a:r>
              <a:rPr lang="en-US" sz="1400" dirty="0" smtClean="0"/>
              <a:t>	Springer-</a:t>
            </a:r>
            <a:r>
              <a:rPr lang="en-US" sz="1400" dirty="0" err="1" smtClean="0"/>
              <a:t>Verlag</a:t>
            </a:r>
            <a:r>
              <a:rPr lang="en-US" sz="1400" dirty="0" smtClean="0"/>
              <a:t> </a:t>
            </a:r>
            <a:r>
              <a:rPr lang="en-US" sz="1400" dirty="0"/>
              <a:t>Berlin Heidelberg, pp. 189–220, 2007. </a:t>
            </a:r>
          </a:p>
          <a:p>
            <a:endParaRPr lang="en-US" sz="1400" dirty="0" smtClean="0"/>
          </a:p>
          <a:p>
            <a:r>
              <a:rPr lang="en-US" sz="1400" dirty="0" smtClean="0"/>
              <a:t>M</a:t>
            </a:r>
            <a:r>
              <a:rPr lang="en-US" sz="1400" dirty="0"/>
              <a:t>. Lessard, P. </a:t>
            </a:r>
            <a:r>
              <a:rPr lang="en-US" sz="1400" dirty="0" err="1"/>
              <a:t>Kintner</a:t>
            </a:r>
            <a:r>
              <a:rPr lang="en-US" sz="1400" dirty="0"/>
              <a:t>.  </a:t>
            </a:r>
            <a:r>
              <a:rPr lang="en-US" sz="1400" i="1" dirty="0"/>
              <a:t>Magnetosphere-Ionosphere Coupling in the Alfvén Resonator (MICA)</a:t>
            </a:r>
            <a:r>
              <a:rPr lang="en-US" sz="1400" dirty="0"/>
              <a:t>. 2010. Official MICA </a:t>
            </a:r>
            <a:r>
              <a:rPr lang="en-US" sz="1400" dirty="0" smtClean="0"/>
              <a:t>	rocket </a:t>
            </a:r>
            <a:r>
              <a:rPr lang="en-US" sz="1400" dirty="0"/>
              <a:t>grant proposal, used with permission from investigator Marc Lessard.</a:t>
            </a:r>
          </a:p>
          <a:p>
            <a:endParaRPr lang="en-US" sz="1400" dirty="0"/>
          </a:p>
          <a:p>
            <a:r>
              <a:rPr lang="en-US" sz="1400" dirty="0" smtClean="0"/>
              <a:t>I</a:t>
            </a:r>
            <a:r>
              <a:rPr lang="en-US" sz="1400" dirty="0"/>
              <a:t>. Cohen, M. Lessard, M. </a:t>
            </a:r>
            <a:r>
              <a:rPr lang="en-US" sz="1400" dirty="0" err="1"/>
              <a:t>Widholm</a:t>
            </a:r>
            <a:r>
              <a:rPr lang="en-US" sz="1400" dirty="0"/>
              <a:t>, and P. Riley. </a:t>
            </a:r>
            <a:r>
              <a:rPr lang="en-US" sz="1400" i="1" dirty="0"/>
              <a:t>Details and Error Analysis of the Electron Retarding 1 Potential </a:t>
            </a:r>
            <a:r>
              <a:rPr lang="en-US" sz="1400" i="1" dirty="0" smtClean="0"/>
              <a:t>	Analyzer </a:t>
            </a:r>
            <a:r>
              <a:rPr lang="en-US" sz="1400" i="1" dirty="0"/>
              <a:t>(ERPA)</a:t>
            </a:r>
            <a:r>
              <a:rPr lang="en-US" sz="1400" dirty="0"/>
              <a:t>. Tech. 2013. Draft copy of ERPA documentation, currently unpublished.</a:t>
            </a:r>
          </a:p>
          <a:p>
            <a:endParaRPr lang="en-US" sz="1400" dirty="0" smtClean="0"/>
          </a:p>
          <a:p>
            <a:r>
              <a:rPr lang="en-US" sz="1400" dirty="0" smtClean="0"/>
              <a:t>T</a:t>
            </a:r>
            <a:r>
              <a:rPr lang="en-US" sz="1400" dirty="0"/>
              <a:t>. A. </a:t>
            </a:r>
            <a:r>
              <a:rPr lang="en-US" sz="1400" dirty="0" err="1"/>
              <a:t>Bekkeng</a:t>
            </a:r>
            <a:r>
              <a:rPr lang="en-US" sz="1400" dirty="0"/>
              <a:t>. </a:t>
            </a:r>
            <a:r>
              <a:rPr lang="en-US" sz="1400" i="1" dirty="0"/>
              <a:t>Prototype Development of a Multi-Needle Langmuir Probe System</a:t>
            </a:r>
            <a:r>
              <a:rPr lang="en-US" sz="1400" dirty="0"/>
              <a:t>. Thesis. University of Oslo, </a:t>
            </a:r>
            <a:r>
              <a:rPr lang="en-US" sz="1400" dirty="0" smtClean="0"/>
              <a:t>	2009</a:t>
            </a:r>
            <a:r>
              <a:rPr lang="en-US" sz="1400" dirty="0"/>
              <a:t>. Documentation for the m-NLP probe.</a:t>
            </a:r>
          </a:p>
          <a:p>
            <a:endParaRPr lang="en-US" sz="1400" dirty="0" smtClean="0"/>
          </a:p>
          <a:p>
            <a:r>
              <a:rPr lang="en-US" sz="1400" dirty="0" smtClean="0"/>
              <a:t>M</a:t>
            </a:r>
            <a:r>
              <a:rPr lang="en-US" sz="1400" dirty="0"/>
              <a:t>. </a:t>
            </a:r>
            <a:r>
              <a:rPr lang="en-US" sz="1400" dirty="0" err="1"/>
              <a:t>Widholm</a:t>
            </a:r>
            <a:r>
              <a:rPr lang="en-US" sz="1400" dirty="0"/>
              <a:t>. "ERPA(Electron Retarding Potential Analyzer)." </a:t>
            </a:r>
            <a:r>
              <a:rPr lang="en-US" sz="1400" i="1" dirty="0"/>
              <a:t>ERPA Description</a:t>
            </a:r>
            <a:r>
              <a:rPr lang="en-US" sz="1400" dirty="0"/>
              <a:t>. University of New Hampshire. </a:t>
            </a:r>
            <a:r>
              <a:rPr lang="en-US" sz="1400" dirty="0" smtClean="0"/>
              <a:t>	Web</a:t>
            </a:r>
            <a:r>
              <a:rPr lang="en-US" sz="1400" dirty="0"/>
              <a:t>. 18 Mar. 2013</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Rounded Rectangle 13"/>
          <p:cNvSpPr/>
          <p:nvPr/>
        </p:nvSpPr>
        <p:spPr bwMode="auto">
          <a:xfrm>
            <a:off x="3088696" y="7163948"/>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Introduction</a:t>
            </a:r>
            <a:endParaRPr lang="en-US" sz="4400" b="1" u="sng" dirty="0">
              <a:latin typeface="Arial" pitchFamily="34" charset="0"/>
              <a:cs typeface="Arial" pitchFamily="34" charset="0"/>
            </a:endParaRPr>
          </a:p>
        </p:txBody>
      </p:sp>
      <p:sp>
        <p:nvSpPr>
          <p:cNvPr id="15" name="Rounded Rectangle 14"/>
          <p:cNvSpPr/>
          <p:nvPr/>
        </p:nvSpPr>
        <p:spPr bwMode="auto">
          <a:xfrm>
            <a:off x="19183522" y="7160659"/>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dirty="0" smtClean="0">
                <a:latin typeface="Arial" pitchFamily="34" charset="0"/>
                <a:cs typeface="Arial" pitchFamily="34" charset="0"/>
              </a:rPr>
              <a:t>Preliminary Results</a:t>
            </a:r>
            <a:endParaRPr kumimoji="0" lang="en-US" sz="2400" b="1" i="0"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19" name="Rounded Rectangle 18"/>
          <p:cNvSpPr/>
          <p:nvPr/>
        </p:nvSpPr>
        <p:spPr bwMode="auto">
          <a:xfrm>
            <a:off x="804949" y="24444142"/>
            <a:ext cx="9918472" cy="7610655"/>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0" name="Rounded Rectangle 19"/>
          <p:cNvSpPr/>
          <p:nvPr/>
        </p:nvSpPr>
        <p:spPr bwMode="auto">
          <a:xfrm>
            <a:off x="3088696" y="24875882"/>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The Instrument</a:t>
            </a: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32" name="Rounded Rectangle 31"/>
          <p:cNvSpPr/>
          <p:nvPr/>
        </p:nvSpPr>
        <p:spPr bwMode="auto">
          <a:xfrm>
            <a:off x="35278345" y="27662102"/>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References</a:t>
            </a:r>
            <a:endParaRPr lang="en-US" sz="4400" b="1" u="sng" dirty="0">
              <a:latin typeface="Arial" pitchFamily="34" charset="0"/>
              <a:cs typeface="Arial" pitchFamily="34" charset="0"/>
            </a:endParaRPr>
          </a:p>
        </p:txBody>
      </p:sp>
      <p:sp>
        <p:nvSpPr>
          <p:cNvPr id="23" name="Rounded Rectangle 22"/>
          <p:cNvSpPr/>
          <p:nvPr/>
        </p:nvSpPr>
        <p:spPr bwMode="auto">
          <a:xfrm>
            <a:off x="34531415" y="15539313"/>
            <a:ext cx="6844836" cy="537030"/>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Difficulties and Future</a:t>
            </a:r>
            <a:r>
              <a:rPr kumimoji="0" lang="en-US" sz="2400" b="1" i="0" strike="noStrike" cap="none" normalizeH="0" dirty="0" smtClean="0">
                <a:ln>
                  <a:noFill/>
                </a:ln>
                <a:solidFill>
                  <a:schemeClr val="tx1"/>
                </a:solidFill>
                <a:effectLst/>
                <a:latin typeface="Arial" pitchFamily="34" charset="0"/>
                <a:cs typeface="Arial" pitchFamily="34" charset="0"/>
              </a:rPr>
              <a:t> Work</a:t>
            </a:r>
            <a:endParaRPr kumimoji="0" lang="en-US" sz="2400" b="1" i="0" strike="noStrike" cap="none" normalizeH="0" baseline="0" dirty="0" smtClean="0">
              <a:ln>
                <a:noFill/>
              </a:ln>
              <a:solidFill>
                <a:schemeClr val="tx1"/>
              </a:solidFill>
              <a:effectLst/>
              <a:latin typeface="Arial" pitchFamily="34" charset="0"/>
              <a:cs typeface="Arial" pitchFamily="34" charset="0"/>
            </a:endParaRPr>
          </a:p>
        </p:txBody>
      </p:sp>
      <p:sp>
        <p:nvSpPr>
          <p:cNvPr id="27" name="Rounded Rectangle 26"/>
          <p:cNvSpPr/>
          <p:nvPr/>
        </p:nvSpPr>
        <p:spPr bwMode="auto">
          <a:xfrm>
            <a:off x="11968596" y="24444142"/>
            <a:ext cx="10053204" cy="7610655"/>
          </a:xfrm>
          <a:prstGeom prst="roundRect">
            <a:avLst>
              <a:gd name="adj" fmla="val 14235"/>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lnSpc>
                <a:spcPct val="150000"/>
              </a:lnSpc>
            </a:pPr>
            <a:endParaRPr lang="en-US" sz="2400" dirty="0" smtClean="0"/>
          </a:p>
          <a:p>
            <a:pPr marR="0" algn="just" defTabSz="914400" rtl="0" eaLnBrk="0" fontAlgn="base" latinLnBrk="0" hangingPunct="0">
              <a:lnSpc>
                <a:spcPct val="100000"/>
              </a:lnSpc>
              <a:spcBef>
                <a:spcPct val="0"/>
              </a:spcBef>
              <a:spcAft>
                <a:spcPct val="0"/>
              </a:spcAft>
              <a:buClrTx/>
              <a:buSzTx/>
              <a:tabLst/>
            </a:pPr>
            <a:endParaRPr lang="en-US" sz="2400" dirty="0" smtClean="0">
              <a:latin typeface="Arial" pitchFamily="34" charset="0"/>
              <a:cs typeface="Arial" pitchFamily="34" charset="0"/>
            </a:endParaRPr>
          </a:p>
          <a:p>
            <a:pPr algn="just">
              <a:lnSpc>
                <a:spcPct val="150000"/>
              </a:lnSpc>
            </a:pPr>
            <a:r>
              <a:rPr lang="en-US" sz="2400" dirty="0" smtClean="0">
                <a:latin typeface="Arial" pitchFamily="34" charset="0"/>
                <a:cs typeface="Arial" pitchFamily="34" charset="0"/>
              </a:rPr>
              <a:t>Langmuir probes are conductive devices that are inserted into a plasma. It is possible to measure an electrical potential from this, and thereby deduce the abundance of free electrons in a plasma. The ERPA sensor is a variation on this, creating a varying potential in the cylindrical section that repulses electrons of different energies, allowing a temperature profile to be created. However, the outer face is unshielded and exposed to the plasma, acting as a conventional Langmuir probe. However, there are difficulties in modeling this geometry, so the project sought to find an empirical rather than theoretical solution. This necessitated </a:t>
            </a:r>
            <a:r>
              <a:rPr lang="en-US" sz="2400" dirty="0">
                <a:latin typeface="Arial" pitchFamily="34" charset="0"/>
                <a:cs typeface="Arial" pitchFamily="34" charset="0"/>
              </a:rPr>
              <a:t>the </a:t>
            </a:r>
            <a:r>
              <a:rPr lang="en-US" sz="2400" dirty="0" smtClean="0">
                <a:latin typeface="Arial" pitchFamily="34" charset="0"/>
                <a:cs typeface="Arial" pitchFamily="34" charset="0"/>
              </a:rPr>
              <a:t>expertise of the </a:t>
            </a:r>
            <a:r>
              <a:rPr lang="en-US" sz="2400" dirty="0" err="1" smtClean="0">
                <a:latin typeface="Arial" pitchFamily="34" charset="0"/>
                <a:cs typeface="Arial" pitchFamily="34" charset="0"/>
              </a:rPr>
              <a:t>UiO</a:t>
            </a:r>
            <a:r>
              <a:rPr lang="en-US" sz="2400" dirty="0" smtClean="0">
                <a:latin typeface="Arial" pitchFamily="34" charset="0"/>
                <a:cs typeface="Arial" pitchFamily="34" charset="0"/>
              </a:rPr>
              <a:t> team, who had much experience creating Langmuir probes.</a:t>
            </a:r>
            <a:endParaRPr lang="en-US" sz="2400" dirty="0" smtClean="0">
              <a:latin typeface="Arial" pitchFamily="34" charset="0"/>
              <a:cs typeface="Arial" pitchFamily="34" charset="0"/>
            </a:endParaRPr>
          </a:p>
        </p:txBody>
      </p:sp>
      <p:sp>
        <p:nvSpPr>
          <p:cNvPr id="28" name="Rounded Rectangle 27"/>
          <p:cNvSpPr/>
          <p:nvPr/>
        </p:nvSpPr>
        <p:spPr bwMode="auto">
          <a:xfrm>
            <a:off x="14252343" y="24875882"/>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dirty="0" smtClean="0">
                <a:latin typeface="Arial" pitchFamily="34" charset="0"/>
                <a:cs typeface="Arial" pitchFamily="34" charset="0"/>
              </a:rPr>
              <a:t>Langmuir Probes</a:t>
            </a: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65" name="Rounded Rectangle 64"/>
          <p:cNvSpPr/>
          <p:nvPr/>
        </p:nvSpPr>
        <p:spPr bwMode="auto">
          <a:xfrm>
            <a:off x="35278345" y="24712657"/>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Acknowledgements</a:t>
            </a:r>
            <a:endParaRPr lang="en-US" sz="4400" b="1" u="sng" dirty="0">
              <a:latin typeface="Arial" pitchFamily="34" charset="0"/>
              <a:cs typeface="Arial" pitchFamily="34" charset="0"/>
            </a:endParaRPr>
          </a:p>
        </p:txBody>
      </p:sp>
      <p:pic>
        <p:nvPicPr>
          <p:cNvPr id="46" name="Picture 4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0384" y="1682560"/>
            <a:ext cx="12056226" cy="1938993"/>
          </a:xfrm>
          <a:prstGeom prst="rect">
            <a:avLst/>
          </a:prstGeom>
        </p:spPr>
      </p:pic>
      <p:pic>
        <p:nvPicPr>
          <p:cNvPr id="47" name="Picture 4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953833" y="1357026"/>
            <a:ext cx="1837113" cy="1837113"/>
          </a:xfrm>
          <a:prstGeom prst="rect">
            <a:avLst/>
          </a:prstGeom>
        </p:spPr>
      </p:pic>
      <p:sp>
        <p:nvSpPr>
          <p:cNvPr id="51" name="Rounded Rectangle 50"/>
          <p:cNvSpPr/>
          <p:nvPr/>
        </p:nvSpPr>
        <p:spPr bwMode="auto">
          <a:xfrm>
            <a:off x="32931489" y="6702344"/>
            <a:ext cx="9918470" cy="7442771"/>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just">
              <a:lnSpc>
                <a:spcPct val="150000"/>
              </a:lnSpc>
            </a:pPr>
            <a:endParaRPr lang="en-US" sz="2400" dirty="0" smtClean="0">
              <a:latin typeface="Arial" pitchFamily="34" charset="0"/>
              <a:cs typeface="Arial" pitchFamily="34" charset="0"/>
            </a:endParaRPr>
          </a:p>
          <a:p>
            <a:pPr marL="342900" indent="-342900" algn="just">
              <a:lnSpc>
                <a:spcPct val="150000"/>
              </a:lnSpc>
              <a:buFont typeface="Arial" panose="020B0604020202020204" pitchFamily="34" charset="0"/>
              <a:buChar char="•"/>
            </a:pPr>
            <a:r>
              <a:rPr lang="en-US" sz="2400" b="1" dirty="0" smtClean="0">
                <a:latin typeface="Arial" pitchFamily="34" charset="0"/>
                <a:cs typeface="Arial" pitchFamily="34" charset="0"/>
              </a:rPr>
              <a:t>A strong correlation between MICA data sets (Fig. 1)</a:t>
            </a:r>
            <a:endParaRPr lang="en-US" sz="2400" b="1" dirty="0" smtClean="0">
              <a:latin typeface="Arial" pitchFamily="34" charset="0"/>
              <a:cs typeface="Arial" pitchFamily="34" charset="0"/>
            </a:endParaRP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When readings from both the ERPA and the multi-needle Langmuir Probe were compared from the same time, two clear linear patterns emerged. As the ambient electron density increased, the voltage reading rose proportionally.</a:t>
            </a:r>
            <a:endParaRPr lang="en-US" sz="2400" dirty="0" smtClean="0">
              <a:latin typeface="Arial" pitchFamily="34" charset="0"/>
              <a:cs typeface="Arial" pitchFamily="34" charset="0"/>
            </a:endParaRPr>
          </a:p>
          <a:p>
            <a:pPr marL="342900" indent="-342900" algn="just">
              <a:lnSpc>
                <a:spcPct val="150000"/>
              </a:lnSpc>
              <a:buFont typeface="Arial" panose="020B0604020202020204" pitchFamily="34" charset="0"/>
              <a:buChar char="•"/>
            </a:pPr>
            <a:r>
              <a:rPr lang="en-US" sz="2400" b="1" dirty="0" smtClean="0">
                <a:latin typeface="Arial" pitchFamily="34" charset="0"/>
                <a:cs typeface="Arial" pitchFamily="34" charset="0"/>
              </a:rPr>
              <a:t>Two different slopes emerged (Fig.1)</a:t>
            </a:r>
            <a:endParaRPr lang="en-US" sz="2400" b="1" dirty="0" smtClean="0">
              <a:latin typeface="Arial" pitchFamily="34" charset="0"/>
              <a:cs typeface="Arial" pitchFamily="34" charset="0"/>
            </a:endParaRP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The dichotomy of the two linear data sets was later traced to the different conditions as the rocket was ascending and descending, due to change in sensor orientation.</a:t>
            </a:r>
            <a:endParaRPr lang="en-US" sz="2400" dirty="0" smtClean="0">
              <a:latin typeface="Arial" pitchFamily="34" charset="0"/>
              <a:cs typeface="Arial" pitchFamily="34" charset="0"/>
            </a:endParaRPr>
          </a:p>
          <a:p>
            <a:pPr marL="342900" indent="-342900" algn="just">
              <a:lnSpc>
                <a:spcPct val="150000"/>
              </a:lnSpc>
              <a:buFont typeface="Arial" panose="020B0604020202020204" pitchFamily="34" charset="0"/>
              <a:buChar char="•"/>
            </a:pPr>
            <a:r>
              <a:rPr lang="en-US" sz="2400" b="1" dirty="0" smtClean="0">
                <a:latin typeface="Arial" pitchFamily="34" charset="0"/>
                <a:cs typeface="Arial" pitchFamily="34" charset="0"/>
              </a:rPr>
              <a:t>Reproducibility of the density data was achieved (Fig. 2)</a:t>
            </a:r>
            <a:endParaRPr lang="en-US" sz="2400" dirty="0" smtClean="0">
              <a:latin typeface="Arial" pitchFamily="34" charset="0"/>
              <a:cs typeface="Arial" pitchFamily="34" charset="0"/>
            </a:endParaRPr>
          </a:p>
          <a:p>
            <a:pPr marL="800100" lvl="1" indent="-342900" algn="just">
              <a:lnSpc>
                <a:spcPct val="150000"/>
              </a:lnSpc>
              <a:buFont typeface="Arial" panose="020B0604020202020204" pitchFamily="34" charset="0"/>
              <a:buChar char="•"/>
            </a:pPr>
            <a:r>
              <a:rPr lang="en-US" sz="2400" dirty="0" smtClean="0">
                <a:latin typeface="Arial" pitchFamily="34" charset="0"/>
                <a:cs typeface="Arial" pitchFamily="34" charset="0"/>
              </a:rPr>
              <a:t>Tabulated data was generally within 2-5% of recorded data.</a:t>
            </a:r>
            <a:endParaRPr lang="en-US" sz="2400" dirty="0">
              <a:latin typeface="Arial" pitchFamily="34" charset="0"/>
              <a:cs typeface="Arial" pitchFamily="34" charset="0"/>
            </a:endParaRPr>
          </a:p>
        </p:txBody>
      </p:sp>
      <p:sp>
        <p:nvSpPr>
          <p:cNvPr id="52" name="Rounded Rectangle 51"/>
          <p:cNvSpPr/>
          <p:nvPr/>
        </p:nvSpPr>
        <p:spPr bwMode="auto">
          <a:xfrm>
            <a:off x="35215236" y="7118344"/>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Key Findings</a:t>
            </a:r>
            <a:endParaRPr lang="en-US" sz="4400" b="1" u="sng" dirty="0">
              <a:latin typeface="Arial" pitchFamily="34" charset="0"/>
              <a:cs typeface="Arial" pitchFamily="34" charset="0"/>
            </a:endParaRPr>
          </a:p>
        </p:txBody>
      </p:sp>
      <p:sp>
        <p:nvSpPr>
          <p:cNvPr id="53" name="TextBox 52"/>
          <p:cNvSpPr txBox="1"/>
          <p:nvPr/>
        </p:nvSpPr>
        <p:spPr>
          <a:xfrm>
            <a:off x="3497234" y="30927323"/>
            <a:ext cx="5418166" cy="646331"/>
          </a:xfrm>
          <a:prstGeom prst="rect">
            <a:avLst/>
          </a:prstGeom>
          <a:noFill/>
        </p:spPr>
        <p:txBody>
          <a:bodyPr wrap="square" rtlCol="0">
            <a:spAutoFit/>
          </a:bodyPr>
          <a:lstStyle/>
          <a:p>
            <a:r>
              <a:rPr lang="en-US" b="1" dirty="0" smtClean="0"/>
              <a:t>Figure </a:t>
            </a:r>
            <a:r>
              <a:rPr lang="en-US" b="1" dirty="0" smtClean="0"/>
              <a:t>3:</a:t>
            </a:r>
            <a:endParaRPr lang="en-US" b="1" dirty="0" smtClean="0"/>
          </a:p>
          <a:p>
            <a:r>
              <a:rPr lang="en-US" dirty="0" smtClean="0"/>
              <a:t>The ERPA </a:t>
            </a:r>
            <a:r>
              <a:rPr lang="en-US" dirty="0" smtClean="0"/>
              <a:t>sensor being tested with a cathode </a:t>
            </a:r>
            <a:endParaRPr lang="en-US" dirty="0"/>
          </a:p>
        </p:txBody>
      </p:sp>
      <p:sp>
        <p:nvSpPr>
          <p:cNvPr id="66" name="Rounded Rectangle 65"/>
          <p:cNvSpPr/>
          <p:nvPr/>
        </p:nvSpPr>
        <p:spPr bwMode="auto">
          <a:xfrm>
            <a:off x="804947" y="15539313"/>
            <a:ext cx="9918472" cy="8090708"/>
          </a:xfrm>
          <a:prstGeom prst="round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indent="0" algn="just" defTabSz="914400" rtl="0" eaLnBrk="0" fontAlgn="base" latinLnBrk="0" hangingPunct="0">
              <a:lnSpc>
                <a:spcPct val="100000"/>
              </a:lnSpc>
              <a:spcBef>
                <a:spcPct val="0"/>
              </a:spcBef>
              <a:spcAft>
                <a:spcPct val="0"/>
              </a:spcAft>
              <a:buClrTx/>
              <a:buSzTx/>
              <a:buFontTx/>
              <a:buNone/>
              <a:tabLst/>
            </a:pPr>
            <a:endParaRPr lang="en-US" sz="2400" dirty="0" smtClean="0">
              <a:latin typeface="Arial" pitchFamily="34" charset="0"/>
              <a:cs typeface="Arial" pitchFamily="34" charset="0"/>
            </a:endParaRPr>
          </a:p>
          <a:p>
            <a:pPr marL="0" marR="0" indent="0" algn="just" defTabSz="914400" rtl="0" eaLnBrk="0" fontAlgn="base" latinLnBrk="0" hangingPunct="0">
              <a:lnSpc>
                <a:spcPct val="150000"/>
              </a:lnSpc>
              <a:spcBef>
                <a:spcPct val="0"/>
              </a:spcBef>
              <a:spcAft>
                <a:spcPct val="0"/>
              </a:spcAft>
              <a:buClrTx/>
              <a:buSzTx/>
              <a:buFontTx/>
              <a:buNone/>
              <a:tabLst/>
            </a:pPr>
            <a:r>
              <a:rPr lang="en-US" sz="2400" dirty="0" smtClean="0">
                <a:latin typeface="Arial" pitchFamily="34" charset="0"/>
                <a:cs typeface="Arial" pitchFamily="34" charset="0"/>
              </a:rPr>
              <a:t>Under and IROP grant from the UNH Hamel Center, I worked at the University of Oslo’s (</a:t>
            </a:r>
            <a:r>
              <a:rPr lang="en-US" sz="2400" dirty="0" err="1" smtClean="0">
                <a:latin typeface="Arial" pitchFamily="34" charset="0"/>
                <a:cs typeface="Arial" pitchFamily="34" charset="0"/>
              </a:rPr>
              <a:t>UiO</a:t>
            </a:r>
            <a:r>
              <a:rPr lang="en-US" sz="2400" dirty="0" smtClean="0">
                <a:latin typeface="Arial" pitchFamily="34" charset="0"/>
                <a:cs typeface="Arial" pitchFamily="34" charset="0"/>
              </a:rPr>
              <a:t>) Physics Department attempting to correlate data from UNH’s ERPA sensor and </a:t>
            </a:r>
            <a:r>
              <a:rPr lang="en-US" sz="2400" dirty="0" err="1" smtClean="0">
                <a:latin typeface="Arial" pitchFamily="34" charset="0"/>
                <a:cs typeface="Arial" pitchFamily="34" charset="0"/>
              </a:rPr>
              <a:t>UiO’s</a:t>
            </a:r>
            <a:r>
              <a:rPr lang="en-US" sz="2400" dirty="0" smtClean="0">
                <a:latin typeface="Arial" pitchFamily="34" charset="0"/>
                <a:cs typeface="Arial" pitchFamily="34" charset="0"/>
              </a:rPr>
              <a:t> m-NLP probe to see if there was a correlation between data sets. At </a:t>
            </a:r>
            <a:r>
              <a:rPr lang="en-US" sz="2400" dirty="0" err="1" smtClean="0">
                <a:latin typeface="Arial" pitchFamily="34" charset="0"/>
                <a:cs typeface="Arial" pitchFamily="34" charset="0"/>
              </a:rPr>
              <a:t>UiO</a:t>
            </a:r>
            <a:r>
              <a:rPr lang="en-US" sz="2400" dirty="0" smtClean="0">
                <a:latin typeface="Arial" pitchFamily="34" charset="0"/>
                <a:cs typeface="Arial" pitchFamily="34" charset="0"/>
              </a:rPr>
              <a:t>, I consulted with the team members that created the sensor, and worked with them to derive some kind of governing theory behind the relations we observed. In addition, I also worked to analyze the MICA mission in its entirety, looking beyond the instrumentation to understand the environment in which the rocket mission took place. The initial results look promising, but it also became apparent that more work is needed to understand the sensor’s response before it can be used in this manner.</a:t>
            </a:r>
            <a:endParaRPr lang="en-US" sz="2400" dirty="0">
              <a:latin typeface="Arial" pitchFamily="34" charset="0"/>
              <a:cs typeface="Arial" pitchFamily="34" charset="0"/>
            </a:endParaRPr>
          </a:p>
        </p:txBody>
      </p:sp>
      <p:sp>
        <p:nvSpPr>
          <p:cNvPr id="49" name="Rounded Rectangle 48"/>
          <p:cNvSpPr/>
          <p:nvPr/>
        </p:nvSpPr>
        <p:spPr bwMode="auto">
          <a:xfrm>
            <a:off x="3147950" y="16031598"/>
            <a:ext cx="5350976"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1" i="0" strike="noStrike" cap="none" normalizeH="0" baseline="0" dirty="0" smtClean="0">
                <a:ln>
                  <a:noFill/>
                </a:ln>
                <a:solidFill>
                  <a:schemeClr val="tx1"/>
                </a:solidFill>
                <a:effectLst/>
                <a:latin typeface="Arial" pitchFamily="34" charset="0"/>
                <a:cs typeface="Arial" pitchFamily="34" charset="0"/>
              </a:rPr>
              <a:t>Project Outline</a:t>
            </a:r>
            <a:endParaRPr lang="en-US" sz="2400" b="1" u="sng" dirty="0">
              <a:latin typeface="Arial" pitchFamily="34" charset="0"/>
              <a:cs typeface="Arial" pitchFamily="34" charset="0"/>
            </a:endParaRPr>
          </a:p>
        </p:txBody>
      </p:sp>
      <p:sp>
        <p:nvSpPr>
          <p:cNvPr id="68" name="Rounded Rectangle 67"/>
          <p:cNvSpPr/>
          <p:nvPr/>
        </p:nvSpPr>
        <p:spPr bwMode="auto">
          <a:xfrm>
            <a:off x="24263499" y="24717464"/>
            <a:ext cx="6042659" cy="537029"/>
          </a:xfrm>
          <a:prstGeom prst="roundRect">
            <a:avLst/>
          </a:prstGeom>
          <a:solidFill>
            <a:schemeClr val="accent6">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en-US" sz="2400" b="1" dirty="0" smtClean="0">
                <a:latin typeface="Arial" pitchFamily="34" charset="0"/>
                <a:cs typeface="Arial" pitchFamily="34" charset="0"/>
              </a:rPr>
              <a:t>The MICA Mission</a:t>
            </a: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sz="4400" b="1" i="0" u="sng" strike="noStrike" cap="none" normalizeH="0" baseline="0" dirty="0" smtClean="0">
              <a:ln>
                <a:noFill/>
              </a:ln>
              <a:solidFill>
                <a:schemeClr val="tx1"/>
              </a:solidFill>
              <a:effectLst/>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b="1" u="sng" dirty="0">
              <a:latin typeface="Arial" pitchFamily="34" charset="0"/>
              <a:cs typeface="Arial" pitchFamily="34" charset="0"/>
            </a:endParaRPr>
          </a:p>
          <a:p>
            <a:pPr marL="0" marR="0" indent="0" algn="ctr" defTabSz="914400" rtl="0" eaLnBrk="0" fontAlgn="base" latinLnBrk="0" hangingPunct="0">
              <a:lnSpc>
                <a:spcPct val="100000"/>
              </a:lnSpc>
              <a:spcBef>
                <a:spcPct val="0"/>
              </a:spcBef>
              <a:spcAft>
                <a:spcPct val="0"/>
              </a:spcAft>
              <a:buClrTx/>
              <a:buSzTx/>
              <a:buFontTx/>
              <a:buNone/>
              <a:tabLst/>
            </a:pPr>
            <a:endParaRPr lang="en-US" sz="4400" dirty="0">
              <a:latin typeface="Arial" pitchFamily="34" charset="0"/>
              <a:cs typeface="Arial" pitchFamily="34" charset="0"/>
            </a:endParaRPr>
          </a:p>
        </p:txBody>
      </p:sp>
      <p:sp>
        <p:nvSpPr>
          <p:cNvPr id="10" name="TextBox 9"/>
          <p:cNvSpPr txBox="1"/>
          <p:nvPr/>
        </p:nvSpPr>
        <p:spPr>
          <a:xfrm>
            <a:off x="27284828" y="25939140"/>
            <a:ext cx="4083344" cy="5078313"/>
          </a:xfrm>
          <a:prstGeom prst="rect">
            <a:avLst/>
          </a:prstGeom>
          <a:noFill/>
        </p:spPr>
        <p:txBody>
          <a:bodyPr wrap="square" rtlCol="0">
            <a:spAutoFit/>
          </a:bodyPr>
          <a:lstStyle/>
          <a:p>
            <a:pPr algn="just">
              <a:lnSpc>
                <a:spcPct val="150000"/>
              </a:lnSpc>
            </a:pPr>
            <a:r>
              <a:rPr lang="en-US" sz="2400" dirty="0" smtClean="0"/>
              <a:t>Standing for Magnetosphere</a:t>
            </a:r>
          </a:p>
          <a:p>
            <a:pPr algn="just">
              <a:lnSpc>
                <a:spcPct val="150000"/>
              </a:lnSpc>
            </a:pPr>
            <a:r>
              <a:rPr lang="en-US" sz="2400" dirty="0" smtClean="0"/>
              <a:t>- Ionosphere Coupling in the Alfvén resonator, the MICA mission investigated how electromagnetic waves  propagate in the aurora. It was launched from Poker Flat Rocket Range in Alaska on February 18, 2012.</a:t>
            </a:r>
            <a:endParaRPr lang="en-US" sz="2400" dirty="0"/>
          </a:p>
        </p:txBody>
      </p:sp>
      <p:sp>
        <p:nvSpPr>
          <p:cNvPr id="13" name="TextBox 12"/>
          <p:cNvSpPr txBox="1"/>
          <p:nvPr/>
        </p:nvSpPr>
        <p:spPr>
          <a:xfrm>
            <a:off x="16581508" y="4720370"/>
            <a:ext cx="10555005" cy="1015663"/>
          </a:xfrm>
          <a:prstGeom prst="rect">
            <a:avLst/>
          </a:prstGeom>
          <a:noFill/>
        </p:spPr>
        <p:txBody>
          <a:bodyPr wrap="none" rtlCol="0">
            <a:spAutoFit/>
          </a:bodyPr>
          <a:lstStyle/>
          <a:p>
            <a:pPr algn="ctr"/>
            <a:r>
              <a:rPr lang="en-US" sz="3600" i="1" dirty="0" smtClean="0"/>
              <a:t>John Heavisides; Dr. Marc </a:t>
            </a:r>
            <a:r>
              <a:rPr lang="en-US" sz="3600" i="1" dirty="0" err="1" smtClean="0"/>
              <a:t>Lessard</a:t>
            </a:r>
            <a:r>
              <a:rPr lang="en-US" sz="3600" i="1" dirty="0" smtClean="0"/>
              <a:t>, faculty adviser</a:t>
            </a:r>
          </a:p>
          <a:p>
            <a:pPr algn="ctr"/>
            <a:r>
              <a:rPr lang="en-US" sz="2400" i="1" dirty="0" smtClean="0"/>
              <a:t>Department of Physics, University of New Hampshire, Durham NH</a:t>
            </a: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416495" y="25706109"/>
            <a:ext cx="6813886" cy="5110415"/>
          </a:xfrm>
          <a:prstGeom prst="rect">
            <a:avLst/>
          </a:prstGeom>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441941" y="25706108"/>
            <a:ext cx="3694572" cy="5544379"/>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138974" y="7710645"/>
            <a:ext cx="9402711" cy="7320232"/>
          </a:xfrm>
          <a:prstGeom prst="rect">
            <a:avLst/>
          </a:prstGeom>
        </p:spPr>
      </p:pic>
      <p:pic>
        <p:nvPicPr>
          <p:cNvPr id="17" name="Picture 1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541685" y="7710645"/>
            <a:ext cx="9756290" cy="7320232"/>
          </a:xfrm>
          <a:prstGeom prst="rect">
            <a:avLst/>
          </a:prstGeom>
        </p:spPr>
      </p:pic>
      <p:sp>
        <p:nvSpPr>
          <p:cNvPr id="18" name="TextBox 17"/>
          <p:cNvSpPr txBox="1"/>
          <p:nvPr/>
        </p:nvSpPr>
        <p:spPr>
          <a:xfrm>
            <a:off x="13571536" y="15184815"/>
            <a:ext cx="6712590" cy="369332"/>
          </a:xfrm>
          <a:prstGeom prst="rect">
            <a:avLst/>
          </a:prstGeom>
          <a:noFill/>
        </p:spPr>
        <p:txBody>
          <a:bodyPr wrap="square" rtlCol="0">
            <a:spAutoFit/>
          </a:bodyPr>
          <a:lstStyle/>
          <a:p>
            <a:pPr algn="ctr"/>
            <a:r>
              <a:rPr lang="en-US" b="1" dirty="0" smtClean="0"/>
              <a:t>Figure 1: The correlation of the two sensors</a:t>
            </a:r>
            <a:endParaRPr lang="en-US" b="1" dirty="0"/>
          </a:p>
        </p:txBody>
      </p:sp>
      <p:sp>
        <p:nvSpPr>
          <p:cNvPr id="38" name="TextBox 37"/>
          <p:cNvSpPr txBox="1"/>
          <p:nvPr/>
        </p:nvSpPr>
        <p:spPr>
          <a:xfrm>
            <a:off x="23063535" y="15169981"/>
            <a:ext cx="6712590" cy="369332"/>
          </a:xfrm>
          <a:prstGeom prst="rect">
            <a:avLst/>
          </a:prstGeom>
          <a:noFill/>
        </p:spPr>
        <p:txBody>
          <a:bodyPr wrap="square" rtlCol="0">
            <a:spAutoFit/>
          </a:bodyPr>
          <a:lstStyle/>
          <a:p>
            <a:pPr algn="ctr"/>
            <a:r>
              <a:rPr lang="en-US" b="1" dirty="0" smtClean="0"/>
              <a:t>Figure 2: Re-deriving the density</a:t>
            </a:r>
            <a:endParaRPr lang="en-US" b="1" dirty="0"/>
          </a:p>
        </p:txBody>
      </p:sp>
      <p:pic>
        <p:nvPicPr>
          <p:cNvPr id="22" name="Picture 2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138974" y="15807828"/>
            <a:ext cx="9144474" cy="6462095"/>
          </a:xfrm>
          <a:prstGeom prst="rect">
            <a:avLst/>
          </a:prstGeom>
        </p:spPr>
      </p:pic>
      <p:sp>
        <p:nvSpPr>
          <p:cNvPr id="41" name="TextBox 40"/>
          <p:cNvSpPr txBox="1"/>
          <p:nvPr/>
        </p:nvSpPr>
        <p:spPr>
          <a:xfrm>
            <a:off x="13310510" y="22314559"/>
            <a:ext cx="7234642" cy="369332"/>
          </a:xfrm>
          <a:prstGeom prst="rect">
            <a:avLst/>
          </a:prstGeom>
          <a:noFill/>
        </p:spPr>
        <p:txBody>
          <a:bodyPr wrap="square" rtlCol="0">
            <a:spAutoFit/>
          </a:bodyPr>
          <a:lstStyle/>
          <a:p>
            <a:pPr algn="ctr"/>
            <a:r>
              <a:rPr lang="en-US" b="1" dirty="0" smtClean="0"/>
              <a:t>Figure 3: A similar effort is made with new data, to mixed results</a:t>
            </a:r>
            <a:endParaRPr lang="en-US" b="1" dirty="0"/>
          </a:p>
        </p:txBody>
      </p:sp>
      <p:pic>
        <p:nvPicPr>
          <p:cNvPr id="24" name="Picture 2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2582265" y="16031596"/>
            <a:ext cx="7675129" cy="5756347"/>
          </a:xfrm>
          <a:prstGeom prst="rect">
            <a:avLst/>
          </a:prstGeom>
        </p:spPr>
      </p:pic>
      <p:sp>
        <p:nvSpPr>
          <p:cNvPr id="43" name="TextBox 42"/>
          <p:cNvSpPr txBox="1"/>
          <p:nvPr/>
        </p:nvSpPr>
        <p:spPr>
          <a:xfrm>
            <a:off x="23063535" y="22327691"/>
            <a:ext cx="6712590" cy="646331"/>
          </a:xfrm>
          <a:prstGeom prst="rect">
            <a:avLst/>
          </a:prstGeom>
          <a:noFill/>
        </p:spPr>
        <p:txBody>
          <a:bodyPr wrap="square" rtlCol="0">
            <a:spAutoFit/>
          </a:bodyPr>
          <a:lstStyle/>
          <a:p>
            <a:pPr algn="ctr"/>
            <a:r>
              <a:rPr lang="en-US" b="1" dirty="0" smtClean="0"/>
              <a:t>Figure 4: The ERPA sensor that generated the studied data, mounted on the MICA rocket sub-payload.</a:t>
            </a:r>
            <a:endParaRPr lang="en-US" b="1" dirty="0"/>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25789</TotalTime>
  <Words>811</Words>
  <Application>Microsoft Office PowerPoint</Application>
  <PresentationFormat>Custom</PresentationFormat>
  <Paragraphs>70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PowerPoint Presentation</vt:lpstr>
    </vt:vector>
  </TitlesOfParts>
  <Company>Mark Lessard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Heavisdes</dc:creator>
  <cp:lastModifiedBy>John Heavisdes</cp:lastModifiedBy>
  <cp:revision>610</cp:revision>
  <cp:lastPrinted>2006-06-26T12:29:01Z</cp:lastPrinted>
  <dcterms:modified xsi:type="dcterms:W3CDTF">2015-04-19T22:40:29Z</dcterms:modified>
</cp:coreProperties>
</file>