
<file path=[Content_Types].xml><?xml version="1.0" encoding="utf-8"?>
<Types xmlns="http://schemas.openxmlformats.org/package/2006/content-types">
  <Default Extension="png" ContentType="image/png"/>
  <Default Extension="pdf" ContentType="application/pdf"/>
  <Default Extension="emf" ContentType="image/x-emf"/>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
  </p:notesMasterIdLst>
  <p:sldIdLst>
    <p:sldId id="268"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118" autoAdjust="0"/>
    <p:restoredTop sz="98934" autoAdjust="0"/>
  </p:normalViewPr>
  <p:slideViewPr>
    <p:cSldViewPr>
      <p:cViewPr>
        <p:scale>
          <a:sx n="20" d="100"/>
          <a:sy n="20" d="100"/>
        </p:scale>
        <p:origin x="-924" y="618"/>
      </p:cViewPr>
      <p:guideLst>
        <p:guide orient="horz" pos="10368"/>
        <p:guide pos="13824"/>
      </p:guideLst>
    </p:cSldViewPr>
  </p:slideViewPr>
  <p:outlineViewPr>
    <p:cViewPr>
      <p:scale>
        <a:sx n="33" d="100"/>
        <a:sy n="33" d="100"/>
      </p:scale>
      <p:origin x="0" y="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6B5D84-0BC4-488D-BCA2-B0116BF077D9}" type="datetimeFigureOut">
              <a:rPr lang="en-US" smtClean="0"/>
              <a:pPr/>
              <a:t>4/20/2015</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5C1EA9D-A9CB-4F1F-9824-A16CD992598D}" type="slidenum">
              <a:rPr lang="en-US" smtClean="0"/>
              <a:pPr/>
              <a:t>‹#›</a:t>
            </a:fld>
            <a:endParaRPr lang="en-US" dirty="0"/>
          </a:p>
        </p:txBody>
      </p:sp>
    </p:spTree>
    <p:extLst>
      <p:ext uri="{BB962C8B-B14F-4D97-AF65-F5344CB8AC3E}">
        <p14:creationId xmlns:p14="http://schemas.microsoft.com/office/powerpoint/2010/main" val="2709532392"/>
      </p:ext>
    </p:extLst>
  </p:cSld>
  <p:clrMap bg1="lt1" tx1="dk1" bg2="lt2" tx2="dk2" accent1="accent1" accent2="accent2" accent3="accent3" accent4="accent4" accent5="accent5" accent6="accent6" hlink="hlink" folHlink="folHlink"/>
  <p:notesStyle>
    <a:lvl1pPr marL="0" algn="l" defTabSz="4389120" rtl="0" eaLnBrk="1" latinLnBrk="0" hangingPunct="1">
      <a:defRPr sz="5800" kern="1200">
        <a:solidFill>
          <a:schemeClr val="tx1"/>
        </a:solidFill>
        <a:latin typeface="+mn-lt"/>
        <a:ea typeface="+mn-ea"/>
        <a:cs typeface="+mn-cs"/>
      </a:defRPr>
    </a:lvl1pPr>
    <a:lvl2pPr marL="2194560" algn="l" defTabSz="4389120" rtl="0" eaLnBrk="1" latinLnBrk="0" hangingPunct="1">
      <a:defRPr sz="5800" kern="1200">
        <a:solidFill>
          <a:schemeClr val="tx1"/>
        </a:solidFill>
        <a:latin typeface="+mn-lt"/>
        <a:ea typeface="+mn-ea"/>
        <a:cs typeface="+mn-cs"/>
      </a:defRPr>
    </a:lvl2pPr>
    <a:lvl3pPr marL="4389120" algn="l" defTabSz="4389120" rtl="0" eaLnBrk="1" latinLnBrk="0" hangingPunct="1">
      <a:defRPr sz="5800" kern="1200">
        <a:solidFill>
          <a:schemeClr val="tx1"/>
        </a:solidFill>
        <a:latin typeface="+mn-lt"/>
        <a:ea typeface="+mn-ea"/>
        <a:cs typeface="+mn-cs"/>
      </a:defRPr>
    </a:lvl3pPr>
    <a:lvl4pPr marL="6583680" algn="l" defTabSz="4389120" rtl="0" eaLnBrk="1" latinLnBrk="0" hangingPunct="1">
      <a:defRPr sz="5800" kern="1200">
        <a:solidFill>
          <a:schemeClr val="tx1"/>
        </a:solidFill>
        <a:latin typeface="+mn-lt"/>
        <a:ea typeface="+mn-ea"/>
        <a:cs typeface="+mn-cs"/>
      </a:defRPr>
    </a:lvl4pPr>
    <a:lvl5pPr marL="8778240" algn="l" defTabSz="4389120" rtl="0" eaLnBrk="1" latinLnBrk="0" hangingPunct="1">
      <a:defRPr sz="5800" kern="1200">
        <a:solidFill>
          <a:schemeClr val="tx1"/>
        </a:solidFill>
        <a:latin typeface="+mn-lt"/>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r>
              <a:rPr lang="en-US" dirty="0" smtClean="0"/>
              <a:t>Short</a:t>
            </a:r>
            <a:r>
              <a:rPr lang="en-US" baseline="0" dirty="0" smtClean="0"/>
              <a:t> Draft 2</a:t>
            </a:r>
          </a:p>
          <a:p>
            <a:r>
              <a:rPr lang="en-US" baseline="0" dirty="0" smtClean="0"/>
              <a:t>Note: if this one is used I will edit graph so the depth is reversed like the Eclipse graph</a:t>
            </a:r>
            <a:endParaRPr lang="en-US" dirty="0"/>
          </a:p>
        </p:txBody>
      </p:sp>
      <p:sp>
        <p:nvSpPr>
          <p:cNvPr id="4" name="Slide Number Placeholder 3"/>
          <p:cNvSpPr>
            <a:spLocks noGrp="1"/>
          </p:cNvSpPr>
          <p:nvPr>
            <p:ph type="sldNum" sz="quarter" idx="10"/>
          </p:nvPr>
        </p:nvSpPr>
        <p:spPr/>
        <p:txBody>
          <a:bodyPr/>
          <a:lstStyle/>
          <a:p>
            <a:fld id="{35C1EA9D-A9CB-4F1F-9824-A16CD992598D}" type="slidenum">
              <a:rPr lang="en-US" smtClean="0"/>
              <a:pPr/>
              <a:t>1</a:t>
            </a:fld>
            <a:endParaRPr lang="en-US" dirty="0"/>
          </a:p>
        </p:txBody>
      </p:sp>
    </p:spTree>
    <p:extLst>
      <p:ext uri="{BB962C8B-B14F-4D97-AF65-F5344CB8AC3E}">
        <p14:creationId xmlns:p14="http://schemas.microsoft.com/office/powerpoint/2010/main" val="31636148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18561216"/>
            <a:ext cx="43891200" cy="14357184"/>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2" name="Rectangle 11"/>
          <p:cNvSpPr/>
          <p:nvPr/>
        </p:nvSpPr>
        <p:spPr>
          <a:xfrm>
            <a:off x="0" y="0"/>
            <a:ext cx="43891200" cy="18561216"/>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3" name="Rectangle 12"/>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4" name="Oval 13"/>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3" name="Subtitle 2"/>
          <p:cNvSpPr>
            <a:spLocks noGrp="1"/>
          </p:cNvSpPr>
          <p:nvPr>
            <p:ph type="subTitle" idx="1"/>
          </p:nvPr>
        </p:nvSpPr>
        <p:spPr>
          <a:xfrm>
            <a:off x="7074216" y="24252220"/>
            <a:ext cx="27057648" cy="4234171"/>
          </a:xfrm>
        </p:spPr>
        <p:txBody>
          <a:bodyPr>
            <a:normAutofit/>
          </a:bodyPr>
          <a:lstStyle>
            <a:lvl1pPr marL="0" indent="0" algn="l">
              <a:buNone/>
              <a:defRPr sz="10600">
                <a:solidFill>
                  <a:schemeClr val="tx2"/>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1BE0DB-9CA4-4481-B009-FCA0F9FF8401}" type="slidenum">
              <a:rPr lang="en-US" smtClean="0"/>
              <a:pPr/>
              <a:t>‹#›</a:t>
            </a:fld>
            <a:endParaRPr lang="en-US" dirty="0"/>
          </a:p>
        </p:txBody>
      </p:sp>
      <p:sp>
        <p:nvSpPr>
          <p:cNvPr id="2" name="Title 1"/>
          <p:cNvSpPr>
            <a:spLocks noGrp="1"/>
          </p:cNvSpPr>
          <p:nvPr>
            <p:ph type="ctrTitle"/>
          </p:nvPr>
        </p:nvSpPr>
        <p:spPr>
          <a:xfrm>
            <a:off x="3924392" y="15034995"/>
            <a:ext cx="34441685" cy="8607202"/>
          </a:xfrm>
          <a:effectLst/>
        </p:spPr>
        <p:txBody>
          <a:bodyPr>
            <a:noAutofit/>
          </a:bodyPr>
          <a:lstStyle>
            <a:lvl1pPr marL="3072384" indent="-2194560" algn="l">
              <a:defRPr sz="259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1BE0DB-9CA4-4481-B009-FCA0F9FF8401}"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5486400" y="3511296"/>
            <a:ext cx="30723840"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8" name="Rectangle 7"/>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Oval 9"/>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2" name="Title 1"/>
          <p:cNvSpPr>
            <a:spLocks noGrp="1"/>
          </p:cNvSpPr>
          <p:nvPr>
            <p:ph type="title"/>
          </p:nvPr>
        </p:nvSpPr>
        <p:spPr>
          <a:xfrm>
            <a:off x="9759336" y="10428711"/>
            <a:ext cx="28639997" cy="11632061"/>
          </a:xfrm>
          <a:effectLst/>
        </p:spPr>
        <p:txBody>
          <a:bodyPr anchor="b"/>
          <a:lstStyle>
            <a:lvl1pPr algn="r">
              <a:defRPr sz="221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9707704" y="22116053"/>
            <a:ext cx="28658371" cy="4010208"/>
          </a:xfrm>
        </p:spPr>
        <p:txBody>
          <a:bodyPr anchor="t"/>
          <a:lstStyle>
            <a:lvl1pPr marL="0" indent="0" algn="r">
              <a:buNone/>
              <a:defRPr sz="9600">
                <a:solidFill>
                  <a:schemeClr val="tx2"/>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1BE0DB-9CA4-4481-B009-FCA0F9FF8401}"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F1BE0DB-9CA4-4481-B009-FCA0F9FF8401}" type="slidenum">
              <a:rPr lang="en-US" smtClean="0"/>
              <a:pPr/>
              <a:t>‹#›</a:t>
            </a:fld>
            <a:endParaRPr lang="en-US" dirty="0"/>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5486396" y="3511291"/>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22296731" y="3511296"/>
            <a:ext cx="16064179" cy="166786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5486401"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5550947" y="6721570"/>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307051" y="3511296"/>
            <a:ext cx="16064179" cy="3070858"/>
          </a:xfrm>
        </p:spPr>
        <p:txBody>
          <a:bodyPr anchor="b">
            <a:noAutofit/>
          </a:bodyPr>
          <a:lstStyle>
            <a:lvl1pPr marL="0" indent="0" algn="ctr">
              <a:buNone/>
              <a:defRPr lang="en-US" sz="115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marL="0" lvl="0" indent="0" algn="ctr" defTabSz="4389120" rtl="0" eaLnBrk="1" latinLnBrk="0" hangingPunct="1">
              <a:spcBef>
                <a:spcPct val="20000"/>
              </a:spcBef>
              <a:spcAft>
                <a:spcPts val="144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22296121" y="6715354"/>
            <a:ext cx="16064179" cy="13167360"/>
          </a:xfrm>
        </p:spPr>
        <p:txBody>
          <a:bodyPr>
            <a:normAutofit/>
          </a:bodyPr>
          <a:lstStyle>
            <a:lvl1pPr>
              <a:defRPr sz="8600"/>
            </a:lvl1pPr>
            <a:lvl2pPr>
              <a:defRPr sz="8600"/>
            </a:lvl2pPr>
            <a:lvl3pPr>
              <a:defRPr sz="77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F1BE0DB-9CA4-4481-B009-FCA0F9FF8401}" type="slidenum">
              <a:rPr lang="en-US" smtClean="0"/>
              <a:pPr/>
              <a:t>‹#›</a:t>
            </a:fld>
            <a:endParaRPr lang="en-US" dirty="0"/>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F1BE0DB-9CA4-4481-B009-FCA0F9FF8401}"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F1BE0DB-9CA4-4481-B009-FCA0F9FF8401}"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027659" y="10607044"/>
            <a:ext cx="17453208" cy="6040766"/>
          </a:xfrm>
          <a:effectLst/>
        </p:spPr>
        <p:txBody>
          <a:bodyPr anchor="b">
            <a:noAutofit/>
          </a:bodyPr>
          <a:lstStyle>
            <a:lvl1pPr marL="1097280" indent="-1097280" algn="l">
              <a:defRPr sz="134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22048875" y="3511296"/>
            <a:ext cx="19282008" cy="23494704"/>
          </a:xfrm>
        </p:spPr>
        <p:txBody>
          <a:bodyPr anchor="ctr"/>
          <a:lstStyle>
            <a:lvl1pPr>
              <a:defRPr sz="10600"/>
            </a:lvl1pPr>
            <a:lvl2pPr>
              <a:defRPr sz="9600"/>
            </a:lvl2pPr>
            <a:lvl3pPr>
              <a:defRPr sz="8600"/>
            </a:lvl3pPr>
            <a:lvl4pPr>
              <a:defRPr sz="7700"/>
            </a:lvl4pPr>
            <a:lvl5pPr>
              <a:defRPr sz="67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163672" y="16789450"/>
            <a:ext cx="16265568" cy="10269686"/>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F1BE0DB-9CA4-4481-B009-FCA0F9FF8401}"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18561216"/>
            <a:ext cx="43891200" cy="14357184"/>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0"/>
            <a:ext cx="43891200" cy="18561216"/>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Rectangle 9"/>
          <p:cNvSpPr/>
          <p:nvPr/>
        </p:nvSpPr>
        <p:spPr>
          <a:xfrm>
            <a:off x="0" y="12731093"/>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1" name="Oval 10"/>
          <p:cNvSpPr/>
          <p:nvPr/>
        </p:nvSpPr>
        <p:spPr>
          <a:xfrm>
            <a:off x="0" y="7680960"/>
            <a:ext cx="43891200" cy="2450592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3" name="Picture Placeholder 2"/>
          <p:cNvSpPr>
            <a:spLocks noGrp="1"/>
          </p:cNvSpPr>
          <p:nvPr>
            <p:ph type="pic" idx="1"/>
          </p:nvPr>
        </p:nvSpPr>
        <p:spPr>
          <a:xfrm>
            <a:off x="21480840" y="5486401"/>
            <a:ext cx="19751040" cy="15013469"/>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96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dirty="0" smtClean="0"/>
              <a:t>Click icon to add picture</a:t>
            </a:r>
            <a:endParaRPr lang="en-US" dirty="0"/>
          </a:p>
        </p:txBody>
      </p:sp>
      <p:sp>
        <p:nvSpPr>
          <p:cNvPr id="4" name="Text Placeholder 3"/>
          <p:cNvSpPr>
            <a:spLocks noGrp="1"/>
          </p:cNvSpPr>
          <p:nvPr>
            <p:ph type="body" sz="half" idx="2"/>
          </p:nvPr>
        </p:nvSpPr>
        <p:spPr>
          <a:xfrm>
            <a:off x="4213859" y="4850333"/>
            <a:ext cx="17731747" cy="10382496"/>
          </a:xfrm>
        </p:spPr>
        <p:txBody>
          <a:bodyPr anchor="b"/>
          <a:lstStyle>
            <a:lvl1pPr marL="877824" indent="-877824">
              <a:buFont typeface="Georgia" pitchFamily="18" charset="0"/>
              <a:buChar char="*"/>
              <a:defRPr sz="7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F1BE0DB-9CA4-4481-B009-FCA0F9FF8401}" type="slidenum">
              <a:rPr lang="en-US" smtClean="0"/>
              <a:pPr/>
              <a:t>‹#›</a:t>
            </a:fld>
            <a:endParaRPr lang="en-US" dirty="0"/>
          </a:p>
        </p:txBody>
      </p:sp>
      <p:sp>
        <p:nvSpPr>
          <p:cNvPr id="2" name="Title 1"/>
          <p:cNvSpPr>
            <a:spLocks noGrp="1"/>
          </p:cNvSpPr>
          <p:nvPr>
            <p:ph type="title"/>
          </p:nvPr>
        </p:nvSpPr>
        <p:spPr>
          <a:xfrm>
            <a:off x="3490887" y="21429221"/>
            <a:ext cx="30640983" cy="5486400"/>
          </a:xfrm>
        </p:spPr>
        <p:txBody>
          <a:bodyPr anchor="b">
            <a:noAutofit/>
          </a:bodyPr>
          <a:lstStyle>
            <a:lvl1pPr algn="l">
              <a:defRPr sz="221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9144000" y="3511291"/>
            <a:ext cx="30723840" cy="16678656"/>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1BE0DB-9CA4-4481-B009-FCA0F9FF8401}" type="slidenum">
              <a:rPr lang="en-US" smtClean="0"/>
              <a:pPr/>
              <a:t>‹#›</a:t>
            </a:fld>
            <a:endParaRPr lang="en-US" dirty="0"/>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538039" y="1807285"/>
            <a:ext cx="9875520" cy="25144027"/>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15955745" y="3511295"/>
            <a:ext cx="23180579" cy="234946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7423A27B-6DD2-4D97-8EFD-480747238C29}" type="datetimeFigureOut">
              <a:rPr lang="en-US" smtClean="0"/>
              <a:pPr/>
              <a:t>4/20/2015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F1BE0DB-9CA4-4481-B009-FCA0F9FF8401}" type="slidenum">
              <a:rPr lang="en-US" smtClean="0"/>
              <a:pPr/>
              <a:t>‹#›</a:t>
            </a:fld>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24505920"/>
            <a:ext cx="43891200" cy="84124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8" name="Rectangle 7"/>
          <p:cNvSpPr/>
          <p:nvPr/>
        </p:nvSpPr>
        <p:spPr>
          <a:xfrm>
            <a:off x="0" y="0"/>
            <a:ext cx="43891200" cy="24505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9" name="Rectangle 8"/>
          <p:cNvSpPr/>
          <p:nvPr/>
        </p:nvSpPr>
        <p:spPr>
          <a:xfrm>
            <a:off x="0" y="18087859"/>
            <a:ext cx="43891200" cy="109728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10" name="Oval 9"/>
          <p:cNvSpPr/>
          <p:nvPr/>
        </p:nvSpPr>
        <p:spPr>
          <a:xfrm>
            <a:off x="0" y="7680960"/>
            <a:ext cx="43891200" cy="2450592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438912" tIns="219456" rIns="438912" bIns="219456" rtlCol="0" anchor="ctr"/>
          <a:lstStyle/>
          <a:p>
            <a:pPr algn="ctr"/>
            <a:endParaRPr lang="en-US" dirty="0"/>
          </a:p>
        </p:txBody>
      </p:sp>
      <p:sp>
        <p:nvSpPr>
          <p:cNvPr id="2" name="Title Placeholder 1"/>
          <p:cNvSpPr>
            <a:spLocks noGrp="1"/>
          </p:cNvSpPr>
          <p:nvPr>
            <p:ph type="title"/>
          </p:nvPr>
        </p:nvSpPr>
        <p:spPr>
          <a:xfrm>
            <a:off x="8607791" y="20986406"/>
            <a:ext cx="31260053" cy="5486400"/>
          </a:xfrm>
          <a:prstGeom prst="rect">
            <a:avLst/>
          </a:prstGeom>
          <a:effectLst/>
        </p:spPr>
        <p:txBody>
          <a:bodyPr vert="horz" lIns="438912" tIns="219456" rIns="438912" bIns="219456"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5486400" y="3514848"/>
            <a:ext cx="30723840" cy="16678656"/>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9626560" y="29626562"/>
            <a:ext cx="12070080" cy="1752600"/>
          </a:xfrm>
          <a:prstGeom prst="rect">
            <a:avLst/>
          </a:prstGeom>
        </p:spPr>
        <p:txBody>
          <a:bodyPr vert="horz" lIns="438912" tIns="219456" rIns="438912" bIns="219456" rtlCol="0" anchor="ctr"/>
          <a:lstStyle>
            <a:lvl1pPr algn="r">
              <a:defRPr sz="5300" b="1">
                <a:solidFill>
                  <a:schemeClr val="tx1">
                    <a:lumMod val="50000"/>
                    <a:lumOff val="50000"/>
                  </a:schemeClr>
                </a:solidFill>
              </a:defRPr>
            </a:lvl1pPr>
          </a:lstStyle>
          <a:p>
            <a:fld id="{7423A27B-6DD2-4D97-8EFD-480747238C29}" type="datetimeFigureOut">
              <a:rPr lang="en-US" smtClean="0"/>
              <a:pPr/>
              <a:t>4/20/2015</a:t>
            </a:fld>
            <a:endParaRPr lang="en-US" dirty="0"/>
          </a:p>
        </p:txBody>
      </p:sp>
      <p:sp>
        <p:nvSpPr>
          <p:cNvPr id="5" name="Footer Placeholder 4"/>
          <p:cNvSpPr>
            <a:spLocks noGrp="1"/>
          </p:cNvSpPr>
          <p:nvPr>
            <p:ph type="ftr" sz="quarter" idx="3"/>
          </p:nvPr>
        </p:nvSpPr>
        <p:spPr>
          <a:xfrm>
            <a:off x="2194559" y="29626562"/>
            <a:ext cx="16093445" cy="1752600"/>
          </a:xfrm>
          <a:prstGeom prst="rect">
            <a:avLst/>
          </a:prstGeom>
        </p:spPr>
        <p:txBody>
          <a:bodyPr vert="horz" lIns="438912" tIns="219456" rIns="438912" bIns="219456" rtlCol="0" anchor="ctr"/>
          <a:lstStyle>
            <a:lvl1pPr algn="l">
              <a:defRPr sz="5300" b="1">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8288000" y="29626562"/>
            <a:ext cx="8778240" cy="1752600"/>
          </a:xfrm>
          <a:prstGeom prst="rect">
            <a:avLst/>
          </a:prstGeom>
        </p:spPr>
        <p:txBody>
          <a:bodyPr vert="horz" lIns="438912" tIns="219456" rIns="438912" bIns="219456" rtlCol="0" anchor="ctr"/>
          <a:lstStyle>
            <a:lvl1pPr algn="ctr">
              <a:defRPr sz="5800" b="1">
                <a:solidFill>
                  <a:schemeClr val="tx1">
                    <a:lumMod val="50000"/>
                    <a:lumOff val="50000"/>
                  </a:schemeClr>
                </a:solidFill>
              </a:defRPr>
            </a:lvl1pPr>
          </a:lstStyle>
          <a:p>
            <a:fld id="{EF1BE0DB-9CA4-4481-B009-FCA0F9FF8401}"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marL="1536192" indent="-1536192" algn="r" defTabSz="4389120" rtl="0" eaLnBrk="1" latinLnBrk="0" hangingPunct="1">
        <a:spcBef>
          <a:spcPct val="0"/>
        </a:spcBef>
        <a:buClr>
          <a:schemeClr val="accent6">
            <a:lumMod val="75000"/>
          </a:schemeClr>
        </a:buClr>
        <a:buSzPct val="128000"/>
        <a:buFont typeface="Georgia" pitchFamily="18" charset="0"/>
        <a:buChar char="*"/>
        <a:defRPr sz="221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109728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10600" kern="1200">
          <a:solidFill>
            <a:schemeClr val="tx1">
              <a:lumMod val="75000"/>
              <a:lumOff val="25000"/>
            </a:schemeClr>
          </a:solidFill>
          <a:latin typeface="+mn-lt"/>
          <a:ea typeface="+mn-ea"/>
          <a:cs typeface="+mn-cs"/>
        </a:defRPr>
      </a:lvl1pPr>
      <a:lvl2pPr marL="263347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9600" kern="1200">
          <a:solidFill>
            <a:schemeClr val="tx1">
              <a:lumMod val="75000"/>
              <a:lumOff val="25000"/>
            </a:schemeClr>
          </a:solidFill>
          <a:latin typeface="+mn-lt"/>
          <a:ea typeface="+mn-ea"/>
          <a:cs typeface="+mn-cs"/>
        </a:defRPr>
      </a:lvl2pPr>
      <a:lvl3pPr marL="39502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8600" kern="1200">
          <a:solidFill>
            <a:schemeClr val="tx1">
              <a:lumMod val="75000"/>
              <a:lumOff val="25000"/>
            </a:schemeClr>
          </a:solidFill>
          <a:latin typeface="+mn-lt"/>
          <a:ea typeface="+mn-ea"/>
          <a:cs typeface="+mn-cs"/>
        </a:defRPr>
      </a:lvl3pPr>
      <a:lvl4pPr marL="5266944"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7700" kern="1200">
          <a:solidFill>
            <a:schemeClr val="tx1">
              <a:lumMod val="75000"/>
              <a:lumOff val="25000"/>
            </a:schemeClr>
          </a:solidFill>
          <a:latin typeface="+mn-lt"/>
          <a:ea typeface="+mn-ea"/>
          <a:cs typeface="+mn-cs"/>
        </a:defRPr>
      </a:lvl4pPr>
      <a:lvl5pPr marL="6671462"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5pPr>
      <a:lvl6pPr marL="798819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6pPr>
      <a:lvl7pPr marL="9436608"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7pPr>
      <a:lvl8pPr marL="1097280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8pPr>
      <a:lvl9pPr marL="12421210" indent="-877824" algn="l" defTabSz="4389120" rtl="0" eaLnBrk="1" latinLnBrk="0" hangingPunct="1">
        <a:spcBef>
          <a:spcPct val="20000"/>
        </a:spcBef>
        <a:spcAft>
          <a:spcPts val="1440"/>
        </a:spcAft>
        <a:buClr>
          <a:schemeClr val="accent6">
            <a:lumMod val="75000"/>
          </a:schemeClr>
        </a:buClr>
        <a:buSzPct val="130000"/>
        <a:buFont typeface="Georgia" pitchFamily="18" charset="0"/>
        <a:buChar char="*"/>
        <a:defRPr sz="6700" kern="1200">
          <a:solidFill>
            <a:schemeClr val="tx1">
              <a:lumMod val="75000"/>
              <a:lumOff val="25000"/>
            </a:schemeClr>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18" Type="http://schemas.openxmlformats.org/officeDocument/2006/relationships/image" Target="../media/image9.png"/><Relationship Id="rId3" Type="http://schemas.openxmlformats.org/officeDocument/2006/relationships/image" Target="../media/image1.png"/><Relationship Id="rId7" Type="http://schemas.openxmlformats.org/officeDocument/2006/relationships/image" Target="../media/image5.png"/><Relationship Id="rId17" Type="http://schemas.openxmlformats.org/officeDocument/2006/relationships/image" Target="../media/image10.pdf"/><Relationship Id="rId2" Type="http://schemas.openxmlformats.org/officeDocument/2006/relationships/notesSlide" Target="../notesSlides/notesSlide1.xml"/><Relationship Id="rId16" Type="http://schemas.openxmlformats.org/officeDocument/2006/relationships/image" Target="../media/image8.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emf"/><Relationship Id="rId15" Type="http://schemas.openxmlformats.org/officeDocument/2006/relationships/image" Target="../media/image8.pdf"/><Relationship Id="rId10" Type="http://schemas.openxmlformats.org/officeDocument/2006/relationships/image" Target="../media/image7.jpeg"/><Relationship Id="rId4" Type="http://schemas.openxmlformats.org/officeDocument/2006/relationships/image" Target="../media/image2.png"/><Relationship Id="rId9"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43200" y="-124137"/>
            <a:ext cx="38404800" cy="5952399"/>
          </a:xfrm>
          <a:prstGeom prst="rect">
            <a:avLst/>
          </a:prstGeom>
          <a:noFill/>
          <a:ln>
            <a:noFill/>
          </a:ln>
        </p:spPr>
        <p:txBody>
          <a:bodyPr wrap="square" lIns="438912" tIns="219456" rIns="438912" bIns="219456" rtlCol="0">
            <a:spAutoFit/>
          </a:bodyPr>
          <a:lstStyle/>
          <a:p>
            <a:pPr algn="ctr"/>
            <a:r>
              <a:rPr lang="en-US" sz="10000" dirty="0"/>
              <a:t>Atmospheric Nuclear Weapon Testing Horizons: Establishing Depth-Age Relationships in an Alaskan </a:t>
            </a:r>
            <a:r>
              <a:rPr lang="en-US" sz="10000" dirty="0" smtClean="0"/>
              <a:t>Ice Core</a:t>
            </a:r>
          </a:p>
          <a:p>
            <a:pPr algn="ctr"/>
            <a:r>
              <a:rPr lang="en-US" sz="6200" dirty="0"/>
              <a:t>Megan </a:t>
            </a:r>
            <a:r>
              <a:rPr lang="en-US" sz="6200" dirty="0" smtClean="0"/>
              <a:t>Dalton, Environmental Science/COLSA</a:t>
            </a:r>
          </a:p>
          <a:p>
            <a:pPr algn="ctr"/>
            <a:r>
              <a:rPr lang="en-US" sz="4800" dirty="0"/>
              <a:t>Faculty Mentor:  Cameron Wake, Earth Systems Research Center/EOS</a:t>
            </a:r>
          </a:p>
          <a:p>
            <a:pPr algn="ctr"/>
            <a:r>
              <a:rPr lang="en-US" sz="4800" dirty="0"/>
              <a:t>University of New Hampshire </a:t>
            </a:r>
            <a:endParaRPr lang="en-US" sz="5400"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1524" y="1761658"/>
            <a:ext cx="2687179" cy="2627462"/>
          </a:xfrm>
          <a:prstGeom prst="rect">
            <a:avLst/>
          </a:prstGeom>
          <a:noFill/>
          <a:ln w="12700">
            <a:solidFill>
              <a:schemeClr val="tx1"/>
            </a:solidFill>
            <a:miter lim="800000"/>
            <a:headEnd/>
            <a:tailEnd/>
          </a:ln>
          <a:extLst>
            <a:ext uri="{909E8E84-426E-40DD-AFC4-6F175D3DCCD1}">
              <a14:hiddenFill xmlns:a14="http://schemas.microsoft.com/office/drawing/2010/main">
                <a:solidFill>
                  <a:schemeClr val="accent1"/>
                </a:solidFill>
              </a14:hiddenFill>
            </a:ext>
          </a:extLst>
        </p:spPr>
      </p:pic>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19200" y="20116800"/>
            <a:ext cx="13234590" cy="346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2" y="6221950"/>
            <a:ext cx="16093435" cy="1397306"/>
          </a:xfrm>
          <a:prstGeom prst="rect">
            <a:avLst/>
          </a:prstGeom>
          <a:solidFill>
            <a:srgbClr val="0070C0"/>
          </a:solidFill>
        </p:spPr>
        <p:txBody>
          <a:bodyPr wrap="square" lIns="438912" tIns="219456" rIns="438912" bIns="219456" rtlCol="0">
            <a:spAutoFit/>
          </a:bodyPr>
          <a:lstStyle>
            <a:defPPr>
              <a:defRPr lang="en-US"/>
            </a:defPPr>
            <a:lvl1pPr algn="ctr">
              <a:defRPr b="1">
                <a:solidFill>
                  <a:schemeClr val="bg1"/>
                </a:solidFill>
              </a:defRPr>
            </a:lvl1pPr>
          </a:lstStyle>
          <a:p>
            <a:r>
              <a:rPr lang="en-US" sz="6200" dirty="0"/>
              <a:t>Cesium-137 Reference Horizons</a:t>
            </a:r>
          </a:p>
        </p:txBody>
      </p:sp>
      <p:sp>
        <p:nvSpPr>
          <p:cNvPr id="3" name="TextBox 2"/>
          <p:cNvSpPr txBox="1"/>
          <p:nvPr/>
        </p:nvSpPr>
        <p:spPr>
          <a:xfrm>
            <a:off x="0" y="18516600"/>
            <a:ext cx="16093435" cy="1397306"/>
          </a:xfrm>
          <a:prstGeom prst="rect">
            <a:avLst/>
          </a:prstGeom>
          <a:solidFill>
            <a:srgbClr val="0070C0"/>
          </a:solidFill>
        </p:spPr>
        <p:txBody>
          <a:bodyPr wrap="square" lIns="438912" tIns="219456" rIns="438912" bIns="219456" rtlCol="0">
            <a:spAutoFit/>
          </a:bodyPr>
          <a:lstStyle/>
          <a:p>
            <a:pPr algn="ctr"/>
            <a:r>
              <a:rPr lang="en-US" sz="6200" b="1" dirty="0">
                <a:solidFill>
                  <a:schemeClr val="bg1"/>
                </a:solidFill>
              </a:rPr>
              <a:t>Mt. Hunter Ice Cores</a:t>
            </a:r>
            <a:endParaRPr lang="en-US" sz="6200" dirty="0">
              <a:solidFill>
                <a:schemeClr val="bg1"/>
              </a:solidFill>
            </a:endParaRPr>
          </a:p>
        </p:txBody>
      </p:sp>
      <p:pic>
        <p:nvPicPr>
          <p:cNvPr id="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0233601" y="1828804"/>
            <a:ext cx="2874275" cy="2430715"/>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16459201" y="21259800"/>
            <a:ext cx="16021047" cy="1397306"/>
          </a:xfrm>
          <a:prstGeom prst="rect">
            <a:avLst/>
          </a:prstGeom>
          <a:solidFill>
            <a:srgbClr val="0070C0"/>
          </a:solidFill>
        </p:spPr>
        <p:txBody>
          <a:bodyPr wrap="square" lIns="438912" tIns="219456" rIns="438912" bIns="219456" rtlCol="0">
            <a:spAutoFit/>
          </a:bodyPr>
          <a:lstStyle>
            <a:defPPr>
              <a:defRPr lang="en-US"/>
            </a:defPPr>
            <a:lvl1pPr algn="ctr">
              <a:defRPr b="1">
                <a:solidFill>
                  <a:schemeClr val="bg1"/>
                </a:solidFill>
              </a:defRPr>
            </a:lvl1pPr>
          </a:lstStyle>
          <a:p>
            <a:r>
              <a:rPr lang="en-US" sz="6200" dirty="0" smtClean="0"/>
              <a:t>Methods</a:t>
            </a:r>
            <a:endParaRPr lang="en-US" sz="6200" dirty="0"/>
          </a:p>
        </p:txBody>
      </p:sp>
      <p:sp>
        <p:nvSpPr>
          <p:cNvPr id="15" name="TextBox 14"/>
          <p:cNvSpPr txBox="1"/>
          <p:nvPr/>
        </p:nvSpPr>
        <p:spPr>
          <a:xfrm>
            <a:off x="33101280" y="18516600"/>
            <a:ext cx="10789920" cy="1397306"/>
          </a:xfrm>
          <a:prstGeom prst="rect">
            <a:avLst/>
          </a:prstGeom>
          <a:solidFill>
            <a:srgbClr val="0070C0"/>
          </a:solidFill>
        </p:spPr>
        <p:txBody>
          <a:bodyPr wrap="square" lIns="438912" tIns="219456" rIns="438912" bIns="219456" rtlCol="0">
            <a:spAutoFit/>
          </a:bodyPr>
          <a:lstStyle>
            <a:defPPr>
              <a:defRPr lang="en-US"/>
            </a:defPPr>
            <a:lvl1pPr algn="ctr">
              <a:defRPr b="1">
                <a:solidFill>
                  <a:schemeClr val="bg1"/>
                </a:solidFill>
              </a:defRPr>
            </a:lvl1pPr>
          </a:lstStyle>
          <a:p>
            <a:r>
              <a:rPr lang="en-US" sz="6200" dirty="0"/>
              <a:t>Future Work</a:t>
            </a:r>
          </a:p>
        </p:txBody>
      </p:sp>
      <p:sp>
        <p:nvSpPr>
          <p:cNvPr id="21" name="TextBox 20"/>
          <p:cNvSpPr txBox="1"/>
          <p:nvPr/>
        </p:nvSpPr>
        <p:spPr>
          <a:xfrm>
            <a:off x="6" y="7696200"/>
            <a:ext cx="16093431" cy="6675674"/>
          </a:xfrm>
          <a:prstGeom prst="rect">
            <a:avLst/>
          </a:prstGeom>
          <a:noFill/>
        </p:spPr>
        <p:txBody>
          <a:bodyPr wrap="square" lIns="438912" tIns="219456" rIns="438912" bIns="219456" rtlCol="0">
            <a:spAutoFit/>
          </a:bodyPr>
          <a:lstStyle/>
          <a:p>
            <a:r>
              <a:rPr lang="en-US" sz="4500" dirty="0" smtClean="0"/>
              <a:t>Cesium-137 was </a:t>
            </a:r>
            <a:r>
              <a:rPr lang="en-US" sz="4500" dirty="0"/>
              <a:t>released into the atmosphere from thermonuclear weapon testing which ramped up in 1954 when the Cold War escalated and continued until 1963 with the signing of the Limited Test Ban Treaty. </a:t>
            </a:r>
            <a:r>
              <a:rPr lang="en-US" sz="4500" baseline="30000" dirty="0"/>
              <a:t>137</a:t>
            </a:r>
            <a:r>
              <a:rPr lang="en-US" sz="4500" dirty="0"/>
              <a:t>Cs was quickly removed from the atmosphere by precipitation, accumulated on Earth’s surface, and</a:t>
            </a:r>
            <a:r>
              <a:rPr lang="en-US" sz="4500" dirty="0" smtClean="0"/>
              <a:t> was preserved </a:t>
            </a:r>
            <a:r>
              <a:rPr lang="en-US" sz="4500" dirty="0"/>
              <a:t>in </a:t>
            </a:r>
            <a:r>
              <a:rPr lang="en-US" sz="4500" dirty="0" smtClean="0"/>
              <a:t>glaciers </a:t>
            </a:r>
            <a:r>
              <a:rPr lang="en-US" sz="4500" b="1" dirty="0" smtClean="0"/>
              <a:t>(Figure 1)</a:t>
            </a:r>
            <a:r>
              <a:rPr lang="en-US" sz="4500" dirty="0" smtClean="0"/>
              <a:t>. </a:t>
            </a:r>
            <a:r>
              <a:rPr lang="en-US" sz="4500" dirty="0"/>
              <a:t>Researchers use </a:t>
            </a:r>
            <a:r>
              <a:rPr lang="en-US" sz="4500" baseline="30000" dirty="0"/>
              <a:t>137</a:t>
            </a:r>
            <a:r>
              <a:rPr lang="en-US" sz="4500" dirty="0"/>
              <a:t>Cs reference horizons to identify 1954 and 1963 layers in the glacier and establish reliable depth-age relationships. </a:t>
            </a:r>
          </a:p>
        </p:txBody>
      </p:sp>
      <p:sp>
        <p:nvSpPr>
          <p:cNvPr id="22" name="TextBox 21"/>
          <p:cNvSpPr txBox="1"/>
          <p:nvPr/>
        </p:nvSpPr>
        <p:spPr>
          <a:xfrm>
            <a:off x="16169640" y="23353824"/>
            <a:ext cx="16215360" cy="5983176"/>
          </a:xfrm>
          <a:prstGeom prst="rect">
            <a:avLst/>
          </a:prstGeom>
          <a:noFill/>
        </p:spPr>
        <p:txBody>
          <a:bodyPr wrap="square" lIns="438912" tIns="219456" rIns="438912" bIns="219456" rtlCol="0">
            <a:spAutoFit/>
          </a:bodyPr>
          <a:lstStyle/>
          <a:p>
            <a:r>
              <a:rPr lang="en-US" sz="4500" dirty="0"/>
              <a:t>Using annual accumulation </a:t>
            </a:r>
            <a:r>
              <a:rPr lang="en-US" sz="4500" dirty="0" smtClean="0"/>
              <a:t>approximations of 1.7 m/yr (from the magnesium record), </a:t>
            </a:r>
            <a:r>
              <a:rPr lang="en-US" sz="4500" dirty="0"/>
              <a:t>the depth of the 1954 and 1963 layers was estimated.  Approximately 1 m long sections of the core over this depth range were weighted, melted, acidified, and filtered through </a:t>
            </a:r>
            <a:r>
              <a:rPr lang="en-US" sz="4500" dirty="0"/>
              <a:t>cation</a:t>
            </a:r>
            <a:r>
              <a:rPr lang="en-US" sz="4500" dirty="0"/>
              <a:t> exchange filters. Dry filters were analyzed using nondestructive gamma spectrometry for </a:t>
            </a:r>
            <a:r>
              <a:rPr lang="en-US" sz="4500" baseline="30000" dirty="0"/>
              <a:t>137</a:t>
            </a:r>
            <a:r>
              <a:rPr lang="en-US" sz="4500" dirty="0"/>
              <a:t>Cs. Background concentrations of </a:t>
            </a:r>
            <a:r>
              <a:rPr lang="en-US" sz="4500" baseline="30000" dirty="0"/>
              <a:t>137</a:t>
            </a:r>
            <a:r>
              <a:rPr lang="en-US" sz="4500" dirty="0"/>
              <a:t>Cs were subtracted from the samples.</a:t>
            </a:r>
          </a:p>
        </p:txBody>
      </p:sp>
      <p:sp>
        <p:nvSpPr>
          <p:cNvPr id="27" name="TextBox 26"/>
          <p:cNvSpPr txBox="1"/>
          <p:nvPr/>
        </p:nvSpPr>
        <p:spPr>
          <a:xfrm>
            <a:off x="16611599" y="6248400"/>
            <a:ext cx="27279601" cy="1397306"/>
          </a:xfrm>
          <a:prstGeom prst="rect">
            <a:avLst/>
          </a:prstGeom>
          <a:solidFill>
            <a:srgbClr val="0070C0"/>
          </a:solidFill>
        </p:spPr>
        <p:txBody>
          <a:bodyPr wrap="square" lIns="438912" tIns="219456" rIns="438912" bIns="219456" rtlCol="0">
            <a:spAutoFit/>
          </a:bodyPr>
          <a:lstStyle>
            <a:defPPr>
              <a:defRPr lang="en-US"/>
            </a:defPPr>
            <a:lvl1pPr algn="ctr">
              <a:defRPr b="1">
                <a:solidFill>
                  <a:schemeClr val="bg1"/>
                </a:solidFill>
              </a:defRPr>
            </a:lvl1pPr>
          </a:lstStyle>
          <a:p>
            <a:r>
              <a:rPr lang="en-US" sz="6200" dirty="0" smtClean="0"/>
              <a:t>Results:  </a:t>
            </a:r>
            <a:r>
              <a:rPr lang="en-US" sz="6200" baseline="30000" dirty="0" smtClean="0"/>
              <a:t>137</a:t>
            </a:r>
            <a:r>
              <a:rPr lang="en-US" sz="6200" dirty="0" smtClean="0"/>
              <a:t>Cs Peaks &amp; Magnesium Annual Layer Counting</a:t>
            </a:r>
            <a:endParaRPr lang="en-US" sz="6200" dirty="0"/>
          </a:p>
        </p:txBody>
      </p:sp>
      <p:sp>
        <p:nvSpPr>
          <p:cNvPr id="23" name="TextBox 22"/>
          <p:cNvSpPr txBox="1"/>
          <p:nvPr/>
        </p:nvSpPr>
        <p:spPr>
          <a:xfrm>
            <a:off x="33223200" y="20497800"/>
            <a:ext cx="10668000" cy="8060668"/>
          </a:xfrm>
          <a:prstGeom prst="rect">
            <a:avLst/>
          </a:prstGeom>
          <a:noFill/>
        </p:spPr>
        <p:txBody>
          <a:bodyPr wrap="square" lIns="438912" tIns="219456" rIns="438912" bIns="219456" rtlCol="0">
            <a:spAutoFit/>
          </a:bodyPr>
          <a:lstStyle/>
          <a:p>
            <a:pPr marL="457200" indent="-406400"/>
            <a:r>
              <a:rPr lang="en-US" sz="4500" dirty="0" smtClean="0"/>
              <a:t>• Additional samples for </a:t>
            </a:r>
            <a:r>
              <a:rPr lang="en-US" sz="4500" baseline="30000" dirty="0" smtClean="0"/>
              <a:t>137</a:t>
            </a:r>
            <a:r>
              <a:rPr lang="en-US" sz="4500" dirty="0" smtClean="0"/>
              <a:t>Cs  </a:t>
            </a:r>
            <a:r>
              <a:rPr lang="en-US" sz="4500" dirty="0"/>
              <a:t>outside the sampled area</a:t>
            </a:r>
            <a:r>
              <a:rPr lang="en-US" sz="4500" dirty="0" smtClean="0"/>
              <a:t>.</a:t>
            </a:r>
          </a:p>
          <a:p>
            <a:pPr marL="457200" indent="-406400"/>
            <a:r>
              <a:rPr lang="en-US" sz="4500" dirty="0" smtClean="0"/>
              <a:t>• Reconcile 1963 and 1954 radioactive layers with annual layer counting</a:t>
            </a:r>
          </a:p>
          <a:p>
            <a:pPr marL="457200" indent="-406400"/>
            <a:r>
              <a:rPr lang="en-US" sz="4500" dirty="0" smtClean="0"/>
              <a:t>• Count layers over entire length of the ice core (and use volcanic reference horizons via sulfate)</a:t>
            </a:r>
          </a:p>
          <a:p>
            <a:pPr marL="457200" indent="-406400"/>
            <a:r>
              <a:rPr lang="en-US" sz="4500" dirty="0" smtClean="0"/>
              <a:t>• Document annual changes in accumulation over the last 1000 years.</a:t>
            </a:r>
            <a:endParaRPr lang="en-US" sz="4500" dirty="0"/>
          </a:p>
        </p:txBody>
      </p:sp>
      <p:sp>
        <p:nvSpPr>
          <p:cNvPr id="19" name="TextBox 18"/>
          <p:cNvSpPr txBox="1"/>
          <p:nvPr/>
        </p:nvSpPr>
        <p:spPr>
          <a:xfrm>
            <a:off x="33528000" y="8391835"/>
            <a:ext cx="10591800" cy="8753165"/>
          </a:xfrm>
          <a:prstGeom prst="rect">
            <a:avLst/>
          </a:prstGeom>
          <a:noFill/>
        </p:spPr>
        <p:txBody>
          <a:bodyPr wrap="square" lIns="438912" tIns="219456" rIns="438912" bIns="219456" rtlCol="0">
            <a:spAutoFit/>
          </a:bodyPr>
          <a:lstStyle/>
          <a:p>
            <a:r>
              <a:rPr lang="en-US" sz="4500" b="1" dirty="0" smtClean="0"/>
              <a:t>Figure 4. </a:t>
            </a:r>
            <a:r>
              <a:rPr lang="en-US" sz="4500" dirty="0" smtClean="0"/>
              <a:t>Depth profiles of (a) </a:t>
            </a:r>
            <a:r>
              <a:rPr lang="en-US" sz="4500" baseline="30000" dirty="0" smtClean="0"/>
              <a:t>137</a:t>
            </a:r>
            <a:r>
              <a:rPr lang="en-US" sz="4500" dirty="0" smtClean="0"/>
              <a:t>Cs and (b) magnesium. Note </a:t>
            </a:r>
            <a:r>
              <a:rPr lang="en-US" sz="4500" baseline="30000" dirty="0" smtClean="0"/>
              <a:t>137</a:t>
            </a:r>
            <a:r>
              <a:rPr lang="en-US" sz="4500" dirty="0" smtClean="0"/>
              <a:t>Cs peaks at </a:t>
            </a:r>
            <a:r>
              <a:rPr lang="en-US" sz="4500" dirty="0"/>
              <a:t>67 </a:t>
            </a:r>
            <a:r>
              <a:rPr lang="en-US" sz="4500" dirty="0" smtClean="0"/>
              <a:t>m </a:t>
            </a:r>
            <a:r>
              <a:rPr lang="en-US" sz="4500" dirty="0"/>
              <a:t>and the other at </a:t>
            </a:r>
            <a:r>
              <a:rPr lang="en-US" sz="4500" dirty="0" smtClean="0"/>
              <a:t>84 m, which are assumed to represent 1963 </a:t>
            </a:r>
            <a:r>
              <a:rPr lang="en-US" sz="4500" dirty="0"/>
              <a:t>and 1954</a:t>
            </a:r>
            <a:r>
              <a:rPr lang="en-US" sz="4500" dirty="0" smtClean="0"/>
              <a:t> layers, respectively</a:t>
            </a:r>
            <a:r>
              <a:rPr lang="en-US" sz="4500" dirty="0"/>
              <a:t>.</a:t>
            </a:r>
            <a:r>
              <a:rPr lang="en-US" sz="4500" dirty="0" smtClean="0"/>
              <a:t>  </a:t>
            </a:r>
          </a:p>
          <a:p>
            <a:endParaRPr lang="en-US" sz="4500" dirty="0" smtClean="0"/>
          </a:p>
          <a:p>
            <a:r>
              <a:rPr lang="en-US" sz="4500" dirty="0" smtClean="0"/>
              <a:t>The annual layer counts in the magnesium profile suggest a dept- age relationship that is similar, but not exactly the same as, the 137Cs profile. Ultimately, the two dating techniques will be reconciled.</a:t>
            </a:r>
            <a:endParaRPr lang="en-US" sz="4500" dirty="0"/>
          </a:p>
        </p:txBody>
      </p:sp>
      <p:sp>
        <p:nvSpPr>
          <p:cNvPr id="28" name="TextBox 19"/>
          <p:cNvSpPr txBox="1"/>
          <p:nvPr/>
        </p:nvSpPr>
        <p:spPr>
          <a:xfrm>
            <a:off x="0" y="23926800"/>
            <a:ext cx="16093440" cy="4598182"/>
          </a:xfrm>
          <a:prstGeom prst="rect">
            <a:avLst/>
          </a:prstGeom>
          <a:noFill/>
        </p:spPr>
        <p:txBody>
          <a:bodyPr wrap="square" lIns="438912" tIns="219456" rIns="438912" bIns="219456" rtlCol="0">
            <a:spAutoFit/>
          </a:bodyPr>
          <a:lstStyle/>
          <a:p>
            <a:pPr>
              <a:spcBef>
                <a:spcPts val="48"/>
              </a:spcBef>
              <a:spcAft>
                <a:spcPts val="48"/>
              </a:spcAft>
            </a:pPr>
            <a:r>
              <a:rPr lang="en-US" sz="4500" dirty="0"/>
              <a:t>Ice cores were recovered from Mt. Hunter Plateau in Denali National </a:t>
            </a:r>
            <a:r>
              <a:rPr lang="en-US" sz="4500" dirty="0" smtClean="0"/>
              <a:t>Park </a:t>
            </a:r>
            <a:r>
              <a:rPr lang="en-US" sz="4500" b="1" dirty="0" smtClean="0"/>
              <a:t>(Figure 2 &amp; 3)</a:t>
            </a:r>
            <a:r>
              <a:rPr lang="en-US" sz="4500" dirty="0" smtClean="0"/>
              <a:t>, </a:t>
            </a:r>
            <a:r>
              <a:rPr lang="en-US" sz="4500" dirty="0"/>
              <a:t>in the spring of </a:t>
            </a:r>
            <a:r>
              <a:rPr lang="en-US" sz="4500" dirty="0" smtClean="0"/>
              <a:t>2013 and being analyzed for a variety of chemical </a:t>
            </a:r>
            <a:r>
              <a:rPr lang="en-US" sz="4500" dirty="0" smtClean="0"/>
              <a:t>constituents </a:t>
            </a:r>
            <a:r>
              <a:rPr lang="en-US" sz="4500" dirty="0" smtClean="0"/>
              <a:t>at </a:t>
            </a:r>
            <a:r>
              <a:rPr lang="en-US" sz="4500" dirty="0"/>
              <a:t>UNH, </a:t>
            </a:r>
            <a:r>
              <a:rPr lang="en-US" sz="4500" dirty="0" smtClean="0"/>
              <a:t>Dartmouth, </a:t>
            </a:r>
            <a:r>
              <a:rPr lang="en-US" sz="4500" dirty="0"/>
              <a:t>and </a:t>
            </a:r>
            <a:r>
              <a:rPr lang="en-US" sz="4500" dirty="0"/>
              <a:t>UMaine</a:t>
            </a:r>
            <a:r>
              <a:rPr lang="en-US" sz="4500" dirty="0"/>
              <a:t>. The main objective</a:t>
            </a:r>
            <a:r>
              <a:rPr lang="en-US" sz="4500" dirty="0" smtClean="0"/>
              <a:t> is </a:t>
            </a:r>
            <a:r>
              <a:rPr lang="en-US" sz="4500" dirty="0"/>
              <a:t>to produce the first high-resolution record of central Alaskan snow accumulation spanning the past 1000 years. </a:t>
            </a:r>
          </a:p>
        </p:txBody>
      </p:sp>
      <p:pic>
        <p:nvPicPr>
          <p:cNvPr id="29" name="Picture 28" descr="drill site.jpg"/>
          <p:cNvPicPr/>
          <p:nvPr/>
        </p:nvPicPr>
        <p:blipFill rotWithShape="1">
          <a:blip r:embed="rId6"/>
          <a:srcRect t="5996" b="19311"/>
          <a:stretch/>
        </p:blipFill>
        <p:spPr bwMode="auto">
          <a:xfrm>
            <a:off x="5410200" y="28488248"/>
            <a:ext cx="8284821" cy="3439552"/>
          </a:xfrm>
          <a:prstGeom prst="rect">
            <a:avLst/>
          </a:prstGeom>
          <a:noFill/>
          <a:ln w="9525">
            <a:noFill/>
            <a:miter lim="800000"/>
            <a:headEnd/>
            <a:tailEnd/>
          </a:ln>
        </p:spPr>
      </p:pic>
      <p:pic>
        <p:nvPicPr>
          <p:cNvPr id="30"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44015" y="14308081"/>
            <a:ext cx="7086600" cy="3873699"/>
          </a:xfrm>
          <a:prstGeom prst="rect">
            <a:avLst/>
          </a:prstGeom>
          <a:noFill/>
          <a:ln w="9525">
            <a:solidFill>
              <a:schemeClr val="tx1"/>
            </a:solidFill>
            <a:miter lim="800000"/>
            <a:headEnd/>
            <a:tailEnd/>
          </a:ln>
          <a:extLst>
            <a:ext uri="{909E8E84-426E-40DD-AFC4-6F175D3DCCD1}">
              <a14:hiddenFill xmlns:a14="http://schemas.microsoft.com/office/drawing/2010/main">
                <a:solidFill>
                  <a:schemeClr val="accent1"/>
                </a:solidFill>
              </a14:hiddenFill>
            </a:ext>
          </a:extLst>
        </p:spPr>
      </p:pic>
      <p:sp>
        <p:nvSpPr>
          <p:cNvPr id="7" name="TextBox 6"/>
          <p:cNvSpPr txBox="1"/>
          <p:nvPr/>
        </p:nvSpPr>
        <p:spPr>
          <a:xfrm>
            <a:off x="9067800" y="14850679"/>
            <a:ext cx="6019800" cy="3213187"/>
          </a:xfrm>
          <a:prstGeom prst="rect">
            <a:avLst/>
          </a:prstGeom>
          <a:noFill/>
        </p:spPr>
        <p:txBody>
          <a:bodyPr wrap="square" lIns="438912" tIns="219456" rIns="438912" bIns="219456" rtlCol="0">
            <a:spAutoFit/>
          </a:bodyPr>
          <a:lstStyle/>
          <a:p>
            <a:r>
              <a:rPr lang="en-US" sz="3000" b="1" dirty="0" smtClean="0"/>
              <a:t>Figure 1.  </a:t>
            </a:r>
            <a:r>
              <a:rPr lang="en-US" sz="3000" baseline="30000" dirty="0" smtClean="0"/>
              <a:t>137</a:t>
            </a:r>
            <a:r>
              <a:rPr lang="en-US" sz="3000" dirty="0" smtClean="0"/>
              <a:t>Cs from </a:t>
            </a:r>
            <a:r>
              <a:rPr lang="en-US" sz="3000" dirty="0"/>
              <a:t>the </a:t>
            </a:r>
            <a:r>
              <a:rPr lang="en-US" sz="3000" dirty="0" smtClean="0"/>
              <a:t>Eclipse (St. Elias mountains, south-west Yukon) </a:t>
            </a:r>
            <a:r>
              <a:rPr lang="en-US" sz="3000" dirty="0"/>
              <a:t>ice core</a:t>
            </a:r>
            <a:r>
              <a:rPr lang="en-US" sz="3000" dirty="0" smtClean="0"/>
              <a:t> identify the </a:t>
            </a:r>
            <a:r>
              <a:rPr lang="en-US" sz="3000" dirty="0"/>
              <a:t>1963</a:t>
            </a:r>
            <a:r>
              <a:rPr lang="en-US" sz="3000" dirty="0" smtClean="0"/>
              <a:t> and 1954 layers. From </a:t>
            </a:r>
            <a:r>
              <a:rPr lang="en-US" sz="3000" dirty="0" smtClean="0"/>
              <a:t>Yalcin</a:t>
            </a:r>
            <a:r>
              <a:rPr lang="en-US" sz="3000" dirty="0" smtClean="0"/>
              <a:t> et al., 2007.</a:t>
            </a:r>
            <a:endParaRPr lang="en-US" sz="3000" dirty="0"/>
          </a:p>
        </p:txBody>
      </p:sp>
      <p:sp>
        <p:nvSpPr>
          <p:cNvPr id="24" name="TextBox 23"/>
          <p:cNvSpPr txBox="1"/>
          <p:nvPr/>
        </p:nvSpPr>
        <p:spPr>
          <a:xfrm>
            <a:off x="15468600" y="30327600"/>
            <a:ext cx="28365509" cy="2197525"/>
          </a:xfrm>
          <a:prstGeom prst="rect">
            <a:avLst/>
          </a:prstGeom>
          <a:noFill/>
        </p:spPr>
        <p:txBody>
          <a:bodyPr wrap="square" lIns="438912" tIns="219456" rIns="438912" bIns="219456" rtlCol="0">
            <a:spAutoFit/>
          </a:bodyPr>
          <a:lstStyle/>
          <a:p>
            <a:r>
              <a:rPr lang="en-US" sz="3000" b="1" dirty="0"/>
              <a:t>References and Acknowledgements</a:t>
            </a:r>
            <a:r>
              <a:rPr lang="en-US" sz="3000" dirty="0"/>
              <a:t>:</a:t>
            </a:r>
            <a:r>
              <a:rPr lang="en-US" sz="3000" dirty="0" smtClean="0"/>
              <a:t> </a:t>
            </a:r>
          </a:p>
          <a:p>
            <a:r>
              <a:rPr lang="en-US" sz="2800" dirty="0" smtClean="0"/>
              <a:t>Yalcin</a:t>
            </a:r>
            <a:r>
              <a:rPr lang="en-US" sz="2800" dirty="0"/>
              <a:t>, </a:t>
            </a:r>
            <a:r>
              <a:rPr lang="en-US" sz="2800" dirty="0" smtClean="0"/>
              <a:t>K., et al., (2007) Ice </a:t>
            </a:r>
            <a:r>
              <a:rPr lang="en-US" sz="2800" dirty="0"/>
              <a:t>Core Paleovolcanic Records from the St. Elias Mountains, Yukon, Canada</a:t>
            </a:r>
            <a:r>
              <a:rPr lang="en-US" sz="2800" dirty="0" smtClean="0"/>
              <a:t>. </a:t>
            </a:r>
            <a:r>
              <a:rPr lang="en-US" sz="2800" i="1" dirty="0" smtClean="0"/>
              <a:t>JGR</a:t>
            </a:r>
            <a:r>
              <a:rPr lang="en-US" sz="2800" dirty="0" smtClean="0"/>
              <a:t> 112, D08102.</a:t>
            </a:r>
          </a:p>
          <a:p>
            <a:pPr marL="457200" indent="-457200"/>
            <a:r>
              <a:rPr lang="en-US" sz="2800" dirty="0" smtClean="0"/>
              <a:t>This </a:t>
            </a:r>
            <a:r>
              <a:rPr lang="en-US" sz="2800" dirty="0"/>
              <a:t>research was supported by the National Science Foundation Grant Number AGS-1203863.  We also thank our colleagues Erich Osterberg and Dom </a:t>
            </a:r>
            <a:r>
              <a:rPr lang="en-US" sz="2800" dirty="0"/>
              <a:t>Winski</a:t>
            </a:r>
            <a:r>
              <a:rPr lang="en-US" sz="2800" dirty="0"/>
              <a:t> (Dartmouth), Karl Kreutz (</a:t>
            </a:r>
            <a:r>
              <a:rPr lang="en-US" sz="2800" dirty="0"/>
              <a:t>UMaine</a:t>
            </a:r>
            <a:r>
              <a:rPr lang="en-US" sz="2800" dirty="0"/>
              <a:t>), Seth Campbell (CRREL), Brad </a:t>
            </a:r>
            <a:r>
              <a:rPr lang="en-US" sz="2800" dirty="0"/>
              <a:t>Markle</a:t>
            </a:r>
            <a:r>
              <a:rPr lang="en-US" sz="2800" dirty="0"/>
              <a:t> (U Washington) and our superb driller Mike </a:t>
            </a:r>
            <a:r>
              <a:rPr lang="en-US" sz="2800" dirty="0" smtClean="0"/>
              <a:t>Waskiewicz</a:t>
            </a:r>
            <a:r>
              <a:rPr lang="en-US" sz="2800" dirty="0" smtClean="0"/>
              <a:t> (Ice </a:t>
            </a:r>
            <a:r>
              <a:rPr lang="en-US" sz="2800" dirty="0"/>
              <a:t>Drilling Design and </a:t>
            </a:r>
            <a:r>
              <a:rPr lang="en-US" sz="2800" dirty="0" smtClean="0"/>
              <a:t>Operations)</a:t>
            </a:r>
            <a:r>
              <a:rPr lang="en-US" sz="2800" dirty="0"/>
              <a:t>.</a:t>
            </a:r>
          </a:p>
        </p:txBody>
      </p:sp>
      <p:grpSp>
        <p:nvGrpSpPr>
          <p:cNvPr id="11" name="Group 10"/>
          <p:cNvGrpSpPr/>
          <p:nvPr/>
        </p:nvGrpSpPr>
        <p:grpSpPr>
          <a:xfrm>
            <a:off x="1371600" y="28564448"/>
            <a:ext cx="3581400" cy="3276600"/>
            <a:chOff x="6705601" y="9203979"/>
            <a:chExt cx="20575574" cy="21181927"/>
          </a:xfrm>
        </p:grpSpPr>
        <p:pic>
          <p:nvPicPr>
            <p:cNvPr id="9" name="Picture 8"/>
            <p:cNvPicPr>
              <a:picLocks noChangeAspect="1"/>
            </p:cNvPicPr>
            <p:nvPr/>
          </p:nvPicPr>
          <p:blipFill>
            <a:blip r:embed="rId8">
              <a:extLst>
                <a:ext uri="{BEBA8EAE-BF5A-486C-A8C5-ECC9F3942E4B}">
                  <a14:imgProps xmlns:a14="http://schemas.microsoft.com/office/drawing/2010/main">
                    <a14:imgLayer r:embed="rId9">
                      <a14:imgEffect>
                        <a14:saturation sat="200000"/>
                      </a14:imgEffect>
                    </a14:imgLayer>
                  </a14:imgProps>
                </a:ext>
                <a:ext uri="{28A0092B-C50C-407E-A947-70E740481C1C}">
                  <a14:useLocalDpi xmlns:a14="http://schemas.microsoft.com/office/drawing/2010/main" val="0"/>
                </a:ext>
              </a:extLst>
            </a:blip>
            <a:stretch>
              <a:fillRect/>
            </a:stretch>
          </p:blipFill>
          <p:spPr>
            <a:xfrm>
              <a:off x="6705601" y="9203979"/>
              <a:ext cx="20575574" cy="21181927"/>
            </a:xfrm>
            <a:prstGeom prst="rect">
              <a:avLst/>
            </a:prstGeom>
          </p:spPr>
        </p:pic>
        <p:sp>
          <p:nvSpPr>
            <p:cNvPr id="10" name="5-Point Star 9"/>
            <p:cNvSpPr/>
            <p:nvPr/>
          </p:nvSpPr>
          <p:spPr>
            <a:xfrm>
              <a:off x="17830800" y="20125503"/>
              <a:ext cx="837412" cy="829497"/>
            </a:xfrm>
            <a:prstGeom prst="star5">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grpSp>
      <p:sp>
        <p:nvSpPr>
          <p:cNvPr id="46" name="TextBox 45"/>
          <p:cNvSpPr txBox="1"/>
          <p:nvPr/>
        </p:nvSpPr>
        <p:spPr>
          <a:xfrm>
            <a:off x="228600" y="31699200"/>
            <a:ext cx="14630400" cy="904863"/>
          </a:xfrm>
          <a:prstGeom prst="rect">
            <a:avLst/>
          </a:prstGeom>
          <a:noFill/>
        </p:spPr>
        <p:txBody>
          <a:bodyPr wrap="square" lIns="438912" tIns="219456" rIns="438912" bIns="219456" rtlCol="0">
            <a:spAutoFit/>
          </a:bodyPr>
          <a:lstStyle/>
          <a:p>
            <a:pPr algn="ctr"/>
            <a:r>
              <a:rPr lang="en-US" sz="3000" b="1" dirty="0" smtClean="0"/>
              <a:t>Figure 3.  </a:t>
            </a:r>
            <a:r>
              <a:rPr lang="en-US" sz="3000" dirty="0" smtClean="0"/>
              <a:t>Location of Mt. Hunter central Alaska (left) and the drill site (right).</a:t>
            </a:r>
            <a:endParaRPr lang="en-US" sz="3000" dirty="0"/>
          </a:p>
        </p:txBody>
      </p:sp>
      <p:pic>
        <p:nvPicPr>
          <p:cNvPr id="4" name="Picture 3"/>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36728400" y="28002899"/>
            <a:ext cx="3794760" cy="2846069"/>
          </a:xfrm>
          <a:prstGeom prst="rect">
            <a:avLst/>
          </a:prstGeom>
        </p:spPr>
      </p:pic>
      <p:sp>
        <p:nvSpPr>
          <p:cNvPr id="39" name="TextBox 38"/>
          <p:cNvSpPr txBox="1"/>
          <p:nvPr/>
        </p:nvSpPr>
        <p:spPr>
          <a:xfrm>
            <a:off x="1219200" y="23393400"/>
            <a:ext cx="13258800" cy="904863"/>
          </a:xfrm>
          <a:prstGeom prst="rect">
            <a:avLst/>
          </a:prstGeom>
          <a:noFill/>
        </p:spPr>
        <p:txBody>
          <a:bodyPr wrap="square" lIns="438912" tIns="219456" rIns="438912" bIns="219456" rtlCol="0">
            <a:spAutoFit/>
          </a:bodyPr>
          <a:lstStyle/>
          <a:p>
            <a:pPr algn="ctr"/>
            <a:r>
              <a:rPr lang="en-US" sz="3000" b="1" dirty="0" smtClean="0"/>
              <a:t>Figure 2. </a:t>
            </a:r>
            <a:r>
              <a:rPr lang="en-US" sz="3000" dirty="0" smtClean="0"/>
              <a:t>Mt. Hunter Plateau Drill site visible in the distance.</a:t>
            </a:r>
            <a:endParaRPr lang="en-US" sz="3000" dirty="0"/>
          </a:p>
        </p:txBody>
      </p:sp>
      <p:grpSp>
        <p:nvGrpSpPr>
          <p:cNvPr id="57" name="Group 56"/>
          <p:cNvGrpSpPr/>
          <p:nvPr/>
        </p:nvGrpSpPr>
        <p:grpSpPr>
          <a:xfrm>
            <a:off x="16459200" y="7811869"/>
            <a:ext cx="16753367" cy="12609731"/>
            <a:chOff x="16459200" y="7811869"/>
            <a:chExt cx="16753367" cy="12609731"/>
          </a:xfrm>
        </p:grpSpPr>
        <p:grpSp>
          <p:nvGrpSpPr>
            <p:cNvPr id="51" name="Group 50"/>
            <p:cNvGrpSpPr/>
            <p:nvPr/>
          </p:nvGrpSpPr>
          <p:grpSpPr>
            <a:xfrm>
              <a:off x="16459200" y="8001000"/>
              <a:ext cx="16753367" cy="12420600"/>
              <a:chOff x="17145000" y="7772400"/>
              <a:chExt cx="17678400" cy="13106400"/>
            </a:xfrm>
          </p:grpSpPr>
          <p:pic>
            <p:nvPicPr>
              <p:cNvPr id="49" name="Picture 48"/>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15"/>
                  <a:stretch>
                    <a:fillRect/>
                  </a:stretch>
                </p:blipFill>
              </mc:Choice>
              <mc:Fallback>
                <p:blipFill>
                  <a:blip r:embed="rId16"/>
                  <a:stretch>
                    <a:fillRect/>
                  </a:stretch>
                </p:blipFill>
              </mc:Fallback>
            </mc:AlternateContent>
            <p:spPr>
              <a:xfrm>
                <a:off x="17145000" y="16459200"/>
                <a:ext cx="17678400" cy="4419600"/>
              </a:xfrm>
              <a:prstGeom prst="rect">
                <a:avLst/>
              </a:prstGeom>
            </p:spPr>
          </p:pic>
          <p:pic>
            <p:nvPicPr>
              <p:cNvPr id="50" name="Picture 49"/>
              <p:cNvPicPr>
                <a:picLocks noChangeAspect="1"/>
              </p:cNvPicPr>
              <p:nvPr/>
            </p:nvPicPr>
            <mc:AlternateContent xmlns:mc="http://schemas.openxmlformats.org/markup-compatibility/2006">
              <mc:Choice xmlns:ma="http://schemas.microsoft.com/office/mac/drawingml/2008/main" xmlns:mv="urn:schemas-microsoft-com:mac:vml" xmlns="" Requires="ma">
                <p:blipFill>
                  <a:blip r:embed="rId17"/>
                  <a:stretch>
                    <a:fillRect/>
                  </a:stretch>
                </p:blipFill>
              </mc:Choice>
              <mc:Fallback>
                <p:blipFill>
                  <a:blip r:embed="rId18"/>
                  <a:stretch>
                    <a:fillRect/>
                  </a:stretch>
                </p:blipFill>
              </mc:Fallback>
            </mc:AlternateContent>
            <p:spPr>
              <a:xfrm>
                <a:off x="17145000" y="7772400"/>
                <a:ext cx="17678400" cy="8839200"/>
              </a:xfrm>
              <a:prstGeom prst="rect">
                <a:avLst/>
              </a:prstGeom>
            </p:spPr>
          </p:pic>
        </p:grpSp>
        <p:sp>
          <p:nvSpPr>
            <p:cNvPr id="52" name="TextBox 51"/>
            <p:cNvSpPr txBox="1"/>
            <p:nvPr/>
          </p:nvSpPr>
          <p:spPr>
            <a:xfrm>
              <a:off x="20574000" y="7811869"/>
              <a:ext cx="1153080" cy="646331"/>
            </a:xfrm>
            <a:prstGeom prst="rect">
              <a:avLst/>
            </a:prstGeom>
            <a:noFill/>
          </p:spPr>
          <p:txBody>
            <a:bodyPr wrap="none" rtlCol="0">
              <a:spAutoFit/>
            </a:bodyPr>
            <a:lstStyle/>
            <a:p>
              <a:r>
                <a:rPr lang="en-US" sz="3600" dirty="0" smtClean="0"/>
                <a:t>1963</a:t>
              </a:r>
              <a:endParaRPr lang="en-US" sz="3600" dirty="0"/>
            </a:p>
          </p:txBody>
        </p:sp>
        <p:sp>
          <p:nvSpPr>
            <p:cNvPr id="53" name="TextBox 52"/>
            <p:cNvSpPr txBox="1"/>
            <p:nvPr/>
          </p:nvSpPr>
          <p:spPr>
            <a:xfrm>
              <a:off x="27432000" y="9640669"/>
              <a:ext cx="1153080" cy="646331"/>
            </a:xfrm>
            <a:prstGeom prst="rect">
              <a:avLst/>
            </a:prstGeom>
            <a:noFill/>
          </p:spPr>
          <p:txBody>
            <a:bodyPr wrap="none" rtlCol="0">
              <a:spAutoFit/>
            </a:bodyPr>
            <a:lstStyle/>
            <a:p>
              <a:r>
                <a:rPr lang="en-US" sz="3600" dirty="0" smtClean="0"/>
                <a:t>1954</a:t>
              </a:r>
              <a:endParaRPr lang="en-US" sz="3600" dirty="0"/>
            </a:p>
          </p:txBody>
        </p:sp>
      </p:grpSp>
      <p:sp>
        <p:nvSpPr>
          <p:cNvPr id="54" name="TextBox 53"/>
          <p:cNvSpPr txBox="1"/>
          <p:nvPr/>
        </p:nvSpPr>
        <p:spPr>
          <a:xfrm>
            <a:off x="16840200" y="8077200"/>
            <a:ext cx="871452" cy="1015663"/>
          </a:xfrm>
          <a:prstGeom prst="rect">
            <a:avLst/>
          </a:prstGeom>
          <a:noFill/>
          <a:ln>
            <a:noFill/>
          </a:ln>
        </p:spPr>
        <p:txBody>
          <a:bodyPr wrap="none" rtlCol="0">
            <a:spAutoFit/>
          </a:bodyPr>
          <a:lstStyle/>
          <a:p>
            <a:r>
              <a:rPr lang="en-US" sz="6000" dirty="0" smtClean="0"/>
              <a:t>a)</a:t>
            </a:r>
            <a:endParaRPr lang="en-US" sz="6000" dirty="0"/>
          </a:p>
        </p:txBody>
      </p:sp>
      <p:sp>
        <p:nvSpPr>
          <p:cNvPr id="56" name="TextBox 55"/>
          <p:cNvSpPr txBox="1"/>
          <p:nvPr/>
        </p:nvSpPr>
        <p:spPr>
          <a:xfrm>
            <a:off x="16764000" y="16459200"/>
            <a:ext cx="895873" cy="1015663"/>
          </a:xfrm>
          <a:prstGeom prst="rect">
            <a:avLst/>
          </a:prstGeom>
          <a:noFill/>
          <a:ln>
            <a:noFill/>
          </a:ln>
        </p:spPr>
        <p:txBody>
          <a:bodyPr wrap="none" rtlCol="0">
            <a:spAutoFit/>
          </a:bodyPr>
          <a:lstStyle/>
          <a:p>
            <a:r>
              <a:rPr lang="en-US" sz="6000" dirty="0" smtClean="0"/>
              <a:t>b)</a:t>
            </a:r>
            <a:endParaRPr lang="en-US" sz="6000" dirty="0"/>
          </a:p>
        </p:txBody>
      </p:sp>
    </p:spTree>
    <p:extLst>
      <p:ext uri="{BB962C8B-B14F-4D97-AF65-F5344CB8AC3E}">
        <p14:creationId xmlns:p14="http://schemas.microsoft.com/office/powerpoint/2010/main" val="2515663355"/>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23794</TotalTime>
  <Words>509</Words>
  <Application>Microsoft Office PowerPoint</Application>
  <PresentationFormat>Custom</PresentationFormat>
  <Paragraphs>32</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Slipstream</vt:lpstr>
      <vt:lpstr>PowerPoint Presentation</vt:lpstr>
    </vt:vector>
  </TitlesOfParts>
  <Company>University of New Hampshire Student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Megan Dalton</dc:creator>
  <cp:lastModifiedBy>Megan Dalton</cp:lastModifiedBy>
  <cp:revision>60</cp:revision>
  <dcterms:created xsi:type="dcterms:W3CDTF">2015-04-20T15:23:53Z</dcterms:created>
  <dcterms:modified xsi:type="dcterms:W3CDTF">2015-04-20T19:41:37Z</dcterms:modified>
</cp:coreProperties>
</file>