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9377600" cy="32918400"/>
  <p:notesSz cx="6858000" cy="9144000"/>
  <p:defaultTextStyle>
    <a:defPPr>
      <a:defRPr lang="en-US"/>
    </a:defPPr>
    <a:lvl1pPr marL="0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1pPr>
    <a:lvl2pPr marL="2018995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2pPr>
    <a:lvl3pPr marL="4037990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3pPr>
    <a:lvl4pPr marL="6056986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4pPr>
    <a:lvl5pPr marL="8075981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5pPr>
    <a:lvl6pPr marL="10094976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6pPr>
    <a:lvl7pPr marL="12113971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7pPr>
    <a:lvl8pPr marL="14132966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8pPr>
    <a:lvl9pPr marL="16151962" algn="l" defTabSz="4037990" rtl="0" eaLnBrk="1" latinLnBrk="0" hangingPunct="1">
      <a:defRPr sz="794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4F83"/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6071" autoAdjust="0"/>
    <p:restoredTop sz="95742" autoAdjust="0"/>
  </p:normalViewPr>
  <p:slideViewPr>
    <p:cSldViewPr snapToGrid="0">
      <p:cViewPr varScale="1">
        <p:scale>
          <a:sx n="23" d="100"/>
          <a:sy n="23" d="100"/>
        </p:scale>
        <p:origin x="1788" y="120"/>
      </p:cViewPr>
      <p:guideLst>
        <p:guide orient="horz" pos="10368"/>
        <p:guide pos="1555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72200" y="5387342"/>
            <a:ext cx="37033200" cy="11460480"/>
          </a:xfrm>
        </p:spPr>
        <p:txBody>
          <a:bodyPr anchor="b"/>
          <a:lstStyle>
            <a:lvl1pPr algn="ctr">
              <a:defRPr sz="28224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2200" y="17289782"/>
            <a:ext cx="37033200" cy="7947658"/>
          </a:xfrm>
        </p:spPr>
        <p:txBody>
          <a:bodyPr/>
          <a:lstStyle>
            <a:lvl1pPr marL="0" indent="0" algn="ctr">
              <a:buNone/>
              <a:defRPr sz="11290"/>
            </a:lvl1pPr>
            <a:lvl2pPr marL="2150669" indent="0" algn="ctr">
              <a:buNone/>
              <a:defRPr sz="9408"/>
            </a:lvl2pPr>
            <a:lvl3pPr marL="4301338" indent="0" algn="ctr">
              <a:buNone/>
              <a:defRPr sz="8467"/>
            </a:lvl3pPr>
            <a:lvl4pPr marL="6452006" indent="0" algn="ctr">
              <a:buNone/>
              <a:defRPr sz="7526"/>
            </a:lvl4pPr>
            <a:lvl5pPr marL="8602675" indent="0" algn="ctr">
              <a:buNone/>
              <a:defRPr sz="7526"/>
            </a:lvl5pPr>
            <a:lvl6pPr marL="10753344" indent="0" algn="ctr">
              <a:buNone/>
              <a:defRPr sz="7526"/>
            </a:lvl6pPr>
            <a:lvl7pPr marL="12904013" indent="0" algn="ctr">
              <a:buNone/>
              <a:defRPr sz="7526"/>
            </a:lvl7pPr>
            <a:lvl8pPr marL="15054682" indent="0" algn="ctr">
              <a:buNone/>
              <a:defRPr sz="7526"/>
            </a:lvl8pPr>
            <a:lvl9pPr marL="17205350" indent="0" algn="ctr">
              <a:buNone/>
              <a:defRPr sz="7526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90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310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8993" y="8206745"/>
            <a:ext cx="42588180" cy="13693138"/>
          </a:xfrm>
        </p:spPr>
        <p:txBody>
          <a:bodyPr anchor="b"/>
          <a:lstStyle>
            <a:lvl1pPr>
              <a:defRPr sz="28224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68993" y="22029425"/>
            <a:ext cx="42588180" cy="7200898"/>
          </a:xfrm>
        </p:spPr>
        <p:txBody>
          <a:bodyPr/>
          <a:lstStyle>
            <a:lvl1pPr marL="0" indent="0">
              <a:buNone/>
              <a:defRPr sz="11290">
                <a:solidFill>
                  <a:schemeClr val="tx1">
                    <a:tint val="75000"/>
                  </a:schemeClr>
                </a:solidFill>
              </a:defRPr>
            </a:lvl1pPr>
            <a:lvl2pPr marL="2150669" indent="0">
              <a:buNone/>
              <a:defRPr sz="9408">
                <a:solidFill>
                  <a:schemeClr val="tx1">
                    <a:tint val="75000"/>
                  </a:schemeClr>
                </a:solidFill>
              </a:defRPr>
            </a:lvl2pPr>
            <a:lvl3pPr marL="4301338" indent="0">
              <a:buNone/>
              <a:defRPr sz="8467">
                <a:solidFill>
                  <a:schemeClr val="tx1">
                    <a:tint val="75000"/>
                  </a:schemeClr>
                </a:solidFill>
              </a:defRPr>
            </a:lvl3pPr>
            <a:lvl4pPr marL="6452006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4pPr>
            <a:lvl5pPr marL="8602675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5pPr>
            <a:lvl6pPr marL="10753344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6pPr>
            <a:lvl7pPr marL="12904013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7pPr>
            <a:lvl8pPr marL="15054682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8pPr>
            <a:lvl9pPr marL="17205350" indent="0">
              <a:buNone/>
              <a:defRPr sz="752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27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260357" y="42062400"/>
            <a:ext cx="89123996" cy="10025634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001574" y="42062400"/>
            <a:ext cx="89123996" cy="10025634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370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2" y="1752603"/>
            <a:ext cx="4258818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01146" y="8069582"/>
            <a:ext cx="20889037" cy="3954778"/>
          </a:xfrm>
        </p:spPr>
        <p:txBody>
          <a:bodyPr anchor="b"/>
          <a:lstStyle>
            <a:lvl1pPr marL="0" indent="0">
              <a:buNone/>
              <a:defRPr sz="11290" b="1"/>
            </a:lvl1pPr>
            <a:lvl2pPr marL="2150669" indent="0">
              <a:buNone/>
              <a:defRPr sz="9408" b="1"/>
            </a:lvl2pPr>
            <a:lvl3pPr marL="4301338" indent="0">
              <a:buNone/>
              <a:defRPr sz="8467" b="1"/>
            </a:lvl3pPr>
            <a:lvl4pPr marL="6452006" indent="0">
              <a:buNone/>
              <a:defRPr sz="7526" b="1"/>
            </a:lvl4pPr>
            <a:lvl5pPr marL="8602675" indent="0">
              <a:buNone/>
              <a:defRPr sz="7526" b="1"/>
            </a:lvl5pPr>
            <a:lvl6pPr marL="10753344" indent="0">
              <a:buNone/>
              <a:defRPr sz="7526" b="1"/>
            </a:lvl6pPr>
            <a:lvl7pPr marL="12904013" indent="0">
              <a:buNone/>
              <a:defRPr sz="7526" b="1"/>
            </a:lvl7pPr>
            <a:lvl8pPr marL="15054682" indent="0">
              <a:buNone/>
              <a:defRPr sz="7526" b="1"/>
            </a:lvl8pPr>
            <a:lvl9pPr marL="17205350" indent="0">
              <a:buNone/>
              <a:defRPr sz="752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01146" y="12024360"/>
            <a:ext cx="2088903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997410" y="8069582"/>
            <a:ext cx="20991912" cy="3954778"/>
          </a:xfrm>
        </p:spPr>
        <p:txBody>
          <a:bodyPr anchor="b"/>
          <a:lstStyle>
            <a:lvl1pPr marL="0" indent="0">
              <a:buNone/>
              <a:defRPr sz="11290" b="1"/>
            </a:lvl1pPr>
            <a:lvl2pPr marL="2150669" indent="0">
              <a:buNone/>
              <a:defRPr sz="9408" b="1"/>
            </a:lvl2pPr>
            <a:lvl3pPr marL="4301338" indent="0">
              <a:buNone/>
              <a:defRPr sz="8467" b="1"/>
            </a:lvl3pPr>
            <a:lvl4pPr marL="6452006" indent="0">
              <a:buNone/>
              <a:defRPr sz="7526" b="1"/>
            </a:lvl4pPr>
            <a:lvl5pPr marL="8602675" indent="0">
              <a:buNone/>
              <a:defRPr sz="7526" b="1"/>
            </a:lvl5pPr>
            <a:lvl6pPr marL="10753344" indent="0">
              <a:buNone/>
              <a:defRPr sz="7526" b="1"/>
            </a:lvl6pPr>
            <a:lvl7pPr marL="12904013" indent="0">
              <a:buNone/>
              <a:defRPr sz="7526" b="1"/>
            </a:lvl7pPr>
            <a:lvl8pPr marL="15054682" indent="0">
              <a:buNone/>
              <a:defRPr sz="7526" b="1"/>
            </a:lvl8pPr>
            <a:lvl9pPr marL="17205350" indent="0">
              <a:buNone/>
              <a:defRPr sz="752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4997410" y="12024360"/>
            <a:ext cx="2099191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761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43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8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5" y="2194560"/>
            <a:ext cx="15925559" cy="7680960"/>
          </a:xfrm>
        </p:spPr>
        <p:txBody>
          <a:bodyPr anchor="b"/>
          <a:lstStyle>
            <a:lvl1pPr>
              <a:defRPr sz="1505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91912" y="4739642"/>
            <a:ext cx="24997410" cy="23393400"/>
          </a:xfrm>
        </p:spPr>
        <p:txBody>
          <a:bodyPr/>
          <a:lstStyle>
            <a:lvl1pPr>
              <a:defRPr sz="15053"/>
            </a:lvl1pPr>
            <a:lvl2pPr>
              <a:defRPr sz="13171"/>
            </a:lvl2pPr>
            <a:lvl3pPr>
              <a:defRPr sz="11290"/>
            </a:lvl3pPr>
            <a:lvl4pPr>
              <a:defRPr sz="9408"/>
            </a:lvl4pPr>
            <a:lvl5pPr>
              <a:defRPr sz="9408"/>
            </a:lvl5pPr>
            <a:lvl6pPr>
              <a:defRPr sz="9408"/>
            </a:lvl6pPr>
            <a:lvl7pPr>
              <a:defRPr sz="9408"/>
            </a:lvl7pPr>
            <a:lvl8pPr>
              <a:defRPr sz="9408"/>
            </a:lvl8pPr>
            <a:lvl9pPr>
              <a:defRPr sz="9408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01145" y="9875520"/>
            <a:ext cx="15925559" cy="18295622"/>
          </a:xfrm>
        </p:spPr>
        <p:txBody>
          <a:bodyPr/>
          <a:lstStyle>
            <a:lvl1pPr marL="0" indent="0">
              <a:buNone/>
              <a:defRPr sz="7526"/>
            </a:lvl1pPr>
            <a:lvl2pPr marL="2150669" indent="0">
              <a:buNone/>
              <a:defRPr sz="6586"/>
            </a:lvl2pPr>
            <a:lvl3pPr marL="4301338" indent="0">
              <a:buNone/>
              <a:defRPr sz="5645"/>
            </a:lvl3pPr>
            <a:lvl4pPr marL="6452006" indent="0">
              <a:buNone/>
              <a:defRPr sz="4704"/>
            </a:lvl4pPr>
            <a:lvl5pPr marL="8602675" indent="0">
              <a:buNone/>
              <a:defRPr sz="4704"/>
            </a:lvl5pPr>
            <a:lvl6pPr marL="10753344" indent="0">
              <a:buNone/>
              <a:defRPr sz="4704"/>
            </a:lvl6pPr>
            <a:lvl7pPr marL="12904013" indent="0">
              <a:buNone/>
              <a:defRPr sz="4704"/>
            </a:lvl7pPr>
            <a:lvl8pPr marL="15054682" indent="0">
              <a:buNone/>
              <a:defRPr sz="4704"/>
            </a:lvl8pPr>
            <a:lvl9pPr marL="17205350" indent="0">
              <a:buNone/>
              <a:defRPr sz="470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980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01145" y="2194560"/>
            <a:ext cx="15925559" cy="7680960"/>
          </a:xfrm>
        </p:spPr>
        <p:txBody>
          <a:bodyPr anchor="b"/>
          <a:lstStyle>
            <a:lvl1pPr>
              <a:defRPr sz="15053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991912" y="4739642"/>
            <a:ext cx="24997410" cy="23393400"/>
          </a:xfrm>
        </p:spPr>
        <p:txBody>
          <a:bodyPr/>
          <a:lstStyle>
            <a:lvl1pPr marL="0" indent="0">
              <a:buNone/>
              <a:defRPr sz="15053"/>
            </a:lvl1pPr>
            <a:lvl2pPr marL="2150669" indent="0">
              <a:buNone/>
              <a:defRPr sz="13171"/>
            </a:lvl2pPr>
            <a:lvl3pPr marL="4301338" indent="0">
              <a:buNone/>
              <a:defRPr sz="11290"/>
            </a:lvl3pPr>
            <a:lvl4pPr marL="6452006" indent="0">
              <a:buNone/>
              <a:defRPr sz="9408"/>
            </a:lvl4pPr>
            <a:lvl5pPr marL="8602675" indent="0">
              <a:buNone/>
              <a:defRPr sz="9408"/>
            </a:lvl5pPr>
            <a:lvl6pPr marL="10753344" indent="0">
              <a:buNone/>
              <a:defRPr sz="9408"/>
            </a:lvl6pPr>
            <a:lvl7pPr marL="12904013" indent="0">
              <a:buNone/>
              <a:defRPr sz="9408"/>
            </a:lvl7pPr>
            <a:lvl8pPr marL="15054682" indent="0">
              <a:buNone/>
              <a:defRPr sz="9408"/>
            </a:lvl8pPr>
            <a:lvl9pPr marL="17205350" indent="0">
              <a:buNone/>
              <a:defRPr sz="940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01145" y="9875520"/>
            <a:ext cx="15925559" cy="18295622"/>
          </a:xfrm>
        </p:spPr>
        <p:txBody>
          <a:bodyPr/>
          <a:lstStyle>
            <a:lvl1pPr marL="0" indent="0">
              <a:buNone/>
              <a:defRPr sz="7526"/>
            </a:lvl1pPr>
            <a:lvl2pPr marL="2150669" indent="0">
              <a:buNone/>
              <a:defRPr sz="6586"/>
            </a:lvl2pPr>
            <a:lvl3pPr marL="4301338" indent="0">
              <a:buNone/>
              <a:defRPr sz="5645"/>
            </a:lvl3pPr>
            <a:lvl4pPr marL="6452006" indent="0">
              <a:buNone/>
              <a:defRPr sz="4704"/>
            </a:lvl4pPr>
            <a:lvl5pPr marL="8602675" indent="0">
              <a:buNone/>
              <a:defRPr sz="4704"/>
            </a:lvl5pPr>
            <a:lvl6pPr marL="10753344" indent="0">
              <a:buNone/>
              <a:defRPr sz="4704"/>
            </a:lvl6pPr>
            <a:lvl7pPr marL="12904013" indent="0">
              <a:buNone/>
              <a:defRPr sz="4704"/>
            </a:lvl7pPr>
            <a:lvl8pPr marL="15054682" indent="0">
              <a:buNone/>
              <a:defRPr sz="4704"/>
            </a:lvl8pPr>
            <a:lvl9pPr marL="17205350" indent="0">
              <a:buNone/>
              <a:defRPr sz="470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12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86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8409265" y="8412480"/>
            <a:ext cx="44716301" cy="1339062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60354" y="8412480"/>
            <a:ext cx="133531692" cy="1339062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99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34F83">
                <a:lumMod val="70000"/>
                <a:lumOff val="30000"/>
              </a:srgbClr>
            </a:gs>
            <a:gs pos="87000">
              <a:srgbClr val="234F83"/>
            </a:gs>
            <a:gs pos="65000">
              <a:srgbClr val="234F83">
                <a:lumMod val="84000"/>
                <a:lumOff val="16000"/>
              </a:srgbClr>
            </a:gs>
            <a:gs pos="100000">
              <a:srgbClr val="234F8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94710" y="1752603"/>
            <a:ext cx="4258818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94710" y="8763000"/>
            <a:ext cx="425881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94710" y="30510482"/>
            <a:ext cx="111099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6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54979-A0A9-419A-A90C-EF5DD2A79970}" type="datetimeFigureOut">
              <a:rPr lang="en-US" smtClean="0"/>
              <a:pPr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356330" y="30510482"/>
            <a:ext cx="1666494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6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4872930" y="30510482"/>
            <a:ext cx="1110996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6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2A21A-7932-4D55-877B-725334855A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67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301338" rtl="0" eaLnBrk="1" latinLnBrk="0" hangingPunct="1">
        <a:lnSpc>
          <a:spcPct val="90000"/>
        </a:lnSpc>
        <a:spcBef>
          <a:spcPct val="0"/>
        </a:spcBef>
        <a:buNone/>
        <a:defRPr sz="206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75334" indent="-1075334" algn="l" defTabSz="4301338" rtl="0" eaLnBrk="1" latinLnBrk="0" hangingPunct="1">
        <a:lnSpc>
          <a:spcPct val="90000"/>
        </a:lnSpc>
        <a:spcBef>
          <a:spcPts val="4704"/>
        </a:spcBef>
        <a:buFont typeface="Arial" panose="020B0604020202020204" pitchFamily="34" charset="0"/>
        <a:buChar char="•"/>
        <a:defRPr sz="13171" kern="1200">
          <a:solidFill>
            <a:schemeClr val="tx1"/>
          </a:solidFill>
          <a:latin typeface="+mn-lt"/>
          <a:ea typeface="+mn-ea"/>
          <a:cs typeface="+mn-cs"/>
        </a:defRPr>
      </a:lvl1pPr>
      <a:lvl2pPr marL="3226003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11290" kern="1200">
          <a:solidFill>
            <a:schemeClr val="tx1"/>
          </a:solidFill>
          <a:latin typeface="+mn-lt"/>
          <a:ea typeface="+mn-ea"/>
          <a:cs typeface="+mn-cs"/>
        </a:defRPr>
      </a:lvl2pPr>
      <a:lvl3pPr marL="5376672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9408" kern="1200">
          <a:solidFill>
            <a:schemeClr val="tx1"/>
          </a:solidFill>
          <a:latin typeface="+mn-lt"/>
          <a:ea typeface="+mn-ea"/>
          <a:cs typeface="+mn-cs"/>
        </a:defRPr>
      </a:lvl3pPr>
      <a:lvl4pPr marL="7527341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4pPr>
      <a:lvl5pPr marL="9678010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5pPr>
      <a:lvl6pPr marL="11828678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6pPr>
      <a:lvl7pPr marL="13979347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7pPr>
      <a:lvl8pPr marL="16130016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8pPr>
      <a:lvl9pPr marL="18280685" indent="-1075334" algn="l" defTabSz="4301338" rtl="0" eaLnBrk="1" latinLnBrk="0" hangingPunct="1">
        <a:lnSpc>
          <a:spcPct val="90000"/>
        </a:lnSpc>
        <a:spcBef>
          <a:spcPts val="2352"/>
        </a:spcBef>
        <a:buFont typeface="Arial" panose="020B0604020202020204" pitchFamily="34" charset="0"/>
        <a:buChar char="•"/>
        <a:defRPr sz="84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1pPr>
      <a:lvl2pPr marL="2150669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2pPr>
      <a:lvl3pPr marL="4301338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3pPr>
      <a:lvl4pPr marL="6452006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4pPr>
      <a:lvl5pPr marL="8602675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5pPr>
      <a:lvl6pPr marL="10753344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6pPr>
      <a:lvl7pPr marL="12904013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7pPr>
      <a:lvl8pPr marL="15054682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8pPr>
      <a:lvl9pPr marL="17205350" algn="l" defTabSz="4301338" rtl="0" eaLnBrk="1" latinLnBrk="0" hangingPunct="1">
        <a:defRPr sz="84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786" y="226633"/>
            <a:ext cx="2848354" cy="2743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430755" y="74739"/>
            <a:ext cx="215872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solidFill>
                  <a:schemeClr val="bg1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Development of Control for Multiple </a:t>
            </a:r>
            <a:r>
              <a:rPr lang="en-US" sz="9600" dirty="0">
                <a:solidFill>
                  <a:schemeClr val="bg1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</a:t>
            </a:r>
            <a:r>
              <a:rPr lang="en-US" sz="9600" dirty="0" smtClean="0">
                <a:solidFill>
                  <a:schemeClr val="bg1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utonomous </a:t>
            </a:r>
            <a:r>
              <a:rPr lang="en-US" sz="9600" dirty="0">
                <a:solidFill>
                  <a:schemeClr val="bg1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</a:t>
            </a:r>
            <a:r>
              <a:rPr lang="en-US" sz="9600" dirty="0" smtClean="0">
                <a:solidFill>
                  <a:schemeClr val="bg1"/>
                </a:solidFill>
                <a:latin typeface="Segoe UI Semibold" panose="020B07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urface Vehicles (ASV)</a:t>
            </a:r>
            <a:endParaRPr lang="en-US" sz="9600" dirty="0">
              <a:solidFill>
                <a:schemeClr val="bg1"/>
              </a:solidFill>
              <a:latin typeface="Segoe UI Semibold" panose="020B07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2918400" y="4919137"/>
            <a:ext cx="0" cy="27503963"/>
          </a:xfrm>
          <a:prstGeom prst="line">
            <a:avLst/>
          </a:prstGeom>
          <a:ln w="76200">
            <a:solidFill>
              <a:srgbClr val="FBFB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3" name="TextBox 272"/>
          <p:cNvSpPr txBox="1"/>
          <p:nvPr/>
        </p:nvSpPr>
        <p:spPr>
          <a:xfrm>
            <a:off x="2602963" y="3129951"/>
            <a:ext cx="4441327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Co-Leaders: Forrest Walen, Justyn </a:t>
            </a:r>
            <a:r>
              <a:rPr lang="en-US" sz="4400" dirty="0" err="1" smtClean="0">
                <a:solidFill>
                  <a:schemeClr val="bg1"/>
                </a:solidFill>
                <a:latin typeface="Segoe UI Semibold" panose="020B0702040204020203" pitchFamily="34" charset="0"/>
              </a:rPr>
              <a:t>Sterritt</a:t>
            </a:r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 Team Members: Andrea </a:t>
            </a:r>
            <a:r>
              <a:rPr lang="en-US" sz="4400" dirty="0" err="1" smtClean="0">
                <a:solidFill>
                  <a:schemeClr val="bg1"/>
                </a:solidFill>
                <a:latin typeface="Segoe UI Semibold" panose="020B0702040204020203" pitchFamily="34" charset="0"/>
              </a:rPr>
              <a:t>Dargie</a:t>
            </a:r>
            <a:r>
              <a:rPr lang="en-US" sz="4400" dirty="0">
                <a:solidFill>
                  <a:schemeClr val="bg1"/>
                </a:solidFill>
                <a:latin typeface="Segoe UI Semibold" panose="020B0702040204020203" pitchFamily="34" charset="0"/>
              </a:rPr>
              <a:t>, Paul Willis, Phil </a:t>
            </a:r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Goff, Lucas Davies, Ben Novak </a:t>
            </a:r>
          </a:p>
          <a:p>
            <a:pPr algn="ctr"/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Advisor: Dr. May-Win </a:t>
            </a:r>
            <a:r>
              <a:rPr lang="en-US" sz="4400" dirty="0" err="1" smtClean="0">
                <a:solidFill>
                  <a:schemeClr val="bg1"/>
                </a:solidFill>
                <a:latin typeface="Segoe UI Semibold" panose="020B0702040204020203" pitchFamily="34" charset="0"/>
              </a:rPr>
              <a:t>Thein</a:t>
            </a:r>
            <a:r>
              <a:rPr lang="en-US" sz="4400" dirty="0">
                <a:solidFill>
                  <a:schemeClr val="bg1"/>
                </a:solidFill>
                <a:latin typeface="Segoe UI Semibold" panose="020B0702040204020203" pitchFamily="34" charset="0"/>
              </a:rPr>
              <a:t> </a:t>
            </a:r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Graduate Advisors: Andrew </a:t>
            </a:r>
            <a:r>
              <a:rPr lang="en-US" sz="4400" dirty="0" err="1" smtClean="0">
                <a:solidFill>
                  <a:schemeClr val="bg1"/>
                </a:solidFill>
                <a:latin typeface="Segoe UI Semibold" panose="020B0702040204020203" pitchFamily="34" charset="0"/>
              </a:rPr>
              <a:t>D’Amore</a:t>
            </a:r>
            <a:r>
              <a:rPr lang="en-US" sz="4400" dirty="0" smtClean="0">
                <a:solidFill>
                  <a:schemeClr val="bg1"/>
                </a:solidFill>
                <a:latin typeface="Segoe UI Semibold" panose="020B0702040204020203" pitchFamily="34" charset="0"/>
              </a:rPr>
              <a:t>, Damian Manda</a:t>
            </a:r>
            <a:endParaRPr lang="en-US" sz="4400" dirty="0" smtClean="0">
              <a:solidFill>
                <a:schemeClr val="bg1"/>
              </a:solidFill>
              <a:latin typeface="Segoe UI Semibold" panose="020B0702040204020203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831" y="269639"/>
            <a:ext cx="4503201" cy="2743200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00" y="226633"/>
            <a:ext cx="6024598" cy="27432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7942" y="74739"/>
            <a:ext cx="4796287" cy="3086590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572738" y="20444073"/>
            <a:ext cx="9846586" cy="11554335"/>
            <a:chOff x="22630311" y="4978746"/>
            <a:chExt cx="9701555" cy="12616254"/>
          </a:xfrm>
        </p:grpSpPr>
        <p:sp>
          <p:nvSpPr>
            <p:cNvPr id="216" name="TextBox 215"/>
            <p:cNvSpPr txBox="1"/>
            <p:nvPr/>
          </p:nvSpPr>
          <p:spPr>
            <a:xfrm>
              <a:off x="22730795" y="4978746"/>
              <a:ext cx="9601071" cy="92333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dirty="0" smtClean="0">
                  <a:solidFill>
                    <a:schemeClr val="accent5">
                      <a:lumMod val="75000"/>
                    </a:schemeClr>
                  </a:solidFill>
                </a:rPr>
                <a:t>ASV Systems and Control </a:t>
              </a:r>
              <a:endParaRPr lang="en-US" sz="54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217" name="Picture 2" descr="http://nurn.eng.usm.my/imagesnurn/bulletin/vol7_aug/P2_1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64763" y="13184191"/>
              <a:ext cx="7729034" cy="44108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8" name="TextBox 217"/>
            <p:cNvSpPr txBox="1"/>
            <p:nvPr/>
          </p:nvSpPr>
          <p:spPr>
            <a:xfrm>
              <a:off x="22630311" y="6026375"/>
              <a:ext cx="9659440" cy="5509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chemeClr val="bg1"/>
                  </a:solidFill>
                </a:rPr>
                <a:t>ASV subsystem requires integration of multiple fields of engineering (e.g., mechanical, electrical, and software). Inherent issues in integration involve system and subsystem communication and control. MOOS-</a:t>
              </a:r>
              <a:r>
                <a:rPr lang="en-US" sz="3200" dirty="0" err="1" smtClean="0">
                  <a:solidFill>
                    <a:schemeClr val="bg1"/>
                  </a:solidFill>
                </a:rPr>
                <a:t>IvP</a:t>
              </a:r>
              <a:r>
                <a:rPr lang="en-US" sz="3200" dirty="0" smtClean="0">
                  <a:solidFill>
                    <a:schemeClr val="bg1"/>
                  </a:solidFill>
                </a:rPr>
                <a:t> software platforms (incorporating ROS) are used to integrate multiple vehicle sensors and actuators, along with user-defined command inputs. Advanced modeling and control techniques are to be implemented to ensure performance, robustness, and reliability for autonomous obstacle avoidance and required path planning. </a:t>
              </a:r>
            </a:p>
          </p:txBody>
        </p:sp>
      </p:grpSp>
      <p:cxnSp>
        <p:nvCxnSpPr>
          <p:cNvPr id="223" name="Straight Connector 222"/>
          <p:cNvCxnSpPr/>
          <p:nvPr/>
        </p:nvCxnSpPr>
        <p:spPr>
          <a:xfrm flipH="1">
            <a:off x="752743" y="20280726"/>
            <a:ext cx="31637108" cy="44619"/>
          </a:xfrm>
          <a:prstGeom prst="line">
            <a:avLst/>
          </a:prstGeom>
          <a:ln w="76200">
            <a:solidFill>
              <a:srgbClr val="FBFB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6" name="Group 225"/>
          <p:cNvGrpSpPr/>
          <p:nvPr/>
        </p:nvGrpSpPr>
        <p:grpSpPr>
          <a:xfrm>
            <a:off x="632527" y="4619862"/>
            <a:ext cx="32285873" cy="15542136"/>
            <a:chOff x="528342" y="16957996"/>
            <a:chExt cx="32285873" cy="15542136"/>
          </a:xfrm>
        </p:grpSpPr>
        <p:cxnSp>
          <p:nvCxnSpPr>
            <p:cNvPr id="227" name="Straight Arrow Connector 226"/>
            <p:cNvCxnSpPr/>
            <p:nvPr/>
          </p:nvCxnSpPr>
          <p:spPr>
            <a:xfrm flipH="1">
              <a:off x="24809603" y="24322760"/>
              <a:ext cx="178123" cy="2534241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8" name="Group 227"/>
            <p:cNvGrpSpPr/>
            <p:nvPr/>
          </p:nvGrpSpPr>
          <p:grpSpPr>
            <a:xfrm>
              <a:off x="528342" y="16957996"/>
              <a:ext cx="32285873" cy="15542136"/>
              <a:chOff x="528342" y="16957996"/>
              <a:chExt cx="32285873" cy="15542136"/>
            </a:xfrm>
          </p:grpSpPr>
          <p:grpSp>
            <p:nvGrpSpPr>
              <p:cNvPr id="229" name="Group 228"/>
              <p:cNvGrpSpPr/>
              <p:nvPr/>
            </p:nvGrpSpPr>
            <p:grpSpPr>
              <a:xfrm>
                <a:off x="6482114" y="21309684"/>
                <a:ext cx="9873033" cy="7185398"/>
                <a:chOff x="2694964" y="9309519"/>
                <a:chExt cx="8645613" cy="5884911"/>
              </a:xfrm>
            </p:grpSpPr>
            <p:sp>
              <p:nvSpPr>
                <p:cNvPr id="254" name="Rounded Rectangle 253"/>
                <p:cNvSpPr/>
                <p:nvPr/>
              </p:nvSpPr>
              <p:spPr>
                <a:xfrm>
                  <a:off x="6131927" y="11746777"/>
                  <a:ext cx="1134477" cy="377284"/>
                </a:xfrm>
                <a:prstGeom prst="roundRect">
                  <a:avLst/>
                </a:prstGeom>
                <a:solidFill>
                  <a:srgbClr val="5B9BD5"/>
                </a:solidFill>
                <a:ln w="12700" cap="flat" cmpd="sng" algn="ctr">
                  <a:solidFill>
                    <a:srgbClr val="5B9BD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MOOSDB</a:t>
                  </a:r>
                </a:p>
              </p:txBody>
            </p:sp>
            <p:sp>
              <p:nvSpPr>
                <p:cNvPr id="255" name="Rounded Rectangle 254"/>
                <p:cNvSpPr/>
                <p:nvPr/>
              </p:nvSpPr>
              <p:spPr>
                <a:xfrm>
                  <a:off x="3677442" y="13271650"/>
                  <a:ext cx="1119235" cy="308699"/>
                </a:xfrm>
                <a:prstGeom prst="roundRect">
                  <a:avLst/>
                </a:prstGeom>
                <a:solidFill>
                  <a:srgbClr val="70AD47"/>
                </a:solidFill>
                <a:ln w="28575" cap="flat" cmpd="sng" algn="ctr">
                  <a:solidFill>
                    <a:srgbClr val="70AD47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iGP9/</a:t>
                  </a: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iGPS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6" name="Rounded Rectangle 255"/>
                <p:cNvSpPr/>
                <p:nvPr/>
              </p:nvSpPr>
              <p:spPr>
                <a:xfrm>
                  <a:off x="2694964" y="12462151"/>
                  <a:ext cx="1657350" cy="352425"/>
                </a:xfrm>
                <a:prstGeom prst="roundRect">
                  <a:avLst/>
                </a:prstGeom>
                <a:solidFill>
                  <a:srgbClr val="70AD47"/>
                </a:solidFill>
                <a:ln w="28575" cap="flat" cmpd="sng" algn="ctr">
                  <a:solidFill>
                    <a:srgbClr val="70AD47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iMOOSArduino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9" name="Rounded Rectangle 258"/>
                <p:cNvSpPr/>
                <p:nvPr/>
              </p:nvSpPr>
              <p:spPr>
                <a:xfrm>
                  <a:off x="5779050" y="14239603"/>
                  <a:ext cx="1657350" cy="352425"/>
                </a:xfrm>
                <a:prstGeom prst="roundRect">
                  <a:avLst/>
                </a:prstGeom>
                <a:solidFill>
                  <a:srgbClr val="70AD47"/>
                </a:solidFill>
                <a:ln w="28575" cap="flat" cmpd="sng" algn="ctr">
                  <a:solidFill>
                    <a:srgbClr val="70AD47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iSonar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0" name="Rounded Rectangle 259"/>
                <p:cNvSpPr/>
                <p:nvPr/>
              </p:nvSpPr>
              <p:spPr>
                <a:xfrm>
                  <a:off x="8387681" y="9708006"/>
                  <a:ext cx="1657350" cy="352425"/>
                </a:xfrm>
                <a:prstGeom prst="roundRect">
                  <a:avLst/>
                </a:prstGeom>
                <a:solidFill>
                  <a:srgbClr val="ED7D31"/>
                </a:solidFill>
                <a:ln w="28575" cap="flat" cmpd="sng" algn="ctr">
                  <a:solidFill>
                    <a:srgbClr val="ED7D31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pHelmIvP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1" name="Rounded Rectangle 260"/>
                <p:cNvSpPr/>
                <p:nvPr/>
              </p:nvSpPr>
              <p:spPr>
                <a:xfrm>
                  <a:off x="9101114" y="12503549"/>
                  <a:ext cx="1657350" cy="352425"/>
                </a:xfrm>
                <a:prstGeom prst="roundRect">
                  <a:avLst/>
                </a:prstGeom>
                <a:solidFill>
                  <a:srgbClr val="FFC000"/>
                </a:solidFill>
                <a:ln w="28575" cap="flat" cmpd="sng" algn="ctr">
                  <a:solidFill>
                    <a:srgbClr val="FFC000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US" sz="1800" kern="0" dirty="0" err="1">
                      <a:solidFill>
                        <a:prstClr val="white"/>
                      </a:solidFill>
                      <a:latin typeface="Calibri" panose="020F0502020204030204"/>
                    </a:rPr>
                    <a:t>p</a:t>
                  </a: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RecordSwath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2" name="Rounded Rectangle 261"/>
                <p:cNvSpPr/>
                <p:nvPr/>
              </p:nvSpPr>
              <p:spPr>
                <a:xfrm>
                  <a:off x="5191287" y="9604417"/>
                  <a:ext cx="886827" cy="352425"/>
                </a:xfrm>
                <a:prstGeom prst="roundRect">
                  <a:avLst/>
                </a:prstGeom>
                <a:solidFill>
                  <a:srgbClr val="A5A5A5"/>
                </a:solidFill>
                <a:ln w="28575" cap="flat" cmpd="sng" algn="ctr">
                  <a:solidFill>
                    <a:srgbClr val="A5A5A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pShare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4" name="Rounded Rectangle 263"/>
                <p:cNvSpPr/>
                <p:nvPr/>
              </p:nvSpPr>
              <p:spPr>
                <a:xfrm>
                  <a:off x="3189793" y="10239731"/>
                  <a:ext cx="1848852" cy="352425"/>
                </a:xfrm>
                <a:prstGeom prst="roundRect">
                  <a:avLst/>
                </a:prstGeom>
                <a:solidFill>
                  <a:srgbClr val="A5A5A5"/>
                </a:solidFill>
                <a:ln w="28575" cap="flat" cmpd="sng" algn="ctr">
                  <a:solidFill>
                    <a:srgbClr val="A5A5A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uFldNodeBroker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5" name="Rounded Rectangle 264"/>
                <p:cNvSpPr/>
                <p:nvPr/>
              </p:nvSpPr>
              <p:spPr>
                <a:xfrm>
                  <a:off x="8190255" y="13766615"/>
                  <a:ext cx="1657350" cy="352425"/>
                </a:xfrm>
                <a:prstGeom prst="roundRect">
                  <a:avLst/>
                </a:prstGeom>
                <a:solidFill>
                  <a:srgbClr val="FFC000"/>
                </a:solidFill>
                <a:ln w="28575" cap="flat" cmpd="sng" algn="ctr">
                  <a:solidFill>
                    <a:srgbClr val="FFC000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pSurveyPath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6" name="Rounded Rectangle 265"/>
                <p:cNvSpPr/>
                <p:nvPr/>
              </p:nvSpPr>
              <p:spPr>
                <a:xfrm>
                  <a:off x="9262832" y="10955011"/>
                  <a:ext cx="1657350" cy="352425"/>
                </a:xfrm>
                <a:prstGeom prst="roundRect">
                  <a:avLst/>
                </a:prstGeom>
                <a:solidFill>
                  <a:srgbClr val="ED7D31"/>
                </a:solidFill>
                <a:ln w="28575" cap="flat" cmpd="sng" algn="ctr">
                  <a:solidFill>
                    <a:srgbClr val="ED7D31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pMarinePID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8" name="Rounded Rectangle 267"/>
                <p:cNvSpPr/>
                <p:nvPr/>
              </p:nvSpPr>
              <p:spPr>
                <a:xfrm>
                  <a:off x="2918776" y="11220806"/>
                  <a:ext cx="1209725" cy="352425"/>
                </a:xfrm>
                <a:prstGeom prst="roundRect">
                  <a:avLst/>
                </a:prstGeom>
                <a:solidFill>
                  <a:srgbClr val="A5A5A5"/>
                </a:solidFill>
                <a:ln w="28575" cap="flat" cmpd="sng" algn="ctr">
                  <a:solidFill>
                    <a:srgbClr val="A5A5A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pHostInfo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69" name="Rounded Rectangle 268"/>
                <p:cNvSpPr/>
                <p:nvPr/>
              </p:nvSpPr>
              <p:spPr>
                <a:xfrm>
                  <a:off x="6607725" y="9412120"/>
                  <a:ext cx="998747" cy="352425"/>
                </a:xfrm>
                <a:prstGeom prst="roundRect">
                  <a:avLst/>
                </a:prstGeom>
                <a:solidFill>
                  <a:srgbClr val="A5A5A5"/>
                </a:solidFill>
                <a:ln w="28575" cap="flat" cmpd="sng" algn="ctr">
                  <a:solidFill>
                    <a:srgbClr val="A5A5A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pLogger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275" name="Straight Arrow Connector 274"/>
                <p:cNvCxnSpPr/>
                <p:nvPr/>
              </p:nvCxnSpPr>
              <p:spPr>
                <a:xfrm flipH="1">
                  <a:off x="4439533" y="12034479"/>
                  <a:ext cx="1566212" cy="489822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276" name="Straight Arrow Connector 275"/>
                <p:cNvCxnSpPr/>
                <p:nvPr/>
              </p:nvCxnSpPr>
              <p:spPr>
                <a:xfrm>
                  <a:off x="6567757" y="12277927"/>
                  <a:ext cx="1728" cy="1898781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278" name="Straight Arrow Connector 277"/>
                <p:cNvCxnSpPr/>
                <p:nvPr/>
              </p:nvCxnSpPr>
              <p:spPr>
                <a:xfrm flipH="1" flipV="1">
                  <a:off x="6739850" y="12270089"/>
                  <a:ext cx="5434" cy="1910067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281" name="Straight Arrow Connector 280"/>
                <p:cNvCxnSpPr/>
                <p:nvPr/>
              </p:nvCxnSpPr>
              <p:spPr>
                <a:xfrm>
                  <a:off x="7344602" y="11905926"/>
                  <a:ext cx="1756512" cy="569782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83" name="TextBox 282"/>
                <p:cNvSpPr txBox="1"/>
                <p:nvPr/>
              </p:nvSpPr>
              <p:spPr>
                <a:xfrm>
                  <a:off x="6719887" y="13695514"/>
                  <a:ext cx="947695" cy="43088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Depth,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Swath Width</a:t>
                  </a:r>
                </a:p>
              </p:txBody>
            </p:sp>
            <p:sp>
              <p:nvSpPr>
                <p:cNvPr id="284" name="TextBox 283"/>
                <p:cNvSpPr txBox="1"/>
                <p:nvPr/>
              </p:nvSpPr>
              <p:spPr>
                <a:xfrm>
                  <a:off x="5716270" y="13695609"/>
                  <a:ext cx="897006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Start/</a:t>
                  </a:r>
                </a:p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Stop Log</a:t>
                  </a:r>
                </a:p>
              </p:txBody>
            </p:sp>
            <p:sp>
              <p:nvSpPr>
                <p:cNvPr id="285" name="TextBox 284"/>
                <p:cNvSpPr txBox="1"/>
                <p:nvPr/>
              </p:nvSpPr>
              <p:spPr>
                <a:xfrm rot="1072034">
                  <a:off x="8087375" y="11849674"/>
                  <a:ext cx="1410649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Depth, Swath Width,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Posn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, Heading</a:t>
                  </a:r>
                </a:p>
              </p:txBody>
            </p:sp>
            <p:cxnSp>
              <p:nvCxnSpPr>
                <p:cNvPr id="287" name="Straight Arrow Connector 286"/>
                <p:cNvCxnSpPr/>
                <p:nvPr/>
              </p:nvCxnSpPr>
              <p:spPr>
                <a:xfrm flipH="1" flipV="1">
                  <a:off x="7343107" y="12049721"/>
                  <a:ext cx="1705208" cy="564334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88" name="TextBox 287"/>
                <p:cNvSpPr txBox="1"/>
                <p:nvPr/>
              </p:nvSpPr>
              <p:spPr>
                <a:xfrm rot="1082277">
                  <a:off x="7786007" y="12300305"/>
                  <a:ext cx="873957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Min Swaths</a:t>
                  </a:r>
                </a:p>
              </p:txBody>
            </p:sp>
            <p:cxnSp>
              <p:nvCxnSpPr>
                <p:cNvPr id="289" name="Straight Arrow Connector 288"/>
                <p:cNvCxnSpPr/>
                <p:nvPr/>
              </p:nvCxnSpPr>
              <p:spPr>
                <a:xfrm flipV="1">
                  <a:off x="4577196" y="12175925"/>
                  <a:ext cx="1544903" cy="1059615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90" name="TextBox 289"/>
                <p:cNvSpPr txBox="1"/>
                <p:nvPr/>
              </p:nvSpPr>
              <p:spPr>
                <a:xfrm rot="19401726">
                  <a:off x="4432699" y="12567209"/>
                  <a:ext cx="1571264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Posn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, Velocity, Attitude</a:t>
                  </a:r>
                </a:p>
              </p:txBody>
            </p:sp>
            <p:cxnSp>
              <p:nvCxnSpPr>
                <p:cNvPr id="291" name="Straight Arrow Connector 290"/>
                <p:cNvCxnSpPr/>
                <p:nvPr/>
              </p:nvCxnSpPr>
              <p:spPr>
                <a:xfrm>
                  <a:off x="7263974" y="12179525"/>
                  <a:ext cx="1503476" cy="1463715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92" name="TextBox 291"/>
                <p:cNvSpPr txBox="1"/>
                <p:nvPr/>
              </p:nvSpPr>
              <p:spPr>
                <a:xfrm rot="2638365">
                  <a:off x="7928424" y="13176423"/>
                  <a:ext cx="1746879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Min Swaths,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Op. Boundary</a:t>
                  </a:r>
                </a:p>
              </p:txBody>
            </p:sp>
            <p:cxnSp>
              <p:nvCxnSpPr>
                <p:cNvPr id="293" name="Straight Arrow Connector 292"/>
                <p:cNvCxnSpPr/>
                <p:nvPr/>
              </p:nvCxnSpPr>
              <p:spPr>
                <a:xfrm flipH="1" flipV="1">
                  <a:off x="7149983" y="12247981"/>
                  <a:ext cx="1426982" cy="1396189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94" name="TextBox 293"/>
                <p:cNvSpPr txBox="1"/>
                <p:nvPr/>
              </p:nvSpPr>
              <p:spPr>
                <a:xfrm rot="2783885">
                  <a:off x="7640936" y="13126683"/>
                  <a:ext cx="816249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Waypoints</a:t>
                  </a:r>
                </a:p>
              </p:txBody>
            </p:sp>
            <p:sp>
              <p:nvSpPr>
                <p:cNvPr id="295" name="TextBox 294"/>
                <p:cNvSpPr txBox="1"/>
                <p:nvPr/>
              </p:nvSpPr>
              <p:spPr>
                <a:xfrm rot="20597728">
                  <a:off x="4393784" y="12014640"/>
                  <a:ext cx="1746879" cy="2616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Rudder, Throttle</a:t>
                  </a:r>
                </a:p>
              </p:txBody>
            </p:sp>
            <p:cxnSp>
              <p:nvCxnSpPr>
                <p:cNvPr id="296" name="Straight Arrow Connector 295"/>
                <p:cNvCxnSpPr/>
                <p:nvPr/>
              </p:nvCxnSpPr>
              <p:spPr>
                <a:xfrm>
                  <a:off x="4196050" y="11379008"/>
                  <a:ext cx="1855415" cy="449731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97" name="TextBox 296"/>
                <p:cNvSpPr txBox="1"/>
                <p:nvPr/>
              </p:nvSpPr>
              <p:spPr>
                <a:xfrm rot="771185">
                  <a:off x="4256715" y="11269217"/>
                  <a:ext cx="1026243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IP Address</a:t>
                  </a:r>
                </a:p>
              </p:txBody>
            </p:sp>
            <p:cxnSp>
              <p:nvCxnSpPr>
                <p:cNvPr id="298" name="Straight Arrow Connector 297"/>
                <p:cNvCxnSpPr/>
                <p:nvPr/>
              </p:nvCxnSpPr>
              <p:spPr>
                <a:xfrm flipH="1" flipV="1">
                  <a:off x="5061175" y="10590336"/>
                  <a:ext cx="1294976" cy="1096942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299" name="TextBox 298"/>
                <p:cNvSpPr txBox="1"/>
                <p:nvPr/>
              </p:nvSpPr>
              <p:spPr>
                <a:xfrm rot="2417400">
                  <a:off x="5119873" y="10776190"/>
                  <a:ext cx="1331643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IP Address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Shore Station Info</a:t>
                  </a:r>
                </a:p>
              </p:txBody>
            </p:sp>
            <p:cxnSp>
              <p:nvCxnSpPr>
                <p:cNvPr id="300" name="Straight Arrow Connector 299"/>
                <p:cNvCxnSpPr/>
                <p:nvPr/>
              </p:nvCxnSpPr>
              <p:spPr>
                <a:xfrm>
                  <a:off x="4934703" y="10659940"/>
                  <a:ext cx="1255849" cy="1053391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01" name="TextBox 300"/>
                <p:cNvSpPr txBox="1"/>
                <p:nvPr/>
              </p:nvSpPr>
              <p:spPr>
                <a:xfrm rot="2349016">
                  <a:off x="4869428" y="11000419"/>
                  <a:ext cx="997389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pShare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 </a:t>
                  </a: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Config</a:t>
                  </a:r>
                  <a:endParaRPr kumimoji="0" lang="en-US" sz="11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>
                        <a:lumMod val="90000"/>
                      </a:schemeClr>
                    </a:solidFill>
                    <a:effectLst/>
                    <a:uLnTx/>
                    <a:uFillTx/>
                  </a:endParaRPr>
                </a:p>
              </p:txBody>
            </p:sp>
            <p:cxnSp>
              <p:nvCxnSpPr>
                <p:cNvPr id="302" name="Straight Arrow Connector 301"/>
                <p:cNvCxnSpPr/>
                <p:nvPr/>
              </p:nvCxnSpPr>
              <p:spPr>
                <a:xfrm flipV="1">
                  <a:off x="6786386" y="9832329"/>
                  <a:ext cx="300776" cy="1809366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03" name="TextBox 302"/>
                <p:cNvSpPr txBox="1"/>
                <p:nvPr/>
              </p:nvSpPr>
              <p:spPr>
                <a:xfrm>
                  <a:off x="7001819" y="9986336"/>
                  <a:ext cx="604653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All Info</a:t>
                  </a:r>
                </a:p>
              </p:txBody>
            </p:sp>
            <p:cxnSp>
              <p:nvCxnSpPr>
                <p:cNvPr id="304" name="Straight Arrow Connector 303"/>
                <p:cNvCxnSpPr/>
                <p:nvPr/>
              </p:nvCxnSpPr>
              <p:spPr>
                <a:xfrm flipH="1" flipV="1">
                  <a:off x="5920734" y="10034742"/>
                  <a:ext cx="696734" cy="1598769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305" name="Straight Arrow Connector 304"/>
                <p:cNvCxnSpPr/>
                <p:nvPr/>
              </p:nvCxnSpPr>
              <p:spPr>
                <a:xfrm>
                  <a:off x="5739045" y="10022799"/>
                  <a:ext cx="765767" cy="1651857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06" name="TextBox 305"/>
                <p:cNvSpPr txBox="1"/>
                <p:nvPr/>
              </p:nvSpPr>
              <p:spPr>
                <a:xfrm>
                  <a:off x="6029693" y="10032503"/>
                  <a:ext cx="771365" cy="43088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ASV </a:t>
                  </a: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Posn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,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Status</a:t>
                  </a:r>
                </a:p>
              </p:txBody>
            </p:sp>
            <p:sp>
              <p:nvSpPr>
                <p:cNvPr id="307" name="TextBox 306"/>
                <p:cNvSpPr txBox="1"/>
                <p:nvPr/>
              </p:nvSpPr>
              <p:spPr>
                <a:xfrm>
                  <a:off x="5083969" y="9997219"/>
                  <a:ext cx="785793" cy="43088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Shore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Command</a:t>
                  </a:r>
                </a:p>
              </p:txBody>
            </p:sp>
            <p:cxnSp>
              <p:nvCxnSpPr>
                <p:cNvPr id="308" name="Straight Arrow Connector 307"/>
                <p:cNvCxnSpPr/>
                <p:nvPr/>
              </p:nvCxnSpPr>
              <p:spPr>
                <a:xfrm flipV="1">
                  <a:off x="6912917" y="10104100"/>
                  <a:ext cx="1446428" cy="1582320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309" name="Straight Arrow Connector 308"/>
                <p:cNvCxnSpPr/>
                <p:nvPr/>
              </p:nvCxnSpPr>
              <p:spPr>
                <a:xfrm flipH="1">
                  <a:off x="7082633" y="10150132"/>
                  <a:ext cx="1403243" cy="1524524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310" name="Straight Arrow Connector 309"/>
                <p:cNvCxnSpPr/>
                <p:nvPr/>
              </p:nvCxnSpPr>
              <p:spPr>
                <a:xfrm flipV="1">
                  <a:off x="7259638" y="11118717"/>
                  <a:ext cx="1956718" cy="613297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cxnSp>
              <p:nvCxnSpPr>
                <p:cNvPr id="311" name="Straight Arrow Connector 310"/>
                <p:cNvCxnSpPr/>
                <p:nvPr/>
              </p:nvCxnSpPr>
              <p:spPr>
                <a:xfrm flipH="1">
                  <a:off x="7340769" y="11250668"/>
                  <a:ext cx="1852789" cy="565557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12" name="TextBox 311"/>
                <p:cNvSpPr txBox="1"/>
                <p:nvPr/>
              </p:nvSpPr>
              <p:spPr>
                <a:xfrm rot="18722936">
                  <a:off x="6431111" y="10558281"/>
                  <a:ext cx="2141394" cy="43088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Position, Heading,</a:t>
                  </a:r>
                </a:p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Waypoints, Depth, Obstacles</a:t>
                  </a:r>
                </a:p>
              </p:txBody>
            </p:sp>
            <p:sp>
              <p:nvSpPr>
                <p:cNvPr id="313" name="TextBox 312"/>
                <p:cNvSpPr txBox="1"/>
                <p:nvPr/>
              </p:nvSpPr>
              <p:spPr>
                <a:xfrm rot="18756128">
                  <a:off x="7344111" y="10571218"/>
                  <a:ext cx="1572866" cy="430887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Desired Heading, Speed</a:t>
                  </a:r>
                </a:p>
                <a:p>
                  <a:pPr marL="0" marR="0" lvl="0" indent="0" algn="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Start/Stop Log</a:t>
                  </a:r>
                </a:p>
              </p:txBody>
            </p:sp>
            <p:sp>
              <p:nvSpPr>
                <p:cNvPr id="314" name="TextBox 313"/>
                <p:cNvSpPr txBox="1"/>
                <p:nvPr/>
              </p:nvSpPr>
              <p:spPr>
                <a:xfrm rot="20545070">
                  <a:off x="8096479" y="11365172"/>
                  <a:ext cx="1156086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Rudder, Throttle</a:t>
                  </a:r>
                </a:p>
              </p:txBody>
            </p:sp>
            <p:sp>
              <p:nvSpPr>
                <p:cNvPr id="315" name="TextBox 314"/>
                <p:cNvSpPr txBox="1"/>
                <p:nvPr/>
              </p:nvSpPr>
              <p:spPr>
                <a:xfrm rot="20533043">
                  <a:off x="7762376" y="10955038"/>
                  <a:ext cx="1322798" cy="43088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Desired </a:t>
                  </a: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Hdg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, Speed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Current </a:t>
                  </a:r>
                  <a:r>
                    <a:rPr kumimoji="0" lang="en-US" sz="1100" b="1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Hdg</a:t>
                  </a: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, Speed</a:t>
                  </a:r>
                </a:p>
              </p:txBody>
            </p:sp>
            <p:sp>
              <p:nvSpPr>
                <p:cNvPr id="316" name="TextBox 315"/>
                <p:cNvSpPr txBox="1"/>
                <p:nvPr/>
              </p:nvSpPr>
              <p:spPr>
                <a:xfrm rot="20285087">
                  <a:off x="2987888" y="9469676"/>
                  <a:ext cx="2528916" cy="55278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</a:rPr>
                    <a:t>Monitoring and Logging</a:t>
                  </a:r>
                </a:p>
              </p:txBody>
            </p:sp>
            <p:sp>
              <p:nvSpPr>
                <p:cNvPr id="317" name="TextBox 316"/>
                <p:cNvSpPr txBox="1"/>
                <p:nvPr/>
              </p:nvSpPr>
              <p:spPr>
                <a:xfrm rot="1572270">
                  <a:off x="2742336" y="14054744"/>
                  <a:ext cx="2528916" cy="3158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accent6">
                          <a:lumMod val="60000"/>
                          <a:lumOff val="40000"/>
                        </a:schemeClr>
                      </a:solidFill>
                      <a:effectLst/>
                      <a:uLnTx/>
                      <a:uFillTx/>
                    </a:rPr>
                    <a:t>Sensor Interfaces</a:t>
                  </a:r>
                </a:p>
              </p:txBody>
            </p:sp>
            <p:sp>
              <p:nvSpPr>
                <p:cNvPr id="318" name="TextBox 317"/>
                <p:cNvSpPr txBox="1"/>
                <p:nvPr/>
              </p:nvSpPr>
              <p:spPr>
                <a:xfrm rot="19995908">
                  <a:off x="8698853" y="14037730"/>
                  <a:ext cx="252891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C000"/>
                      </a:solidFill>
                      <a:effectLst/>
                      <a:uLnTx/>
                      <a:uFillTx/>
                    </a:rPr>
                    <a:t>Survey Path Planning</a:t>
                  </a:r>
                </a:p>
              </p:txBody>
            </p:sp>
            <p:sp>
              <p:nvSpPr>
                <p:cNvPr id="319" name="TextBox 318"/>
                <p:cNvSpPr txBox="1"/>
                <p:nvPr/>
              </p:nvSpPr>
              <p:spPr>
                <a:xfrm rot="1179130">
                  <a:off x="8811661" y="9309519"/>
                  <a:ext cx="252891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ED7D31"/>
                      </a:solidFill>
                      <a:effectLst/>
                      <a:uLnTx/>
                      <a:uFillTx/>
                    </a:rPr>
                    <a:t>Autonomy and Control</a:t>
                  </a:r>
                </a:p>
              </p:txBody>
            </p:sp>
            <p:sp>
              <p:nvSpPr>
                <p:cNvPr id="320" name="Rounded Rectangle 319"/>
                <p:cNvSpPr/>
                <p:nvPr/>
              </p:nvSpPr>
              <p:spPr>
                <a:xfrm>
                  <a:off x="6948390" y="14887993"/>
                  <a:ext cx="548640" cy="274320"/>
                </a:xfrm>
                <a:prstGeom prst="roundRect">
                  <a:avLst/>
                </a:prstGeom>
                <a:noFill/>
                <a:ln w="38100" cap="flat" cmpd="sng" algn="ctr">
                  <a:solidFill>
                    <a:srgbClr val="A5A5A5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21" name="Rounded Rectangle 320"/>
                <p:cNvSpPr/>
                <p:nvPr/>
              </p:nvSpPr>
              <p:spPr>
                <a:xfrm>
                  <a:off x="4433640" y="14878614"/>
                  <a:ext cx="548640" cy="274320"/>
                </a:xfrm>
                <a:prstGeom prst="roundRect">
                  <a:avLst/>
                </a:prstGeom>
                <a:noFill/>
                <a:ln w="38100" cap="flat" cmpd="sng" algn="ctr">
                  <a:solidFill>
                    <a:srgbClr val="A5A5A5">
                      <a:shade val="50000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322" name="TextBox 321"/>
                <p:cNvSpPr txBox="1"/>
                <p:nvPr/>
              </p:nvSpPr>
              <p:spPr>
                <a:xfrm>
                  <a:off x="4952546" y="14846497"/>
                  <a:ext cx="1889813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Supplied Application</a:t>
                  </a:r>
                </a:p>
              </p:txBody>
            </p:sp>
            <p:sp>
              <p:nvSpPr>
                <p:cNvPr id="323" name="TextBox 322"/>
                <p:cNvSpPr txBox="1"/>
                <p:nvPr/>
              </p:nvSpPr>
              <p:spPr>
                <a:xfrm>
                  <a:off x="7487310" y="14855876"/>
                  <a:ext cx="1803764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6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Custom Application</a:t>
                  </a:r>
                </a:p>
              </p:txBody>
            </p:sp>
            <p:sp>
              <p:nvSpPr>
                <p:cNvPr id="324" name="Rounded Rectangle 323"/>
                <p:cNvSpPr/>
                <p:nvPr/>
              </p:nvSpPr>
              <p:spPr>
                <a:xfrm>
                  <a:off x="4557094" y="13892268"/>
                  <a:ext cx="885825" cy="390525"/>
                </a:xfrm>
                <a:prstGeom prst="roundRect">
                  <a:avLst/>
                </a:prstGeom>
                <a:solidFill>
                  <a:srgbClr val="70AD47"/>
                </a:solidFill>
                <a:ln w="28575" cap="flat" cmpd="sng" algn="ctr">
                  <a:solidFill>
                    <a:srgbClr val="70AD47">
                      <a:shade val="50000"/>
                    </a:srgbClr>
                  </a:solidFill>
                  <a:prstDash val="dash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0" i="0" u="none" strike="noStrike" kern="0" cap="none" spc="0" normalizeH="0" baseline="0" noProof="0" dirty="0" err="1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rPr>
                    <a:t>iLidar</a:t>
                  </a: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cxnSp>
              <p:nvCxnSpPr>
                <p:cNvPr id="325" name="Straight Arrow Connector 324"/>
                <p:cNvCxnSpPr/>
                <p:nvPr/>
              </p:nvCxnSpPr>
              <p:spPr>
                <a:xfrm flipV="1">
                  <a:off x="5463997" y="12328326"/>
                  <a:ext cx="843346" cy="1509363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26" name="TextBox 325"/>
                <p:cNvSpPr txBox="1"/>
                <p:nvPr/>
              </p:nvSpPr>
              <p:spPr>
                <a:xfrm rot="17960018">
                  <a:off x="5495574" y="13091388"/>
                  <a:ext cx="858992" cy="2616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chemeClr val="bg2">
                          <a:lumMod val="90000"/>
                        </a:schemeClr>
                      </a:solidFill>
                      <a:effectLst/>
                      <a:uLnTx/>
                      <a:uFillTx/>
                    </a:rPr>
                    <a:t>Obstacles</a:t>
                  </a:r>
                </a:p>
              </p:txBody>
            </p:sp>
            <p:cxnSp>
              <p:nvCxnSpPr>
                <p:cNvPr id="327" name="Straight Arrow Connector 326"/>
                <p:cNvCxnSpPr/>
                <p:nvPr/>
              </p:nvCxnSpPr>
              <p:spPr>
                <a:xfrm flipH="1">
                  <a:off x="5354517" y="12315894"/>
                  <a:ext cx="843009" cy="1510847"/>
                </a:xfrm>
                <a:prstGeom prst="straightConnector1">
                  <a:avLst/>
                </a:prstGeom>
                <a:noFill/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  <a:tailEnd type="triangle"/>
                </a:ln>
                <a:effectLst/>
              </p:spPr>
            </p:cxnSp>
            <p:sp>
              <p:nvSpPr>
                <p:cNvPr id="328" name="TextBox 327"/>
                <p:cNvSpPr txBox="1"/>
                <p:nvPr/>
              </p:nvSpPr>
              <p:spPr>
                <a:xfrm rot="17835983">
                  <a:off x="5205847" y="13086109"/>
                  <a:ext cx="741071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rPr>
                    <a:t>Position</a:t>
                  </a:r>
                </a:p>
              </p:txBody>
            </p:sp>
          </p:grpSp>
          <p:pic>
            <p:nvPicPr>
              <p:cNvPr id="230" name="Picture 229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930" t="30177" r="14657" b="24342"/>
              <a:stretch/>
            </p:blipFill>
            <p:spPr>
              <a:xfrm>
                <a:off x="16798989" y="17337833"/>
                <a:ext cx="7692549" cy="3092881"/>
              </a:xfrm>
              <a:prstGeom prst="rect">
                <a:avLst/>
              </a:prstGeom>
            </p:spPr>
          </p:pic>
          <p:sp>
            <p:nvSpPr>
              <p:cNvPr id="231" name="TextBox 230"/>
              <p:cNvSpPr txBox="1"/>
              <p:nvPr/>
            </p:nvSpPr>
            <p:spPr>
              <a:xfrm>
                <a:off x="614217" y="16957996"/>
                <a:ext cx="16205124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7200">
                    <a:solidFill>
                      <a:schemeClr val="bg1"/>
                    </a:solidFill>
                    <a:latin typeface="Segoe UI Semibold" panose="020B07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defRPr>
                </a:lvl1pPr>
              </a:lstStyle>
              <a:p>
                <a:pPr algn="l"/>
                <a:r>
                  <a:rPr lang="en-US" dirty="0" smtClean="0"/>
                  <a:t>Fit Commercial Platform with Autonomous Control System</a:t>
                </a:r>
                <a:endParaRPr lang="en-US" dirty="0"/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24756211" y="17725587"/>
                <a:ext cx="7774823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200" dirty="0" smtClean="0">
                    <a:solidFill>
                      <a:schemeClr val="bg1"/>
                    </a:solidFill>
                  </a:rPr>
                  <a:t>58” length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200" dirty="0" smtClean="0">
                    <a:solidFill>
                      <a:schemeClr val="bg1"/>
                    </a:solidFill>
                  </a:rPr>
                  <a:t>15 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lbs</a:t>
                </a:r>
                <a:endParaRPr lang="en-US" sz="3200" dirty="0" smtClean="0">
                  <a:solidFill>
                    <a:schemeClr val="bg1"/>
                  </a:solidFill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200" dirty="0" smtClean="0">
                    <a:solidFill>
                      <a:schemeClr val="bg1"/>
                    </a:solidFill>
                  </a:rPr>
                  <a:t>Maximum speed 40 mph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200" dirty="0" smtClean="0">
                    <a:solidFill>
                      <a:schemeClr val="bg1"/>
                    </a:solidFill>
                  </a:rPr>
                  <a:t>Brushless electric motor for propulsion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sz="3200" smtClean="0">
                    <a:solidFill>
                      <a:schemeClr val="bg1"/>
                    </a:solidFill>
                  </a:rPr>
                  <a:t>Servo-powered 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rudder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16728587" y="21221830"/>
                <a:ext cx="15544800" cy="923330"/>
              </a:xfrm>
              <a:prstGeom prst="rect">
                <a:avLst/>
              </a:prstGeom>
              <a:solidFill>
                <a:srgbClr val="FBFBFB"/>
              </a:solidFill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5400" spc="300">
                    <a:solidFill>
                      <a:srgbClr val="234F83"/>
                    </a:solidFill>
                  </a:defRPr>
                </a:lvl1pPr>
              </a:lstStyle>
              <a:p>
                <a:r>
                  <a:rPr lang="en-US" dirty="0"/>
                  <a:t>Autonomous Control System</a:t>
                </a:r>
              </a:p>
            </p:txBody>
          </p:sp>
          <p:pic>
            <p:nvPicPr>
              <p:cNvPr id="234" name="Picture 233"/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19292393" y="25664854"/>
                <a:ext cx="10058400" cy="6705600"/>
              </a:xfrm>
              <a:prstGeom prst="rect">
                <a:avLst/>
              </a:prstGeom>
            </p:spPr>
          </p:pic>
          <p:cxnSp>
            <p:nvCxnSpPr>
              <p:cNvPr id="235" name="Straight Arrow Connector 234"/>
              <p:cNvCxnSpPr/>
              <p:nvPr/>
            </p:nvCxnSpPr>
            <p:spPr>
              <a:xfrm flipH="1">
                <a:off x="28950123" y="24198706"/>
                <a:ext cx="889135" cy="2178731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6" name="TextBox 235"/>
              <p:cNvSpPr txBox="1"/>
              <p:nvPr/>
            </p:nvSpPr>
            <p:spPr>
              <a:xfrm>
                <a:off x="30053036" y="22921434"/>
                <a:ext cx="2761179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Battery Pack: Outputs 5 V.  Powers Arduino and 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BeagleBone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37" name="Straight Arrow Connector 236"/>
              <p:cNvCxnSpPr/>
              <p:nvPr/>
            </p:nvCxnSpPr>
            <p:spPr>
              <a:xfrm flipH="1">
                <a:off x="25368053" y="27064761"/>
                <a:ext cx="4471205" cy="1771282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8" name="TextBox 237"/>
              <p:cNvSpPr txBox="1"/>
              <p:nvPr/>
            </p:nvSpPr>
            <p:spPr>
              <a:xfrm>
                <a:off x="30043508" y="26165182"/>
                <a:ext cx="2595093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1100 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Kv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 Brushless motor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39" name="Straight Arrow Connector 238"/>
              <p:cNvCxnSpPr/>
              <p:nvPr/>
            </p:nvCxnSpPr>
            <p:spPr>
              <a:xfrm flipH="1">
                <a:off x="26861562" y="28902051"/>
                <a:ext cx="3191474" cy="7111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TextBox 239"/>
              <p:cNvSpPr txBox="1"/>
              <p:nvPr/>
            </p:nvSpPr>
            <p:spPr>
              <a:xfrm>
                <a:off x="30052490" y="28422166"/>
                <a:ext cx="2434223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120A Water-cooled ESC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23112248" y="22605285"/>
                <a:ext cx="3947859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2 11.1V 3200mAh battery packs to run the motor and servo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42" name="Straight Arrow Connector 241"/>
              <p:cNvCxnSpPr/>
              <p:nvPr/>
            </p:nvCxnSpPr>
            <p:spPr>
              <a:xfrm>
                <a:off x="24983738" y="24530327"/>
                <a:ext cx="403009" cy="6477221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Arrow Connector 242"/>
              <p:cNvCxnSpPr/>
              <p:nvPr/>
            </p:nvCxnSpPr>
            <p:spPr>
              <a:xfrm>
                <a:off x="19245586" y="24686544"/>
                <a:ext cx="3394840" cy="3140148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4" name="TextBox 243"/>
              <p:cNvSpPr txBox="1"/>
              <p:nvPr/>
            </p:nvSpPr>
            <p:spPr>
              <a:xfrm>
                <a:off x="16873549" y="22921434"/>
                <a:ext cx="4375870" cy="2062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solidFill>
                      <a:schemeClr val="bg1"/>
                    </a:solidFill>
                  </a:rPr>
                  <a:t>BeagleBone</a:t>
                </a:r>
                <a:r>
                  <a:rPr lang="en-US" sz="3200" dirty="0">
                    <a:solidFill>
                      <a:schemeClr val="bg1"/>
                    </a:solidFill>
                  </a:rPr>
                  <a:t> 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Black: Used as the brain of autonomy.  Runs MOOS-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IvP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45" name="Straight Arrow Connector 244"/>
              <p:cNvCxnSpPr/>
              <p:nvPr/>
            </p:nvCxnSpPr>
            <p:spPr>
              <a:xfrm>
                <a:off x="18273336" y="27252691"/>
                <a:ext cx="3543593" cy="1656471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TextBox 245"/>
              <p:cNvSpPr txBox="1"/>
              <p:nvPr/>
            </p:nvSpPr>
            <p:spPr>
              <a:xfrm>
                <a:off x="16445542" y="26092876"/>
                <a:ext cx="2225374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Servo used to steer rudder.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47" name="Straight Arrow Connector 246"/>
              <p:cNvCxnSpPr/>
              <p:nvPr/>
            </p:nvCxnSpPr>
            <p:spPr>
              <a:xfrm flipV="1">
                <a:off x="19069110" y="29237834"/>
                <a:ext cx="3938793" cy="805855"/>
              </a:xfrm>
              <a:prstGeom prst="straightConnector1">
                <a:avLst/>
              </a:prstGeom>
              <a:ln w="38100"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8" name="TextBox 247"/>
              <p:cNvSpPr txBox="1"/>
              <p:nvPr/>
            </p:nvSpPr>
            <p:spPr>
              <a:xfrm>
                <a:off x="16602268" y="29206996"/>
                <a:ext cx="2657342" cy="31634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Arduino Mega 2560: Used to control motor and servo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616488" y="19534728"/>
                <a:ext cx="15544800" cy="923330"/>
              </a:xfrm>
              <a:prstGeom prst="rect">
                <a:avLst/>
              </a:prstGeom>
              <a:solidFill>
                <a:srgbClr val="FBFBFB"/>
              </a:solidFill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5400" spc="300">
                    <a:solidFill>
                      <a:srgbClr val="234F83"/>
                    </a:solidFill>
                  </a:defRPr>
                </a:lvl1pPr>
              </a:lstStyle>
              <a:p>
                <a:r>
                  <a:rPr lang="en-US" dirty="0"/>
                  <a:t>Autonomy Control Program: MOOS-</a:t>
                </a:r>
                <a:r>
                  <a:rPr lang="en-US" dirty="0" err="1"/>
                  <a:t>IvP</a:t>
                </a:r>
                <a:endParaRPr lang="en-US" dirty="0"/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554576" y="20590838"/>
                <a:ext cx="6126151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MOOSDB:  Mission Orientated Operating Suite.  MOOS stores information related to its operating mission and coordinates communication between sensors and other processes.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528342" y="24519937"/>
                <a:ext cx="6126151" cy="4031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solidFill>
                      <a:schemeClr val="bg1"/>
                    </a:solidFill>
                  </a:rPr>
                  <a:t>IvP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 Helm: Interval Programming Helm.  The 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IvP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 helm is able to take information from MOOS and make control decisions for the boat.  Complex autonomous scenarios can be developed from package supplied or custom developed behaviors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668863" y="28960702"/>
                <a:ext cx="9438776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solidFill>
                      <a:schemeClr val="bg1"/>
                    </a:solidFill>
                  </a:rPr>
                  <a:t>LIDAR: Distance sensing by analyzing the response of an object to a laser.  The LIDAR module is a rotating head with laser and image sensor with an onboard microprocessor to compute angle and distance data of objects via serial.  The </a:t>
                </a:r>
                <a:r>
                  <a:rPr lang="en-US" sz="3200" dirty="0" err="1" smtClean="0">
                    <a:solidFill>
                      <a:schemeClr val="bg1"/>
                    </a:solidFill>
                  </a:rPr>
                  <a:t>beaglebone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 runs </a:t>
                </a:r>
                <a:r>
                  <a:rPr lang="en-US" sz="3200" smtClean="0">
                    <a:solidFill>
                      <a:schemeClr val="bg1"/>
                    </a:solidFill>
                  </a:rPr>
                  <a:t>a program </a:t>
                </a:r>
                <a:r>
                  <a:rPr lang="en-US" sz="3200" dirty="0" smtClean="0">
                    <a:solidFill>
                      <a:schemeClr val="bg1"/>
                    </a:solidFill>
                  </a:rPr>
                  <a:t>to interpret the serial stream and send messages to MOOS for obstacle recognition.</a:t>
                </a:r>
                <a:endParaRPr lang="en-US" sz="32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253" name="Picture 252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55617" y="29090461"/>
                <a:ext cx="5308523" cy="3317826"/>
              </a:xfrm>
              <a:prstGeom prst="rect">
                <a:avLst/>
              </a:prstGeom>
            </p:spPr>
          </p:pic>
        </p:grpSp>
      </p:grpSp>
      <p:cxnSp>
        <p:nvCxnSpPr>
          <p:cNvPr id="329" name="Straight Connector 328"/>
          <p:cNvCxnSpPr/>
          <p:nvPr/>
        </p:nvCxnSpPr>
        <p:spPr>
          <a:xfrm flipH="1">
            <a:off x="33459229" y="20325345"/>
            <a:ext cx="15581869" cy="0"/>
          </a:xfrm>
          <a:prstGeom prst="line">
            <a:avLst/>
          </a:prstGeom>
          <a:ln w="76200">
            <a:solidFill>
              <a:srgbClr val="FBFB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TextBox 329"/>
          <p:cNvSpPr txBox="1"/>
          <p:nvPr/>
        </p:nvSpPr>
        <p:spPr>
          <a:xfrm>
            <a:off x="33621568" y="4919137"/>
            <a:ext cx="15544800" cy="923330"/>
          </a:xfrm>
          <a:prstGeom prst="rect">
            <a:avLst/>
          </a:prstGeom>
          <a:solidFill>
            <a:srgbClr val="FBFBFB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spc="300">
                <a:solidFill>
                  <a:srgbClr val="234F83"/>
                </a:solidFill>
              </a:defRPr>
            </a:lvl1pPr>
          </a:lstStyle>
          <a:p>
            <a:r>
              <a:rPr lang="en-US" dirty="0" smtClean="0"/>
              <a:t>Stages of Autonomy</a:t>
            </a:r>
            <a:endParaRPr lang="en-US" dirty="0"/>
          </a:p>
        </p:txBody>
      </p:sp>
      <p:sp>
        <p:nvSpPr>
          <p:cNvPr id="331" name="TextBox 330"/>
          <p:cNvSpPr txBox="1"/>
          <p:nvPr/>
        </p:nvSpPr>
        <p:spPr>
          <a:xfrm>
            <a:off x="33576453" y="6727721"/>
            <a:ext cx="61261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First Stage Autonomy:  Basic point to point navigation using GPS navigation integrated with an IMU to increase the reliability of the navigation system.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32" name="TextBox 331"/>
          <p:cNvSpPr txBox="1"/>
          <p:nvPr/>
        </p:nvSpPr>
        <p:spPr>
          <a:xfrm>
            <a:off x="33506819" y="9829514"/>
            <a:ext cx="612615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Second Stage Autonomy:  Second stage autonomy involves pairing point to point navigation with obstacle avoidance, thereby creating a self sufficient navigation algorithm to serve as a platform for more complex tasks.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33" name="TextBox 332"/>
          <p:cNvSpPr txBox="1"/>
          <p:nvPr/>
        </p:nvSpPr>
        <p:spPr>
          <a:xfrm>
            <a:off x="33486151" y="14153530"/>
            <a:ext cx="612615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Third Stage Autonomy:  The third stage of autonomous control is to allow for a leader/</a:t>
            </a:r>
            <a:r>
              <a:rPr lang="en-US" sz="3200" dirty="0" err="1" smtClean="0">
                <a:solidFill>
                  <a:schemeClr val="bg1"/>
                </a:solidFill>
              </a:rPr>
              <a:t>lagger</a:t>
            </a:r>
            <a:r>
              <a:rPr lang="en-US" sz="3200" dirty="0" smtClean="0">
                <a:solidFill>
                  <a:schemeClr val="bg1"/>
                </a:solidFill>
              </a:rPr>
              <a:t> formation to be implemented on one of these platforms, specifically the ability for an autonomous vehicle to follow a sister vehicle with the intention of completing  a more complex task in tandem.</a:t>
            </a:r>
            <a:endParaRPr lang="en-US" sz="3200" dirty="0">
              <a:solidFill>
                <a:schemeClr val="bg1"/>
              </a:solidFill>
            </a:endParaRPr>
          </a:p>
        </p:txBody>
      </p:sp>
      <p:grpSp>
        <p:nvGrpSpPr>
          <p:cNvPr id="110" name="Group 109"/>
          <p:cNvGrpSpPr/>
          <p:nvPr/>
        </p:nvGrpSpPr>
        <p:grpSpPr>
          <a:xfrm>
            <a:off x="40043100" y="6928186"/>
            <a:ext cx="8343900" cy="10940714"/>
            <a:chOff x="40043100" y="6928186"/>
            <a:chExt cx="8343900" cy="10940714"/>
          </a:xfrm>
        </p:grpSpPr>
        <p:sp>
          <p:nvSpPr>
            <p:cNvPr id="106" name="Rectangle 105"/>
            <p:cNvSpPr/>
            <p:nvPr/>
          </p:nvSpPr>
          <p:spPr>
            <a:xfrm>
              <a:off x="40043100" y="6928186"/>
              <a:ext cx="8343900" cy="1094071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4" name="Group 333"/>
            <p:cNvGrpSpPr/>
            <p:nvPr/>
          </p:nvGrpSpPr>
          <p:grpSpPr>
            <a:xfrm>
              <a:off x="40885349" y="7067732"/>
              <a:ext cx="6913138" cy="9831968"/>
              <a:chOff x="0" y="0"/>
              <a:chExt cx="1863969" cy="2512074"/>
            </a:xfrm>
          </p:grpSpPr>
          <p:grpSp>
            <p:nvGrpSpPr>
              <p:cNvPr id="335" name="Group 334"/>
              <p:cNvGrpSpPr/>
              <p:nvPr/>
            </p:nvGrpSpPr>
            <p:grpSpPr>
              <a:xfrm>
                <a:off x="0" y="0"/>
                <a:ext cx="1863969" cy="2512074"/>
                <a:chOff x="0" y="0"/>
                <a:chExt cx="1863969" cy="2512074"/>
              </a:xfrm>
            </p:grpSpPr>
            <p:grpSp>
              <p:nvGrpSpPr>
                <p:cNvPr id="337" name="Group 336"/>
                <p:cNvGrpSpPr/>
                <p:nvPr/>
              </p:nvGrpSpPr>
              <p:grpSpPr>
                <a:xfrm>
                  <a:off x="0" y="0"/>
                  <a:ext cx="1863969" cy="2512074"/>
                  <a:chOff x="0" y="0"/>
                  <a:chExt cx="1863969" cy="2512074"/>
                </a:xfrm>
              </p:grpSpPr>
              <p:grpSp>
                <p:nvGrpSpPr>
                  <p:cNvPr id="339" name="Group 338"/>
                  <p:cNvGrpSpPr/>
                  <p:nvPr/>
                </p:nvGrpSpPr>
                <p:grpSpPr>
                  <a:xfrm>
                    <a:off x="0" y="0"/>
                    <a:ext cx="1863969" cy="2512074"/>
                    <a:chOff x="0" y="0"/>
                    <a:chExt cx="1863969" cy="2512074"/>
                  </a:xfrm>
                </p:grpSpPr>
                <p:grpSp>
                  <p:nvGrpSpPr>
                    <p:cNvPr id="341" name="Group 340"/>
                    <p:cNvGrpSpPr/>
                    <p:nvPr/>
                  </p:nvGrpSpPr>
                  <p:grpSpPr>
                    <a:xfrm>
                      <a:off x="0" y="0"/>
                      <a:ext cx="1863969" cy="2512074"/>
                      <a:chOff x="0" y="0"/>
                      <a:chExt cx="1863969" cy="2512074"/>
                    </a:xfrm>
                  </p:grpSpPr>
                  <p:grpSp>
                    <p:nvGrpSpPr>
                      <p:cNvPr id="343" name="Group 342"/>
                      <p:cNvGrpSpPr/>
                      <p:nvPr/>
                    </p:nvGrpSpPr>
                    <p:grpSpPr>
                      <a:xfrm>
                        <a:off x="0" y="0"/>
                        <a:ext cx="1863969" cy="2512074"/>
                        <a:chOff x="0" y="0"/>
                        <a:chExt cx="1863969" cy="2512074"/>
                      </a:xfrm>
                    </p:grpSpPr>
                    <p:grpSp>
                      <p:nvGrpSpPr>
                        <p:cNvPr id="345" name="Group 344"/>
                        <p:cNvGrpSpPr/>
                        <p:nvPr/>
                      </p:nvGrpSpPr>
                      <p:grpSpPr>
                        <a:xfrm>
                          <a:off x="0" y="482321"/>
                          <a:ext cx="492125" cy="2029753"/>
                          <a:chOff x="0" y="0"/>
                          <a:chExt cx="492125" cy="2029753"/>
                        </a:xfrm>
                      </p:grpSpPr>
                      <p:sp>
                        <p:nvSpPr>
                          <p:cNvPr id="348" name="Pentagon 347"/>
                          <p:cNvSpPr/>
                          <p:nvPr/>
                        </p:nvSpPr>
                        <p:spPr>
                          <a:xfrm rot="16200000">
                            <a:off x="-768814" y="768814"/>
                            <a:ext cx="2029753" cy="492125"/>
                          </a:xfrm>
                          <a:prstGeom prst="homePlate">
                            <a:avLst>
                              <a:gd name="adj" fmla="val 158217"/>
                            </a:avLst>
                          </a:prstGeom>
                          <a:solidFill>
                            <a:srgbClr val="FFFF00"/>
                          </a:solidFill>
                          <a:ln>
                            <a:solidFill>
                              <a:schemeClr val="tx1"/>
                            </a:solidFill>
                          </a:ln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ot="0" spcFirstLastPara="0" vert="horz" wrap="square" lIns="91440" tIns="45720" rIns="91440" bIns="45720" numCol="1" spcCol="0" rtlCol="0" fromWordArt="0" anchor="ctr" anchorCtr="0" forceAA="0" compatLnSpc="1">
                            <a:prstTxWarp prst="textNoShape">
                              <a:avLst/>
                            </a:prstTxWarp>
                            <a:noAutofit/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49" name="Oval 348"/>
                          <p:cNvSpPr/>
                          <p:nvPr/>
                        </p:nvSpPr>
                        <p:spPr>
                          <a:xfrm>
                            <a:off x="175731" y="587943"/>
                            <a:ext cx="150692" cy="150720"/>
                          </a:xfrm>
                          <a:prstGeom prst="ellipse">
                            <a:avLst/>
                          </a:prstGeom>
                        </p:spPr>
                        <p:style>
                          <a:lnRef idx="2">
                            <a:schemeClr val="dk1">
                              <a:shade val="50000"/>
                            </a:schemeClr>
                          </a:lnRef>
                          <a:fillRef idx="1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ot="0" spcFirstLastPara="0" vert="horz" wrap="square" lIns="91440" tIns="45720" rIns="91440" bIns="45720" numCol="1" spcCol="0" rtlCol="0" fromWordArt="0" anchor="ctr" anchorCtr="0" forceAA="0" compatLnSpc="1">
                            <a:prstTxWarp prst="textNoShape">
                              <a:avLst/>
                            </a:prstTxWarp>
                            <a:noAutofit/>
                          </a:bodyPr>
                          <a:lstStyle/>
                          <a:p>
                            <a:endParaRPr lang="en-US"/>
                          </a:p>
                        </p:txBody>
                      </p:sp>
                    </p:grpSp>
                    <p:cxnSp>
                      <p:nvCxnSpPr>
                        <p:cNvPr id="346" name="Straight Arrow Connector 345"/>
                        <p:cNvCxnSpPr/>
                        <p:nvPr/>
                      </p:nvCxnSpPr>
                      <p:spPr>
                        <a:xfrm flipV="1">
                          <a:off x="301451" y="482321"/>
                          <a:ext cx="949570" cy="633046"/>
                        </a:xfrm>
                        <a:prstGeom prst="straightConnector1">
                          <a:avLst/>
                        </a:prstGeom>
                        <a:ln>
                          <a:solidFill>
                            <a:schemeClr val="tx1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347" name="Freeform 346"/>
                        <p:cNvSpPr/>
                        <p:nvPr/>
                      </p:nvSpPr>
                      <p:spPr>
                        <a:xfrm>
                          <a:off x="1225899" y="0"/>
                          <a:ext cx="638070" cy="733529"/>
                        </a:xfrm>
                        <a:custGeom>
                          <a:avLst/>
                          <a:gdLst>
                            <a:gd name="connsiteX0" fmla="*/ 105508 w 638070"/>
                            <a:gd name="connsiteY0" fmla="*/ 120580 h 733529"/>
                            <a:gd name="connsiteX1" fmla="*/ 0 w 638070"/>
                            <a:gd name="connsiteY1" fmla="*/ 376813 h 733529"/>
                            <a:gd name="connsiteX2" fmla="*/ 80387 w 638070"/>
                            <a:gd name="connsiteY2" fmla="*/ 658167 h 733529"/>
                            <a:gd name="connsiteX3" fmla="*/ 422031 w 638070"/>
                            <a:gd name="connsiteY3" fmla="*/ 733529 h 733529"/>
                            <a:gd name="connsiteX4" fmla="*/ 638070 w 638070"/>
                            <a:gd name="connsiteY4" fmla="*/ 587828 h 733529"/>
                            <a:gd name="connsiteX5" fmla="*/ 401934 w 638070"/>
                            <a:gd name="connsiteY5" fmla="*/ 180870 h 733529"/>
                            <a:gd name="connsiteX6" fmla="*/ 437103 w 638070"/>
                            <a:gd name="connsiteY6" fmla="*/ 0 h 733529"/>
                            <a:gd name="connsiteX7" fmla="*/ 85411 w 638070"/>
                            <a:gd name="connsiteY7" fmla="*/ 15072 h 733529"/>
                            <a:gd name="connsiteX8" fmla="*/ 105508 w 638070"/>
                            <a:gd name="connsiteY8" fmla="*/ 120580 h 733529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  <a:cxn ang="0">
                              <a:pos x="connsiteX2" y="connsiteY2"/>
                            </a:cxn>
                            <a:cxn ang="0">
                              <a:pos x="connsiteX3" y="connsiteY3"/>
                            </a:cxn>
                            <a:cxn ang="0">
                              <a:pos x="connsiteX4" y="connsiteY4"/>
                            </a:cxn>
                            <a:cxn ang="0">
                              <a:pos x="connsiteX5" y="connsiteY5"/>
                            </a:cxn>
                            <a:cxn ang="0">
                              <a:pos x="connsiteX6" y="connsiteY6"/>
                            </a:cxn>
                            <a:cxn ang="0">
                              <a:pos x="connsiteX7" y="connsiteY7"/>
                            </a:cxn>
                            <a:cxn ang="0">
                              <a:pos x="connsiteX8" y="connsiteY8"/>
                            </a:cxn>
                          </a:cxnLst>
                          <a:rect l="l" t="t" r="r" b="b"/>
                          <a:pathLst>
                            <a:path w="638070" h="733529">
                              <a:moveTo>
                                <a:pt x="105508" y="120580"/>
                              </a:moveTo>
                              <a:lnTo>
                                <a:pt x="0" y="376813"/>
                              </a:lnTo>
                              <a:lnTo>
                                <a:pt x="80387" y="658167"/>
                              </a:lnTo>
                              <a:lnTo>
                                <a:pt x="422031" y="733529"/>
                              </a:lnTo>
                              <a:lnTo>
                                <a:pt x="638070" y="587828"/>
                              </a:lnTo>
                              <a:lnTo>
                                <a:pt x="401934" y="180870"/>
                              </a:lnTo>
                              <a:lnTo>
                                <a:pt x="437103" y="0"/>
                              </a:lnTo>
                              <a:lnTo>
                                <a:pt x="85411" y="15072"/>
                              </a:lnTo>
                              <a:lnTo>
                                <a:pt x="105508" y="120580"/>
                              </a:lnTo>
                              <a:close/>
                            </a:path>
                          </a:pathLst>
                        </a:custGeom>
                        <a:solidFill>
                          <a:schemeClr val="bg1">
                            <a:lumMod val="50000"/>
                          </a:schemeClr>
                        </a:solidFill>
                        <a:ln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dk1">
                            <a:shade val="50000"/>
                          </a:schemeClr>
                        </a:lnRef>
                        <a:fillRef idx="1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ot="0" spcFirstLastPara="0" vert="horz" wrap="square" lIns="91440" tIns="45720" rIns="91440" bIns="45720" numCol="1" spcCol="0" rtlCol="0" fromWordArt="0" anchor="ctr" anchorCtr="0" forceAA="0" compatLnSpc="1">
                          <a:prstTxWarp prst="textNoShape">
                            <a:avLst/>
                          </a:prstTxWarp>
                          <a:noAutofit/>
                        </a:bodyPr>
                        <a:lstStyle/>
                        <a:p>
                          <a:endParaRPr lang="en-US"/>
                        </a:p>
                      </p:txBody>
                    </p:sp>
                  </p:grpSp>
                  <p:cxnSp>
                    <p:nvCxnSpPr>
                      <p:cNvPr id="344" name="Straight Connector 343"/>
                      <p:cNvCxnSpPr>
                        <a:endCxn id="342" idx="2"/>
                      </p:cNvCxnSpPr>
                      <p:nvPr/>
                    </p:nvCxnSpPr>
                    <p:spPr>
                      <a:xfrm>
                        <a:off x="291364" y="1165603"/>
                        <a:ext cx="371706" cy="4728"/>
                      </a:xfrm>
                      <a:prstGeom prst="line">
                        <a:avLst/>
                      </a:prstGeom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42" name="Arc 341"/>
                    <p:cNvSpPr/>
                    <p:nvPr/>
                  </p:nvSpPr>
                  <p:spPr>
                    <a:xfrm>
                      <a:off x="447800" y="946814"/>
                      <a:ext cx="216039" cy="401934"/>
                    </a:xfrm>
                    <a:prstGeom prst="arc">
                      <a:avLst>
                        <a:gd name="adj1" fmla="val 16200000"/>
                        <a:gd name="adj2" fmla="val 712141"/>
                      </a:avLst>
                    </a:prstGeom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  <p:txBody>
                    <a:bodyPr rot="0" spcFirstLastPara="0" vert="horz" wrap="square" lIns="91440" tIns="45720" rIns="91440" bIns="45720" numCol="1" spcCol="0" rtlCol="0" fromWordArt="0" anchor="ctr" anchorCtr="0" forceAA="0" compatLnSpc="1">
                      <a:prstTxWarp prst="textNoShape">
                        <a:avLst/>
                      </a:prstTxWarp>
                      <a:noAutofit/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340" name="Text Box 15"/>
                  <p:cNvSpPr txBox="1"/>
                  <p:nvPr/>
                </p:nvSpPr>
                <p:spPr>
                  <a:xfrm>
                    <a:off x="648161" y="943204"/>
                    <a:ext cx="260819" cy="263887"/>
                  </a:xfrm>
                  <a:prstGeom prst="rect">
                    <a:avLst/>
                  </a:prstGeom>
                  <a:noFill/>
                  <a:ln w="6350">
                    <a:noFill/>
                  </a:ln>
                  <a:effectLst/>
                </p:spPr>
                <p:style>
                  <a:lnRef idx="0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ot="0" spcFirstLastPara="0" vert="horz" wrap="square" lIns="91440" tIns="45720" rIns="91440" bIns="45720" numCol="1" spcCol="0" rtlCol="0" fromWordArt="0" anchor="t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>
                      <a:lnSpc>
                        <a:spcPct val="107000"/>
                      </a:lnSpc>
                      <a:spcBef>
                        <a:spcPts val="0"/>
                      </a:spcBef>
                      <a:spcAft>
                        <a:spcPts val="800"/>
                      </a:spcAft>
                    </a:pPr>
                    <a:r>
                      <a:rPr lang="en-US" sz="4000" dirty="0">
                        <a:effectLst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a:t>Ɵ</a:t>
                    </a:r>
                  </a:p>
                </p:txBody>
              </p:sp>
            </p:grpSp>
            <p:sp>
              <p:nvSpPr>
                <p:cNvPr id="338" name="Left Brace 337"/>
                <p:cNvSpPr/>
                <p:nvPr/>
              </p:nvSpPr>
              <p:spPr>
                <a:xfrm rot="3310671">
                  <a:off x="601417" y="110464"/>
                  <a:ext cx="165717" cy="1246017"/>
                </a:xfrm>
                <a:prstGeom prst="leftBrac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336" name="Text Box 20"/>
              <p:cNvSpPr txBox="1"/>
              <p:nvPr/>
            </p:nvSpPr>
            <p:spPr>
              <a:xfrm>
                <a:off x="515451" y="505227"/>
                <a:ext cx="260785" cy="26388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style>
              <a:lnRef idx="0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4000" dirty="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</a:p>
            </p:txBody>
          </p:sp>
        </p:grpSp>
      </p:grpSp>
      <p:sp>
        <p:nvSpPr>
          <p:cNvPr id="350" name="TextBox 349"/>
          <p:cNvSpPr txBox="1"/>
          <p:nvPr/>
        </p:nvSpPr>
        <p:spPr>
          <a:xfrm>
            <a:off x="39585274" y="18024528"/>
            <a:ext cx="9342648" cy="735509"/>
          </a:xfrm>
          <a:prstGeom prst="rect">
            <a:avLst/>
          </a:prstGeom>
          <a:solidFill>
            <a:srgbClr val="FBFBFB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spc="300">
                <a:solidFill>
                  <a:srgbClr val="234F83"/>
                </a:solidFill>
              </a:defRPr>
            </a:lvl1pPr>
          </a:lstStyle>
          <a:p>
            <a:r>
              <a:rPr lang="en-US" sz="4000" dirty="0" smtClean="0"/>
              <a:t>Second Stage Autonomy Schematic</a:t>
            </a:r>
            <a:endParaRPr lang="en-US" sz="4000" dirty="0"/>
          </a:p>
        </p:txBody>
      </p:sp>
      <p:cxnSp>
        <p:nvCxnSpPr>
          <p:cNvPr id="351" name="Straight Connector 350"/>
          <p:cNvCxnSpPr/>
          <p:nvPr/>
        </p:nvCxnSpPr>
        <p:spPr>
          <a:xfrm>
            <a:off x="11251094" y="20554843"/>
            <a:ext cx="7487" cy="11868257"/>
          </a:xfrm>
          <a:prstGeom prst="line">
            <a:avLst/>
          </a:prstGeom>
          <a:ln w="76200">
            <a:solidFill>
              <a:srgbClr val="FBFB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6" name="Picture 115"/>
          <p:cNvPicPr>
            <a:picLocks noChangeAspect="1"/>
          </p:cNvPicPr>
          <p:nvPr/>
        </p:nvPicPr>
        <p:blipFill rotWithShape="1">
          <a:blip r:embed="rId10"/>
          <a:srcRect l="21913" t="20489" r="22417" b="21819"/>
          <a:stretch/>
        </p:blipFill>
        <p:spPr>
          <a:xfrm>
            <a:off x="11661788" y="22099121"/>
            <a:ext cx="5143500" cy="4000500"/>
          </a:xfrm>
          <a:prstGeom prst="rect">
            <a:avLst/>
          </a:prstGeom>
        </p:spPr>
      </p:pic>
      <p:sp>
        <p:nvSpPr>
          <p:cNvPr id="352" name="TextBox 351"/>
          <p:cNvSpPr txBox="1"/>
          <p:nvPr/>
        </p:nvSpPr>
        <p:spPr>
          <a:xfrm>
            <a:off x="13163551" y="20770248"/>
            <a:ext cx="15544800" cy="923330"/>
          </a:xfrm>
          <a:prstGeom prst="rect">
            <a:avLst/>
          </a:prstGeom>
          <a:solidFill>
            <a:srgbClr val="FBFBFB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spc="300">
                <a:solidFill>
                  <a:srgbClr val="234F83"/>
                </a:solidFill>
              </a:defRPr>
            </a:lvl1pPr>
          </a:lstStyle>
          <a:p>
            <a:r>
              <a:rPr lang="en-US" dirty="0" smtClean="0"/>
              <a:t>Sensors</a:t>
            </a:r>
            <a:endParaRPr lang="en-US" dirty="0"/>
          </a:p>
        </p:txBody>
      </p:sp>
      <p:sp>
        <p:nvSpPr>
          <p:cNvPr id="353" name="TextBox 352"/>
          <p:cNvSpPr txBox="1"/>
          <p:nvPr/>
        </p:nvSpPr>
        <p:spPr>
          <a:xfrm>
            <a:off x="17177029" y="22952379"/>
            <a:ext cx="61261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GPS: </a:t>
            </a:r>
            <a:r>
              <a:rPr lang="en-US" sz="3200" dirty="0" err="1" smtClean="0">
                <a:solidFill>
                  <a:schemeClr val="bg1"/>
                </a:solidFill>
              </a:rPr>
              <a:t>Adafruit</a:t>
            </a:r>
            <a:r>
              <a:rPr lang="en-US" sz="3200" dirty="0" smtClean="0">
                <a:solidFill>
                  <a:schemeClr val="bg1"/>
                </a:solidFill>
              </a:rPr>
              <a:t> Ultimate GPS Breakout used for point to point navigation.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117" name="TextBox 116"/>
          <p:cNvSpPr txBox="1"/>
          <p:nvPr/>
        </p:nvSpPr>
        <p:spPr>
          <a:xfrm flipH="1">
            <a:off x="11586083" y="26135907"/>
            <a:ext cx="7524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https://www.adafruit.com/products/746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www.robotshop.com/media/files/images/9-degrees-of-freedom-razor-imu-ahrs-compatible-larg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5728" y="27034031"/>
            <a:ext cx="6238875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" name="TextBox 117"/>
          <p:cNvSpPr txBox="1"/>
          <p:nvPr/>
        </p:nvSpPr>
        <p:spPr>
          <a:xfrm>
            <a:off x="11453807" y="31681256"/>
            <a:ext cx="106190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http://www.robotshop.com/media/files/images/9-degrees-of-freedom-razor-imu-ahrs-compatible-large.jpg</a:t>
            </a:r>
          </a:p>
        </p:txBody>
      </p:sp>
      <p:pic>
        <p:nvPicPr>
          <p:cNvPr id="119" name="Picture 1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180234" y="22072426"/>
            <a:ext cx="4762500" cy="4762500"/>
          </a:xfrm>
          <a:prstGeom prst="rect">
            <a:avLst/>
          </a:prstGeom>
        </p:spPr>
      </p:pic>
      <p:sp>
        <p:nvSpPr>
          <p:cNvPr id="120" name="TextBox 119"/>
          <p:cNvSpPr txBox="1"/>
          <p:nvPr/>
        </p:nvSpPr>
        <p:spPr>
          <a:xfrm>
            <a:off x="24108300" y="26928294"/>
            <a:ext cx="8810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http://www.sparkfun.com/images/newsimages/XV11Teardown/TheGoodStuffMasked.jpg</a:t>
            </a:r>
          </a:p>
        </p:txBody>
      </p:sp>
      <p:sp>
        <p:nvSpPr>
          <p:cNvPr id="354" name="TextBox 353"/>
          <p:cNvSpPr txBox="1"/>
          <p:nvPr/>
        </p:nvSpPr>
        <p:spPr>
          <a:xfrm>
            <a:off x="25735504" y="28701361"/>
            <a:ext cx="61261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LIDAR: Light detection and ranging system.  Used </a:t>
            </a:r>
            <a:r>
              <a:rPr lang="en-US" sz="3200" dirty="0">
                <a:solidFill>
                  <a:schemeClr val="bg1"/>
                </a:solidFill>
              </a:rPr>
              <a:t>Neato Robotics </a:t>
            </a:r>
            <a:r>
              <a:rPr lang="en-US" sz="3200" dirty="0" smtClean="0">
                <a:solidFill>
                  <a:schemeClr val="bg1"/>
                </a:solidFill>
              </a:rPr>
              <a:t>XV-11 LIDAR for proof of concept object detection programming.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55" name="TextBox 354"/>
          <p:cNvSpPr txBox="1"/>
          <p:nvPr/>
        </p:nvSpPr>
        <p:spPr>
          <a:xfrm>
            <a:off x="18202105" y="28353908"/>
            <a:ext cx="612615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Razor IMU: This IMU is used to correct the short term velocity and acceleration being used by MOOS for predictive navigation.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56" name="TextBox 355"/>
          <p:cNvSpPr txBox="1"/>
          <p:nvPr/>
        </p:nvSpPr>
        <p:spPr>
          <a:xfrm>
            <a:off x="33534020" y="20810095"/>
            <a:ext cx="15544800" cy="923330"/>
          </a:xfrm>
          <a:prstGeom prst="rect">
            <a:avLst/>
          </a:prstGeom>
          <a:solidFill>
            <a:srgbClr val="FBFBFB"/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spc="300">
                <a:solidFill>
                  <a:srgbClr val="234F83"/>
                </a:solidFill>
              </a:defRPr>
            </a:lvl1pPr>
          </a:lstStyle>
          <a:p>
            <a:r>
              <a:rPr lang="en-US" dirty="0" smtClean="0"/>
              <a:t>ASV Tasks</a:t>
            </a:r>
            <a:endParaRPr lang="en-US" dirty="0"/>
          </a:p>
        </p:txBody>
      </p:sp>
      <p:sp>
        <p:nvSpPr>
          <p:cNvPr id="357" name="TextBox 356"/>
          <p:cNvSpPr txBox="1"/>
          <p:nvPr/>
        </p:nvSpPr>
        <p:spPr>
          <a:xfrm>
            <a:off x="33965157" y="21999580"/>
            <a:ext cx="1494811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bg1"/>
                </a:solidFill>
              </a:rPr>
              <a:t>Search and rescue operations, a swarm could cover more grou</a:t>
            </a:r>
            <a:r>
              <a:rPr lang="en-US" sz="3200" dirty="0">
                <a:solidFill>
                  <a:schemeClr val="bg1"/>
                </a:solidFill>
              </a:rPr>
              <a:t>n</a:t>
            </a:r>
            <a:r>
              <a:rPr lang="en-US" sz="3200" dirty="0" smtClean="0">
                <a:solidFill>
                  <a:schemeClr val="bg1"/>
                </a:solidFill>
              </a:rPr>
              <a:t>d without endangering more human lives.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bg1"/>
                </a:solidFill>
              </a:rPr>
              <a:t>Ocean mapping, eliminates human error and cost of human labor in large scale ocean mapping projects.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bg1"/>
                </a:solidFill>
              </a:rPr>
              <a:t> A swarm could also work together to form a large scale passive barrier to protect the naval borders of nations around the world.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 smtClean="0">
                <a:solidFill>
                  <a:schemeClr val="bg1"/>
                </a:solidFill>
              </a:rPr>
              <a:t>In general this vehicle is meant to perform tasks that have been deemed either too dangerous or too inefficient for human involvement. 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358" name="Picture 35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6086" y="27044547"/>
            <a:ext cx="7220668" cy="4789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99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on Corbel Body">
      <a:majorFont>
        <a:latin typeface="Corbel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720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Corbel</vt:lpstr>
      <vt:lpstr>Segoe UI</vt:lpstr>
      <vt:lpstr>Segoe UI Semibold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Damian Manda</dc:creator>
  <cp:lastModifiedBy>Justyn D Sterritt</cp:lastModifiedBy>
  <cp:revision>89</cp:revision>
  <dcterms:created xsi:type="dcterms:W3CDTF">2015-03-26T03:02:45Z</dcterms:created>
  <dcterms:modified xsi:type="dcterms:W3CDTF">2015-04-20T15:53:29Z</dcterms:modified>
</cp:coreProperties>
</file>