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32099250" cy="42843450"/>
  <p:defaultTextStyle>
    <a:defPPr>
      <a:defRPr lang="en-US"/>
    </a:defPPr>
    <a:lvl1pPr marL="0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210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8419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2629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6834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1043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5253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59462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3672" algn="l" defTabSz="4388419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20" d="100"/>
          <a:sy n="20" d="100"/>
        </p:scale>
        <p:origin x="660" y="12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3909675" cy="2142173"/>
          </a:xfrm>
          <a:prstGeom prst="rect">
            <a:avLst/>
          </a:prstGeom>
        </p:spPr>
        <p:txBody>
          <a:bodyPr vert="horz" lIns="428241" tIns="214120" rIns="428241" bIns="214120" rtlCol="0"/>
          <a:lstStyle>
            <a:lvl1pPr algn="l">
              <a:defRPr sz="56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8182147" y="0"/>
            <a:ext cx="13909675" cy="2142173"/>
          </a:xfrm>
          <a:prstGeom prst="rect">
            <a:avLst/>
          </a:prstGeom>
        </p:spPr>
        <p:txBody>
          <a:bodyPr vert="horz" lIns="428241" tIns="214120" rIns="428241" bIns="214120" rtlCol="0"/>
          <a:lstStyle>
            <a:lvl1pPr algn="r">
              <a:defRPr sz="5600"/>
            </a:lvl1pPr>
          </a:lstStyle>
          <a:p>
            <a:fld id="{EBC0366C-9099-4288-AD6F-08A440F15FDD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338763" y="3213100"/>
            <a:ext cx="21421725" cy="16067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428241" tIns="214120" rIns="428241" bIns="2141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3209925" y="20350638"/>
            <a:ext cx="25679400" cy="19279553"/>
          </a:xfrm>
          <a:prstGeom prst="rect">
            <a:avLst/>
          </a:prstGeom>
        </p:spPr>
        <p:txBody>
          <a:bodyPr vert="horz" lIns="428241" tIns="214120" rIns="428241" bIns="2141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40693841"/>
            <a:ext cx="13909675" cy="2142173"/>
          </a:xfrm>
          <a:prstGeom prst="rect">
            <a:avLst/>
          </a:prstGeom>
        </p:spPr>
        <p:txBody>
          <a:bodyPr vert="horz" lIns="428241" tIns="214120" rIns="428241" bIns="214120" rtlCol="0" anchor="b"/>
          <a:lstStyle>
            <a:lvl1pPr algn="l">
              <a:defRPr sz="56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8182147" y="40693841"/>
            <a:ext cx="13909675" cy="2142173"/>
          </a:xfrm>
          <a:prstGeom prst="rect">
            <a:avLst/>
          </a:prstGeom>
        </p:spPr>
        <p:txBody>
          <a:bodyPr vert="horz" lIns="428241" tIns="214120" rIns="428241" bIns="214120" rtlCol="0" anchor="b"/>
          <a:lstStyle>
            <a:lvl1pPr algn="r">
              <a:defRPr sz="5600"/>
            </a:lvl1pPr>
          </a:lstStyle>
          <a:p>
            <a:fld id="{D6571516-2CC5-4919-829F-D01E2B0BC6C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086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71516-2CC5-4919-829F-D01E2B0BC6CD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756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8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2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6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5A386-F82C-49A9-987A-808E803E210A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1ECDA-BD9F-489A-9C2A-B9C1A115FB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5A386-F82C-49A9-987A-808E803E210A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1ECDA-BD9F-489A-9C2A-B9C1A115FB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21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8419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2629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683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5A386-F82C-49A9-987A-808E803E210A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1ECDA-BD9F-489A-9C2A-B9C1A115FB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5A386-F82C-49A9-987A-808E803E210A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1ECDA-BD9F-489A-9C2A-B9C1A115FB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5A386-F82C-49A9-987A-808E803E210A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1ECDA-BD9F-489A-9C2A-B9C1A115FB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5A386-F82C-49A9-987A-808E803E210A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1ECDA-BD9F-489A-9C2A-B9C1A115FB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5A386-F82C-49A9-987A-808E803E210A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1ECDA-BD9F-489A-9C2A-B9C1A115FB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5A386-F82C-49A9-987A-808E803E210A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1ECDA-BD9F-489A-9C2A-B9C1A115FB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210" indent="0">
              <a:buNone/>
              <a:defRPr sz="13400"/>
            </a:lvl2pPr>
            <a:lvl3pPr marL="4388419" indent="0">
              <a:buNone/>
              <a:defRPr sz="11500"/>
            </a:lvl3pPr>
            <a:lvl4pPr marL="6582629" indent="0">
              <a:buNone/>
              <a:defRPr sz="9600"/>
            </a:lvl4pPr>
            <a:lvl5pPr marL="8776834" indent="0">
              <a:buNone/>
              <a:defRPr sz="9600"/>
            </a:lvl5pPr>
            <a:lvl6pPr marL="10971043" indent="0">
              <a:buNone/>
              <a:defRPr sz="9600"/>
            </a:lvl6pPr>
            <a:lvl7pPr marL="13165253" indent="0">
              <a:buNone/>
              <a:defRPr sz="9600"/>
            </a:lvl7pPr>
            <a:lvl8pPr marL="15359462" indent="0">
              <a:buNone/>
              <a:defRPr sz="9600"/>
            </a:lvl8pPr>
            <a:lvl9pPr marL="17553672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5A386-F82C-49A9-987A-808E803E210A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1ECDA-BD9F-489A-9C2A-B9C1A115FB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5A386-F82C-49A9-987A-808E803E210A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1ECDA-BD9F-489A-9C2A-B9C1A115FB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9" y="6324600"/>
            <a:ext cx="47404018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7" y="6324600"/>
            <a:ext cx="141480542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5A386-F82C-49A9-987A-808E803E210A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1ECDA-BD9F-489A-9C2A-B9C1A115FB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840" tIns="219422" rIns="438840" bIns="21942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438840" tIns="219422" rIns="438840" bIns="21942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D5A386-F82C-49A9-987A-808E803E210A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41ECDA-BD9F-489A-9C2A-B9C1A115FB5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8419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656" indent="-1645656" algn="l" defTabSz="4388419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589" indent="-1371379" algn="l" defTabSz="4388419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5522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9731" indent="-1097102" algn="l" defTabSz="4388419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3941" indent="-1097102" algn="l" defTabSz="4388419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815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236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6565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0774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21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41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62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6834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04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25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946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367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jp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jp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5" Type="http://schemas.openxmlformats.org/officeDocument/2006/relationships/image" Target="../media/image13.jp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52800" y="990600"/>
            <a:ext cx="37307520" cy="4419600"/>
          </a:xfrm>
          <a:solidFill>
            <a:schemeClr val="tx2">
              <a:lumMod val="60000"/>
              <a:lumOff val="40000"/>
              <a:alpha val="73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15000" b="1" dirty="0" smtClean="0">
                <a:solidFill>
                  <a:schemeClr val="bg1"/>
                </a:solidFill>
                <a:latin typeface="Bell MT" pitchFamily="18" charset="0"/>
                <a:ea typeface="BatangChe" pitchFamily="49" charset="-127"/>
              </a:rPr>
              <a:t>Turbulent Axisymmetric Wake with Rotation </a:t>
            </a:r>
            <a:r>
              <a:rPr lang="en-US" sz="15000" dirty="0" smtClean="0">
                <a:solidFill>
                  <a:schemeClr val="bg1"/>
                </a:solidFill>
                <a:latin typeface="Bell MT" pitchFamily="18" charset="0"/>
              </a:rPr>
              <a:t/>
            </a:r>
            <a:br>
              <a:rPr lang="en-US" sz="15000" dirty="0" smtClean="0">
                <a:solidFill>
                  <a:schemeClr val="bg1"/>
                </a:solidFill>
                <a:latin typeface="Bell MT" pitchFamily="18" charset="0"/>
              </a:rPr>
            </a:br>
            <a:r>
              <a:rPr lang="en-US" sz="6700" dirty="0" smtClean="0">
                <a:solidFill>
                  <a:schemeClr val="bg1"/>
                </a:solidFill>
                <a:latin typeface="Bell MT" pitchFamily="18" charset="0"/>
              </a:rPr>
              <a:t>Austin </a:t>
            </a:r>
            <a:r>
              <a:rPr lang="en-US" sz="6700" dirty="0" err="1" smtClean="0">
                <a:solidFill>
                  <a:schemeClr val="bg1"/>
                </a:solidFill>
                <a:latin typeface="Bell MT" pitchFamily="18" charset="0"/>
              </a:rPr>
              <a:t>Trombino</a:t>
            </a:r>
            <a:r>
              <a:rPr lang="en-US" sz="6700" dirty="0" smtClean="0">
                <a:solidFill>
                  <a:schemeClr val="bg1"/>
                </a:solidFill>
                <a:latin typeface="Bell MT" pitchFamily="18" charset="0"/>
              </a:rPr>
              <a:t> – Brian Donahue – Sheldon Baker</a:t>
            </a:r>
            <a:br>
              <a:rPr lang="en-US" sz="6700" dirty="0" smtClean="0">
                <a:solidFill>
                  <a:schemeClr val="bg1"/>
                </a:solidFill>
                <a:latin typeface="Bell MT" pitchFamily="18" charset="0"/>
              </a:rPr>
            </a:br>
            <a:r>
              <a:rPr lang="en-US" sz="6700" dirty="0" smtClean="0">
                <a:solidFill>
                  <a:schemeClr val="bg1"/>
                </a:solidFill>
                <a:latin typeface="Bell MT" pitchFamily="18" charset="0"/>
              </a:rPr>
              <a:t>Advisors: Dr. Martin </a:t>
            </a:r>
            <a:r>
              <a:rPr lang="en-US" sz="6700" dirty="0" err="1" smtClean="0">
                <a:solidFill>
                  <a:schemeClr val="bg1"/>
                </a:solidFill>
                <a:latin typeface="Bell MT" pitchFamily="18" charset="0"/>
              </a:rPr>
              <a:t>Wosnik</a:t>
            </a:r>
            <a:r>
              <a:rPr lang="en-US" sz="6700" dirty="0" smtClean="0">
                <a:solidFill>
                  <a:schemeClr val="bg1"/>
                </a:solidFill>
                <a:latin typeface="Bell MT" pitchFamily="18" charset="0"/>
              </a:rPr>
              <a:t> - John Turner V </a:t>
            </a:r>
            <a:endParaRPr lang="en-US" sz="6700" dirty="0">
              <a:solidFill>
                <a:schemeClr val="bg1"/>
              </a:solidFill>
              <a:latin typeface="Bell MT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9735800"/>
            <a:ext cx="13716000" cy="11887200"/>
          </a:xfrm>
          <a:solidFill>
            <a:schemeClr val="bg1"/>
          </a:solidFill>
          <a:ln w="15875" cap="rnd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8600" b="1" dirty="0" smtClean="0"/>
              <a:t>Laser Doppler Velocimetry </a:t>
            </a:r>
            <a:endParaRPr lang="en-US" sz="8600" dirty="0"/>
          </a:p>
          <a:p>
            <a:pPr algn="l">
              <a:buFont typeface="Arial" pitchFamily="34" charset="0"/>
              <a:buChar char="•"/>
            </a:pPr>
            <a:r>
              <a:rPr lang="en-US" sz="3800" dirty="0" smtClean="0"/>
              <a:t>Light scattered from particles in motion undergoes change in frequency due to the velocity of the particle (</a:t>
            </a:r>
            <a:r>
              <a:rPr lang="en-US" sz="3800" dirty="0" err="1" smtClean="0"/>
              <a:t>doppler</a:t>
            </a:r>
            <a:r>
              <a:rPr lang="en-US" sz="3800" dirty="0" smtClean="0"/>
              <a:t> shift)</a:t>
            </a:r>
          </a:p>
          <a:p>
            <a:pPr algn="l">
              <a:buFont typeface="Arial" pitchFamily="34" charset="0"/>
              <a:buChar char="•"/>
            </a:pPr>
            <a:r>
              <a:rPr lang="en-US" sz="3800" dirty="0" smtClean="0"/>
              <a:t>The </a:t>
            </a:r>
            <a:r>
              <a:rPr lang="en-US" sz="3800" dirty="0" err="1" smtClean="0"/>
              <a:t>doppler</a:t>
            </a:r>
            <a:r>
              <a:rPr lang="en-US" sz="3800" dirty="0" smtClean="0"/>
              <a:t> shift depends on the particle velocity and angle between incident and scattered (observed) light, seen below:</a:t>
            </a:r>
            <a:endParaRPr lang="en-US" sz="3800" dirty="0"/>
          </a:p>
          <a:p>
            <a:pPr algn="l"/>
            <a:endParaRPr lang="en-US" sz="3800" dirty="0" smtClean="0"/>
          </a:p>
          <a:p>
            <a:pPr algn="l"/>
            <a:endParaRPr lang="en-US" sz="3800" dirty="0" smtClean="0"/>
          </a:p>
          <a:p>
            <a:pPr algn="l">
              <a:buFont typeface="Arial" pitchFamily="34" charset="0"/>
              <a:buChar char="•"/>
            </a:pPr>
            <a:r>
              <a:rPr lang="en-US" sz="3800" dirty="0" smtClean="0"/>
              <a:t>When 2 beams of coherent light are crossed, they will form an interference pattern.</a:t>
            </a:r>
          </a:p>
          <a:p>
            <a:pPr algn="l">
              <a:buFont typeface="Arial" pitchFamily="34" charset="0"/>
              <a:buChar char="•"/>
            </a:pPr>
            <a:r>
              <a:rPr lang="en-US" sz="3800" dirty="0" smtClean="0"/>
              <a:t>Fringe spacing only depends on incident light wavelength and beam angle.</a:t>
            </a:r>
          </a:p>
          <a:p>
            <a:pPr algn="l">
              <a:buFont typeface="Arial" pitchFamily="34" charset="0"/>
              <a:buChar char="•"/>
            </a:pPr>
            <a:r>
              <a:rPr lang="en-US" sz="3800" dirty="0" smtClean="0"/>
              <a:t>The distance between fringes is </a:t>
            </a:r>
          </a:p>
          <a:p>
            <a:pPr algn="l">
              <a:buFont typeface="Arial" pitchFamily="34" charset="0"/>
              <a:buChar char="•"/>
            </a:pPr>
            <a:endParaRPr lang="en-US" sz="3800" dirty="0" smtClean="0"/>
          </a:p>
          <a:p>
            <a:pPr algn="l">
              <a:buFont typeface="Arial" pitchFamily="34" charset="0"/>
              <a:buChar char="•"/>
            </a:pPr>
            <a:r>
              <a:rPr lang="en-US" sz="3800" dirty="0" smtClean="0"/>
              <a:t>Particle (flow) velocity therefore is </a:t>
            </a:r>
          </a:p>
        </p:txBody>
      </p:sp>
      <p:pic>
        <p:nvPicPr>
          <p:cNvPr id="11266" name="Picture 2" descr="http://www.noaanews.noaa.gov/stories2011/images/vattenfall-image_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77400" y="6400800"/>
            <a:ext cx="4267224" cy="32004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2" name="Group 11"/>
          <p:cNvGrpSpPr/>
          <p:nvPr/>
        </p:nvGrpSpPr>
        <p:grpSpPr>
          <a:xfrm>
            <a:off x="14935200" y="6248400"/>
            <a:ext cx="14173200" cy="7315200"/>
            <a:chOff x="15925800" y="6096000"/>
            <a:chExt cx="14173200" cy="7323324"/>
          </a:xfrm>
          <a:solidFill>
            <a:schemeClr val="bg1"/>
          </a:solidFill>
        </p:grpSpPr>
        <p:sp>
          <p:nvSpPr>
            <p:cNvPr id="6" name="TextBox 5"/>
            <p:cNvSpPr txBox="1"/>
            <p:nvPr/>
          </p:nvSpPr>
          <p:spPr>
            <a:xfrm>
              <a:off x="15925800" y="6096000"/>
              <a:ext cx="14173200" cy="7323324"/>
            </a:xfrm>
            <a:prstGeom prst="rect">
              <a:avLst/>
            </a:prstGeom>
            <a:grpFill/>
            <a:ln w="15875" cap="rnd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Flow Physics Facility</a:t>
              </a:r>
            </a:p>
            <a:p>
              <a:pPr algn="ctr"/>
              <a:endParaRPr lang="en-US" dirty="0"/>
            </a:p>
            <a:p>
              <a:pPr algn="ctr"/>
              <a:endParaRPr lang="en-US" dirty="0" smtClean="0"/>
            </a:p>
            <a:p>
              <a:pPr algn="ctr"/>
              <a:endParaRPr lang="en-US" dirty="0"/>
            </a:p>
            <a:p>
              <a:pPr algn="ctr"/>
              <a:endParaRPr lang="en-US" dirty="0" smtClean="0"/>
            </a:p>
            <a:p>
              <a:pPr algn="ctr"/>
              <a:endParaRPr lang="en-US" dirty="0"/>
            </a:p>
            <a:p>
              <a:pPr algn="ctr"/>
              <a:endParaRPr lang="en-US" dirty="0" smtClean="0"/>
            </a:p>
            <a:p>
              <a:endParaRPr lang="en-US" dirty="0"/>
            </a:p>
          </p:txBody>
        </p:sp>
        <p:pic>
          <p:nvPicPr>
            <p:cNvPr id="11270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8211800" y="9906001"/>
              <a:ext cx="9144000" cy="2667000"/>
            </a:xfrm>
            <a:prstGeom prst="roundRect">
              <a:avLst>
                <a:gd name="adj" fmla="val 8594"/>
              </a:avLst>
            </a:prstGeom>
            <a:grpFill/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sp>
        <p:nvSpPr>
          <p:cNvPr id="11" name="TextBox 10"/>
          <p:cNvSpPr txBox="1"/>
          <p:nvPr/>
        </p:nvSpPr>
        <p:spPr>
          <a:xfrm>
            <a:off x="29641800" y="6248400"/>
            <a:ext cx="13716000" cy="12449562"/>
          </a:xfrm>
          <a:prstGeom prst="rect">
            <a:avLst/>
          </a:prstGeom>
          <a:solidFill>
            <a:schemeClr val="bg1"/>
          </a:solidFill>
          <a:ln w="15875" cap="rnd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Experimental Setup</a:t>
            </a:r>
          </a:p>
          <a:p>
            <a:pPr>
              <a:buFont typeface="Arial" pitchFamily="34" charset="0"/>
              <a:buChar char="•"/>
            </a:pPr>
            <a:r>
              <a:rPr lang="en-US" sz="4100" dirty="0" smtClean="0"/>
              <a:t>Data taken at 1,2,5,10,15,20 diameters downstream behind the turbine </a:t>
            </a:r>
          </a:p>
          <a:p>
            <a:endParaRPr lang="en-US" sz="4100" dirty="0" smtClean="0"/>
          </a:p>
          <a:p>
            <a:pPr>
              <a:buFont typeface="Arial" pitchFamily="34" charset="0"/>
              <a:buChar char="•"/>
            </a:pPr>
            <a:r>
              <a:rPr lang="en-US" sz="4100" dirty="0" smtClean="0"/>
              <a:t>Measurements in the boundary layer (27m downstream, thickened by Irwin spires)</a:t>
            </a:r>
          </a:p>
          <a:p>
            <a:endParaRPr lang="en-US" sz="4100" dirty="0" smtClean="0"/>
          </a:p>
          <a:p>
            <a:pPr>
              <a:buFont typeface="Arial" pitchFamily="34" charset="0"/>
              <a:buChar char="•"/>
            </a:pPr>
            <a:r>
              <a:rPr lang="en-US" sz="4100" dirty="0" smtClean="0"/>
              <a:t>Measurements in free stream (23 m downstream)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685800" y="6248400"/>
            <a:ext cx="13716000" cy="11887200"/>
          </a:xfrm>
          <a:prstGeom prst="rect">
            <a:avLst/>
          </a:prstGeom>
          <a:solidFill>
            <a:schemeClr val="bg1"/>
          </a:solidFill>
          <a:ln w="15875" cap="rnd">
            <a:solidFill>
              <a:schemeClr val="tx1"/>
            </a:solidFill>
          </a:ln>
        </p:spPr>
        <p:txBody>
          <a:bodyPr vert="horz" lIns="438840" tIns="219422" rIns="438840" bIns="219422" rtlCol="0">
            <a:normAutofit fontScale="92500"/>
          </a:bodyPr>
          <a:lstStyle/>
          <a:p>
            <a:pPr marL="0" marR="0" lvl="0" indent="0" algn="l" defTabSz="43884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9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Motivation &amp; </a:t>
            </a:r>
          </a:p>
          <a:p>
            <a:pPr marL="0" marR="0" lvl="0" indent="0" algn="l" defTabSz="43884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9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Background</a:t>
            </a:r>
          </a:p>
          <a:p>
            <a:pPr marL="0" marR="0" lvl="0" indent="0" algn="l" defTabSz="43884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48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43884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4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In 2014, wind energy provided 4.4% of all electricity in the United States, compared to only 0.1% in 2000 [1]</a:t>
            </a:r>
          </a:p>
          <a:p>
            <a:pPr marL="0" marR="0" lvl="0" indent="0" algn="l" defTabSz="43884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4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 wind farms, the turbulent wake flow created by upwind turbines affects the efficiency (energy production) of the downwind turbines and also causes fatigue loading on the rotors.</a:t>
            </a:r>
          </a:p>
          <a:p>
            <a:pPr marL="0" marR="0" lvl="0" indent="0" algn="l" defTabSz="43884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4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wake of a realistically scaled model wind turbine was measured in the UNH Flow Physics Facility, a large boundary layer wind tunnel, using pitot tubes and Laser Doppler </a:t>
            </a:r>
            <a:r>
              <a:rPr kumimoji="0" lang="en-US" sz="41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Velocimetry</a:t>
            </a:r>
            <a:r>
              <a:rPr kumimoji="0" lang="en-US" sz="4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(LDV). </a:t>
            </a:r>
          </a:p>
          <a:p>
            <a:pPr marL="0" marR="0" lvl="0" indent="0" algn="l" defTabSz="43884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4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Wake profiles were measured starting close behind the rotor to 20 turbine diameters downstream, in the free stream and in the turbulent boundary layer. </a:t>
            </a:r>
          </a:p>
          <a:p>
            <a:pPr marL="0" marR="0" lvl="0" indent="0" algn="l" defTabSz="43884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0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8" name="Picture 4" descr="C:\Users\ase48\AppData\Local\Packages\microsoft.windowscommunicationsapps_8wekyb3d8bbwe\LocalState\LiveComm\49da827d68c81244\120712-0049\Att\20003841\IMG_377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0568347" y="27379253"/>
            <a:ext cx="3942763" cy="35910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316200" y="7620000"/>
            <a:ext cx="13214949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175200" y="12192000"/>
            <a:ext cx="6924855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1000" y="15544800"/>
            <a:ext cx="8293473" cy="292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38800" y="24003000"/>
            <a:ext cx="3124201" cy="12209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72400" y="27508200"/>
            <a:ext cx="2770909" cy="1219200"/>
          </a:xfrm>
          <a:prstGeom prst="rect">
            <a:avLst/>
          </a:prstGeom>
          <a:noFill/>
          <a:ln w="127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86600" y="30175200"/>
            <a:ext cx="2690037" cy="838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>
            <a:off x="14935200" y="14020800"/>
            <a:ext cx="14173200" cy="935640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Resu</a:t>
            </a:r>
            <a:r>
              <a:rPr lang="en-US" b="1" dirty="0" smtClean="0"/>
              <a:t>lts</a:t>
            </a:r>
            <a:endParaRPr lang="en-US" b="1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24" name="TextBox 23"/>
          <p:cNvSpPr txBox="1"/>
          <p:nvPr/>
        </p:nvSpPr>
        <p:spPr>
          <a:xfrm>
            <a:off x="29641800" y="19735793"/>
            <a:ext cx="13716000" cy="11887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Similarity Solution Scaling</a:t>
            </a:r>
          </a:p>
          <a:p>
            <a:pPr algn="ctr"/>
            <a:endParaRPr lang="en-US" sz="1400" b="1" dirty="0" smtClean="0"/>
          </a:p>
          <a:p>
            <a:pPr>
              <a:buFont typeface="Arial" pitchFamily="34" charset="0"/>
              <a:buChar char="•"/>
            </a:pPr>
            <a:r>
              <a:rPr lang="en-US" sz="3600" u="sng" dirty="0" smtClean="0"/>
              <a:t>RANS equations:</a:t>
            </a:r>
            <a:r>
              <a:rPr lang="en-US" sz="3600" dirty="0" smtClean="0"/>
              <a:t> Conservation of mass, momentum and the transport equations for Reynolds stresses</a:t>
            </a:r>
          </a:p>
          <a:p>
            <a:endParaRPr lang="en-US" sz="3600" dirty="0" smtClean="0"/>
          </a:p>
          <a:p>
            <a:pPr>
              <a:buFont typeface="Arial" pitchFamily="34" charset="0"/>
              <a:buChar char="•"/>
            </a:pPr>
            <a:r>
              <a:rPr lang="en-US" sz="3600" u="sng" dirty="0" smtClean="0"/>
              <a:t>Order of Magnitude Analysis (within thin shear layer assumption):</a:t>
            </a:r>
            <a:r>
              <a:rPr lang="en-US" sz="3600" dirty="0" smtClean="0"/>
              <a:t> keep leading terms in governing equations</a:t>
            </a:r>
          </a:p>
          <a:p>
            <a:endParaRPr lang="en-US" sz="3600" dirty="0" smtClean="0"/>
          </a:p>
          <a:p>
            <a:pPr>
              <a:buFont typeface="Arial" pitchFamily="34" charset="0"/>
              <a:buChar char="•"/>
            </a:pPr>
            <a:r>
              <a:rPr lang="en-US" sz="3600" u="sng" dirty="0" smtClean="0"/>
              <a:t>Similarity solution: </a:t>
            </a:r>
            <a:r>
              <a:rPr lang="en-US" sz="3600" dirty="0" smtClean="0"/>
              <a:t>the use of scaling functions that collapse profiles onto a state of self preservation</a:t>
            </a:r>
          </a:p>
          <a:p>
            <a:endParaRPr lang="en-US" sz="3600" dirty="0" smtClean="0"/>
          </a:p>
          <a:p>
            <a:r>
              <a:rPr lang="en-US" sz="3600" dirty="0" smtClean="0"/>
              <a:t>Results:</a:t>
            </a:r>
          </a:p>
          <a:p>
            <a:pPr>
              <a:buFont typeface="Arial" pitchFamily="34" charset="0"/>
              <a:buChar char="•"/>
            </a:pPr>
            <a:endParaRPr lang="en-US" sz="3600" dirty="0" smtClean="0"/>
          </a:p>
          <a:p>
            <a:endParaRPr lang="en-US" sz="3600" dirty="0" smtClean="0"/>
          </a:p>
          <a:p>
            <a:endParaRPr lang="en-US" sz="3600" b="1" dirty="0" smtClean="0"/>
          </a:p>
          <a:p>
            <a:pPr>
              <a:buFont typeface="Arial" pitchFamily="34" charset="0"/>
              <a:buChar char="•"/>
            </a:pPr>
            <a:endParaRPr lang="en-US" sz="3600" b="1" dirty="0" smtClean="0"/>
          </a:p>
        </p:txBody>
      </p:sp>
      <p:grpSp>
        <p:nvGrpSpPr>
          <p:cNvPr id="40" name="Group 39"/>
          <p:cNvGrpSpPr/>
          <p:nvPr/>
        </p:nvGrpSpPr>
        <p:grpSpPr>
          <a:xfrm>
            <a:off x="30099000" y="26898600"/>
            <a:ext cx="11734800" cy="4186742"/>
            <a:chOff x="30175200" y="25984200"/>
            <a:chExt cx="11734800" cy="4186742"/>
          </a:xfrm>
        </p:grpSpPr>
        <p:grpSp>
          <p:nvGrpSpPr>
            <p:cNvPr id="39" name="Group 38"/>
            <p:cNvGrpSpPr/>
            <p:nvPr/>
          </p:nvGrpSpPr>
          <p:grpSpPr>
            <a:xfrm>
              <a:off x="30175200" y="26365200"/>
              <a:ext cx="4034319" cy="3805742"/>
              <a:chOff x="30175200" y="26365200"/>
              <a:chExt cx="4034319" cy="3805742"/>
            </a:xfrm>
          </p:grpSpPr>
          <p:pic>
            <p:nvPicPr>
              <p:cNvPr id="20" name="Picture 8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175200" y="26365200"/>
                <a:ext cx="4034319" cy="2362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" name="Picture 10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175200" y="28727399"/>
                <a:ext cx="4032504" cy="14435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8" name="Group 37"/>
            <p:cNvGrpSpPr/>
            <p:nvPr/>
          </p:nvGrpSpPr>
          <p:grpSpPr>
            <a:xfrm>
              <a:off x="34290000" y="25984200"/>
              <a:ext cx="7620000" cy="3694331"/>
              <a:chOff x="34290000" y="25984200"/>
              <a:chExt cx="7620000" cy="3694331"/>
            </a:xfrm>
          </p:grpSpPr>
          <p:grpSp>
            <p:nvGrpSpPr>
              <p:cNvPr id="37" name="Group 36"/>
              <p:cNvGrpSpPr/>
              <p:nvPr/>
            </p:nvGrpSpPr>
            <p:grpSpPr>
              <a:xfrm>
                <a:off x="34290000" y="26898600"/>
                <a:ext cx="2133600" cy="2514600"/>
                <a:chOff x="34290000" y="26898600"/>
                <a:chExt cx="2133600" cy="2514600"/>
              </a:xfrm>
            </p:grpSpPr>
            <p:cxnSp>
              <p:nvCxnSpPr>
                <p:cNvPr id="28" name="Straight Arrow Connector 27"/>
                <p:cNvCxnSpPr/>
                <p:nvPr/>
              </p:nvCxnSpPr>
              <p:spPr>
                <a:xfrm flipH="1">
                  <a:off x="34290000" y="26898600"/>
                  <a:ext cx="2133600" cy="0"/>
                </a:xfrm>
                <a:prstGeom prst="straightConnector1">
                  <a:avLst/>
                </a:prstGeom>
                <a:ln w="50800"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Straight Arrow Connector 30"/>
                <p:cNvCxnSpPr/>
                <p:nvPr/>
              </p:nvCxnSpPr>
              <p:spPr>
                <a:xfrm flipH="1">
                  <a:off x="34290000" y="28041600"/>
                  <a:ext cx="2133600" cy="0"/>
                </a:xfrm>
                <a:prstGeom prst="straightConnector1">
                  <a:avLst/>
                </a:prstGeom>
                <a:ln w="50800"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Straight Arrow Connector 31"/>
                <p:cNvCxnSpPr/>
                <p:nvPr/>
              </p:nvCxnSpPr>
              <p:spPr>
                <a:xfrm flipH="1">
                  <a:off x="34290000" y="29413200"/>
                  <a:ext cx="2133600" cy="0"/>
                </a:xfrm>
                <a:prstGeom prst="straightConnector1">
                  <a:avLst/>
                </a:prstGeom>
                <a:ln w="50800"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3" name="TextBox 32"/>
              <p:cNvSpPr txBox="1"/>
              <p:nvPr/>
            </p:nvSpPr>
            <p:spPr>
              <a:xfrm>
                <a:off x="36499800" y="25984200"/>
                <a:ext cx="1981200" cy="14157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dirty="0" smtClean="0"/>
                  <a:t>Growth</a:t>
                </a:r>
                <a:r>
                  <a:rPr lang="en-US" dirty="0" smtClean="0"/>
                  <a:t> </a:t>
                </a:r>
                <a:endParaRPr lang="en-US" dirty="0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36576000" y="27660600"/>
                <a:ext cx="53340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dirty="0" smtClean="0"/>
                  <a:t>Stream wise deficit </a:t>
                </a:r>
                <a:endParaRPr lang="en-US" sz="3600" dirty="0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36499800" y="29032200"/>
                <a:ext cx="53340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dirty="0" smtClean="0"/>
                  <a:t>Rotation</a:t>
                </a:r>
                <a:endParaRPr lang="en-US" sz="3600" dirty="0"/>
              </a:p>
            </p:txBody>
          </p:sp>
        </p:grpSp>
      </p:grpSp>
      <p:pic>
        <p:nvPicPr>
          <p:cNvPr id="1026" name="Picture 2" descr="C:\Users\Localadmin\Pictures\2015-04-20\068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230600" y="23698200"/>
            <a:ext cx="11658600" cy="77808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16230600" y="31623000"/>
            <a:ext cx="11695176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From left: Brian Donahue, Sheldon Baker, Austin </a:t>
            </a:r>
            <a:r>
              <a:rPr lang="en-US" sz="3600" dirty="0" err="1" smtClean="0"/>
              <a:t>Trombino</a:t>
            </a:r>
            <a:r>
              <a:rPr lang="en-US" sz="3600" dirty="0" smtClean="0"/>
              <a:t> with the LDV and wind turbine</a:t>
            </a:r>
            <a:endParaRPr lang="en-US" sz="3600" dirty="0"/>
          </a:p>
        </p:txBody>
      </p:sp>
      <p:sp>
        <p:nvSpPr>
          <p:cNvPr id="10" name="Rectangle 9"/>
          <p:cNvSpPr/>
          <p:nvPr/>
        </p:nvSpPr>
        <p:spPr>
          <a:xfrm>
            <a:off x="1028700" y="17799278"/>
            <a:ext cx="227838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  <a:tabLst>
                <a:tab pos="3486150" algn="l"/>
              </a:tabLst>
            </a:pPr>
            <a:r>
              <a:rPr lang="en-US" sz="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[1] DOE </a:t>
            </a:r>
            <a:r>
              <a:rPr lang="en-US" sz="800" dirty="0">
                <a:latin typeface="Times New Roman" panose="02020603050405020304" pitchFamily="18" charset="0"/>
                <a:ea typeface="Calibri" panose="020F0502020204030204" pitchFamily="34" charset="0"/>
              </a:rPr>
              <a:t>U.S. Energy Information Administration, Monthly Energy </a:t>
            </a:r>
            <a:r>
              <a:rPr lang="en-US" sz="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Review.http</a:t>
            </a:r>
            <a:r>
              <a:rPr lang="en-US" sz="800" dirty="0">
                <a:latin typeface="Times New Roman" panose="02020603050405020304" pitchFamily="18" charset="0"/>
                <a:ea typeface="Calibri" panose="020F0502020204030204" pitchFamily="34" charset="0"/>
              </a:rPr>
              <a:t>://www.eia.gov/totalenergy/data/monthly/#electricity </a:t>
            </a:r>
            <a:endParaRPr lang="en-US" sz="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0909" y="15376209"/>
            <a:ext cx="6230286" cy="380047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0909" y="19354800"/>
            <a:ext cx="6244786" cy="380047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0916" y="19376708"/>
            <a:ext cx="6230286" cy="37785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2893" y="15338108"/>
            <a:ext cx="6218256" cy="38261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1295</TotalTime>
  <Words>346</Words>
  <Application>Microsoft Office PowerPoint</Application>
  <PresentationFormat>Custom</PresentationFormat>
  <Paragraphs>55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BatangChe</vt:lpstr>
      <vt:lpstr>Arial</vt:lpstr>
      <vt:lpstr>Bell MT</vt:lpstr>
      <vt:lpstr>Calibri</vt:lpstr>
      <vt:lpstr>Times New Roman</vt:lpstr>
      <vt:lpstr>Office Theme</vt:lpstr>
      <vt:lpstr>Turbulent Axisymmetric Wake with Rotation  Austin Trombino – Brian Donahue – Sheldon Baker Advisors: Dr. Martin Wosnik - John Turner V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Turbulent Axisymmetric Wake with Rotation</dc:title>
  <dc:creator>Localadmin</dc:creator>
  <cp:lastModifiedBy>Jeff Donahue</cp:lastModifiedBy>
  <cp:revision>44</cp:revision>
  <cp:lastPrinted>2015-04-20T20:33:09Z</cp:lastPrinted>
  <dcterms:created xsi:type="dcterms:W3CDTF">2015-04-15T22:41:45Z</dcterms:created>
  <dcterms:modified xsi:type="dcterms:W3CDTF">2015-04-20T21:45:49Z</dcterms:modified>
</cp:coreProperties>
</file>