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7010400" cy="92964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2980" autoAdjust="0"/>
  </p:normalViewPr>
  <p:slideViewPr>
    <p:cSldViewPr snapToGrid="0" snapToObjects="1" showGuides="1">
      <p:cViewPr>
        <p:scale>
          <a:sx n="30" d="100"/>
          <a:sy n="30" d="100"/>
        </p:scale>
        <p:origin x="1050" y="-74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0158C5BC-9A70-462C-B28D-9600239EAC64}" type="datetimeFigureOut">
              <a:rPr lang="en-US" smtClean="0"/>
              <a:pPr/>
              <a:t>4/21/2015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E6CC2317-6751-4CD4-9995-8782DD78E936}" type="datetimeFigureOut">
              <a:rPr lang="en-US" smtClean="0"/>
              <a:pPr/>
              <a:t>4/21/2015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3.vml"/><Relationship Id="rId7" Type="http://schemas.openxmlformats.org/officeDocument/2006/relationships/oleObject" Target="../embeddings/oleObject10.bin"/><Relationship Id="rId12" Type="http://schemas.openxmlformats.org/officeDocument/2006/relationships/image" Target="../media/image6.png"/><Relationship Id="rId17" Type="http://schemas.openxmlformats.org/officeDocument/2006/relationships/oleObject" Target="../embeddings/oleObject12.bin"/><Relationship Id="rId2" Type="http://schemas.openxmlformats.org/officeDocument/2006/relationships/theme" Target="../theme/theme3.xml"/><Relationship Id="rId16" Type="http://schemas.openxmlformats.org/officeDocument/2006/relationships/image" Target="../media/image1.wmf"/><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11.bin"/><Relationship Id="rId10" Type="http://schemas.openxmlformats.org/officeDocument/2006/relationships/image" Target="../media/image10.jpeg"/><Relationship Id="rId4" Type="http://schemas.openxmlformats.org/officeDocument/2006/relationships/oleObject" Target="../embeddings/oleObject9.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1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1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2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2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146"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147"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148"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149"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166"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167"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168"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169"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4.png"/><Relationship Id="rId26" Type="http://schemas.openxmlformats.org/officeDocument/2006/relationships/image" Target="../media/image31.png"/><Relationship Id="rId3" Type="http://schemas.openxmlformats.org/officeDocument/2006/relationships/notesSlide" Target="../notesSlides/notesSlide1.xml"/><Relationship Id="rId21" Type="http://schemas.openxmlformats.org/officeDocument/2006/relationships/image" Target="../media/image27.jpe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3.jpeg"/><Relationship Id="rId25" Type="http://schemas.openxmlformats.org/officeDocument/2006/relationships/hyperlink" Target="http://us1.webpublications.com.au/static/images/articles/i1097/109717_7lo.jpg" TargetMode="External"/><Relationship Id="rId2" Type="http://schemas.openxmlformats.org/officeDocument/2006/relationships/slideLayout" Target="../slideLayouts/slideLayout2.xml"/><Relationship Id="rId16" Type="http://schemas.openxmlformats.org/officeDocument/2006/relationships/image" Target="../media/image11.wmf"/><Relationship Id="rId20" Type="http://schemas.openxmlformats.org/officeDocument/2006/relationships/image" Target="../media/image26.jpeg"/><Relationship Id="rId29" Type="http://schemas.openxmlformats.org/officeDocument/2006/relationships/image" Target="../media/image34.png"/><Relationship Id="rId1" Type="http://schemas.openxmlformats.org/officeDocument/2006/relationships/vmlDrawing" Target="../drawings/vmlDrawing4.v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0.png"/><Relationship Id="rId5" Type="http://schemas.openxmlformats.org/officeDocument/2006/relationships/image" Target="../media/image13.png"/><Relationship Id="rId15" Type="http://schemas.openxmlformats.org/officeDocument/2006/relationships/oleObject" Target="../embeddings/oleObject13.bin"/><Relationship Id="rId23" Type="http://schemas.openxmlformats.org/officeDocument/2006/relationships/image" Target="../media/image29.png"/><Relationship Id="rId28" Type="http://schemas.openxmlformats.org/officeDocument/2006/relationships/image" Target="../media/image33.png"/><Relationship Id="rId10" Type="http://schemas.openxmlformats.org/officeDocument/2006/relationships/image" Target="../media/image18.jpeg"/><Relationship Id="rId19" Type="http://schemas.openxmlformats.org/officeDocument/2006/relationships/image" Target="../media/image25.jpeg"/><Relationship Id="rId31" Type="http://schemas.openxmlformats.org/officeDocument/2006/relationships/image" Target="../media/image36.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28.jpeg"/><Relationship Id="rId27" Type="http://schemas.openxmlformats.org/officeDocument/2006/relationships/image" Target="../media/image32.png"/><Relationship Id="rId30"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8532470" y="6295353"/>
            <a:ext cx="5962993" cy="4622782"/>
          </a:xfrm>
        </p:spPr>
        <p:txBody>
          <a:bodyPr/>
          <a:lstStyle/>
          <a:p>
            <a:pPr marL="457200" indent="-457200">
              <a:buFont typeface="Arial" panose="020B0604020202020204" pitchFamily="34" charset="0"/>
              <a:buChar char="•"/>
            </a:pPr>
            <a:r>
              <a:rPr lang="en-US" dirty="0" smtClean="0"/>
              <a:t>US and other countries demanding higher fuel economy while maintaining or improving vehicle crashworthiness.</a:t>
            </a:r>
          </a:p>
          <a:p>
            <a:pPr marL="457200" indent="-457200">
              <a:buFont typeface="Arial" panose="020B0604020202020204" pitchFamily="34" charset="0"/>
              <a:buChar char="•"/>
            </a:pPr>
            <a:r>
              <a:rPr lang="en-US" dirty="0" smtClean="0"/>
              <a:t>One way to do this is to “lightweight” cars.</a:t>
            </a:r>
          </a:p>
          <a:p>
            <a:pPr marL="457200" indent="-457200">
              <a:buFont typeface="Arial" panose="020B0604020202020204" pitchFamily="34" charset="0"/>
              <a:buChar char="•"/>
            </a:pPr>
            <a:r>
              <a:rPr lang="en-US" dirty="0" smtClean="0"/>
              <a:t>Although vehicle performance has increased over the past 30 years average vehicle weight has not improved</a:t>
            </a:r>
          </a:p>
        </p:txBody>
      </p:sp>
      <p:sp>
        <p:nvSpPr>
          <p:cNvPr id="3" name="Text Placeholder 2"/>
          <p:cNvSpPr>
            <a:spLocks noGrp="1"/>
          </p:cNvSpPr>
          <p:nvPr>
            <p:ph type="body" sz="quarter" idx="11"/>
          </p:nvPr>
        </p:nvSpPr>
        <p:spPr/>
        <p:txBody>
          <a:bodyPr/>
          <a:lstStyle/>
          <a:p>
            <a:r>
              <a:rPr lang="en-US" dirty="0" smtClean="0"/>
              <a:t>Motivation</a:t>
            </a:r>
            <a:endParaRPr lang="en-US" dirty="0"/>
          </a:p>
        </p:txBody>
      </p:sp>
      <p:sp>
        <p:nvSpPr>
          <p:cNvPr id="6" name="Text Placeholder 5"/>
          <p:cNvSpPr>
            <a:spLocks noGrp="1"/>
          </p:cNvSpPr>
          <p:nvPr>
            <p:ph type="body" sz="quarter" idx="21"/>
          </p:nvPr>
        </p:nvSpPr>
        <p:spPr>
          <a:xfrm>
            <a:off x="15162423" y="19032667"/>
            <a:ext cx="7112247" cy="4382716"/>
          </a:xfrm>
        </p:spPr>
        <p:txBody>
          <a:bodyPr/>
          <a:lstStyle/>
          <a:p>
            <a:pPr marL="457200" indent="-457200">
              <a:buFont typeface="Arial" panose="020B0604020202020204" pitchFamily="34" charset="0"/>
              <a:buChar char="•"/>
            </a:pPr>
            <a:r>
              <a:rPr lang="en-US" dirty="0" smtClean="0"/>
              <a:t>Center Block is used to align specimen before tests</a:t>
            </a:r>
          </a:p>
          <a:p>
            <a:pPr marL="457200" indent="-457200">
              <a:buFont typeface="Arial" panose="020B0604020202020204" pitchFamily="34" charset="0"/>
              <a:buChar char="•"/>
            </a:pPr>
            <a:r>
              <a:rPr lang="en-US" dirty="0" smtClean="0"/>
              <a:t>Pantograph to ensure equal grip displacement</a:t>
            </a:r>
          </a:p>
          <a:p>
            <a:pPr marL="457200" indent="-457200">
              <a:buFont typeface="Arial" panose="020B0604020202020204" pitchFamily="34" charset="0"/>
              <a:buChar char="•"/>
            </a:pPr>
            <a:r>
              <a:rPr lang="en-US" dirty="0" smtClean="0"/>
              <a:t>Pantograph analyzed for 0.2% displacement mismatch</a:t>
            </a:r>
          </a:p>
          <a:p>
            <a:pPr marL="457200" indent="-457200">
              <a:buFont typeface="Arial" panose="020B0604020202020204" pitchFamily="34" charset="0"/>
              <a:buChar char="•"/>
            </a:pPr>
            <a:r>
              <a:rPr lang="en-US" dirty="0" smtClean="0"/>
              <a:t>Nook linear guides to ensure displacement is only axially</a:t>
            </a:r>
          </a:p>
          <a:p>
            <a:pPr marL="457200" indent="-457200">
              <a:buFont typeface="Arial" panose="020B0604020202020204" pitchFamily="34" charset="0"/>
              <a:buChar char="•"/>
            </a:pPr>
            <a:r>
              <a:rPr lang="en-US" dirty="0" smtClean="0"/>
              <a:t>Linear guides also eliminate bending on load </a:t>
            </a:r>
            <a:r>
              <a:rPr lang="en-US" dirty="0" smtClean="0"/>
              <a:t>cells</a:t>
            </a:r>
          </a:p>
        </p:txBody>
      </p:sp>
      <p:sp>
        <p:nvSpPr>
          <p:cNvPr id="9" name="Text Placeholder 8"/>
          <p:cNvSpPr>
            <a:spLocks noGrp="1"/>
          </p:cNvSpPr>
          <p:nvPr>
            <p:ph type="body" sz="quarter" idx="24"/>
          </p:nvPr>
        </p:nvSpPr>
        <p:spPr/>
        <p:txBody>
          <a:bodyPr/>
          <a:lstStyle/>
          <a:p>
            <a:r>
              <a:rPr lang="en-US" dirty="0" smtClean="0"/>
              <a:t>Design</a:t>
            </a:r>
            <a:endParaRPr lang="en-US" dirty="0"/>
          </a:p>
        </p:txBody>
      </p:sp>
      <p:sp>
        <p:nvSpPr>
          <p:cNvPr id="10" name="Text Placeholder 9"/>
          <p:cNvSpPr>
            <a:spLocks noGrp="1"/>
          </p:cNvSpPr>
          <p:nvPr>
            <p:ph type="body" sz="quarter" idx="25"/>
          </p:nvPr>
        </p:nvSpPr>
        <p:spPr>
          <a:xfrm>
            <a:off x="29395741" y="12738458"/>
            <a:ext cx="13576029" cy="754045"/>
          </a:xfrm>
        </p:spPr>
        <p:txBody>
          <a:bodyPr/>
          <a:lstStyle/>
          <a:p>
            <a:r>
              <a:rPr lang="en-US" dirty="0" smtClean="0"/>
              <a:t>Manufacture</a:t>
            </a:r>
            <a:endParaRPr lang="en-US" dirty="0"/>
          </a:p>
        </p:txBody>
      </p:sp>
      <p:sp>
        <p:nvSpPr>
          <p:cNvPr id="11" name="Text Placeholder 10"/>
          <p:cNvSpPr>
            <a:spLocks noGrp="1"/>
          </p:cNvSpPr>
          <p:nvPr>
            <p:ph type="body" sz="quarter" idx="26"/>
          </p:nvPr>
        </p:nvSpPr>
        <p:spPr>
          <a:xfrm>
            <a:off x="32878125" y="13299187"/>
            <a:ext cx="7283286" cy="3511708"/>
          </a:xfrm>
        </p:spPr>
        <p:txBody>
          <a:bodyPr/>
          <a:lstStyle/>
          <a:p>
            <a:pPr marL="457200" indent="-457200">
              <a:buFont typeface="Arial" panose="020B0604020202020204" pitchFamily="34" charset="0"/>
              <a:buChar char="•"/>
            </a:pPr>
            <a:r>
              <a:rPr lang="en-US" dirty="0" smtClean="0"/>
              <a:t>Half of components manufactured at UNH</a:t>
            </a:r>
          </a:p>
          <a:p>
            <a:pPr marL="1943025" lvl="1" indent="-457200">
              <a:buFont typeface="Arial" panose="020B0604020202020204" pitchFamily="34" charset="0"/>
              <a:buChar char="•"/>
            </a:pPr>
            <a:r>
              <a:rPr lang="en-US" dirty="0" smtClean="0"/>
              <a:t>CNC machining of pantograph arms</a:t>
            </a:r>
          </a:p>
          <a:p>
            <a:pPr marL="1943025" lvl="1" indent="-457200">
              <a:buFont typeface="Arial" panose="020B0604020202020204" pitchFamily="34" charset="0"/>
              <a:buChar char="•"/>
            </a:pPr>
            <a:r>
              <a:rPr lang="en-US" dirty="0" smtClean="0"/>
              <a:t>Custom shear pins cut and tested</a:t>
            </a:r>
          </a:p>
          <a:p>
            <a:pPr marL="457200" indent="-457200">
              <a:buFont typeface="Arial" panose="020B0604020202020204" pitchFamily="34" charset="0"/>
              <a:buChar char="•"/>
            </a:pPr>
            <a:r>
              <a:rPr lang="en-US" dirty="0" smtClean="0"/>
              <a:t>Half of components manufactured at PTE Precision Machining in Kittery ME</a:t>
            </a:r>
          </a:p>
          <a:p>
            <a:pPr marL="1943025" lvl="1" indent="-457200">
              <a:buFont typeface="Arial" panose="020B0604020202020204" pitchFamily="34" charset="0"/>
              <a:buChar char="•"/>
            </a:pPr>
            <a:r>
              <a:rPr lang="en-US" dirty="0" smtClean="0"/>
              <a:t>Precise alignment of frame</a:t>
            </a:r>
            <a:endParaRPr lang="en-US" dirty="0"/>
          </a:p>
        </p:txBody>
      </p:sp>
      <p:sp>
        <p:nvSpPr>
          <p:cNvPr id="12" name="Text Placeholder 11"/>
          <p:cNvSpPr>
            <a:spLocks noGrp="1"/>
          </p:cNvSpPr>
          <p:nvPr>
            <p:ph type="body" sz="quarter" idx="27"/>
          </p:nvPr>
        </p:nvSpPr>
        <p:spPr>
          <a:xfrm>
            <a:off x="29395741" y="23454778"/>
            <a:ext cx="13576029" cy="754045"/>
          </a:xfrm>
        </p:spPr>
        <p:txBody>
          <a:bodyPr/>
          <a:lstStyle/>
          <a:p>
            <a:r>
              <a:rPr lang="en-US" dirty="0" smtClean="0"/>
              <a:t>Validation</a:t>
            </a:r>
            <a:endParaRPr lang="en-US" dirty="0"/>
          </a:p>
        </p:txBody>
      </p:sp>
      <p:sp>
        <p:nvSpPr>
          <p:cNvPr id="14" name="Text Placeholder 13"/>
          <p:cNvSpPr>
            <a:spLocks noGrp="1"/>
          </p:cNvSpPr>
          <p:nvPr>
            <p:ph type="body" sz="quarter" idx="29"/>
          </p:nvPr>
        </p:nvSpPr>
        <p:spPr>
          <a:xfrm>
            <a:off x="29363360" y="30269334"/>
            <a:ext cx="13576029" cy="754045"/>
          </a:xfrm>
        </p:spPr>
        <p:txBody>
          <a:bodyPr/>
          <a:lstStyle/>
          <a:p>
            <a:r>
              <a:rPr lang="en-US" dirty="0" smtClean="0"/>
              <a:t>Acknowledgements</a:t>
            </a:r>
            <a:endParaRPr lang="en-US" dirty="0"/>
          </a:p>
        </p:txBody>
      </p:sp>
      <p:sp>
        <p:nvSpPr>
          <p:cNvPr id="15" name="Text Placeholder 14"/>
          <p:cNvSpPr>
            <a:spLocks noGrp="1"/>
          </p:cNvSpPr>
          <p:nvPr>
            <p:ph type="body" sz="quarter" idx="30"/>
          </p:nvPr>
        </p:nvSpPr>
        <p:spPr>
          <a:xfrm>
            <a:off x="29424576" y="30874267"/>
            <a:ext cx="13581061" cy="1261862"/>
          </a:xfrm>
        </p:spPr>
        <p:txBody>
          <a:bodyPr/>
          <a:lstStyle/>
          <a:p>
            <a:r>
              <a:rPr lang="en-US" dirty="0" smtClean="0"/>
              <a:t>Professor </a:t>
            </a:r>
            <a:r>
              <a:rPr lang="en-US" dirty="0" err="1" smtClean="0"/>
              <a:t>Yannis</a:t>
            </a:r>
            <a:r>
              <a:rPr lang="en-US" dirty="0" smtClean="0"/>
              <a:t> </a:t>
            </a:r>
            <a:r>
              <a:rPr lang="en-US" dirty="0" err="1" smtClean="0"/>
              <a:t>Korkolis</a:t>
            </a:r>
            <a:r>
              <a:rPr lang="en-US" dirty="0" smtClean="0"/>
              <a:t>, Joseph Wilson, Scott Campbell, Funding </a:t>
            </a:r>
            <a:r>
              <a:rPr lang="en-US" dirty="0" smtClean="0"/>
              <a:t>provided by National Science </a:t>
            </a:r>
            <a:r>
              <a:rPr lang="en-US" dirty="0" smtClean="0"/>
              <a:t>Foundation, MMM </a:t>
            </a:r>
            <a:r>
              <a:rPr lang="en-US" dirty="0" smtClean="0"/>
              <a:t>Lab </a:t>
            </a:r>
            <a:r>
              <a:rPr lang="en-US" dirty="0" smtClean="0"/>
              <a:t>Colleagues, and many more </a:t>
            </a:r>
            <a:endParaRPr lang="en-US" dirty="0"/>
          </a:p>
        </p:txBody>
      </p:sp>
      <p:sp>
        <p:nvSpPr>
          <p:cNvPr id="17" name="Text Placeholder 16"/>
          <p:cNvSpPr>
            <a:spLocks noGrp="1"/>
          </p:cNvSpPr>
          <p:nvPr>
            <p:ph type="body" sz="quarter" idx="151"/>
          </p:nvPr>
        </p:nvSpPr>
        <p:spPr/>
        <p:txBody>
          <a:bodyPr>
            <a:normAutofit fontScale="92500" lnSpcReduction="10000"/>
          </a:bodyPr>
          <a:lstStyle/>
          <a:p>
            <a:r>
              <a:rPr lang="en-US" dirty="0" smtClean="0"/>
              <a:t>Ian Gagnon BS ME ‘15, </a:t>
            </a:r>
            <a:r>
              <a:rPr lang="en-US" dirty="0" err="1" smtClean="0"/>
              <a:t>Vojtech</a:t>
            </a:r>
            <a:r>
              <a:rPr lang="en-US" dirty="0" smtClean="0"/>
              <a:t> </a:t>
            </a:r>
            <a:r>
              <a:rPr lang="en-US" dirty="0" err="1" smtClean="0"/>
              <a:t>Kubec</a:t>
            </a:r>
            <a:r>
              <a:rPr lang="en-US" dirty="0" smtClean="0"/>
              <a:t> MS ME ‘15</a:t>
            </a:r>
            <a:endParaRPr lang="en-US" dirty="0"/>
          </a:p>
        </p:txBody>
      </p:sp>
      <p:sp>
        <p:nvSpPr>
          <p:cNvPr id="18" name="Text Placeholder 17"/>
          <p:cNvSpPr>
            <a:spLocks noGrp="1"/>
          </p:cNvSpPr>
          <p:nvPr>
            <p:ph type="body" sz="quarter" idx="153"/>
          </p:nvPr>
        </p:nvSpPr>
        <p:spPr/>
        <p:txBody>
          <a:bodyPr>
            <a:normAutofit fontScale="92500" lnSpcReduction="10000"/>
          </a:bodyPr>
          <a:lstStyle/>
          <a:p>
            <a:r>
              <a:rPr lang="en-US" dirty="0" smtClean="0"/>
              <a:t>Bi-Axial </a:t>
            </a:r>
            <a:r>
              <a:rPr lang="en-US" dirty="0"/>
              <a:t>Tensile Testing Machine for Anisotropic Materials</a:t>
            </a:r>
          </a:p>
        </p:txBody>
      </p:sp>
      <p:pic>
        <p:nvPicPr>
          <p:cNvPr id="20" name="Picture 19"/>
          <p:cNvPicPr>
            <a:picLocks noChangeAspect="1"/>
          </p:cNvPicPr>
          <p:nvPr/>
        </p:nvPicPr>
        <p:blipFill>
          <a:blip r:embed="rId4"/>
          <a:stretch>
            <a:fillRect/>
          </a:stretch>
        </p:blipFill>
        <p:spPr>
          <a:xfrm>
            <a:off x="904186" y="1926916"/>
            <a:ext cx="7651143" cy="1999661"/>
          </a:xfrm>
          <a:prstGeom prst="rect">
            <a:avLst/>
          </a:prstGeom>
        </p:spPr>
      </p:pic>
      <p:pic>
        <p:nvPicPr>
          <p:cNvPr id="22" name="Picture 21"/>
          <p:cNvPicPr>
            <a:picLocks noChangeAspect="1"/>
          </p:cNvPicPr>
          <p:nvPr/>
        </p:nvPicPr>
        <p:blipFill>
          <a:blip r:embed="rId5"/>
          <a:stretch>
            <a:fillRect/>
          </a:stretch>
        </p:blipFill>
        <p:spPr>
          <a:xfrm>
            <a:off x="1556514" y="6535895"/>
            <a:ext cx="6998815" cy="46516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Picture 23"/>
          <p:cNvPicPr>
            <a:picLocks noChangeAspect="1"/>
          </p:cNvPicPr>
          <p:nvPr/>
        </p:nvPicPr>
        <p:blipFill>
          <a:blip r:embed="rId6"/>
          <a:stretch>
            <a:fillRect/>
          </a:stretch>
        </p:blipFill>
        <p:spPr>
          <a:xfrm>
            <a:off x="6769682" y="17235533"/>
            <a:ext cx="7492633" cy="42127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 name="Picture 24"/>
          <p:cNvPicPr>
            <a:picLocks noChangeAspect="1"/>
          </p:cNvPicPr>
          <p:nvPr/>
        </p:nvPicPr>
        <p:blipFill>
          <a:blip r:embed="rId7"/>
          <a:stretch>
            <a:fillRect/>
          </a:stretch>
        </p:blipFill>
        <p:spPr>
          <a:xfrm>
            <a:off x="1552103" y="22126293"/>
            <a:ext cx="5543550" cy="3390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8" name="Picture 27"/>
          <p:cNvPicPr>
            <a:picLocks noChangeAspect="1"/>
          </p:cNvPicPr>
          <p:nvPr/>
        </p:nvPicPr>
        <p:blipFill>
          <a:blip r:embed="rId8"/>
          <a:stretch>
            <a:fillRect/>
          </a:stretch>
        </p:blipFill>
        <p:spPr>
          <a:xfrm>
            <a:off x="7233053" y="25915754"/>
            <a:ext cx="6696075" cy="5648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Content Placeholder 2"/>
          <p:cNvSpPr txBox="1">
            <a:spLocks/>
          </p:cNvSpPr>
          <p:nvPr/>
        </p:nvSpPr>
        <p:spPr>
          <a:xfrm>
            <a:off x="15980228" y="7101877"/>
            <a:ext cx="43434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11"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11"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defRPr/>
            </a:pPr>
            <a:r>
              <a:rPr lang="en-US" altLang="en-US" sz="2800" kern="0" dirty="0" smtClean="0">
                <a:solidFill>
                  <a:srgbClr val="FF0000"/>
                </a:solidFill>
                <a:ea typeface="ＭＳ Ｐゴシック" panose="020B0600070205080204" pitchFamily="34" charset="-128"/>
              </a:rPr>
              <a:t>Unequal load </a:t>
            </a:r>
            <a:r>
              <a:rPr lang="en-US" altLang="en-US" sz="2800" kern="0" dirty="0">
                <a:solidFill>
                  <a:srgbClr val="FF0000"/>
                </a:solidFill>
                <a:ea typeface="ＭＳ Ｐゴシック" panose="020B0600070205080204" pitchFamily="34" charset="-128"/>
              </a:rPr>
              <a:t>c</a:t>
            </a:r>
            <a:r>
              <a:rPr lang="en-US" altLang="en-US" sz="2800" kern="0" dirty="0" smtClean="0">
                <a:solidFill>
                  <a:srgbClr val="FF0000"/>
                </a:solidFill>
                <a:ea typeface="ＭＳ Ｐゴシック" panose="020B0600070205080204" pitchFamily="34" charset="-128"/>
              </a:rPr>
              <a:t>ell </a:t>
            </a:r>
            <a:r>
              <a:rPr lang="en-US" altLang="en-US" sz="2800" kern="0" dirty="0">
                <a:solidFill>
                  <a:srgbClr val="FF0000"/>
                </a:solidFill>
                <a:ea typeface="ＭＳ Ｐゴシック" panose="020B0600070205080204" pitchFamily="34" charset="-128"/>
              </a:rPr>
              <a:t>r</a:t>
            </a:r>
            <a:r>
              <a:rPr lang="en-US" altLang="en-US" sz="2800" kern="0" dirty="0" smtClean="0">
                <a:solidFill>
                  <a:srgbClr val="FF0000"/>
                </a:solidFill>
                <a:ea typeface="ＭＳ Ｐゴシック" panose="020B0600070205080204" pitchFamily="34" charset="-128"/>
              </a:rPr>
              <a:t>eadings in same axis caused by:</a:t>
            </a:r>
          </a:p>
          <a:p>
            <a:pPr lvl="1">
              <a:defRPr/>
            </a:pPr>
            <a:r>
              <a:rPr lang="en-US" altLang="en-US" kern="0" dirty="0" smtClean="0">
                <a:solidFill>
                  <a:srgbClr val="FF0000"/>
                </a:solidFill>
                <a:ea typeface="ＭＳ Ｐゴシック" panose="020B0600070205080204" pitchFamily="34" charset="-128"/>
                <a:cs typeface="Arial" panose="020B0604020202020204" pitchFamily="34" charset="0"/>
              </a:rPr>
              <a:t>Frame misalignment</a:t>
            </a:r>
          </a:p>
          <a:p>
            <a:pPr lvl="1">
              <a:defRPr/>
            </a:pPr>
            <a:r>
              <a:rPr lang="en-US" altLang="en-US" kern="0" dirty="0" smtClean="0">
                <a:solidFill>
                  <a:srgbClr val="FF0000"/>
                </a:solidFill>
                <a:ea typeface="ＭＳ Ｐゴシック" panose="020B0600070205080204" pitchFamily="34" charset="-128"/>
                <a:cs typeface="Arial" panose="020B0604020202020204" pitchFamily="34" charset="0"/>
              </a:rPr>
              <a:t>Unequal grip displacement</a:t>
            </a:r>
          </a:p>
          <a:p>
            <a:pPr>
              <a:defRPr/>
            </a:pPr>
            <a:r>
              <a:rPr lang="en-US" altLang="en-US" sz="2800" kern="0" dirty="0" smtClean="0">
                <a:solidFill>
                  <a:srgbClr val="FF0000"/>
                </a:solidFill>
                <a:ea typeface="ＭＳ Ｐゴシック" panose="020B0600070205080204" pitchFamily="34" charset="-128"/>
              </a:rPr>
              <a:t>Difficult Grip Operation</a:t>
            </a:r>
          </a:p>
        </p:txBody>
      </p:sp>
      <p:sp>
        <p:nvSpPr>
          <p:cNvPr id="27" name="Content Placeholder 2"/>
          <p:cNvSpPr txBox="1">
            <a:spLocks/>
          </p:cNvSpPr>
          <p:nvPr/>
        </p:nvSpPr>
        <p:spPr>
          <a:xfrm>
            <a:off x="22350755" y="7162441"/>
            <a:ext cx="43434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11"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11"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defRPr/>
            </a:pPr>
            <a:r>
              <a:rPr lang="en-US" altLang="en-US" sz="2800" kern="0" dirty="0" smtClean="0">
                <a:solidFill>
                  <a:srgbClr val="00B050"/>
                </a:solidFill>
                <a:ea typeface="ＭＳ Ｐゴシック" panose="020B0600070205080204" pitchFamily="34" charset="-128"/>
              </a:rPr>
              <a:t>Pantograph</a:t>
            </a:r>
          </a:p>
          <a:p>
            <a:pPr>
              <a:defRPr/>
            </a:pPr>
            <a:r>
              <a:rPr lang="en-US" altLang="en-US" sz="2800" kern="0" dirty="0" smtClean="0">
                <a:solidFill>
                  <a:srgbClr val="00B050"/>
                </a:solidFill>
                <a:ea typeface="ＭＳ Ｐゴシック" panose="020B0600070205080204" pitchFamily="34" charset="-128"/>
              </a:rPr>
              <a:t>Linear Guides</a:t>
            </a:r>
          </a:p>
          <a:p>
            <a:pPr>
              <a:defRPr/>
            </a:pPr>
            <a:r>
              <a:rPr lang="en-US" altLang="en-US" sz="2800" kern="0" dirty="0" smtClean="0">
                <a:solidFill>
                  <a:srgbClr val="00B050"/>
                </a:solidFill>
                <a:ea typeface="ＭＳ Ｐゴシック" panose="020B0600070205080204" pitchFamily="34" charset="-128"/>
              </a:rPr>
              <a:t>Redesigned Frame</a:t>
            </a:r>
          </a:p>
          <a:p>
            <a:pPr>
              <a:defRPr/>
            </a:pPr>
            <a:r>
              <a:rPr lang="en-US" altLang="en-US" sz="2800" kern="0" dirty="0" smtClean="0">
                <a:solidFill>
                  <a:srgbClr val="00B050"/>
                </a:solidFill>
                <a:ea typeface="ＭＳ Ｐゴシック" panose="020B0600070205080204" pitchFamily="34" charset="-128"/>
              </a:rPr>
              <a:t>Center Block</a:t>
            </a:r>
          </a:p>
          <a:p>
            <a:pPr>
              <a:defRPr/>
            </a:pPr>
            <a:r>
              <a:rPr lang="en-US" altLang="en-US" sz="2800" kern="0" dirty="0" smtClean="0">
                <a:solidFill>
                  <a:srgbClr val="00B050"/>
                </a:solidFill>
                <a:ea typeface="ＭＳ Ｐゴシック" panose="020B0600070205080204" pitchFamily="34" charset="-128"/>
              </a:rPr>
              <a:t>Redesigned</a:t>
            </a:r>
            <a:endParaRPr lang="en-US" altLang="en-US" sz="2800" kern="0" dirty="0" smtClean="0">
              <a:solidFill>
                <a:srgbClr val="00B050"/>
              </a:solidFill>
              <a:ea typeface="ＭＳ Ｐゴシック" panose="020B0600070205080204" pitchFamily="34" charset="-128"/>
            </a:endParaRPr>
          </a:p>
        </p:txBody>
      </p:sp>
      <p:cxnSp>
        <p:nvCxnSpPr>
          <p:cNvPr id="29" name="Straight Connector 8"/>
          <p:cNvCxnSpPr>
            <a:cxnSpLocks noChangeShapeType="1"/>
          </p:cNvCxnSpPr>
          <p:nvPr/>
        </p:nvCxnSpPr>
        <p:spPr bwMode="auto">
          <a:xfrm>
            <a:off x="15535726" y="6922273"/>
            <a:ext cx="12926495" cy="0"/>
          </a:xfrm>
          <a:prstGeom prst="line">
            <a:avLst/>
          </a:prstGeom>
          <a:noFill/>
          <a:ln w="25400">
            <a:solidFill>
              <a:schemeClr val="accent6">
                <a:lumMod val="50000"/>
              </a:schemeClr>
            </a:solidFill>
            <a:round/>
            <a:headEnd/>
            <a:tailEnd/>
          </a:ln>
          <a:extLst>
            <a:ext uri="{909E8E84-426E-40DD-AFC4-6F175D3DCCD1}">
              <a14:hiddenFill xmlns:a14="http://schemas.microsoft.com/office/drawing/2010/main">
                <a:noFill/>
              </a14:hiddenFill>
            </a:ext>
          </a:extLst>
        </p:spPr>
      </p:cxnSp>
      <p:cxnSp>
        <p:nvCxnSpPr>
          <p:cNvPr id="30" name="Straight Connector 2"/>
          <p:cNvCxnSpPr>
            <a:cxnSpLocks noChangeShapeType="1"/>
          </p:cNvCxnSpPr>
          <p:nvPr/>
        </p:nvCxnSpPr>
        <p:spPr bwMode="auto">
          <a:xfrm>
            <a:off x="21947982" y="6922273"/>
            <a:ext cx="0" cy="7841477"/>
          </a:xfrm>
          <a:prstGeom prst="line">
            <a:avLst/>
          </a:prstGeom>
          <a:noFill/>
          <a:ln w="28575" algn="ctr">
            <a:solidFill>
              <a:schemeClr val="accent6">
                <a:lumMod val="50000"/>
              </a:schemeClr>
            </a:solidFill>
            <a:round/>
            <a:headEnd/>
            <a:tailEnd/>
          </a:ln>
          <a:extLst>
            <a:ext uri="{909E8E84-426E-40DD-AFC4-6F175D3DCCD1}">
              <a14:hiddenFill xmlns:a14="http://schemas.microsoft.com/office/drawing/2010/main">
                <a:noFill/>
              </a14:hiddenFill>
            </a:ext>
          </a:extLst>
        </p:spPr>
      </p:cxnSp>
      <p:sp>
        <p:nvSpPr>
          <p:cNvPr id="31" name="TextBox 1"/>
          <p:cNvSpPr txBox="1">
            <a:spLocks noChangeArrowheads="1"/>
          </p:cNvSpPr>
          <p:nvPr/>
        </p:nvSpPr>
        <p:spPr bwMode="auto">
          <a:xfrm>
            <a:off x="15980228" y="6261975"/>
            <a:ext cx="527684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dirty="0" smtClean="0">
                <a:latin typeface="Arial" panose="020B0604020202020204" pitchFamily="34" charset="0"/>
              </a:rPr>
              <a:t>First Generation Machine</a:t>
            </a:r>
            <a:endParaRPr lang="en-US" altLang="en-US" dirty="0">
              <a:latin typeface="Arial" panose="020B0604020202020204" pitchFamily="34" charset="0"/>
            </a:endParaRPr>
          </a:p>
        </p:txBody>
      </p:sp>
      <p:sp>
        <p:nvSpPr>
          <p:cNvPr id="32" name="TextBox 2"/>
          <p:cNvSpPr txBox="1">
            <a:spLocks noChangeArrowheads="1"/>
          </p:cNvSpPr>
          <p:nvPr/>
        </p:nvSpPr>
        <p:spPr bwMode="auto">
          <a:xfrm>
            <a:off x="21978458" y="6288760"/>
            <a:ext cx="601697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dirty="0" smtClean="0">
                <a:latin typeface="Arial" panose="020B0604020202020204" pitchFamily="34" charset="0"/>
              </a:rPr>
              <a:t>Second Generation Machine</a:t>
            </a:r>
            <a:endParaRPr lang="en-US" altLang="en-US" dirty="0">
              <a:latin typeface="Arial" panose="020B0604020202020204" pitchFamily="34" charset="0"/>
            </a:endParaRPr>
          </a:p>
        </p:txBody>
      </p:sp>
      <p:cxnSp>
        <p:nvCxnSpPr>
          <p:cNvPr id="34" name="Straight Connector 33"/>
          <p:cNvCxnSpPr/>
          <p:nvPr/>
        </p:nvCxnSpPr>
        <p:spPr bwMode="auto">
          <a:xfrm>
            <a:off x="15264674" y="17261495"/>
            <a:ext cx="8001000" cy="0"/>
          </a:xfrm>
          <a:prstGeom prst="line">
            <a:avLst/>
          </a:prstGeom>
          <a:ln w="136525">
            <a:solidFill>
              <a:srgbClr val="00B05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bwMode="auto">
          <a:xfrm rot="21000000" flipV="1">
            <a:off x="17322074" y="16118495"/>
            <a:ext cx="3962400" cy="22860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6" name="Straight Connector 35"/>
          <p:cNvCxnSpPr/>
          <p:nvPr/>
        </p:nvCxnSpPr>
        <p:spPr bwMode="auto">
          <a:xfrm rot="600000">
            <a:off x="17322074" y="16118495"/>
            <a:ext cx="3962400" cy="22860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7" name="Straight Connector 36"/>
          <p:cNvCxnSpPr/>
          <p:nvPr/>
        </p:nvCxnSpPr>
        <p:spPr bwMode="auto">
          <a:xfrm rot="21000000" flipV="1">
            <a:off x="16042549" y="15870845"/>
            <a:ext cx="1600200" cy="8382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8" name="Straight Connector 37"/>
          <p:cNvCxnSpPr/>
          <p:nvPr/>
        </p:nvCxnSpPr>
        <p:spPr bwMode="auto">
          <a:xfrm rot="600000" flipH="1" flipV="1">
            <a:off x="15966349" y="17734570"/>
            <a:ext cx="1676400" cy="835025"/>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39" name="Straight Connector 38"/>
          <p:cNvCxnSpPr/>
          <p:nvPr/>
        </p:nvCxnSpPr>
        <p:spPr bwMode="auto">
          <a:xfrm flipH="1" flipV="1">
            <a:off x="16102874" y="16880495"/>
            <a:ext cx="6350" cy="75565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bwMode="auto">
          <a:xfrm rot="600000" flipH="1" flipV="1">
            <a:off x="20963799" y="15875608"/>
            <a:ext cx="1670050" cy="8382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41" name="Straight Connector 40"/>
          <p:cNvCxnSpPr/>
          <p:nvPr/>
        </p:nvCxnSpPr>
        <p:spPr bwMode="auto">
          <a:xfrm rot="21000000" flipV="1">
            <a:off x="20962212" y="17804420"/>
            <a:ext cx="1752600" cy="835025"/>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42" name="Straight Connector 41"/>
          <p:cNvCxnSpPr/>
          <p:nvPr/>
        </p:nvCxnSpPr>
        <p:spPr bwMode="auto">
          <a:xfrm flipH="1" flipV="1">
            <a:off x="22573524" y="16880495"/>
            <a:ext cx="6350" cy="75565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43" name="Multiply 42"/>
          <p:cNvSpPr/>
          <p:nvPr/>
        </p:nvSpPr>
        <p:spPr bwMode="auto">
          <a:xfrm>
            <a:off x="19093724" y="17047183"/>
            <a:ext cx="419100" cy="422275"/>
          </a:xfrm>
          <a:prstGeom prst="mathMultiply">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a:latin typeface="Arial" charset="0"/>
              <a:ea typeface="ＭＳ Ｐゴシック" charset="-128"/>
            </a:endParaRPr>
          </a:p>
        </p:txBody>
      </p:sp>
      <p:sp>
        <p:nvSpPr>
          <p:cNvPr id="44" name="Oval 15"/>
          <p:cNvSpPr>
            <a:spLocks noChangeArrowheads="1"/>
          </p:cNvSpPr>
          <p:nvPr/>
        </p:nvSpPr>
        <p:spPr bwMode="auto">
          <a:xfrm>
            <a:off x="17398274" y="15661295"/>
            <a:ext cx="222250" cy="211138"/>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45" name="Oval 16"/>
          <p:cNvSpPr>
            <a:spLocks noChangeArrowheads="1"/>
          </p:cNvSpPr>
          <p:nvPr/>
        </p:nvSpPr>
        <p:spPr bwMode="auto">
          <a:xfrm>
            <a:off x="20979674" y="15661295"/>
            <a:ext cx="222250" cy="211138"/>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46" name="Oval 17"/>
          <p:cNvSpPr>
            <a:spLocks noChangeArrowheads="1"/>
          </p:cNvSpPr>
          <p:nvPr/>
        </p:nvSpPr>
        <p:spPr bwMode="auto">
          <a:xfrm>
            <a:off x="17480824" y="18574358"/>
            <a:ext cx="222250" cy="211137"/>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47" name="Oval 18"/>
          <p:cNvSpPr>
            <a:spLocks noChangeArrowheads="1"/>
          </p:cNvSpPr>
          <p:nvPr/>
        </p:nvSpPr>
        <p:spPr bwMode="auto">
          <a:xfrm>
            <a:off x="15979049" y="17483745"/>
            <a:ext cx="222250" cy="211138"/>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48" name="Oval 19"/>
          <p:cNvSpPr>
            <a:spLocks noChangeArrowheads="1"/>
          </p:cNvSpPr>
          <p:nvPr/>
        </p:nvSpPr>
        <p:spPr bwMode="auto">
          <a:xfrm>
            <a:off x="15991749" y="16801120"/>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49" name="Oval 20"/>
          <p:cNvSpPr>
            <a:spLocks noChangeArrowheads="1"/>
          </p:cNvSpPr>
          <p:nvPr/>
        </p:nvSpPr>
        <p:spPr bwMode="auto">
          <a:xfrm>
            <a:off x="22462399" y="17566295"/>
            <a:ext cx="222250" cy="211138"/>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50" name="Oval 21"/>
          <p:cNvSpPr>
            <a:spLocks noChangeArrowheads="1"/>
          </p:cNvSpPr>
          <p:nvPr/>
        </p:nvSpPr>
        <p:spPr bwMode="auto">
          <a:xfrm>
            <a:off x="22460812" y="16728095"/>
            <a:ext cx="222250" cy="211138"/>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51" name="Oval 22"/>
          <p:cNvSpPr>
            <a:spLocks noChangeArrowheads="1"/>
          </p:cNvSpPr>
          <p:nvPr/>
        </p:nvSpPr>
        <p:spPr bwMode="auto">
          <a:xfrm>
            <a:off x="20986024" y="18650558"/>
            <a:ext cx="222250" cy="211137"/>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52" name="Rectangle 18"/>
          <p:cNvSpPr>
            <a:spLocks noChangeArrowheads="1"/>
          </p:cNvSpPr>
          <p:nvPr/>
        </p:nvSpPr>
        <p:spPr bwMode="auto">
          <a:xfrm>
            <a:off x="17104587" y="16988445"/>
            <a:ext cx="827087" cy="501650"/>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53" name="Rectangle 18"/>
          <p:cNvSpPr>
            <a:spLocks noChangeArrowheads="1"/>
          </p:cNvSpPr>
          <p:nvPr/>
        </p:nvSpPr>
        <p:spPr bwMode="auto">
          <a:xfrm>
            <a:off x="20674874" y="16988445"/>
            <a:ext cx="827088" cy="501650"/>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54" name="TextBox 26"/>
          <p:cNvSpPr txBox="1">
            <a:spLocks noChangeArrowheads="1"/>
          </p:cNvSpPr>
          <p:nvPr/>
        </p:nvSpPr>
        <p:spPr bwMode="auto">
          <a:xfrm>
            <a:off x="18215837" y="15127895"/>
            <a:ext cx="29162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800">
                <a:latin typeface="Arial" panose="020B0604020202020204" pitchFamily="34" charset="0"/>
              </a:rPr>
              <a:t>Center Pin (Fixed location)</a:t>
            </a:r>
          </a:p>
        </p:txBody>
      </p:sp>
      <p:cxnSp>
        <p:nvCxnSpPr>
          <p:cNvPr id="55" name="Straight Arrow Connector 54"/>
          <p:cNvCxnSpPr/>
          <p:nvPr/>
        </p:nvCxnSpPr>
        <p:spPr>
          <a:xfrm flipH="1">
            <a:off x="19346137" y="15518420"/>
            <a:ext cx="296862" cy="1539875"/>
          </a:xfrm>
          <a:prstGeom prst="straightConnector1">
            <a:avLst/>
          </a:prstGeom>
          <a:ln w="57150">
            <a:solidFill>
              <a:srgbClr val="C0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sp>
        <p:nvSpPr>
          <p:cNvPr id="56" name="TextBox 28"/>
          <p:cNvSpPr txBox="1">
            <a:spLocks noChangeArrowheads="1"/>
          </p:cNvSpPr>
          <p:nvPr/>
        </p:nvSpPr>
        <p:spPr bwMode="auto">
          <a:xfrm>
            <a:off x="21425762" y="15062808"/>
            <a:ext cx="19073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US" altLang="en-US" sz="1800" dirty="0" smtClean="0">
                <a:latin typeface="Arial" panose="020B0604020202020204" pitchFamily="34" charset="0"/>
              </a:rPr>
              <a:t>Grips (Translate)</a:t>
            </a:r>
            <a:endParaRPr lang="en-US" altLang="en-US" sz="1800" dirty="0">
              <a:latin typeface="Arial" panose="020B0604020202020204" pitchFamily="34" charset="0"/>
            </a:endParaRPr>
          </a:p>
        </p:txBody>
      </p:sp>
      <p:cxnSp>
        <p:nvCxnSpPr>
          <p:cNvPr id="57" name="Straight Arrow Connector 56"/>
          <p:cNvCxnSpPr/>
          <p:nvPr/>
        </p:nvCxnSpPr>
        <p:spPr>
          <a:xfrm flipH="1">
            <a:off x="21405124" y="15426345"/>
            <a:ext cx="296863" cy="1539875"/>
          </a:xfrm>
          <a:prstGeom prst="straightConnector1">
            <a:avLst/>
          </a:prstGeom>
          <a:ln w="57150">
            <a:solidFill>
              <a:srgbClr val="C0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bwMode="auto">
          <a:xfrm>
            <a:off x="21501962" y="17255145"/>
            <a:ext cx="1058862" cy="3175"/>
          </a:xfrm>
          <a:prstGeom prst="line">
            <a:avLst/>
          </a:prstGeom>
          <a:ln w="38100">
            <a:solidFill>
              <a:srgbClr val="FFFF0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bwMode="auto">
          <a:xfrm>
            <a:off x="16140974" y="17261495"/>
            <a:ext cx="963613" cy="3175"/>
          </a:xfrm>
          <a:prstGeom prst="line">
            <a:avLst/>
          </a:prstGeom>
          <a:ln w="38100">
            <a:solidFill>
              <a:srgbClr val="FFFF00"/>
            </a:solidFill>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60" name="Oval 59"/>
          <p:cNvSpPr/>
          <p:nvPr/>
        </p:nvSpPr>
        <p:spPr bwMode="auto">
          <a:xfrm>
            <a:off x="19131824" y="17059883"/>
            <a:ext cx="387350" cy="390525"/>
          </a:xfrm>
          <a:prstGeom prst="ellipse">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a:lstStyle/>
          <a:p>
            <a:pPr>
              <a:defRPr/>
            </a:pPr>
            <a:endParaRPr lang="en-US">
              <a:latin typeface="Arial" charset="0"/>
              <a:ea typeface="ＭＳ Ｐゴシック" charset="-128"/>
            </a:endParaRPr>
          </a:p>
        </p:txBody>
      </p:sp>
      <p:cxnSp>
        <p:nvCxnSpPr>
          <p:cNvPr id="74" name="Straight Connector 73"/>
          <p:cNvCxnSpPr/>
          <p:nvPr/>
        </p:nvCxnSpPr>
        <p:spPr bwMode="auto">
          <a:xfrm>
            <a:off x="15253562" y="17249746"/>
            <a:ext cx="8001000" cy="0"/>
          </a:xfrm>
          <a:prstGeom prst="line">
            <a:avLst/>
          </a:prstGeom>
          <a:ln w="136525">
            <a:solidFill>
              <a:srgbClr val="00B05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5" name="Straight Connector 74"/>
          <p:cNvCxnSpPr/>
          <p:nvPr/>
        </p:nvCxnSpPr>
        <p:spPr bwMode="auto">
          <a:xfrm flipV="1">
            <a:off x="17310962" y="16106746"/>
            <a:ext cx="3962400" cy="22860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6" name="Straight Connector 75"/>
          <p:cNvCxnSpPr/>
          <p:nvPr/>
        </p:nvCxnSpPr>
        <p:spPr bwMode="auto">
          <a:xfrm>
            <a:off x="17310962" y="16106746"/>
            <a:ext cx="3962400" cy="22860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7" name="Straight Connector 76"/>
          <p:cNvCxnSpPr/>
          <p:nvPr/>
        </p:nvCxnSpPr>
        <p:spPr bwMode="auto">
          <a:xfrm flipV="1">
            <a:off x="15786962" y="16106746"/>
            <a:ext cx="1600200" cy="8382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8" name="Straight Connector 77"/>
          <p:cNvCxnSpPr/>
          <p:nvPr/>
        </p:nvCxnSpPr>
        <p:spPr bwMode="auto">
          <a:xfrm flipH="1" flipV="1">
            <a:off x="15710762" y="17554546"/>
            <a:ext cx="1676400" cy="835025"/>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9" name="Straight Connector 78"/>
          <p:cNvCxnSpPr/>
          <p:nvPr/>
        </p:nvCxnSpPr>
        <p:spPr bwMode="auto">
          <a:xfrm flipH="1" flipV="1">
            <a:off x="15786962" y="16868746"/>
            <a:ext cx="6350" cy="75565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80" name="Straight Connector 79"/>
          <p:cNvCxnSpPr/>
          <p:nvPr/>
        </p:nvCxnSpPr>
        <p:spPr bwMode="auto">
          <a:xfrm flipH="1" flipV="1">
            <a:off x="21197162" y="16106746"/>
            <a:ext cx="1670050" cy="83820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81" name="Straight Connector 80"/>
          <p:cNvCxnSpPr/>
          <p:nvPr/>
        </p:nvCxnSpPr>
        <p:spPr bwMode="auto">
          <a:xfrm flipV="1">
            <a:off x="21197162" y="17554546"/>
            <a:ext cx="1752600" cy="835025"/>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82" name="Straight Connector 81"/>
          <p:cNvCxnSpPr/>
          <p:nvPr/>
        </p:nvCxnSpPr>
        <p:spPr bwMode="auto">
          <a:xfrm flipH="1" flipV="1">
            <a:off x="22867212" y="16868746"/>
            <a:ext cx="6350" cy="755650"/>
          </a:xfrm>
          <a:prstGeom prst="line">
            <a:avLst/>
          </a:prstGeom>
          <a:ln w="136525">
            <a:solidFill>
              <a:schemeClr val="tx1"/>
            </a:solidFill>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83" name="Multiply 82"/>
          <p:cNvSpPr/>
          <p:nvPr/>
        </p:nvSpPr>
        <p:spPr bwMode="auto">
          <a:xfrm>
            <a:off x="19082612" y="17035434"/>
            <a:ext cx="419100" cy="422275"/>
          </a:xfrm>
          <a:prstGeom prst="mathMultiply">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a:latin typeface="Arial" charset="0"/>
              <a:ea typeface="ＭＳ Ｐゴシック" charset="-128"/>
            </a:endParaRPr>
          </a:p>
        </p:txBody>
      </p:sp>
      <p:sp>
        <p:nvSpPr>
          <p:cNvPr id="84" name="Oval 15"/>
          <p:cNvSpPr>
            <a:spLocks noChangeArrowheads="1"/>
          </p:cNvSpPr>
          <p:nvPr/>
        </p:nvSpPr>
        <p:spPr bwMode="auto">
          <a:xfrm>
            <a:off x="17222062" y="16017846"/>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85" name="Oval 16"/>
          <p:cNvSpPr>
            <a:spLocks noChangeArrowheads="1"/>
          </p:cNvSpPr>
          <p:nvPr/>
        </p:nvSpPr>
        <p:spPr bwMode="auto">
          <a:xfrm>
            <a:off x="21132075" y="16021021"/>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86" name="Oval 17"/>
          <p:cNvSpPr>
            <a:spLocks noChangeArrowheads="1"/>
          </p:cNvSpPr>
          <p:nvPr/>
        </p:nvSpPr>
        <p:spPr bwMode="auto">
          <a:xfrm>
            <a:off x="17256987" y="18259396"/>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87" name="Oval 18"/>
          <p:cNvSpPr>
            <a:spLocks noChangeArrowheads="1"/>
          </p:cNvSpPr>
          <p:nvPr/>
        </p:nvSpPr>
        <p:spPr bwMode="auto">
          <a:xfrm>
            <a:off x="15677425" y="17452946"/>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88" name="Oval 19"/>
          <p:cNvSpPr>
            <a:spLocks noChangeArrowheads="1"/>
          </p:cNvSpPr>
          <p:nvPr/>
        </p:nvSpPr>
        <p:spPr bwMode="auto">
          <a:xfrm>
            <a:off x="15683775" y="16789371"/>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89" name="Oval 20"/>
          <p:cNvSpPr>
            <a:spLocks noChangeArrowheads="1"/>
          </p:cNvSpPr>
          <p:nvPr/>
        </p:nvSpPr>
        <p:spPr bwMode="auto">
          <a:xfrm>
            <a:off x="22760850" y="17476759"/>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90" name="Oval 21"/>
          <p:cNvSpPr>
            <a:spLocks noChangeArrowheads="1"/>
          </p:cNvSpPr>
          <p:nvPr/>
        </p:nvSpPr>
        <p:spPr bwMode="auto">
          <a:xfrm>
            <a:off x="22760850" y="16810009"/>
            <a:ext cx="222250" cy="211137"/>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91" name="Oval 22"/>
          <p:cNvSpPr>
            <a:spLocks noChangeArrowheads="1"/>
          </p:cNvSpPr>
          <p:nvPr/>
        </p:nvSpPr>
        <p:spPr bwMode="auto">
          <a:xfrm>
            <a:off x="21140012" y="18254634"/>
            <a:ext cx="222250" cy="212725"/>
          </a:xfrm>
          <a:prstGeom prst="ellipse">
            <a:avLst/>
          </a:prstGeom>
          <a:solidFill>
            <a:srgbClr val="938F8B"/>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92" name="Rectangle 18"/>
          <p:cNvSpPr>
            <a:spLocks noChangeArrowheads="1"/>
          </p:cNvSpPr>
          <p:nvPr/>
        </p:nvSpPr>
        <p:spPr bwMode="auto">
          <a:xfrm>
            <a:off x="16788675" y="16976696"/>
            <a:ext cx="827087" cy="501650"/>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sp>
        <p:nvSpPr>
          <p:cNvPr id="93" name="Rectangle 18"/>
          <p:cNvSpPr>
            <a:spLocks noChangeArrowheads="1"/>
          </p:cNvSpPr>
          <p:nvPr/>
        </p:nvSpPr>
        <p:spPr bwMode="auto">
          <a:xfrm>
            <a:off x="20947925" y="16976696"/>
            <a:ext cx="827087" cy="501650"/>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endParaRPr lang="en-US" altLang="en-US" sz="2400">
              <a:latin typeface="Arial" panose="020B0604020202020204" pitchFamily="34" charset="0"/>
            </a:endParaRPr>
          </a:p>
        </p:txBody>
      </p:sp>
      <p:cxnSp>
        <p:nvCxnSpPr>
          <p:cNvPr id="94" name="Straight Connector 93"/>
          <p:cNvCxnSpPr/>
          <p:nvPr/>
        </p:nvCxnSpPr>
        <p:spPr bwMode="auto">
          <a:xfrm>
            <a:off x="21775012" y="17243396"/>
            <a:ext cx="1058863" cy="3175"/>
          </a:xfrm>
          <a:prstGeom prst="line">
            <a:avLst/>
          </a:prstGeom>
          <a:ln w="38100">
            <a:solidFill>
              <a:srgbClr val="FFFF00"/>
            </a:solidFill>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95" name="Straight Connector 94"/>
          <p:cNvCxnSpPr/>
          <p:nvPr/>
        </p:nvCxnSpPr>
        <p:spPr bwMode="auto">
          <a:xfrm>
            <a:off x="15852050" y="17243396"/>
            <a:ext cx="938212" cy="0"/>
          </a:xfrm>
          <a:prstGeom prst="line">
            <a:avLst/>
          </a:prstGeom>
          <a:ln w="38100">
            <a:solidFill>
              <a:srgbClr val="FFFF00"/>
            </a:solidFill>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96" name="Oval 95"/>
          <p:cNvSpPr/>
          <p:nvPr/>
        </p:nvSpPr>
        <p:spPr bwMode="auto">
          <a:xfrm>
            <a:off x="19120712" y="17048134"/>
            <a:ext cx="387350" cy="390525"/>
          </a:xfrm>
          <a:prstGeom prst="ellipse">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a:lstStyle/>
          <a:p>
            <a:pPr>
              <a:defRPr/>
            </a:pPr>
            <a:endParaRPr lang="en-US">
              <a:latin typeface="Arial" charset="0"/>
              <a:ea typeface="ＭＳ Ｐゴシック" charset="-128"/>
            </a:endParaRPr>
          </a:p>
        </p:txBody>
      </p:sp>
      <p:pic>
        <p:nvPicPr>
          <p:cNvPr id="97" name="Picture 4"/>
          <p:cNvPicPr>
            <a:picLocks noChangeAspect="1"/>
          </p:cNvPicPr>
          <p:nvPr/>
        </p:nvPicPr>
        <p:blipFill>
          <a:blip r:embed="rId9">
            <a:extLst>
              <a:ext uri="{28A0092B-C50C-407E-A947-70E740481C1C}">
                <a14:useLocalDpi xmlns:a14="http://schemas.microsoft.com/office/drawing/2010/main" val="0"/>
              </a:ext>
            </a:extLst>
          </a:blip>
          <a:srcRect l="10585" t="17332" r="5791" b="8000"/>
          <a:stretch>
            <a:fillRect/>
          </a:stretch>
        </p:blipFill>
        <p:spPr bwMode="auto">
          <a:xfrm>
            <a:off x="22344845" y="19119097"/>
            <a:ext cx="6019800" cy="4267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8" name="Picture 4" descr="Linear guide / profiled rail NOOK INDUSTRIES"/>
          <p:cNvPicPr>
            <a:picLocks noChangeAspect="1" noChangeArrowheads="1"/>
          </p:cNvPicPr>
          <p:nvPr/>
        </p:nvPicPr>
        <p:blipFill>
          <a:blip r:embed="rId10">
            <a:extLst>
              <a:ext uri="{28A0092B-C50C-407E-A947-70E740481C1C}">
                <a14:useLocalDpi xmlns:a14="http://schemas.microsoft.com/office/drawing/2010/main" val="0"/>
              </a:ext>
            </a:extLst>
          </a:blip>
          <a:srcRect l="7253" t="24490" r="15378" b="8163"/>
          <a:stretch>
            <a:fillRect/>
          </a:stretch>
        </p:blipFill>
        <p:spPr bwMode="auto">
          <a:xfrm>
            <a:off x="25633982" y="21880570"/>
            <a:ext cx="2547695" cy="1313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14" name="Picture 113"/>
          <p:cNvPicPr>
            <a:picLocks noChangeAspect="1"/>
          </p:cNvPicPr>
          <p:nvPr/>
        </p:nvPicPr>
        <p:blipFill>
          <a:blip r:embed="rId11"/>
          <a:stretch>
            <a:fillRect/>
          </a:stretch>
        </p:blipFill>
        <p:spPr>
          <a:xfrm>
            <a:off x="29714589" y="13047337"/>
            <a:ext cx="2994408" cy="531159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5" name="Picture 114"/>
          <p:cNvPicPr>
            <a:picLocks noChangeAspect="1"/>
          </p:cNvPicPr>
          <p:nvPr/>
        </p:nvPicPr>
        <p:blipFill>
          <a:blip r:embed="rId12"/>
          <a:stretch>
            <a:fillRect/>
          </a:stretch>
        </p:blipFill>
        <p:spPr>
          <a:xfrm>
            <a:off x="40239972" y="14342197"/>
            <a:ext cx="2566638" cy="14448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6" name="Picture 115"/>
          <p:cNvPicPr>
            <a:picLocks noChangeAspect="1"/>
          </p:cNvPicPr>
          <p:nvPr/>
        </p:nvPicPr>
        <p:blipFill>
          <a:blip r:embed="rId13"/>
          <a:stretch>
            <a:fillRect/>
          </a:stretch>
        </p:blipFill>
        <p:spPr>
          <a:xfrm>
            <a:off x="40239972" y="13128804"/>
            <a:ext cx="2566638" cy="1109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1" name="Picture 60"/>
          <p:cNvPicPr>
            <a:picLocks noChangeAspect="1"/>
          </p:cNvPicPr>
          <p:nvPr/>
        </p:nvPicPr>
        <p:blipFill>
          <a:blip r:embed="rId14"/>
          <a:stretch>
            <a:fillRect/>
          </a:stretch>
        </p:blipFill>
        <p:spPr>
          <a:xfrm>
            <a:off x="15507111" y="25965810"/>
            <a:ext cx="8277225" cy="58388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18" name="Object 117"/>
          <p:cNvGraphicFramePr>
            <a:graphicFrameLocks noChangeAspect="1"/>
          </p:cNvGraphicFramePr>
          <p:nvPr>
            <p:extLst>
              <p:ext uri="{D42A27DB-BD31-4B8C-83A1-F6EECF244321}">
                <p14:modId xmlns:p14="http://schemas.microsoft.com/office/powerpoint/2010/main" val="843316824"/>
              </p:ext>
            </p:extLst>
          </p:nvPr>
        </p:nvGraphicFramePr>
        <p:xfrm>
          <a:off x="34506535" y="23836737"/>
          <a:ext cx="11130020" cy="8600126"/>
        </p:xfrm>
        <a:graphic>
          <a:graphicData uri="http://schemas.openxmlformats.org/presentationml/2006/ole">
            <mc:AlternateContent xmlns:mc="http://schemas.openxmlformats.org/markup-compatibility/2006">
              <mc:Choice xmlns:v="urn:schemas-microsoft-com:vml" Requires="v">
                <p:oleObj spid="_x0000_s4128" name="KGPlot" r:id="rId15" imgW="10058400" imgH="7772400" progId="KGraph_Plot">
                  <p:embed/>
                </p:oleObj>
              </mc:Choice>
              <mc:Fallback>
                <p:oleObj name="KGPlot" r:id="rId15" imgW="10058400" imgH="7772400" progId="KGraph_Plot">
                  <p:embed/>
                  <p:pic>
                    <p:nvPicPr>
                      <p:cNvPr id="0" name=""/>
                      <p:cNvPicPr/>
                      <p:nvPr/>
                    </p:nvPicPr>
                    <p:blipFill>
                      <a:blip r:embed="rId16"/>
                      <a:stretch>
                        <a:fillRect/>
                      </a:stretch>
                    </p:blipFill>
                    <p:spPr>
                      <a:xfrm>
                        <a:off x="34506535" y="23836737"/>
                        <a:ext cx="11130020" cy="8600126"/>
                      </a:xfrm>
                      <a:prstGeom prst="rect">
                        <a:avLst/>
                      </a:prstGeom>
                    </p:spPr>
                  </p:pic>
                </p:oleObj>
              </mc:Fallback>
            </mc:AlternateContent>
          </a:graphicData>
        </a:graphic>
      </p:graphicFrame>
      <p:sp>
        <p:nvSpPr>
          <p:cNvPr id="119" name="Text Placeholder 8"/>
          <p:cNvSpPr>
            <a:spLocks noGrp="1"/>
          </p:cNvSpPr>
          <p:nvPr>
            <p:ph type="body" sz="quarter" idx="24"/>
          </p:nvPr>
        </p:nvSpPr>
        <p:spPr>
          <a:xfrm>
            <a:off x="16957728" y="14456635"/>
            <a:ext cx="4909469" cy="774195"/>
          </a:xfrm>
        </p:spPr>
        <p:txBody>
          <a:bodyPr/>
          <a:lstStyle/>
          <a:p>
            <a:r>
              <a:rPr lang="en-US" u="none" dirty="0" smtClean="0"/>
              <a:t>Pantograph</a:t>
            </a:r>
            <a:endParaRPr lang="en-US" u="none" dirty="0"/>
          </a:p>
        </p:txBody>
      </p:sp>
      <p:sp>
        <p:nvSpPr>
          <p:cNvPr id="120" name="Text Placeholder 5"/>
          <p:cNvSpPr>
            <a:spLocks noGrp="1"/>
          </p:cNvSpPr>
          <p:nvPr>
            <p:ph type="body" sz="quarter" idx="21"/>
          </p:nvPr>
        </p:nvSpPr>
        <p:spPr>
          <a:xfrm>
            <a:off x="23854012" y="25899071"/>
            <a:ext cx="4937449" cy="5983154"/>
          </a:xfrm>
        </p:spPr>
        <p:txBody>
          <a:bodyPr/>
          <a:lstStyle/>
          <a:p>
            <a:pPr marL="457200" indent="-457200">
              <a:buFont typeface="Arial" panose="020B0604020202020204" pitchFamily="34" charset="0"/>
              <a:buChar char="•"/>
            </a:pPr>
            <a:r>
              <a:rPr lang="en-US" dirty="0" smtClean="0"/>
              <a:t>New frame designed for precise alignment</a:t>
            </a:r>
          </a:p>
          <a:p>
            <a:pPr marL="457200" indent="-457200">
              <a:buFont typeface="Arial" panose="020B0604020202020204" pitchFamily="34" charset="0"/>
              <a:buChar char="•"/>
            </a:pPr>
            <a:r>
              <a:rPr lang="en-US" dirty="0" smtClean="0"/>
              <a:t>Cross plate ground, pinned, and bolted to I-Bream Frame</a:t>
            </a:r>
          </a:p>
          <a:p>
            <a:pPr marL="457200" indent="-457200">
              <a:buFont typeface="Arial" panose="020B0604020202020204" pitchFamily="34" charset="0"/>
              <a:buChar char="•"/>
            </a:pPr>
            <a:r>
              <a:rPr lang="en-US" dirty="0" smtClean="0"/>
              <a:t>Back brackets ground flat and parallel on bottom and back faces</a:t>
            </a:r>
            <a:endParaRPr lang="en-US" dirty="0"/>
          </a:p>
          <a:p>
            <a:pPr marL="457200" indent="-457200">
              <a:buFont typeface="Arial" panose="020B0604020202020204" pitchFamily="34" charset="0"/>
              <a:buChar char="•"/>
            </a:pPr>
            <a:r>
              <a:rPr lang="en-US" dirty="0" smtClean="0"/>
              <a:t>Back brackets aligned to be parallel to opposing brackets and perpendicular to opposite axis brackets then pinned and bolted to frame</a:t>
            </a:r>
          </a:p>
          <a:p>
            <a:pPr marL="457200" indent="-457200">
              <a:buFont typeface="Arial" panose="020B0604020202020204" pitchFamily="34" charset="0"/>
              <a:buChar char="•"/>
            </a:pPr>
            <a:endParaRPr lang="en-US" dirty="0" smtClean="0"/>
          </a:p>
        </p:txBody>
      </p:sp>
      <p:pic>
        <p:nvPicPr>
          <p:cNvPr id="101" name="Picture 9" descr="C:\Users\MTS-1\Desktop\Vojtech Kubec\MMM\Bi-Axial Machine\Existing Machines\Kuwbara\DSC05701.JP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5904519" y="10265387"/>
            <a:ext cx="5685124" cy="4246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18"/>
          <a:stretch>
            <a:fillRect/>
          </a:stretch>
        </p:blipFill>
        <p:spPr>
          <a:xfrm>
            <a:off x="39912081" y="1571662"/>
            <a:ext cx="1907918" cy="2141261"/>
          </a:xfrm>
          <a:prstGeom prst="rect">
            <a:avLst/>
          </a:prstGeom>
        </p:spPr>
      </p:pic>
      <p:pic>
        <p:nvPicPr>
          <p:cNvPr id="103" name="Picture 13" descr="C:\Users\MTS-1\Desktop\Vojtech Kubec\MMM\Photos\Bi Axial\8 Machine in Function\IMG_2401.JPG"/>
          <p:cNvPicPr>
            <a:picLocks noChangeAspect="1"/>
          </p:cNvPicPr>
          <p:nvPr/>
        </p:nvPicPr>
        <p:blipFill>
          <a:blip r:embed="rId19">
            <a:extLst>
              <a:ext uri="{28A0092B-C50C-407E-A947-70E740481C1C}">
                <a14:useLocalDpi xmlns:a14="http://schemas.microsoft.com/office/drawing/2010/main" val="0"/>
              </a:ext>
            </a:extLst>
          </a:blip>
          <a:srcRect t="17049"/>
          <a:stretch>
            <a:fillRect/>
          </a:stretch>
        </p:blipFill>
        <p:spPr bwMode="auto">
          <a:xfrm>
            <a:off x="22184684" y="10412844"/>
            <a:ext cx="6342851" cy="3507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6" name="Content Placeholder 2"/>
          <p:cNvSpPr txBox="1">
            <a:spLocks/>
          </p:cNvSpPr>
          <p:nvPr/>
        </p:nvSpPr>
        <p:spPr>
          <a:xfrm>
            <a:off x="39183198" y="30429685"/>
            <a:ext cx="3685084" cy="51180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11"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11"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marL="0" indent="0">
              <a:buNone/>
              <a:defRPr/>
            </a:pPr>
            <a:r>
              <a:rPr lang="en-US" altLang="en-US" sz="1400" kern="0" dirty="0" smtClean="0">
                <a:solidFill>
                  <a:schemeClr val="accent5">
                    <a:lumMod val="75000"/>
                  </a:schemeClr>
                </a:solidFill>
                <a:ea typeface="ＭＳ Ｐゴシック" panose="020B0600070205080204" pitchFamily="34" charset="-128"/>
              </a:rPr>
              <a:t>Validation experiments performed by V. </a:t>
            </a:r>
            <a:r>
              <a:rPr lang="en-US" altLang="en-US" sz="1400" kern="0" dirty="0" err="1" smtClean="0">
                <a:solidFill>
                  <a:schemeClr val="accent5">
                    <a:lumMod val="75000"/>
                  </a:schemeClr>
                </a:solidFill>
                <a:ea typeface="ＭＳ Ｐゴシック" panose="020B0600070205080204" pitchFamily="34" charset="-128"/>
              </a:rPr>
              <a:t>Kubec</a:t>
            </a:r>
            <a:endParaRPr lang="en-US" altLang="en-US" sz="1400" kern="0" dirty="0" smtClean="0">
              <a:solidFill>
                <a:schemeClr val="accent5">
                  <a:lumMod val="75000"/>
                </a:schemeClr>
              </a:solidFill>
              <a:ea typeface="ＭＳ Ｐゴシック" panose="020B0600070205080204" pitchFamily="34" charset="-128"/>
            </a:endParaRPr>
          </a:p>
        </p:txBody>
      </p:sp>
      <p:sp>
        <p:nvSpPr>
          <p:cNvPr id="110" name="Text Placeholder 8"/>
          <p:cNvSpPr>
            <a:spLocks noGrp="1"/>
          </p:cNvSpPr>
          <p:nvPr>
            <p:ph type="body" sz="quarter" idx="24"/>
          </p:nvPr>
        </p:nvSpPr>
        <p:spPr>
          <a:xfrm>
            <a:off x="22891773" y="18276154"/>
            <a:ext cx="4909469" cy="774195"/>
          </a:xfrm>
        </p:spPr>
        <p:txBody>
          <a:bodyPr/>
          <a:lstStyle/>
          <a:p>
            <a:r>
              <a:rPr lang="en-US" u="none" dirty="0" smtClean="0"/>
              <a:t>Linear Guides</a:t>
            </a:r>
            <a:endParaRPr lang="en-US" u="none" dirty="0"/>
          </a:p>
        </p:txBody>
      </p:sp>
      <p:sp>
        <p:nvSpPr>
          <p:cNvPr id="111" name="Text Placeholder 8"/>
          <p:cNvSpPr>
            <a:spLocks noGrp="1"/>
          </p:cNvSpPr>
          <p:nvPr>
            <p:ph type="body" sz="quarter" idx="24"/>
          </p:nvPr>
        </p:nvSpPr>
        <p:spPr>
          <a:xfrm>
            <a:off x="16896443" y="25210652"/>
            <a:ext cx="4909469" cy="774195"/>
          </a:xfrm>
        </p:spPr>
        <p:txBody>
          <a:bodyPr/>
          <a:lstStyle/>
          <a:p>
            <a:r>
              <a:rPr lang="en-US" u="none" dirty="0" smtClean="0"/>
              <a:t>Gen. II Frame</a:t>
            </a:r>
            <a:endParaRPr lang="en-US" u="none" dirty="0"/>
          </a:p>
        </p:txBody>
      </p:sp>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3068978" y="16712539"/>
            <a:ext cx="9741036" cy="6494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2" name="Text Placeholder 10"/>
          <p:cNvSpPr>
            <a:spLocks noGrp="1"/>
          </p:cNvSpPr>
          <p:nvPr>
            <p:ph type="body" sz="quarter" idx="26"/>
          </p:nvPr>
        </p:nvSpPr>
        <p:spPr>
          <a:xfrm>
            <a:off x="29420435" y="25032006"/>
            <a:ext cx="5323027" cy="5663067"/>
          </a:xfrm>
        </p:spPr>
        <p:txBody>
          <a:bodyPr/>
          <a:lstStyle/>
          <a:p>
            <a:pPr marL="457200" indent="-457200">
              <a:buFont typeface="Arial" panose="020B0604020202020204" pitchFamily="34" charset="0"/>
              <a:buChar char="•"/>
            </a:pPr>
            <a:r>
              <a:rPr lang="en-US" dirty="0" smtClean="0"/>
              <a:t>Initial validation experiments performed</a:t>
            </a:r>
          </a:p>
          <a:p>
            <a:pPr marL="457200" indent="-457200">
              <a:buFont typeface="Arial" panose="020B0604020202020204" pitchFamily="34" charset="0"/>
              <a:buChar char="•"/>
            </a:pPr>
            <a:r>
              <a:rPr lang="en-US" dirty="0" smtClean="0"/>
              <a:t>Uniaxial tests on both axis compared to uniaxial test on MTS servo-hydraulic </a:t>
            </a:r>
            <a:r>
              <a:rPr lang="en-US" dirty="0" smtClean="0"/>
              <a:t>machine</a:t>
            </a:r>
            <a:endParaRPr lang="en-US" dirty="0" smtClean="0"/>
          </a:p>
          <a:p>
            <a:pPr marL="457200" indent="-457200">
              <a:buFont typeface="Arial" panose="020B0604020202020204" pitchFamily="34" charset="0"/>
              <a:buChar char="•"/>
            </a:pPr>
            <a:r>
              <a:rPr lang="en-US" dirty="0" smtClean="0"/>
              <a:t>Future work will include comparing biaxial tests to other researcher's biaxial tests</a:t>
            </a:r>
          </a:p>
          <a:p>
            <a:pPr marL="457200" indent="-457200">
              <a:buFont typeface="Arial" panose="020B0604020202020204" pitchFamily="34" charset="0"/>
              <a:buChar char="•"/>
            </a:pPr>
            <a:r>
              <a:rPr lang="en-US" dirty="0" smtClean="0"/>
              <a:t>First set of tests are in planning with first customer</a:t>
            </a:r>
          </a:p>
          <a:p>
            <a:pPr marL="457200" indent="-457200">
              <a:buFont typeface="Arial" panose="020B0604020202020204" pitchFamily="34" charset="0"/>
              <a:buChar char="•"/>
            </a:pPr>
            <a:endParaRPr lang="en-US" dirty="0" smtClean="0"/>
          </a:p>
          <a:p>
            <a:pPr marL="457200" indent="-457200">
              <a:buFont typeface="Arial" panose="020B0604020202020204" pitchFamily="34" charset="0"/>
              <a:buChar char="•"/>
            </a:pPr>
            <a:endParaRPr lang="en-US" dirty="0"/>
          </a:p>
        </p:txBody>
      </p:sp>
      <p:sp>
        <p:nvSpPr>
          <p:cNvPr id="113" name="Text Placeholder 8"/>
          <p:cNvSpPr>
            <a:spLocks noGrp="1"/>
          </p:cNvSpPr>
          <p:nvPr>
            <p:ph type="body" sz="quarter" idx="24"/>
          </p:nvPr>
        </p:nvSpPr>
        <p:spPr>
          <a:xfrm>
            <a:off x="29395741" y="5503698"/>
            <a:ext cx="13579475" cy="754045"/>
          </a:xfrm>
        </p:spPr>
        <p:txBody>
          <a:bodyPr/>
          <a:lstStyle/>
          <a:p>
            <a:r>
              <a:rPr lang="en-US" dirty="0" smtClean="0"/>
              <a:t>Analysis</a:t>
            </a:r>
            <a:endParaRPr lang="en-US" dirty="0"/>
          </a:p>
        </p:txBody>
      </p:sp>
      <p:pic>
        <p:nvPicPr>
          <p:cNvPr id="19" name="Picture 18"/>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29793619" y="18575415"/>
            <a:ext cx="2906193" cy="21796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Picture 22"/>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29767480" y="21011216"/>
            <a:ext cx="2949044" cy="22117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2" name="Picture 61"/>
          <p:cNvPicPr>
            <a:picLocks noChangeAspect="1"/>
          </p:cNvPicPr>
          <p:nvPr/>
        </p:nvPicPr>
        <p:blipFill>
          <a:blip r:embed="rId23"/>
          <a:stretch>
            <a:fillRect/>
          </a:stretch>
        </p:blipFill>
        <p:spPr>
          <a:xfrm>
            <a:off x="23449827" y="15406253"/>
            <a:ext cx="5084152" cy="28394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1" name="Text Placeholder 8"/>
          <p:cNvSpPr>
            <a:spLocks noGrp="1"/>
          </p:cNvSpPr>
          <p:nvPr>
            <p:ph type="body" sz="quarter" idx="24"/>
          </p:nvPr>
        </p:nvSpPr>
        <p:spPr>
          <a:xfrm>
            <a:off x="23537168" y="14459980"/>
            <a:ext cx="4909469" cy="774195"/>
          </a:xfrm>
        </p:spPr>
        <p:txBody>
          <a:bodyPr/>
          <a:lstStyle/>
          <a:p>
            <a:r>
              <a:rPr lang="en-US" u="none" dirty="0" smtClean="0"/>
              <a:t>Center Block</a:t>
            </a:r>
            <a:endParaRPr lang="en-US" u="none" dirty="0"/>
          </a:p>
        </p:txBody>
      </p:sp>
      <p:sp>
        <p:nvSpPr>
          <p:cNvPr id="122" name="Text Placeholder 1"/>
          <p:cNvSpPr>
            <a:spLocks noGrp="1"/>
          </p:cNvSpPr>
          <p:nvPr>
            <p:ph type="body" sz="quarter" idx="10"/>
          </p:nvPr>
        </p:nvSpPr>
        <p:spPr>
          <a:xfrm>
            <a:off x="964298" y="17006149"/>
            <a:ext cx="5709885" cy="5102913"/>
          </a:xfrm>
        </p:spPr>
        <p:txBody>
          <a:bodyPr/>
          <a:lstStyle/>
          <a:p>
            <a:pPr marL="457200" indent="-457200">
              <a:buFont typeface="Arial" panose="020B0604020202020204" pitchFamily="34" charset="0"/>
              <a:buChar char="•"/>
            </a:pPr>
            <a:r>
              <a:rPr lang="en-US" dirty="0" smtClean="0"/>
              <a:t>Mild steels used in vehicle construction for over a century</a:t>
            </a:r>
          </a:p>
          <a:p>
            <a:pPr marL="457200" indent="-457200">
              <a:buFont typeface="Arial" panose="020B0604020202020204" pitchFamily="34" charset="0"/>
              <a:buChar char="•"/>
            </a:pPr>
            <a:r>
              <a:rPr lang="en-US" dirty="0" smtClean="0"/>
              <a:t>Mild steels are much more ductile but have less strength</a:t>
            </a:r>
          </a:p>
          <a:p>
            <a:pPr marL="457200" indent="-457200">
              <a:buFont typeface="Arial" panose="020B0604020202020204" pitchFamily="34" charset="0"/>
              <a:buChar char="•"/>
            </a:pPr>
            <a:r>
              <a:rPr lang="en-US" dirty="0"/>
              <a:t>H</a:t>
            </a:r>
            <a:r>
              <a:rPr lang="en-US" dirty="0" smtClean="0"/>
              <a:t>igh strength steels and other alloys allow designers to use less material</a:t>
            </a:r>
          </a:p>
          <a:p>
            <a:pPr marL="457200" indent="-457200">
              <a:buFont typeface="Arial" panose="020B0604020202020204" pitchFamily="34" charset="0"/>
              <a:buChar char="•"/>
            </a:pPr>
            <a:r>
              <a:rPr lang="en-US" dirty="0" smtClean="0"/>
              <a:t>These higher strength materials are much less malleable and will fracture more easily than mild steel during the forming process</a:t>
            </a:r>
            <a:endParaRPr lang="en-US" dirty="0"/>
          </a:p>
        </p:txBody>
      </p:sp>
      <p:sp>
        <p:nvSpPr>
          <p:cNvPr id="123" name="Text Placeholder 1"/>
          <p:cNvSpPr>
            <a:spLocks noGrp="1"/>
          </p:cNvSpPr>
          <p:nvPr>
            <p:ph type="body" sz="quarter" idx="10"/>
          </p:nvPr>
        </p:nvSpPr>
        <p:spPr>
          <a:xfrm>
            <a:off x="7095654" y="22313433"/>
            <a:ext cx="7399810" cy="2901660"/>
          </a:xfrm>
        </p:spPr>
        <p:txBody>
          <a:bodyPr/>
          <a:lstStyle/>
          <a:p>
            <a:pPr marL="457200" indent="-457200">
              <a:buFont typeface="Arial" panose="020B0604020202020204" pitchFamily="34" charset="0"/>
              <a:buChar char="•"/>
            </a:pPr>
            <a:r>
              <a:rPr lang="en-US" dirty="0" smtClean="0"/>
              <a:t>To prevent fracture during forming computer models are used to predict material behavior and eliminate trial from the design process</a:t>
            </a:r>
          </a:p>
          <a:p>
            <a:pPr marL="457200" indent="-457200">
              <a:buFont typeface="Arial" panose="020B0604020202020204" pitchFamily="34" charset="0"/>
              <a:buChar char="•"/>
            </a:pPr>
            <a:r>
              <a:rPr lang="en-US" dirty="0" smtClean="0"/>
              <a:t>Trial and error increases cost and decreases speed of development</a:t>
            </a:r>
          </a:p>
        </p:txBody>
      </p:sp>
      <p:sp>
        <p:nvSpPr>
          <p:cNvPr id="124" name="Text Placeholder 1"/>
          <p:cNvSpPr>
            <a:spLocks noGrp="1"/>
          </p:cNvSpPr>
          <p:nvPr>
            <p:ph type="body" sz="quarter" idx="10"/>
          </p:nvPr>
        </p:nvSpPr>
        <p:spPr>
          <a:xfrm>
            <a:off x="1084557" y="25880581"/>
            <a:ext cx="5962993" cy="6463286"/>
          </a:xfrm>
        </p:spPr>
        <p:txBody>
          <a:bodyPr/>
          <a:lstStyle/>
          <a:p>
            <a:pPr marL="457200" indent="-457200">
              <a:buFont typeface="Arial" panose="020B0604020202020204" pitchFamily="34" charset="0"/>
              <a:buChar char="•"/>
            </a:pPr>
            <a:r>
              <a:rPr lang="en-US" dirty="0" smtClean="0"/>
              <a:t>Computer models use yield criteria</a:t>
            </a:r>
          </a:p>
          <a:p>
            <a:pPr marL="457200" indent="-457200">
              <a:buFont typeface="Arial" panose="020B0604020202020204" pitchFamily="34" charset="0"/>
              <a:buChar char="•"/>
            </a:pPr>
            <a:r>
              <a:rPr lang="en-US" dirty="0" smtClean="0"/>
              <a:t>Basic yield criteria (Von Mises) can be calculated by hand, but do not predict complex behaviors such as anisotropy</a:t>
            </a:r>
          </a:p>
          <a:p>
            <a:pPr marL="457200" indent="-457200">
              <a:buFont typeface="Arial" panose="020B0604020202020204" pitchFamily="34" charset="0"/>
              <a:buChar char="•"/>
            </a:pPr>
            <a:r>
              <a:rPr lang="en-US" dirty="0" smtClean="0"/>
              <a:t>To use more complex models input parameters are necessary to calibrate the model</a:t>
            </a:r>
          </a:p>
          <a:p>
            <a:pPr marL="457200" indent="-457200">
              <a:buFont typeface="Arial" panose="020B0604020202020204" pitchFamily="34" charset="0"/>
              <a:buChar char="•"/>
            </a:pPr>
            <a:r>
              <a:rPr lang="en-US" dirty="0" smtClean="0"/>
              <a:t>Experiments are needed to accurately determine these parameters</a:t>
            </a:r>
          </a:p>
          <a:p>
            <a:pPr marL="457200" indent="-457200">
              <a:buFont typeface="Arial" panose="020B0604020202020204" pitchFamily="34" charset="0"/>
              <a:buChar char="•"/>
            </a:pPr>
            <a:r>
              <a:rPr lang="en-US" dirty="0" smtClean="0"/>
              <a:t>A biaxial tensile testing machine is used for studying the anisotropy of sheet materials</a:t>
            </a:r>
          </a:p>
          <a:p>
            <a:pPr marL="457200" indent="-457200">
              <a:buFont typeface="Arial" panose="020B0604020202020204" pitchFamily="34" charset="0"/>
              <a:buChar char="•"/>
            </a:pPr>
            <a:endParaRPr lang="en-US" dirty="0"/>
          </a:p>
        </p:txBody>
      </p:sp>
      <p:pic>
        <p:nvPicPr>
          <p:cNvPr id="63" name="Picture 62"/>
          <p:cNvPicPr>
            <a:picLocks noChangeAspect="1"/>
          </p:cNvPicPr>
          <p:nvPr/>
        </p:nvPicPr>
        <p:blipFill>
          <a:blip r:embed="rId24"/>
          <a:stretch>
            <a:fillRect/>
          </a:stretch>
        </p:blipFill>
        <p:spPr>
          <a:xfrm>
            <a:off x="3372966" y="11616505"/>
            <a:ext cx="8461981" cy="5395428"/>
          </a:xfrm>
          <a:prstGeom prst="rect">
            <a:avLst/>
          </a:prstGeom>
        </p:spPr>
      </p:pic>
      <p:sp>
        <p:nvSpPr>
          <p:cNvPr id="125" name="Rectangle 124"/>
          <p:cNvSpPr/>
          <p:nvPr/>
        </p:nvSpPr>
        <p:spPr>
          <a:xfrm>
            <a:off x="1360593" y="11216677"/>
            <a:ext cx="7194736" cy="523220"/>
          </a:xfrm>
          <a:prstGeom prst="rect">
            <a:avLst/>
          </a:prstGeom>
        </p:spPr>
        <p:txBody>
          <a:bodyPr wrap="square">
            <a:spAutoFit/>
          </a:bodyPr>
          <a:lstStyle/>
          <a:p>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Ref: International Council on Clean Transportation. Global passenger vehicle standards. Np., 2014. Web.</a:t>
            </a:r>
            <a:endParaRPr lang="en-US" sz="1400" dirty="0"/>
          </a:p>
        </p:txBody>
      </p:sp>
      <p:sp>
        <p:nvSpPr>
          <p:cNvPr id="126" name="Rectangle 7"/>
          <p:cNvSpPr>
            <a:spLocks noChangeArrowheads="1"/>
          </p:cNvSpPr>
          <p:nvPr/>
        </p:nvSpPr>
        <p:spPr bwMode="auto">
          <a:xfrm>
            <a:off x="8077018" y="21464091"/>
            <a:ext cx="64706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algn="ctr">
              <a:spcBef>
                <a:spcPct val="0"/>
              </a:spcBef>
              <a:buFontTx/>
              <a:buNone/>
            </a:pPr>
            <a:r>
              <a:rPr lang="en-US" altLang="en-US" sz="1200" u="sng" dirty="0" smtClean="0">
                <a:solidFill>
                  <a:schemeClr val="tx1">
                    <a:lumMod val="60000"/>
                    <a:lumOff val="40000"/>
                  </a:schemeClr>
                </a:solidFill>
                <a:latin typeface="Arial" panose="020B0604020202020204" pitchFamily="34" charset="0"/>
                <a:hlinkClick r:id="rId25"/>
              </a:rPr>
              <a:t> </a:t>
            </a:r>
            <a:r>
              <a:rPr lang="en-US" altLang="en-US" sz="1200" dirty="0" smtClean="0">
                <a:solidFill>
                  <a:srgbClr val="000000"/>
                </a:solidFill>
                <a:latin typeface="Arial" panose="020B0604020202020204" pitchFamily="34" charset="0"/>
                <a:hlinkClick r:id="rId25"/>
              </a:rPr>
              <a:t>http</a:t>
            </a:r>
            <a:r>
              <a:rPr lang="en-US" altLang="en-US" sz="1200" dirty="0">
                <a:solidFill>
                  <a:srgbClr val="000000"/>
                </a:solidFill>
                <a:latin typeface="Arial" panose="020B0604020202020204" pitchFamily="34" charset="0"/>
                <a:hlinkClick r:id="rId25"/>
              </a:rPr>
              <a:t>://us1.webpublications.com.au/static/images/articles/i1097/109717_7lo.jpg</a:t>
            </a:r>
            <a:r>
              <a:rPr lang="en-US" altLang="en-US" sz="1200" dirty="0">
                <a:solidFill>
                  <a:srgbClr val="000000"/>
                </a:solidFill>
                <a:latin typeface="Arial" panose="020B0604020202020204" pitchFamily="34" charset="0"/>
              </a:rPr>
              <a:t> </a:t>
            </a:r>
          </a:p>
        </p:txBody>
      </p:sp>
      <p:sp>
        <p:nvSpPr>
          <p:cNvPr id="127" name="TextBox 126"/>
          <p:cNvSpPr txBox="1"/>
          <p:nvPr/>
        </p:nvSpPr>
        <p:spPr>
          <a:xfrm>
            <a:off x="8333909" y="21473210"/>
            <a:ext cx="466794" cy="276999"/>
          </a:xfrm>
          <a:prstGeom prst="rect">
            <a:avLst/>
          </a:prstGeom>
          <a:noFill/>
        </p:spPr>
        <p:txBody>
          <a:bodyPr wrap="none" rtlCol="0">
            <a:spAutoFit/>
          </a:bodyPr>
          <a:lstStyle/>
          <a:p>
            <a:r>
              <a:rPr lang="en-US" sz="1200" dirty="0" smtClean="0"/>
              <a:t>Ref:</a:t>
            </a:r>
            <a:endParaRPr lang="en-US" sz="1200" dirty="0"/>
          </a:p>
        </p:txBody>
      </p:sp>
      <p:sp>
        <p:nvSpPr>
          <p:cNvPr id="128" name="テキスト ボックス 660"/>
          <p:cNvSpPr txBox="1">
            <a:spLocks noChangeArrowheads="1"/>
          </p:cNvSpPr>
          <p:nvPr/>
        </p:nvSpPr>
        <p:spPr bwMode="auto">
          <a:xfrm>
            <a:off x="2534115" y="25578461"/>
            <a:ext cx="31786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kumimoji="1" lang="en-US" altLang="ja-JP" sz="1600" dirty="0" smtClean="0">
                <a:ea typeface="MS PMincho" panose="02020600040205080304" pitchFamily="18" charset="-128"/>
              </a:rPr>
              <a:t>Ref: </a:t>
            </a:r>
            <a:r>
              <a:rPr kumimoji="1" lang="en-US" altLang="ja-JP" sz="1600" dirty="0" err="1" smtClean="0">
                <a:ea typeface="MS PMincho" panose="02020600040205080304" pitchFamily="18" charset="-128"/>
              </a:rPr>
              <a:t>Kuwabara</a:t>
            </a:r>
            <a:r>
              <a:rPr kumimoji="1" lang="en-US" altLang="ja-JP" sz="1600" dirty="0">
                <a:ea typeface="MS PMincho" panose="02020600040205080304" pitchFamily="18" charset="-128"/>
              </a:rPr>
              <a:t>, T., NUMIFORM 2013</a:t>
            </a:r>
            <a:endParaRPr kumimoji="1" lang="ja-JP" altLang="en-US" sz="1600" dirty="0">
              <a:ea typeface="MS PMincho" panose="02020600040205080304" pitchFamily="18" charset="-128"/>
            </a:endParaRPr>
          </a:p>
        </p:txBody>
      </p:sp>
      <p:sp>
        <p:nvSpPr>
          <p:cNvPr id="129" name="テキスト ボックス 660"/>
          <p:cNvSpPr txBox="1">
            <a:spLocks noChangeArrowheads="1"/>
          </p:cNvSpPr>
          <p:nvPr/>
        </p:nvSpPr>
        <p:spPr bwMode="auto">
          <a:xfrm>
            <a:off x="9449049" y="31635358"/>
            <a:ext cx="31786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kumimoji="1" lang="en-US" altLang="ja-JP" sz="1600" dirty="0" smtClean="0">
                <a:ea typeface="MS PMincho" panose="02020600040205080304" pitchFamily="18" charset="-128"/>
              </a:rPr>
              <a:t>Ref: </a:t>
            </a:r>
            <a:r>
              <a:rPr kumimoji="1" lang="en-US" altLang="ja-JP" sz="1600" dirty="0" err="1" smtClean="0">
                <a:ea typeface="MS PMincho" panose="02020600040205080304" pitchFamily="18" charset="-128"/>
              </a:rPr>
              <a:t>Kuwabara</a:t>
            </a:r>
            <a:r>
              <a:rPr kumimoji="1" lang="en-US" altLang="ja-JP" sz="1600" dirty="0">
                <a:ea typeface="MS PMincho" panose="02020600040205080304" pitchFamily="18" charset="-128"/>
              </a:rPr>
              <a:t>, T., NUMIFORM 2013</a:t>
            </a:r>
            <a:endParaRPr kumimoji="1" lang="ja-JP" altLang="en-US" sz="1600" dirty="0">
              <a:ea typeface="MS PMincho" panose="02020600040205080304" pitchFamily="18" charset="-128"/>
            </a:endParaRPr>
          </a:p>
        </p:txBody>
      </p:sp>
      <p:sp>
        <p:nvSpPr>
          <p:cNvPr id="130" name="Text Placeholder 10"/>
          <p:cNvSpPr>
            <a:spLocks noGrp="1"/>
          </p:cNvSpPr>
          <p:nvPr>
            <p:ph type="body" sz="quarter" idx="26"/>
          </p:nvPr>
        </p:nvSpPr>
        <p:spPr>
          <a:xfrm>
            <a:off x="33068978" y="6163569"/>
            <a:ext cx="6086971" cy="3494086"/>
          </a:xfrm>
        </p:spPr>
        <p:txBody>
          <a:bodyPr/>
          <a:lstStyle/>
          <a:p>
            <a:pPr marL="457200" indent="-457200">
              <a:buFont typeface="Arial" panose="020B0604020202020204" pitchFamily="34" charset="0"/>
              <a:buChar char="•"/>
            </a:pPr>
            <a:r>
              <a:rPr lang="en-US" dirty="0" smtClean="0"/>
              <a:t>Hand calculations, </a:t>
            </a:r>
            <a:r>
              <a:rPr lang="en-US" dirty="0" smtClean="0"/>
              <a:t>SolidWorks </a:t>
            </a:r>
            <a:r>
              <a:rPr lang="en-US" dirty="0" smtClean="0"/>
              <a:t>FEA and MATLAB analysis was used</a:t>
            </a:r>
          </a:p>
          <a:p>
            <a:pPr marL="457200" indent="-457200">
              <a:buFont typeface="Arial" panose="020B0604020202020204" pitchFamily="34" charset="0"/>
              <a:buChar char="•"/>
            </a:pPr>
            <a:r>
              <a:rPr lang="en-US" dirty="0" smtClean="0"/>
              <a:t>Various methods were used to validate others</a:t>
            </a:r>
          </a:p>
          <a:p>
            <a:pPr marL="457200" indent="-457200">
              <a:buFont typeface="Arial" panose="020B0604020202020204" pitchFamily="34" charset="0"/>
              <a:buChar char="•"/>
            </a:pPr>
            <a:r>
              <a:rPr lang="en-US" dirty="0" smtClean="0"/>
              <a:t>Experimental testing performed and Gen. I machine results used in design process</a:t>
            </a:r>
            <a:endParaRPr lang="en-US" dirty="0"/>
          </a:p>
        </p:txBody>
      </p:sp>
      <p:grpSp>
        <p:nvGrpSpPr>
          <p:cNvPr id="13" name="Group 12"/>
          <p:cNvGrpSpPr/>
          <p:nvPr/>
        </p:nvGrpSpPr>
        <p:grpSpPr>
          <a:xfrm>
            <a:off x="39246670" y="6337504"/>
            <a:ext cx="3434214" cy="4424015"/>
            <a:chOff x="34204232" y="6453050"/>
            <a:chExt cx="3434214" cy="4424015"/>
          </a:xfrm>
        </p:grpSpPr>
        <p:pic>
          <p:nvPicPr>
            <p:cNvPr id="64" name="Picture 63"/>
            <p:cNvPicPr>
              <a:picLocks noChangeAspect="1"/>
            </p:cNvPicPr>
            <p:nvPr/>
          </p:nvPicPr>
          <p:blipFill rotWithShape="1">
            <a:blip r:embed="rId26"/>
            <a:srcRect t="10" r="34534"/>
            <a:stretch/>
          </p:blipFill>
          <p:spPr>
            <a:xfrm>
              <a:off x="34204232" y="6453050"/>
              <a:ext cx="3434214" cy="44240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27"/>
            <a:stretch>
              <a:fillRect/>
            </a:stretch>
          </p:blipFill>
          <p:spPr>
            <a:xfrm>
              <a:off x="35963670" y="6872278"/>
              <a:ext cx="1653006" cy="3719264"/>
            </a:xfrm>
            <a:prstGeom prst="rect">
              <a:avLst/>
            </a:prstGeom>
          </p:spPr>
        </p:pic>
      </p:grpSp>
      <p:pic>
        <p:nvPicPr>
          <p:cNvPr id="117" name="Picture 116"/>
          <p:cNvPicPr/>
          <p:nvPr/>
        </p:nvPicPr>
        <p:blipFill>
          <a:blip r:embed="rId28"/>
          <a:stretch>
            <a:fillRect/>
          </a:stretch>
        </p:blipFill>
        <p:spPr>
          <a:xfrm>
            <a:off x="30376998" y="9762819"/>
            <a:ext cx="8564336" cy="2827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65" name="Group 64"/>
          <p:cNvGrpSpPr/>
          <p:nvPr/>
        </p:nvGrpSpPr>
        <p:grpSpPr>
          <a:xfrm>
            <a:off x="29767480" y="6323167"/>
            <a:ext cx="3256265" cy="4089677"/>
            <a:chOff x="29528410" y="6326649"/>
            <a:chExt cx="2775841" cy="3486293"/>
          </a:xfrm>
        </p:grpSpPr>
        <p:sp>
          <p:nvSpPr>
            <p:cNvPr id="7" name="Rectangle 6"/>
            <p:cNvSpPr/>
            <p:nvPr/>
          </p:nvSpPr>
          <p:spPr>
            <a:xfrm>
              <a:off x="29528410" y="6326649"/>
              <a:ext cx="2775841" cy="3486293"/>
            </a:xfrm>
            <a:prstGeom prst="rect">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nvGrpSpPr>
            <p:cNvPr id="33" name="Group 32"/>
            <p:cNvGrpSpPr/>
            <p:nvPr/>
          </p:nvGrpSpPr>
          <p:grpSpPr>
            <a:xfrm>
              <a:off x="29566320" y="6364166"/>
              <a:ext cx="2676099" cy="3388886"/>
              <a:chOff x="29566320" y="6364166"/>
              <a:chExt cx="2676099" cy="3388886"/>
            </a:xfrm>
          </p:grpSpPr>
          <p:grpSp>
            <p:nvGrpSpPr>
              <p:cNvPr id="107" name="Group 106"/>
              <p:cNvGrpSpPr/>
              <p:nvPr/>
            </p:nvGrpSpPr>
            <p:grpSpPr>
              <a:xfrm>
                <a:off x="29566320" y="6386538"/>
                <a:ext cx="2549438" cy="3366514"/>
                <a:chOff x="6119919" y="417631"/>
                <a:chExt cx="4002743" cy="5581650"/>
              </a:xfrm>
              <a:solidFill>
                <a:schemeClr val="bg1"/>
              </a:solidFill>
            </p:grpSpPr>
            <p:pic>
              <p:nvPicPr>
                <p:cNvPr id="108" name="Picture 4"/>
                <p:cNvPicPr>
                  <a:picLocks noChangeAspect="1"/>
                </p:cNvPicPr>
                <p:nvPr/>
              </p:nvPicPr>
              <p:blipFill>
                <a:blip r:embed="rId29">
                  <a:extLst>
                    <a:ext uri="{28A0092B-C50C-407E-A947-70E740481C1C}">
                      <a14:useLocalDpi xmlns:a14="http://schemas.microsoft.com/office/drawing/2010/main" val="0"/>
                    </a:ext>
                  </a:extLst>
                </a:blip>
                <a:srcRect l="3191" t="2563" r="21756" b="3847"/>
                <a:stretch>
                  <a:fillRect/>
                </a:stretch>
              </p:blipFill>
              <p:spPr bwMode="auto">
                <a:xfrm>
                  <a:off x="6119919" y="417631"/>
                  <a:ext cx="3595689" cy="5581650"/>
                </a:xfrm>
                <a:prstGeom prst="rect">
                  <a:avLst/>
                </a:prstGeom>
                <a:ln>
                  <a:noFill/>
                </a:ln>
                <a:extLst/>
              </p:spPr>
              <p:style>
                <a:lnRef idx="2">
                  <a:schemeClr val="dk1"/>
                </a:lnRef>
                <a:fillRef idx="1">
                  <a:schemeClr val="lt1"/>
                </a:fillRef>
                <a:effectRef idx="0">
                  <a:schemeClr val="dk1"/>
                </a:effectRef>
                <a:fontRef idx="minor">
                  <a:schemeClr val="dk1"/>
                </a:fontRef>
              </p:style>
            </p:pic>
            <p:pic>
              <p:nvPicPr>
                <p:cNvPr id="109" name="Picture 1"/>
                <p:cNvPicPr>
                  <a:picLocks noChangeAspect="1"/>
                </p:cNvPicPr>
                <p:nvPr/>
              </p:nvPicPr>
              <p:blipFill rotWithShape="1">
                <a:blip r:embed="rId30">
                  <a:extLst>
                    <a:ext uri="{28A0092B-C50C-407E-A947-70E740481C1C}">
                      <a14:useLocalDpi xmlns:a14="http://schemas.microsoft.com/office/drawing/2010/main" val="0"/>
                    </a:ext>
                  </a:extLst>
                </a:blip>
                <a:srcRect t="8575" r="50987" b="509"/>
                <a:stretch/>
              </p:blipFill>
              <p:spPr bwMode="auto">
                <a:xfrm>
                  <a:off x="9305048" y="492347"/>
                  <a:ext cx="817614" cy="3879754"/>
                </a:xfrm>
                <a:prstGeom prst="rect">
                  <a:avLst/>
                </a:prstGeom>
                <a:ln>
                  <a:noFill/>
                </a:ln>
                <a:extLst/>
              </p:spPr>
              <p:style>
                <a:lnRef idx="2">
                  <a:schemeClr val="dk1"/>
                </a:lnRef>
                <a:fillRef idx="1">
                  <a:schemeClr val="lt1"/>
                </a:fillRef>
                <a:effectRef idx="0">
                  <a:schemeClr val="dk1"/>
                </a:effectRef>
                <a:fontRef idx="minor">
                  <a:schemeClr val="dk1"/>
                </a:fontRef>
              </p:style>
            </p:pic>
          </p:grpSp>
          <p:sp>
            <p:nvSpPr>
              <p:cNvPr id="21" name="TextBox 20"/>
              <p:cNvSpPr txBox="1"/>
              <p:nvPr/>
            </p:nvSpPr>
            <p:spPr>
              <a:xfrm>
                <a:off x="30853829" y="6364166"/>
                <a:ext cx="1388590" cy="253916"/>
              </a:xfrm>
              <a:prstGeom prst="rect">
                <a:avLst/>
              </a:prstGeom>
              <a:solidFill>
                <a:schemeClr val="bg1"/>
              </a:solidFill>
            </p:spPr>
            <p:txBody>
              <a:bodyPr wrap="square" rtlCol="0">
                <a:spAutoFit/>
              </a:bodyPr>
              <a:lstStyle/>
              <a:p>
                <a:r>
                  <a:rPr lang="en-US" sz="1050" dirty="0" smtClean="0"/>
                  <a:t>von Mises (MPa)</a:t>
                </a:r>
                <a:endParaRPr lang="en-US" sz="1050" dirty="0"/>
              </a:p>
            </p:txBody>
          </p:sp>
        </p:grpSp>
      </p:grpSp>
      <p:pic>
        <p:nvPicPr>
          <p:cNvPr id="66" name="Picture 65"/>
          <p:cNvPicPr>
            <a:picLocks noChangeAspect="1"/>
          </p:cNvPicPr>
          <p:nvPr/>
        </p:nvPicPr>
        <p:blipFill>
          <a:blip r:embed="rId31"/>
          <a:stretch>
            <a:fillRect/>
          </a:stretch>
        </p:blipFill>
        <p:spPr>
          <a:xfrm>
            <a:off x="15818105" y="23261138"/>
            <a:ext cx="2059050" cy="2034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1" name="Text Placeholder 5"/>
          <p:cNvSpPr>
            <a:spLocks noGrp="1"/>
          </p:cNvSpPr>
          <p:nvPr>
            <p:ph type="body" sz="quarter" idx="21"/>
          </p:nvPr>
        </p:nvSpPr>
        <p:spPr>
          <a:xfrm>
            <a:off x="17986116" y="23997772"/>
            <a:ext cx="9815126" cy="2167768"/>
          </a:xfrm>
        </p:spPr>
        <p:txBody>
          <a:bodyPr/>
          <a:lstStyle/>
          <a:p>
            <a:pPr marL="457200" indent="-457200">
              <a:buFont typeface="Arial" panose="020B0604020202020204" pitchFamily="34" charset="0"/>
              <a:buChar char="•"/>
            </a:pPr>
            <a:r>
              <a:rPr lang="en-US" dirty="0" smtClean="0"/>
              <a:t>New grips are faster to operate, put specimen in tension during loading, and allow for a wider range of specimen designs</a:t>
            </a:r>
            <a:endParaRPr lang="en-US" dirty="0" smtClean="0"/>
          </a:p>
          <a:p>
            <a:pPr marL="457200" indent="-457200">
              <a:buFont typeface="Arial" panose="020B0604020202020204" pitchFamily="34" charset="0"/>
              <a:buChar char="•"/>
            </a:pPr>
            <a:endParaRPr lang="en-US" dirty="0"/>
          </a:p>
        </p:txBody>
      </p:sp>
      <p:sp>
        <p:nvSpPr>
          <p:cNvPr id="132" name="Text Placeholder 8"/>
          <p:cNvSpPr>
            <a:spLocks noGrp="1"/>
          </p:cNvSpPr>
          <p:nvPr>
            <p:ph type="body" sz="quarter" idx="24"/>
          </p:nvPr>
        </p:nvSpPr>
        <p:spPr>
          <a:xfrm>
            <a:off x="18899590" y="23423306"/>
            <a:ext cx="4909469" cy="774195"/>
          </a:xfrm>
        </p:spPr>
        <p:txBody>
          <a:bodyPr/>
          <a:lstStyle/>
          <a:p>
            <a:r>
              <a:rPr lang="en-US" u="none" dirty="0" smtClean="0"/>
              <a:t>Redesigned</a:t>
            </a:r>
            <a:r>
              <a:rPr lang="en-US" u="none" dirty="0" smtClean="0"/>
              <a:t> Grips</a:t>
            </a:r>
            <a:endParaRPr lang="en-US" u="none" dirty="0"/>
          </a:p>
        </p:txBody>
      </p:sp>
    </p:spTree>
    <p:extLst>
      <p:ext uri="{BB962C8B-B14F-4D97-AF65-F5344CB8AC3E}">
        <p14:creationId xmlns:p14="http://schemas.microsoft.com/office/powerpoint/2010/main" val="342521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2546</TotalTime>
  <Words>556</Words>
  <Application>Microsoft Office PowerPoint</Application>
  <PresentationFormat>Custom</PresentationFormat>
  <Paragraphs>71</Paragraphs>
  <Slides>1</Slides>
  <Notes>1</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2</vt:i4>
      </vt:variant>
      <vt:variant>
        <vt:lpstr>Slide Titles</vt:lpstr>
      </vt:variant>
      <vt:variant>
        <vt:i4>1</vt:i4>
      </vt:variant>
    </vt:vector>
  </HeadingPairs>
  <TitlesOfParts>
    <vt:vector size="12" baseType="lpstr">
      <vt:lpstr>ＭＳ Ｐゴシック</vt:lpstr>
      <vt:lpstr>MS PMincho</vt:lpstr>
      <vt:lpstr>Arial</vt:lpstr>
      <vt:lpstr>Calibri</vt:lpstr>
      <vt:lpstr>Times New Roman</vt:lpstr>
      <vt:lpstr>Trebuchet MS</vt:lpstr>
      <vt:lpstr>36x48-Template-V2b</vt:lpstr>
      <vt:lpstr>1_Classic 3 Columns</vt:lpstr>
      <vt:lpstr>Classic - Wide Center</vt:lpstr>
      <vt:lpstr>Image</vt:lpstr>
      <vt:lpstr>KGPlot</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Ian F Gagnon</cp:lastModifiedBy>
  <cp:revision>90</cp:revision>
  <cp:lastPrinted>2015-04-21T03:35:38Z</cp:lastPrinted>
  <dcterms:created xsi:type="dcterms:W3CDTF">2012-02-03T19:11:35Z</dcterms:created>
  <dcterms:modified xsi:type="dcterms:W3CDTF">2015-04-21T17:37:26Z</dcterms:modified>
</cp:coreProperties>
</file>