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38404800" cy="27432000"/>
  <p:notesSz cx="6858000" cy="9144000"/>
  <p:defaultTextStyle>
    <a:defPPr>
      <a:defRPr lang="en-US"/>
    </a:defPPr>
    <a:lvl1pPr marL="0" algn="l" defTabSz="3762024" rtl="0" eaLnBrk="1" latinLnBrk="0" hangingPunct="1">
      <a:defRPr sz="7406" kern="1200">
        <a:solidFill>
          <a:schemeClr val="tx1"/>
        </a:solidFill>
        <a:latin typeface="+mn-lt"/>
        <a:ea typeface="+mn-ea"/>
        <a:cs typeface="+mn-cs"/>
      </a:defRPr>
    </a:lvl1pPr>
    <a:lvl2pPr marL="1881012" algn="l" defTabSz="3762024" rtl="0" eaLnBrk="1" latinLnBrk="0" hangingPunct="1">
      <a:defRPr sz="7406" kern="1200">
        <a:solidFill>
          <a:schemeClr val="tx1"/>
        </a:solidFill>
        <a:latin typeface="+mn-lt"/>
        <a:ea typeface="+mn-ea"/>
        <a:cs typeface="+mn-cs"/>
      </a:defRPr>
    </a:lvl2pPr>
    <a:lvl3pPr marL="3762024" algn="l" defTabSz="3762024" rtl="0" eaLnBrk="1" latinLnBrk="0" hangingPunct="1">
      <a:defRPr sz="7406" kern="1200">
        <a:solidFill>
          <a:schemeClr val="tx1"/>
        </a:solidFill>
        <a:latin typeface="+mn-lt"/>
        <a:ea typeface="+mn-ea"/>
        <a:cs typeface="+mn-cs"/>
      </a:defRPr>
    </a:lvl3pPr>
    <a:lvl4pPr marL="5643037" algn="l" defTabSz="3762024" rtl="0" eaLnBrk="1" latinLnBrk="0" hangingPunct="1">
      <a:defRPr sz="7406" kern="1200">
        <a:solidFill>
          <a:schemeClr val="tx1"/>
        </a:solidFill>
        <a:latin typeface="+mn-lt"/>
        <a:ea typeface="+mn-ea"/>
        <a:cs typeface="+mn-cs"/>
      </a:defRPr>
    </a:lvl4pPr>
    <a:lvl5pPr marL="7524049" algn="l" defTabSz="3762024" rtl="0" eaLnBrk="1" latinLnBrk="0" hangingPunct="1">
      <a:defRPr sz="7406" kern="1200">
        <a:solidFill>
          <a:schemeClr val="tx1"/>
        </a:solidFill>
        <a:latin typeface="+mn-lt"/>
        <a:ea typeface="+mn-ea"/>
        <a:cs typeface="+mn-cs"/>
      </a:defRPr>
    </a:lvl5pPr>
    <a:lvl6pPr marL="9405061" algn="l" defTabSz="3762024" rtl="0" eaLnBrk="1" latinLnBrk="0" hangingPunct="1">
      <a:defRPr sz="7406" kern="1200">
        <a:solidFill>
          <a:schemeClr val="tx1"/>
        </a:solidFill>
        <a:latin typeface="+mn-lt"/>
        <a:ea typeface="+mn-ea"/>
        <a:cs typeface="+mn-cs"/>
      </a:defRPr>
    </a:lvl6pPr>
    <a:lvl7pPr marL="11286073" algn="l" defTabSz="3762024" rtl="0" eaLnBrk="1" latinLnBrk="0" hangingPunct="1">
      <a:defRPr sz="7406" kern="1200">
        <a:solidFill>
          <a:schemeClr val="tx1"/>
        </a:solidFill>
        <a:latin typeface="+mn-lt"/>
        <a:ea typeface="+mn-ea"/>
        <a:cs typeface="+mn-cs"/>
      </a:defRPr>
    </a:lvl7pPr>
    <a:lvl8pPr marL="13167086" algn="l" defTabSz="3762024" rtl="0" eaLnBrk="1" latinLnBrk="0" hangingPunct="1">
      <a:defRPr sz="7406" kern="1200">
        <a:solidFill>
          <a:schemeClr val="tx1"/>
        </a:solidFill>
        <a:latin typeface="+mn-lt"/>
        <a:ea typeface="+mn-ea"/>
        <a:cs typeface="+mn-cs"/>
      </a:defRPr>
    </a:lvl8pPr>
    <a:lvl9pPr marL="15048098" algn="l" defTabSz="3762024" rtl="0" eaLnBrk="1" latinLnBrk="0" hangingPunct="1">
      <a:defRPr sz="7406"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D9A4"/>
    <a:srgbClr val="00CB5A"/>
    <a:srgbClr val="003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22" d="100"/>
          <a:sy n="22" d="100"/>
        </p:scale>
        <p:origin x="-160" y="-112"/>
      </p:cViewPr>
      <p:guideLst>
        <p:guide orient="horz" pos="8640"/>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4489452"/>
            <a:ext cx="32644080" cy="9550400"/>
          </a:xfrm>
        </p:spPr>
        <p:txBody>
          <a:bodyPr anchor="b"/>
          <a:lstStyle>
            <a:lvl1pPr algn="ctr">
              <a:defRPr sz="24000"/>
            </a:lvl1pPr>
          </a:lstStyle>
          <a:p>
            <a:r>
              <a:rPr lang="en-US" smtClean="0"/>
              <a:t>Click to edit Master title style</a:t>
            </a:r>
            <a:endParaRPr lang="en-US" dirty="0"/>
          </a:p>
        </p:txBody>
      </p:sp>
      <p:sp>
        <p:nvSpPr>
          <p:cNvPr id="3" name="Subtitle 2"/>
          <p:cNvSpPr>
            <a:spLocks noGrp="1"/>
          </p:cNvSpPr>
          <p:nvPr>
            <p:ph type="subTitle" idx="1"/>
          </p:nvPr>
        </p:nvSpPr>
        <p:spPr>
          <a:xfrm>
            <a:off x="4800600" y="14408152"/>
            <a:ext cx="28803600" cy="6623048"/>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161B48-64D9-4C0B-90AE-8D6C27FC98DA}" type="datetimeFigureOut">
              <a:rPr lang="en-US" smtClean="0"/>
              <a:t>4/21/15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646751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161B48-64D9-4C0B-90AE-8D6C27FC98DA}" type="datetimeFigureOut">
              <a:rPr lang="en-US" smtClean="0"/>
              <a:t>4/21/15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3054864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20330" y="6838958"/>
            <a:ext cx="33124140" cy="11410948"/>
          </a:xfrm>
        </p:spPr>
        <p:txBody>
          <a:bodyPr anchor="b"/>
          <a:lstStyle>
            <a:lvl1pPr>
              <a:defRPr sz="24000"/>
            </a:lvl1pPr>
          </a:lstStyle>
          <a:p>
            <a:r>
              <a:rPr lang="en-US" smtClean="0"/>
              <a:t>Click to edit Master title style</a:t>
            </a:r>
            <a:endParaRPr lang="en-US" dirty="0"/>
          </a:p>
        </p:txBody>
      </p:sp>
      <p:sp>
        <p:nvSpPr>
          <p:cNvPr id="3" name="Text Placeholder 2"/>
          <p:cNvSpPr>
            <a:spLocks noGrp="1"/>
          </p:cNvSpPr>
          <p:nvPr>
            <p:ph type="body" idx="1"/>
          </p:nvPr>
        </p:nvSpPr>
        <p:spPr>
          <a:xfrm>
            <a:off x="2620330" y="18357858"/>
            <a:ext cx="33124140" cy="600074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161B48-64D9-4C0B-90AE-8D6C27FC98DA}" type="datetimeFigureOut">
              <a:rPr lang="en-US" smtClean="0"/>
              <a:t>4/21/15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1189803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640330" y="7302500"/>
            <a:ext cx="16322040" cy="17405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9442430" y="7302500"/>
            <a:ext cx="16322040" cy="17405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161B48-64D9-4C0B-90AE-8D6C27FC98DA}" type="datetimeFigureOut">
              <a:rPr lang="en-US" smtClean="0"/>
              <a:t>4/21/15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1908041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460506"/>
            <a:ext cx="33124140" cy="530225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645336" y="6724652"/>
            <a:ext cx="16247028"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2645336" y="10020300"/>
            <a:ext cx="16247028" cy="14738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9442432" y="6724652"/>
            <a:ext cx="16327042"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9442432" y="10020300"/>
            <a:ext cx="16327042" cy="14738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7161B48-64D9-4C0B-90AE-8D6C27FC98DA}" type="datetimeFigureOut">
              <a:rPr lang="en-US" smtClean="0"/>
              <a:t>4/21/15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3786827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7161B48-64D9-4C0B-90AE-8D6C27FC98DA}" type="datetimeFigureOut">
              <a:rPr lang="en-US" smtClean="0"/>
              <a:t>4/21/15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499329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161B48-64D9-4C0B-90AE-8D6C27FC98DA}" type="datetimeFigureOut">
              <a:rPr lang="en-US" smtClean="0"/>
              <a:t>4/21/15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806939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828800"/>
            <a:ext cx="12386548" cy="6400800"/>
          </a:xfrm>
        </p:spPr>
        <p:txBody>
          <a:bodyPr anchor="b"/>
          <a:lstStyle>
            <a:lvl1pPr>
              <a:defRPr sz="12800"/>
            </a:lvl1pPr>
          </a:lstStyle>
          <a:p>
            <a:r>
              <a:rPr lang="en-US" smtClean="0"/>
              <a:t>Click to edit Master title style</a:t>
            </a:r>
            <a:endParaRPr lang="en-US" dirty="0"/>
          </a:p>
        </p:txBody>
      </p:sp>
      <p:sp>
        <p:nvSpPr>
          <p:cNvPr id="3" name="Content Placeholder 2"/>
          <p:cNvSpPr>
            <a:spLocks noGrp="1"/>
          </p:cNvSpPr>
          <p:nvPr>
            <p:ph idx="1"/>
          </p:nvPr>
        </p:nvSpPr>
        <p:spPr>
          <a:xfrm>
            <a:off x="16327042" y="3949706"/>
            <a:ext cx="19442430" cy="19494500"/>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645332" y="8229600"/>
            <a:ext cx="12386548"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161B48-64D9-4C0B-90AE-8D6C27FC98DA}" type="datetimeFigureOut">
              <a:rPr lang="en-US" smtClean="0"/>
              <a:t>4/21/15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1965150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828800"/>
            <a:ext cx="12386548" cy="6400800"/>
          </a:xfrm>
        </p:spPr>
        <p:txBody>
          <a:bodyPr anchor="b"/>
          <a:lstStyle>
            <a:lvl1pPr>
              <a:defRPr sz="1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6327042" y="3949706"/>
            <a:ext cx="19442430" cy="19494500"/>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smtClean="0"/>
              <a:t>Click icon to add picture</a:t>
            </a:r>
            <a:endParaRPr lang="en-US" dirty="0"/>
          </a:p>
        </p:txBody>
      </p:sp>
      <p:sp>
        <p:nvSpPr>
          <p:cNvPr id="4" name="Text Placeholder 3"/>
          <p:cNvSpPr>
            <a:spLocks noGrp="1"/>
          </p:cNvSpPr>
          <p:nvPr>
            <p:ph type="body" sz="half" idx="2"/>
          </p:nvPr>
        </p:nvSpPr>
        <p:spPr>
          <a:xfrm>
            <a:off x="2645332" y="8229600"/>
            <a:ext cx="12386548"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161B48-64D9-4C0B-90AE-8D6C27FC98DA}" type="datetimeFigureOut">
              <a:rPr lang="en-US" smtClean="0"/>
              <a:t>4/21/15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38646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161B48-64D9-4C0B-90AE-8D6C27FC98DA}" type="datetimeFigureOut">
              <a:rPr lang="en-US" smtClean="0"/>
              <a:t>4/21/15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609505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483437" y="1460500"/>
            <a:ext cx="8281035" cy="2324735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640332" y="1460500"/>
            <a:ext cx="24363045" cy="2324735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161B48-64D9-4C0B-90AE-8D6C27FC98DA}" type="datetimeFigureOut">
              <a:rPr lang="en-US" smtClean="0"/>
              <a:t>4/21/15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427E4-AC95-4A35-A891-3001FBB50EB8}" type="slidenum">
              <a:rPr lang="en-US" smtClean="0"/>
              <a:t>‹#›</a:t>
            </a:fld>
            <a:endParaRPr lang="en-US"/>
          </a:p>
        </p:txBody>
      </p:sp>
    </p:spTree>
    <p:extLst>
      <p:ext uri="{BB962C8B-B14F-4D97-AF65-F5344CB8AC3E}">
        <p14:creationId xmlns:p14="http://schemas.microsoft.com/office/powerpoint/2010/main" val="162670155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40330" y="1460506"/>
            <a:ext cx="33124140" cy="530225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640330" y="7302500"/>
            <a:ext cx="33124140" cy="1740535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40330" y="25425406"/>
            <a:ext cx="8641080" cy="1460500"/>
          </a:xfrm>
          <a:prstGeom prst="rect">
            <a:avLst/>
          </a:prstGeom>
        </p:spPr>
        <p:txBody>
          <a:bodyPr vert="horz" lIns="91440" tIns="45720" rIns="91440" bIns="45720" rtlCol="0" anchor="ctr"/>
          <a:lstStyle>
            <a:lvl1pPr algn="l">
              <a:defRPr sz="4800">
                <a:solidFill>
                  <a:schemeClr val="tx1">
                    <a:tint val="75000"/>
                  </a:schemeClr>
                </a:solidFill>
              </a:defRPr>
            </a:lvl1pPr>
          </a:lstStyle>
          <a:p>
            <a:fld id="{57161B48-64D9-4C0B-90AE-8D6C27FC98DA}" type="datetimeFigureOut">
              <a:rPr lang="en-US" smtClean="0"/>
              <a:t>4/21/15</a:t>
            </a:fld>
            <a:endParaRPr lang="en-US"/>
          </a:p>
        </p:txBody>
      </p:sp>
      <p:sp>
        <p:nvSpPr>
          <p:cNvPr id="5" name="Footer Placeholder 4"/>
          <p:cNvSpPr>
            <a:spLocks noGrp="1"/>
          </p:cNvSpPr>
          <p:nvPr>
            <p:ph type="ftr" sz="quarter" idx="3"/>
          </p:nvPr>
        </p:nvSpPr>
        <p:spPr>
          <a:xfrm>
            <a:off x="12721590" y="25425406"/>
            <a:ext cx="12961620" cy="1460500"/>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123390" y="25425406"/>
            <a:ext cx="8641080" cy="1460500"/>
          </a:xfrm>
          <a:prstGeom prst="rect">
            <a:avLst/>
          </a:prstGeom>
        </p:spPr>
        <p:txBody>
          <a:bodyPr vert="horz" lIns="91440" tIns="45720" rIns="91440" bIns="45720" rtlCol="0" anchor="ctr"/>
          <a:lstStyle>
            <a:lvl1pPr algn="r">
              <a:defRPr sz="4800">
                <a:solidFill>
                  <a:schemeClr val="tx1">
                    <a:tint val="75000"/>
                  </a:schemeClr>
                </a:solidFill>
              </a:defRPr>
            </a:lvl1pPr>
          </a:lstStyle>
          <a:p>
            <a:fld id="{3C6427E4-AC95-4A35-A891-3001FBB50EB8}" type="slidenum">
              <a:rPr lang="en-US" smtClean="0"/>
              <a:t>‹#›</a:t>
            </a:fld>
            <a:endParaRPr lang="en-US"/>
          </a:p>
        </p:txBody>
      </p:sp>
    </p:spTree>
    <p:extLst>
      <p:ext uri="{BB962C8B-B14F-4D97-AF65-F5344CB8AC3E}">
        <p14:creationId xmlns:p14="http://schemas.microsoft.com/office/powerpoint/2010/main" val="1276400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jp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0" y="492372"/>
            <a:ext cx="38404800" cy="3893374"/>
          </a:xfrm>
          <a:prstGeom prst="rect">
            <a:avLst/>
          </a:prstGeom>
          <a:solidFill>
            <a:schemeClr val="accent1">
              <a:lumMod val="60000"/>
              <a:lumOff val="40000"/>
            </a:schemeClr>
          </a:solidFill>
        </p:spPr>
        <p:txBody>
          <a:bodyPr wrap="square" rtlCol="0">
            <a:spAutoFit/>
          </a:bodyPr>
          <a:lstStyle/>
          <a:p>
            <a:pPr algn="ctr"/>
            <a:r>
              <a:rPr lang="en-US" sz="11500" b="1" dirty="0" smtClean="0">
                <a:solidFill>
                  <a:srgbClr val="003591"/>
                </a:solidFill>
                <a:latin typeface="Arial Black" panose="020B0A04020102020204" pitchFamily="34" charset="0"/>
              </a:rPr>
              <a:t>	</a:t>
            </a:r>
            <a:r>
              <a:rPr lang="en-US" sz="11500" b="1" dirty="0" err="1" smtClean="0">
                <a:solidFill>
                  <a:srgbClr val="003591"/>
                </a:solidFill>
                <a:latin typeface="Arial Black" panose="020B0A04020102020204" pitchFamily="34" charset="0"/>
              </a:rPr>
              <a:t>Overparenting</a:t>
            </a:r>
            <a:r>
              <a:rPr lang="en-US" sz="11500" b="1" dirty="0" smtClean="0">
                <a:solidFill>
                  <a:srgbClr val="003591"/>
                </a:solidFill>
                <a:latin typeface="Arial Black" panose="020B0A04020102020204" pitchFamily="34" charset="0"/>
              </a:rPr>
              <a:t>: A Cross-Cultural Analysis</a:t>
            </a:r>
            <a:endParaRPr lang="en-US" sz="8000" b="1" dirty="0" smtClean="0">
              <a:solidFill>
                <a:srgbClr val="003591"/>
              </a:solidFill>
              <a:latin typeface="Arial Black" panose="020B0A04020102020204" pitchFamily="34" charset="0"/>
            </a:endParaRPr>
          </a:p>
          <a:p>
            <a:pPr algn="ctr"/>
            <a:r>
              <a:rPr lang="en-US" sz="6600" dirty="0" smtClean="0">
                <a:latin typeface="Arial" panose="020B0604020202020204" pitchFamily="34" charset="0"/>
                <a:cs typeface="Arial" panose="020B0604020202020204" pitchFamily="34" charset="0"/>
              </a:rPr>
              <a:t>Janice </a:t>
            </a:r>
            <a:r>
              <a:rPr lang="en-US" sz="6600" dirty="0" err="1" smtClean="0">
                <a:latin typeface="Arial" panose="020B0604020202020204" pitchFamily="34" charset="0"/>
                <a:cs typeface="Arial" panose="020B0604020202020204" pitchFamily="34" charset="0"/>
              </a:rPr>
              <a:t>Disla</a:t>
            </a:r>
            <a:r>
              <a:rPr lang="en-US" sz="6600" dirty="0" smtClean="0">
                <a:latin typeface="Arial" panose="020B0604020202020204" pitchFamily="34" charset="0"/>
                <a:cs typeface="Arial" panose="020B0604020202020204" pitchFamily="34" charset="0"/>
              </a:rPr>
              <a:t>, Karalyn Enz, &amp; Dr. David Pillemer</a:t>
            </a:r>
          </a:p>
          <a:p>
            <a:pPr algn="ctr"/>
            <a:r>
              <a:rPr lang="en-US" sz="6600" dirty="0" smtClean="0">
                <a:latin typeface="Arial" panose="020B0604020202020204" pitchFamily="34" charset="0"/>
                <a:cs typeface="Arial" panose="020B0604020202020204" pitchFamily="34" charset="0"/>
              </a:rPr>
              <a:t>Psychology Department</a:t>
            </a:r>
            <a:endParaRPr lang="en-US" sz="6600"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390" y="652264"/>
            <a:ext cx="3771428" cy="3669841"/>
          </a:xfrm>
          <a:prstGeom prst="rect">
            <a:avLst/>
          </a:prstGeom>
        </p:spPr>
      </p:pic>
      <p:sp>
        <p:nvSpPr>
          <p:cNvPr id="6" name="TextBox 5"/>
          <p:cNvSpPr txBox="1"/>
          <p:nvPr/>
        </p:nvSpPr>
        <p:spPr>
          <a:xfrm>
            <a:off x="529390" y="4910734"/>
            <a:ext cx="11193136" cy="1107996"/>
          </a:xfrm>
          <a:prstGeom prst="rect">
            <a:avLst/>
          </a:prstGeom>
          <a:solidFill>
            <a:schemeClr val="accent1">
              <a:lumMod val="60000"/>
              <a:lumOff val="40000"/>
            </a:schemeClr>
          </a:solidFill>
        </p:spPr>
        <p:txBody>
          <a:bodyPr wrap="square" rtlCol="0">
            <a:spAutoFit/>
          </a:bodyPr>
          <a:lstStyle/>
          <a:p>
            <a:pPr algn="ctr"/>
            <a:r>
              <a:rPr lang="en-US" sz="6600" dirty="0" smtClean="0"/>
              <a:t>Introduction</a:t>
            </a:r>
            <a:endParaRPr lang="en-US" sz="6600" dirty="0"/>
          </a:p>
        </p:txBody>
      </p:sp>
      <p:sp>
        <p:nvSpPr>
          <p:cNvPr id="7" name="TextBox 6"/>
          <p:cNvSpPr txBox="1"/>
          <p:nvPr/>
        </p:nvSpPr>
        <p:spPr>
          <a:xfrm>
            <a:off x="529390" y="12024319"/>
            <a:ext cx="11193136" cy="1107996"/>
          </a:xfrm>
          <a:prstGeom prst="rect">
            <a:avLst/>
          </a:prstGeom>
          <a:solidFill>
            <a:schemeClr val="accent1">
              <a:lumMod val="60000"/>
              <a:lumOff val="40000"/>
            </a:schemeClr>
          </a:solidFill>
        </p:spPr>
        <p:txBody>
          <a:bodyPr wrap="square" rtlCol="0">
            <a:spAutoFit/>
          </a:bodyPr>
          <a:lstStyle/>
          <a:p>
            <a:pPr algn="ctr"/>
            <a:r>
              <a:rPr lang="en-US" sz="6600" dirty="0" smtClean="0"/>
              <a:t>Methods</a:t>
            </a:r>
            <a:endParaRPr lang="en-US" sz="6600" dirty="0"/>
          </a:p>
        </p:txBody>
      </p:sp>
      <p:sp>
        <p:nvSpPr>
          <p:cNvPr id="11" name="TextBox 10"/>
          <p:cNvSpPr txBox="1"/>
          <p:nvPr/>
        </p:nvSpPr>
        <p:spPr>
          <a:xfrm>
            <a:off x="12364120" y="4931102"/>
            <a:ext cx="26040680" cy="20405586"/>
          </a:xfrm>
          <a:prstGeom prst="rect">
            <a:avLst/>
          </a:prstGeom>
          <a:solidFill>
            <a:schemeClr val="accent1">
              <a:lumMod val="60000"/>
              <a:lumOff val="40000"/>
            </a:schemeClr>
          </a:solidFill>
        </p:spPr>
        <p:txBody>
          <a:bodyPr wrap="square" rtlCol="0">
            <a:spAutoFit/>
          </a:bodyPr>
          <a:lstStyle/>
          <a:p>
            <a:pPr algn="ctr"/>
            <a:endParaRPr lang="en-US" sz="6600" dirty="0" smtClean="0"/>
          </a:p>
          <a:p>
            <a:pPr algn="ctr"/>
            <a:endParaRPr lang="en-US" sz="6600" dirty="0"/>
          </a:p>
          <a:p>
            <a:pPr algn="ctr"/>
            <a:endParaRPr lang="en-US" sz="6600" dirty="0" smtClean="0"/>
          </a:p>
          <a:p>
            <a:pPr algn="ctr"/>
            <a:endParaRPr lang="en-US" sz="6600" dirty="0"/>
          </a:p>
          <a:p>
            <a:pPr algn="ctr"/>
            <a:endParaRPr lang="en-US" sz="6600" dirty="0" smtClean="0"/>
          </a:p>
          <a:p>
            <a:pPr algn="ctr"/>
            <a:endParaRPr lang="en-US" sz="6600" dirty="0"/>
          </a:p>
          <a:p>
            <a:pPr algn="ctr"/>
            <a:endParaRPr lang="en-US" sz="6600" dirty="0" smtClean="0"/>
          </a:p>
          <a:p>
            <a:pPr algn="ctr"/>
            <a:endParaRPr lang="en-US" sz="6600" dirty="0"/>
          </a:p>
          <a:p>
            <a:pPr algn="ctr"/>
            <a:endParaRPr lang="en-US" sz="6600" dirty="0" smtClean="0"/>
          </a:p>
          <a:p>
            <a:pPr algn="ctr"/>
            <a:endParaRPr lang="en-US" sz="6600" dirty="0"/>
          </a:p>
          <a:p>
            <a:pPr algn="ctr"/>
            <a:endParaRPr lang="en-US" sz="6600" dirty="0" smtClean="0"/>
          </a:p>
          <a:p>
            <a:pPr algn="ctr"/>
            <a:endParaRPr lang="en-US" sz="6600" dirty="0"/>
          </a:p>
          <a:p>
            <a:pPr algn="ctr"/>
            <a:endParaRPr lang="en-US" sz="6600" dirty="0" smtClean="0"/>
          </a:p>
          <a:p>
            <a:pPr algn="ctr"/>
            <a:endParaRPr lang="en-US" sz="6600" dirty="0"/>
          </a:p>
          <a:p>
            <a:pPr algn="ctr"/>
            <a:endParaRPr lang="en-US" sz="6600" dirty="0" smtClean="0"/>
          </a:p>
          <a:p>
            <a:pPr algn="ctr"/>
            <a:endParaRPr lang="en-US" sz="6600" dirty="0"/>
          </a:p>
          <a:p>
            <a:pPr algn="ctr"/>
            <a:endParaRPr lang="en-US" sz="6600" dirty="0" smtClean="0"/>
          </a:p>
          <a:p>
            <a:pPr algn="ctr"/>
            <a:endParaRPr lang="en-US" sz="6600" dirty="0"/>
          </a:p>
          <a:p>
            <a:pPr algn="ctr"/>
            <a:endParaRPr lang="en-US" sz="6600" dirty="0" smtClean="0"/>
          </a:p>
          <a:p>
            <a:pPr algn="ctr"/>
            <a:endParaRPr lang="en-US" sz="6600" dirty="0"/>
          </a:p>
        </p:txBody>
      </p:sp>
      <p:pic>
        <p:nvPicPr>
          <p:cNvPr id="10" name="Picture 9" descr="Macintosh HD:Users:janice-ambardisla:Desktop:Screen Shot 2015-04-01 at 5.06.06 PM.png"/>
          <p:cNvPicPr/>
          <p:nvPr/>
        </p:nvPicPr>
        <p:blipFill rotWithShape="1">
          <a:blip r:embed="rId3">
            <a:extLst>
              <a:ext uri="{28A0092B-C50C-407E-A947-70E740481C1C}">
                <a14:useLocalDpi xmlns:a14="http://schemas.microsoft.com/office/drawing/2010/main" val="0"/>
              </a:ext>
            </a:extLst>
          </a:blip>
          <a:srcRect l="3419" t="7811"/>
          <a:stretch/>
        </p:blipFill>
        <p:spPr bwMode="auto">
          <a:xfrm>
            <a:off x="12898438" y="5474916"/>
            <a:ext cx="11487404" cy="9254665"/>
          </a:xfrm>
          <a:prstGeom prst="rect">
            <a:avLst/>
          </a:prstGeom>
          <a:noFill/>
          <a:ln>
            <a:noFill/>
          </a:ln>
          <a:extLst>
            <a:ext uri="{53640926-AAD7-44d8-BBD7-CCE9431645EC}">
              <a14:shadowObscured xmlns:a14="http://schemas.microsoft.com/office/drawing/2010/main"/>
            </a:ext>
          </a:extLst>
        </p:spPr>
      </p:pic>
      <p:pic>
        <p:nvPicPr>
          <p:cNvPr id="12" name="Picture 11" descr="Macintosh HD:Users:janice-ambardisla:Desktop:Screen Shot 2015-04-01 at 5.11.20 PM.png"/>
          <p:cNvPicPr/>
          <p:nvPr/>
        </p:nvPicPr>
        <p:blipFill rotWithShape="1">
          <a:blip r:embed="rId4">
            <a:extLst>
              <a:ext uri="{28A0092B-C50C-407E-A947-70E740481C1C}">
                <a14:useLocalDpi xmlns:a14="http://schemas.microsoft.com/office/drawing/2010/main" val="0"/>
              </a:ext>
            </a:extLst>
          </a:blip>
          <a:srcRect t="5610"/>
          <a:stretch/>
        </p:blipFill>
        <p:spPr bwMode="auto">
          <a:xfrm>
            <a:off x="12952076" y="15696965"/>
            <a:ext cx="11433766" cy="8855249"/>
          </a:xfrm>
          <a:prstGeom prst="rect">
            <a:avLst/>
          </a:prstGeom>
          <a:noFill/>
          <a:ln>
            <a:noFill/>
          </a:ln>
        </p:spPr>
      </p:pic>
      <p:sp>
        <p:nvSpPr>
          <p:cNvPr id="13" name="TextBox 12"/>
          <p:cNvSpPr txBox="1"/>
          <p:nvPr/>
        </p:nvSpPr>
        <p:spPr>
          <a:xfrm>
            <a:off x="529390" y="6018730"/>
            <a:ext cx="11193136" cy="6001643"/>
          </a:xfrm>
          <a:prstGeom prst="rect">
            <a:avLst/>
          </a:prstGeom>
          <a:noFill/>
        </p:spPr>
        <p:txBody>
          <a:bodyPr wrap="square" rtlCol="0">
            <a:spAutoFit/>
          </a:bodyPr>
          <a:lstStyle/>
          <a:p>
            <a:r>
              <a:rPr lang="en-US" sz="3200" dirty="0" smtClean="0"/>
              <a:t>This study examined the effects of </a:t>
            </a:r>
            <a:r>
              <a:rPr lang="en-US" sz="3200" dirty="0" err="1" smtClean="0"/>
              <a:t>overparenting</a:t>
            </a:r>
            <a:r>
              <a:rPr lang="en-US" sz="3200" dirty="0" smtClean="0"/>
              <a:t> on students of different cultures. </a:t>
            </a:r>
            <a:r>
              <a:rPr lang="en-US" sz="3200" dirty="0" err="1" smtClean="0"/>
              <a:t>Overparenting</a:t>
            </a:r>
            <a:r>
              <a:rPr lang="en-US" sz="3200" dirty="0" smtClean="0"/>
              <a:t> has been associated with various negative consequences in young adults (</a:t>
            </a:r>
            <a:r>
              <a:rPr lang="en-US" sz="3200" dirty="0" err="1" smtClean="0"/>
              <a:t>Segrin</a:t>
            </a:r>
            <a:r>
              <a:rPr lang="en-US" sz="3200" dirty="0" smtClean="0"/>
              <a:t> et al., 2013). However, previous research has been geared towards European-American families in individualistic cultures. Collectivist cultures value community over individual achievements (</a:t>
            </a:r>
            <a:r>
              <a:rPr lang="en-US" sz="3200" dirty="0" err="1" smtClean="0"/>
              <a:t>Sorkhabi</a:t>
            </a:r>
            <a:r>
              <a:rPr lang="en-US" sz="3200" dirty="0" smtClean="0"/>
              <a:t> et al, 2012). Bornstein et al. (2011) found that </a:t>
            </a:r>
            <a:r>
              <a:rPr lang="en-US" sz="3200" dirty="0" err="1" smtClean="0"/>
              <a:t>overparenting</a:t>
            </a:r>
            <a:r>
              <a:rPr lang="en-US" sz="3200" dirty="0" smtClean="0"/>
              <a:t> is viewed as more </a:t>
            </a:r>
            <a:r>
              <a:rPr lang="en-US" sz="3200" smtClean="0"/>
              <a:t>normative in </a:t>
            </a:r>
            <a:r>
              <a:rPr lang="en-US" sz="3200" dirty="0" smtClean="0"/>
              <a:t>collectivist cultures. Children of collectivist cultures may also receive different types of parental support and have more positive views of support received. We tested this hypothesis using memory narratives (Pillemer, 2001) and rating scales.</a:t>
            </a:r>
            <a:endParaRPr lang="en-US" sz="3200" dirty="0"/>
          </a:p>
        </p:txBody>
      </p:sp>
      <p:sp>
        <p:nvSpPr>
          <p:cNvPr id="14" name="TextBox 13"/>
          <p:cNvSpPr txBox="1"/>
          <p:nvPr/>
        </p:nvSpPr>
        <p:spPr>
          <a:xfrm>
            <a:off x="529390" y="13132315"/>
            <a:ext cx="11193136" cy="12895838"/>
          </a:xfrm>
          <a:prstGeom prst="rect">
            <a:avLst/>
          </a:prstGeom>
          <a:noFill/>
        </p:spPr>
        <p:txBody>
          <a:bodyPr wrap="square" rtlCol="0">
            <a:spAutoFit/>
          </a:bodyPr>
          <a:lstStyle/>
          <a:p>
            <a:r>
              <a:rPr lang="en-US" sz="3200" i="1" dirty="0" smtClean="0"/>
              <a:t>Participants:</a:t>
            </a:r>
          </a:p>
          <a:p>
            <a:pPr marL="571500" indent="-571500">
              <a:buFont typeface="Arial" panose="020B0604020202020204" pitchFamily="34" charset="0"/>
              <a:buChar char="•"/>
            </a:pPr>
            <a:r>
              <a:rPr lang="en-US" sz="3200" dirty="0" smtClean="0"/>
              <a:t>98 young </a:t>
            </a:r>
            <a:r>
              <a:rPr lang="en-US" sz="3200" dirty="0"/>
              <a:t>adults (13.85% male, 86.15% </a:t>
            </a:r>
            <a:r>
              <a:rPr lang="en-US" sz="3200" dirty="0" smtClean="0"/>
              <a:t>female) recruited from UNH organizations</a:t>
            </a:r>
          </a:p>
          <a:p>
            <a:pPr marL="571500" indent="-571500">
              <a:buFont typeface="Arial" panose="020B0604020202020204" pitchFamily="34" charset="0"/>
              <a:buChar char="•"/>
            </a:pPr>
            <a:r>
              <a:rPr lang="en-US" sz="3200" dirty="0" smtClean="0"/>
              <a:t>Age 18 – 26 </a:t>
            </a:r>
          </a:p>
          <a:p>
            <a:pPr marL="571500" indent="-571500">
              <a:buFont typeface="Arial" panose="020B0604020202020204" pitchFamily="34" charset="0"/>
              <a:buChar char="•"/>
            </a:pPr>
            <a:r>
              <a:rPr lang="en-US" sz="3200" dirty="0" smtClean="0"/>
              <a:t>Ethnicities: 56.92% White, 15.38% Hispanic, 16.92% Asian, 10.77% African-American/Black</a:t>
            </a:r>
          </a:p>
          <a:p>
            <a:endParaRPr lang="en-US" sz="3200" dirty="0"/>
          </a:p>
          <a:p>
            <a:r>
              <a:rPr lang="en-US" sz="3200" i="1" dirty="0" smtClean="0"/>
              <a:t>Questionnaire:</a:t>
            </a:r>
          </a:p>
          <a:p>
            <a:pPr marL="571500" indent="-571500">
              <a:buFont typeface="Arial" panose="020B0604020202020204" pitchFamily="34" charset="0"/>
              <a:buChar char="•"/>
            </a:pPr>
            <a:r>
              <a:rPr lang="en-US" sz="3200" dirty="0" smtClean="0"/>
              <a:t>Memories (childhood from 5 – 12 y/o, past year) </a:t>
            </a:r>
          </a:p>
          <a:p>
            <a:pPr marL="2452512" lvl="1" indent="-571500">
              <a:buFont typeface="Arial" panose="020B0604020202020204" pitchFamily="34" charset="0"/>
              <a:buChar char="•"/>
            </a:pPr>
            <a:r>
              <a:rPr lang="en-US" sz="3200" dirty="0" smtClean="0"/>
              <a:t>Prompt: </a:t>
            </a:r>
            <a:r>
              <a:rPr lang="en-US" sz="3200" dirty="0"/>
              <a:t>R</a:t>
            </a:r>
            <a:r>
              <a:rPr lang="en-US" sz="3200" dirty="0" smtClean="0"/>
              <a:t>ecall a situation when your parent/guardian gave you more support than you felt you needed</a:t>
            </a:r>
          </a:p>
          <a:p>
            <a:pPr marL="2452512" lvl="1" indent="-571500">
              <a:buFont typeface="Arial" panose="020B0604020202020204" pitchFamily="34" charset="0"/>
              <a:buChar char="•"/>
            </a:pPr>
            <a:r>
              <a:rPr lang="en-US" sz="3200" dirty="0" smtClean="0"/>
              <a:t>Narrative description of memory</a:t>
            </a:r>
          </a:p>
          <a:p>
            <a:pPr marL="2452512" lvl="1" indent="-571500">
              <a:buFont typeface="Arial" panose="020B0604020202020204" pitchFamily="34" charset="0"/>
              <a:buChar char="•"/>
            </a:pPr>
            <a:r>
              <a:rPr lang="en-US" sz="3200" dirty="0" smtClean="0"/>
              <a:t>Ratings: positive, negative, typical (scale from 1 not at all – 7 extremely)</a:t>
            </a:r>
          </a:p>
          <a:p>
            <a:pPr marL="571500" indent="-571500">
              <a:buFont typeface="Arial" panose="020B0604020202020204" pitchFamily="34" charset="0"/>
              <a:buChar char="•"/>
            </a:pPr>
            <a:r>
              <a:rPr lang="en-US" sz="3200" dirty="0" smtClean="0"/>
              <a:t>Individualism/Collectivism scale</a:t>
            </a:r>
            <a:r>
              <a:rPr lang="en-US" sz="3200" dirty="0"/>
              <a:t> </a:t>
            </a:r>
            <a:r>
              <a:rPr lang="en-US" sz="3200" dirty="0" smtClean="0"/>
              <a:t>(</a:t>
            </a:r>
            <a:r>
              <a:rPr lang="en-US" sz="3200" dirty="0" err="1" smtClean="0"/>
              <a:t>Sivadas</a:t>
            </a:r>
            <a:r>
              <a:rPr lang="en-US" sz="3200" dirty="0"/>
              <a:t> </a:t>
            </a:r>
            <a:r>
              <a:rPr lang="en-US" sz="3200" dirty="0" smtClean="0"/>
              <a:t>et al., 2008)</a:t>
            </a:r>
          </a:p>
          <a:p>
            <a:pPr marL="2452512" lvl="1" indent="-571500">
              <a:buFont typeface="Arial" panose="020B0604020202020204" pitchFamily="34" charset="0"/>
              <a:buChar char="•"/>
            </a:pPr>
            <a:r>
              <a:rPr lang="en-US" sz="3200" dirty="0" smtClean="0"/>
              <a:t>14 rating scale items (from 1 extremely disagree – 7 extremely agree)</a:t>
            </a:r>
          </a:p>
          <a:p>
            <a:pPr marL="2452512" lvl="1" indent="-571500">
              <a:buFont typeface="Arial" panose="020B0604020202020204" pitchFamily="34" charset="0"/>
              <a:buChar char="•"/>
            </a:pPr>
            <a:r>
              <a:rPr lang="en-US" sz="3200" dirty="0" smtClean="0"/>
              <a:t>Sample item: “I am a unique individual.”</a:t>
            </a:r>
          </a:p>
          <a:p>
            <a:pPr marL="571500" indent="-571500">
              <a:buFont typeface="Arial" panose="020B0604020202020204" pitchFamily="34" charset="0"/>
              <a:buChar char="•"/>
            </a:pPr>
            <a:r>
              <a:rPr lang="en-US" sz="3200" dirty="0" smtClean="0"/>
              <a:t>Intergenerational Support Index (</a:t>
            </a:r>
            <a:r>
              <a:rPr lang="en-US" sz="3200" dirty="0" err="1" smtClean="0"/>
              <a:t>Fingerman</a:t>
            </a:r>
            <a:r>
              <a:rPr lang="en-US" sz="3200" dirty="0" smtClean="0"/>
              <a:t> et al., 2012)</a:t>
            </a:r>
          </a:p>
          <a:p>
            <a:pPr marL="2452512" lvl="1" indent="-571500">
              <a:buFont typeface="Arial" panose="020B0604020202020204" pitchFamily="34" charset="0"/>
              <a:buChar char="•"/>
            </a:pPr>
            <a:r>
              <a:rPr lang="en-US" sz="3200" dirty="0" smtClean="0"/>
              <a:t>Types of support: emotional, technological, practical, talking about daily events, advice, financial</a:t>
            </a:r>
          </a:p>
          <a:p>
            <a:pPr marL="2452512" lvl="1" indent="-571500">
              <a:buFont typeface="Arial" panose="020B0604020202020204" pitchFamily="34" charset="0"/>
              <a:buChar char="•"/>
            </a:pPr>
            <a:r>
              <a:rPr lang="en-US" sz="3200" dirty="0" smtClean="0"/>
              <a:t>Rated frequency of each type of support for each parent (1 daily – 8 less than once per year or never)</a:t>
            </a:r>
          </a:p>
        </p:txBody>
      </p:sp>
      <p:sp>
        <p:nvSpPr>
          <p:cNvPr id="15" name="TextBox 14"/>
          <p:cNvSpPr txBox="1"/>
          <p:nvPr/>
        </p:nvSpPr>
        <p:spPr>
          <a:xfrm>
            <a:off x="25027436" y="4910734"/>
            <a:ext cx="12546184" cy="1128364"/>
          </a:xfrm>
          <a:prstGeom prst="rect">
            <a:avLst/>
          </a:prstGeom>
          <a:solidFill>
            <a:schemeClr val="accent1">
              <a:lumMod val="60000"/>
              <a:lumOff val="40000"/>
            </a:schemeClr>
          </a:solidFill>
        </p:spPr>
        <p:txBody>
          <a:bodyPr wrap="square" rtlCol="0">
            <a:spAutoFit/>
          </a:bodyPr>
          <a:lstStyle/>
          <a:p>
            <a:pPr algn="ctr"/>
            <a:r>
              <a:rPr lang="en-US" sz="6600" dirty="0" smtClean="0"/>
              <a:t>Results</a:t>
            </a:r>
            <a:endParaRPr lang="en-US" sz="6600" dirty="0"/>
          </a:p>
        </p:txBody>
      </p:sp>
      <p:sp>
        <p:nvSpPr>
          <p:cNvPr id="16" name="TextBox 15"/>
          <p:cNvSpPr txBox="1"/>
          <p:nvPr/>
        </p:nvSpPr>
        <p:spPr>
          <a:xfrm>
            <a:off x="25027436" y="6039098"/>
            <a:ext cx="12849826" cy="9571851"/>
          </a:xfrm>
          <a:prstGeom prst="rect">
            <a:avLst/>
          </a:prstGeom>
          <a:noFill/>
        </p:spPr>
        <p:txBody>
          <a:bodyPr wrap="square" rtlCol="0">
            <a:spAutoFit/>
          </a:bodyPr>
          <a:lstStyle/>
          <a:p>
            <a:r>
              <a:rPr lang="en-US" sz="3200" dirty="0"/>
              <a:t>54 participants completed </a:t>
            </a:r>
            <a:r>
              <a:rPr lang="en-US" sz="3200" dirty="0" smtClean="0"/>
              <a:t>all rating scales, but only 22 </a:t>
            </a:r>
            <a:r>
              <a:rPr lang="en-US" sz="3200" dirty="0"/>
              <a:t>provided </a:t>
            </a:r>
            <a:r>
              <a:rPr lang="en-US" sz="3200" dirty="0" smtClean="0"/>
              <a:t>memories</a:t>
            </a:r>
            <a:br>
              <a:rPr lang="en-US" sz="3200" dirty="0" smtClean="0"/>
            </a:br>
            <a:endParaRPr lang="en-US" sz="3200" dirty="0" smtClean="0"/>
          </a:p>
          <a:p>
            <a:pPr marL="457200" indent="-457200">
              <a:buFont typeface="Arial" panose="020B0604020202020204" pitchFamily="34" charset="0"/>
              <a:buChar char="•"/>
            </a:pPr>
            <a:r>
              <a:rPr lang="en-US" sz="3200" dirty="0" smtClean="0"/>
              <a:t>Memory coding for types of support:</a:t>
            </a:r>
          </a:p>
          <a:p>
            <a:pPr marL="2452512" lvl="1" indent="-571500">
              <a:buFont typeface="Arial" panose="020B0604020202020204" pitchFamily="34" charset="0"/>
              <a:buChar char="•"/>
            </a:pPr>
            <a:r>
              <a:rPr lang="en-US" sz="3200" dirty="0" smtClean="0"/>
              <a:t>Added academic and general support</a:t>
            </a:r>
          </a:p>
          <a:p>
            <a:pPr marL="2452512" lvl="1" indent="-571500">
              <a:buFont typeface="Arial" panose="020B0604020202020204" pitchFamily="34" charset="0"/>
              <a:buChar char="•"/>
            </a:pPr>
            <a:r>
              <a:rPr lang="en-US" sz="3200" dirty="0" smtClean="0"/>
              <a:t>Childhood memory support by ethnicity (Top graph)</a:t>
            </a:r>
          </a:p>
          <a:p>
            <a:pPr marL="2452512" lvl="1" indent="-571500">
              <a:buFont typeface="Arial" panose="020B0604020202020204" pitchFamily="34" charset="0"/>
              <a:buChar char="•"/>
            </a:pPr>
            <a:r>
              <a:rPr lang="en-US" sz="3200" dirty="0" smtClean="0"/>
              <a:t>Past year memory support by ethnicity (Bottom graph)</a:t>
            </a:r>
            <a:br>
              <a:rPr lang="en-US" sz="3200" dirty="0" smtClean="0"/>
            </a:br>
            <a:endParaRPr lang="en-US" sz="3200" dirty="0" smtClean="0"/>
          </a:p>
          <a:p>
            <a:pPr marL="457200" indent="-457200">
              <a:buFont typeface="Arial" panose="020B0604020202020204" pitchFamily="34" charset="0"/>
              <a:buChar char="•"/>
            </a:pPr>
            <a:r>
              <a:rPr lang="en-US" sz="3200" dirty="0" smtClean="0"/>
              <a:t>Memory ratings:</a:t>
            </a:r>
          </a:p>
          <a:p>
            <a:pPr marL="2338212" lvl="1" indent="-457200">
              <a:buFont typeface="Arial" panose="020B0604020202020204" pitchFamily="34" charset="0"/>
              <a:buChar char="•"/>
            </a:pPr>
            <a:r>
              <a:rPr lang="en-US" sz="3200" dirty="0" smtClean="0"/>
              <a:t>Positive: Past year </a:t>
            </a:r>
            <a:r>
              <a:rPr lang="en-US" sz="3200" i="1" dirty="0" smtClean="0"/>
              <a:t>M </a:t>
            </a:r>
            <a:r>
              <a:rPr lang="en-US" sz="3200" dirty="0" smtClean="0"/>
              <a:t>= 5.39, </a:t>
            </a:r>
            <a:r>
              <a:rPr lang="en-US" sz="3200" i="1" dirty="0" smtClean="0"/>
              <a:t>SD </a:t>
            </a:r>
            <a:r>
              <a:rPr lang="en-US" sz="3200" dirty="0" smtClean="0"/>
              <a:t>= 1.92</a:t>
            </a:r>
          </a:p>
          <a:p>
            <a:pPr lvl="2"/>
            <a:r>
              <a:rPr lang="en-US" sz="3200" dirty="0" smtClean="0"/>
              <a:t>Childhood </a:t>
            </a:r>
            <a:r>
              <a:rPr lang="en-US" sz="3200" i="1" dirty="0" smtClean="0"/>
              <a:t>M </a:t>
            </a:r>
            <a:r>
              <a:rPr lang="en-US" sz="3200" dirty="0" smtClean="0"/>
              <a:t>= 5.48, </a:t>
            </a:r>
            <a:r>
              <a:rPr lang="en-US" sz="3200" i="1" dirty="0" smtClean="0"/>
              <a:t>SD </a:t>
            </a:r>
            <a:r>
              <a:rPr lang="en-US" sz="3200" dirty="0" smtClean="0"/>
              <a:t>= 1.75</a:t>
            </a:r>
          </a:p>
          <a:p>
            <a:pPr marL="2338212" lvl="1" indent="-457200">
              <a:buFont typeface="Arial" panose="020B0604020202020204" pitchFamily="34" charset="0"/>
              <a:buChar char="•"/>
            </a:pPr>
            <a:r>
              <a:rPr lang="en-US" sz="3200" dirty="0" smtClean="0"/>
              <a:t>Negative: </a:t>
            </a:r>
            <a:r>
              <a:rPr lang="en-US" sz="3200" dirty="0"/>
              <a:t>Past year </a:t>
            </a:r>
            <a:r>
              <a:rPr lang="en-US" sz="3200" i="1" dirty="0"/>
              <a:t>M </a:t>
            </a:r>
            <a:r>
              <a:rPr lang="en-US" sz="3200" dirty="0"/>
              <a:t>= </a:t>
            </a:r>
            <a:r>
              <a:rPr lang="en-US" sz="3200" dirty="0" smtClean="0"/>
              <a:t>2.70, </a:t>
            </a:r>
            <a:r>
              <a:rPr lang="en-US" sz="3200" i="1" dirty="0"/>
              <a:t>SD </a:t>
            </a:r>
            <a:r>
              <a:rPr lang="en-US" sz="3200" dirty="0"/>
              <a:t>= </a:t>
            </a:r>
            <a:r>
              <a:rPr lang="en-US" sz="3200" dirty="0" smtClean="0"/>
              <a:t>2.16</a:t>
            </a:r>
            <a:endParaRPr lang="en-US" sz="3200" dirty="0"/>
          </a:p>
          <a:p>
            <a:pPr lvl="2"/>
            <a:r>
              <a:rPr lang="en-US" sz="3200" dirty="0"/>
              <a:t>Childhood </a:t>
            </a:r>
            <a:r>
              <a:rPr lang="en-US" sz="3200" i="1" dirty="0"/>
              <a:t>M </a:t>
            </a:r>
            <a:r>
              <a:rPr lang="en-US" sz="3200" dirty="0"/>
              <a:t>= </a:t>
            </a:r>
            <a:r>
              <a:rPr lang="en-US" sz="3200" dirty="0" smtClean="0"/>
              <a:t>2.78, </a:t>
            </a:r>
            <a:r>
              <a:rPr lang="en-US" sz="3200" i="1" dirty="0"/>
              <a:t>SD </a:t>
            </a:r>
            <a:r>
              <a:rPr lang="en-US" sz="3200" dirty="0"/>
              <a:t>= </a:t>
            </a:r>
            <a:r>
              <a:rPr lang="en-US" sz="3200" dirty="0" smtClean="0"/>
              <a:t>1.91</a:t>
            </a:r>
          </a:p>
          <a:p>
            <a:pPr marL="2338212" lvl="1" indent="-457200">
              <a:buFont typeface="Arial" panose="020B0604020202020204" pitchFamily="34" charset="0"/>
              <a:buChar char="•"/>
            </a:pPr>
            <a:r>
              <a:rPr lang="en-US" sz="3200" dirty="0" smtClean="0"/>
              <a:t>Typical: </a:t>
            </a:r>
            <a:r>
              <a:rPr lang="en-US" sz="3200" dirty="0"/>
              <a:t>Past year </a:t>
            </a:r>
            <a:r>
              <a:rPr lang="en-US" sz="3200" i="1" dirty="0"/>
              <a:t>M </a:t>
            </a:r>
            <a:r>
              <a:rPr lang="en-US" sz="3200" dirty="0"/>
              <a:t>= </a:t>
            </a:r>
            <a:r>
              <a:rPr lang="en-US" sz="3200" dirty="0" smtClean="0"/>
              <a:t>4.96, </a:t>
            </a:r>
            <a:r>
              <a:rPr lang="en-US" sz="3200" i="1" dirty="0"/>
              <a:t>SD </a:t>
            </a:r>
            <a:r>
              <a:rPr lang="en-US" sz="3200" dirty="0"/>
              <a:t>= </a:t>
            </a:r>
            <a:r>
              <a:rPr lang="en-US" sz="3200" dirty="0" smtClean="0"/>
              <a:t>1.58</a:t>
            </a:r>
            <a:endParaRPr lang="en-US" sz="3200" dirty="0"/>
          </a:p>
          <a:p>
            <a:pPr lvl="2"/>
            <a:r>
              <a:rPr lang="en-US" sz="3200" dirty="0" smtClean="0"/>
              <a:t>Childhood </a:t>
            </a:r>
            <a:r>
              <a:rPr lang="en-US" sz="3200" i="1" dirty="0" smtClean="0"/>
              <a:t>M </a:t>
            </a:r>
            <a:r>
              <a:rPr lang="en-US" sz="3200" dirty="0" smtClean="0"/>
              <a:t>= 5.17, </a:t>
            </a:r>
            <a:r>
              <a:rPr lang="en-US" sz="3200" i="1" dirty="0" smtClean="0"/>
              <a:t>SD </a:t>
            </a:r>
            <a:r>
              <a:rPr lang="en-US" sz="3200" dirty="0" smtClean="0"/>
              <a:t>= 1.75</a:t>
            </a:r>
          </a:p>
          <a:p>
            <a:pPr marL="457200" indent="-457200">
              <a:buFont typeface="Arial" panose="020B0604020202020204" pitchFamily="34" charset="0"/>
              <a:buChar char="•"/>
            </a:pPr>
            <a:r>
              <a:rPr lang="en-US" sz="3200" dirty="0" smtClean="0"/>
              <a:t>No differences between cultural groups on Individualism/Collectivism scores (p &gt; .05)</a:t>
            </a:r>
          </a:p>
          <a:p>
            <a:pPr marL="457200" indent="-457200">
              <a:buFont typeface="Arial" panose="020B0604020202020204" pitchFamily="34" charset="0"/>
              <a:buChar char="•"/>
            </a:pPr>
            <a:endParaRPr lang="en-US" sz="3200" dirty="0" smtClean="0"/>
          </a:p>
          <a:p>
            <a:pPr marL="457200" indent="-457200">
              <a:buFont typeface="Arial" panose="020B0604020202020204" pitchFamily="34" charset="0"/>
              <a:buChar char="•"/>
            </a:pPr>
            <a:r>
              <a:rPr lang="en-US" sz="3200" dirty="0" smtClean="0"/>
              <a:t>Individualism/Collectivism scores did not predict memory ratings (p &gt; .05)</a:t>
            </a:r>
          </a:p>
          <a:p>
            <a:pPr marL="2452512" lvl="1" indent="-571500">
              <a:buFont typeface="Arial" panose="020B0604020202020204" pitchFamily="34" charset="0"/>
              <a:buChar char="•"/>
            </a:pPr>
            <a:endParaRPr lang="en-US" sz="4000" dirty="0" smtClean="0"/>
          </a:p>
        </p:txBody>
      </p:sp>
      <p:sp>
        <p:nvSpPr>
          <p:cNvPr id="18" name="TextBox 17"/>
          <p:cNvSpPr txBox="1"/>
          <p:nvPr/>
        </p:nvSpPr>
        <p:spPr>
          <a:xfrm>
            <a:off x="24706639" y="15474791"/>
            <a:ext cx="12546184" cy="1128364"/>
          </a:xfrm>
          <a:prstGeom prst="rect">
            <a:avLst/>
          </a:prstGeom>
          <a:solidFill>
            <a:schemeClr val="accent1">
              <a:lumMod val="60000"/>
              <a:lumOff val="40000"/>
            </a:schemeClr>
          </a:solidFill>
        </p:spPr>
        <p:txBody>
          <a:bodyPr wrap="square" rtlCol="0">
            <a:spAutoFit/>
          </a:bodyPr>
          <a:lstStyle/>
          <a:p>
            <a:pPr algn="ctr"/>
            <a:r>
              <a:rPr lang="en-US" sz="6600" dirty="0" smtClean="0"/>
              <a:t>Discussion</a:t>
            </a:r>
            <a:endParaRPr lang="en-US" sz="6600" dirty="0"/>
          </a:p>
        </p:txBody>
      </p:sp>
      <p:sp>
        <p:nvSpPr>
          <p:cNvPr id="19" name="TextBox 18"/>
          <p:cNvSpPr txBox="1"/>
          <p:nvPr/>
        </p:nvSpPr>
        <p:spPr>
          <a:xfrm>
            <a:off x="25027435" y="21866551"/>
            <a:ext cx="7247241" cy="1128364"/>
          </a:xfrm>
          <a:prstGeom prst="rect">
            <a:avLst/>
          </a:prstGeom>
          <a:solidFill>
            <a:schemeClr val="accent1">
              <a:lumMod val="60000"/>
              <a:lumOff val="40000"/>
            </a:schemeClr>
          </a:solidFill>
        </p:spPr>
        <p:txBody>
          <a:bodyPr wrap="square" rtlCol="0">
            <a:spAutoFit/>
          </a:bodyPr>
          <a:lstStyle/>
          <a:p>
            <a:r>
              <a:rPr lang="en-US" sz="6600" dirty="0" smtClean="0"/>
              <a:t>Acknowledgements</a:t>
            </a:r>
            <a:endParaRPr lang="en-US" sz="6600" dirty="0"/>
          </a:p>
        </p:txBody>
      </p:sp>
      <p:sp>
        <p:nvSpPr>
          <p:cNvPr id="20" name="TextBox 19"/>
          <p:cNvSpPr txBox="1"/>
          <p:nvPr/>
        </p:nvSpPr>
        <p:spPr>
          <a:xfrm>
            <a:off x="25027435" y="16529970"/>
            <a:ext cx="12866981" cy="5016758"/>
          </a:xfrm>
          <a:prstGeom prst="rect">
            <a:avLst/>
          </a:prstGeom>
          <a:noFill/>
        </p:spPr>
        <p:txBody>
          <a:bodyPr wrap="square" rtlCol="0">
            <a:spAutoFit/>
          </a:bodyPr>
          <a:lstStyle/>
          <a:p>
            <a:r>
              <a:rPr lang="en-US" sz="3200" dirty="0" smtClean="0"/>
              <a:t>Perhaps there was not enough cultural variability in the UNH sample. The students were recruited from offices that promote equality and social justice theory which may have impacted students’ personal views on Individualism/Collectivism, regardless of their cultural background. Only a small number of participants provided memories. It is possible that this may be due to the prompt and most participants felt they always received an appropriate amount of support. Perhaps, the word “support” was too positively charged and led to more positive memory recall, explaining why our results differed from Bornstein et al. (2011), who found that views and attitudes toward </a:t>
            </a:r>
            <a:r>
              <a:rPr lang="en-US" sz="3200" dirty="0" err="1" smtClean="0"/>
              <a:t>overparenting</a:t>
            </a:r>
            <a:r>
              <a:rPr lang="en-US" sz="3200" dirty="0" smtClean="0"/>
              <a:t> differed across cultures.</a:t>
            </a:r>
          </a:p>
        </p:txBody>
      </p:sp>
      <p:sp>
        <p:nvSpPr>
          <p:cNvPr id="21" name="TextBox 20"/>
          <p:cNvSpPr txBox="1"/>
          <p:nvPr/>
        </p:nvSpPr>
        <p:spPr>
          <a:xfrm>
            <a:off x="25027435" y="23028326"/>
            <a:ext cx="9262565" cy="2062103"/>
          </a:xfrm>
          <a:prstGeom prst="rect">
            <a:avLst/>
          </a:prstGeom>
          <a:noFill/>
        </p:spPr>
        <p:txBody>
          <a:bodyPr wrap="square" rtlCol="0">
            <a:spAutoFit/>
          </a:bodyPr>
          <a:lstStyle/>
          <a:p>
            <a:r>
              <a:rPr lang="en-US" sz="3200" dirty="0" smtClean="0"/>
              <a:t>This research was funded by the McNair Scholars Program and mentored by Karalyn Enz and Dr. David Pillemer. I also want to thank my McNair Summer Cohort and Prof. Barbara White for all their support. </a:t>
            </a:r>
            <a:endParaRPr lang="en-US" sz="4000" dirty="0" smtClean="0"/>
          </a:p>
        </p:txBody>
      </p:sp>
      <p:sp>
        <p:nvSpPr>
          <p:cNvPr id="17" name="TextBox 16"/>
          <p:cNvSpPr txBox="1"/>
          <p:nvPr/>
        </p:nvSpPr>
        <p:spPr>
          <a:xfrm>
            <a:off x="529390" y="25674966"/>
            <a:ext cx="11193136" cy="1107996"/>
          </a:xfrm>
          <a:prstGeom prst="rect">
            <a:avLst/>
          </a:prstGeom>
          <a:solidFill>
            <a:schemeClr val="accent1">
              <a:lumMod val="60000"/>
              <a:lumOff val="40000"/>
            </a:schemeClr>
          </a:solidFill>
        </p:spPr>
        <p:txBody>
          <a:bodyPr wrap="square" rtlCol="0">
            <a:spAutoFit/>
          </a:bodyPr>
          <a:lstStyle/>
          <a:p>
            <a:pPr algn="ctr"/>
            <a:r>
              <a:rPr lang="en-US" sz="6600" dirty="0" smtClean="0"/>
              <a:t>References</a:t>
            </a:r>
            <a:endParaRPr lang="en-US" sz="6600" dirty="0"/>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94912" y="22157726"/>
            <a:ext cx="3809888" cy="3392366"/>
          </a:xfrm>
          <a:prstGeom prst="rect">
            <a:avLst/>
          </a:prstGeom>
        </p:spPr>
      </p:pic>
      <p:sp>
        <p:nvSpPr>
          <p:cNvPr id="22" name="TextBox 21"/>
          <p:cNvSpPr txBox="1"/>
          <p:nvPr/>
        </p:nvSpPr>
        <p:spPr>
          <a:xfrm>
            <a:off x="12364120" y="25329457"/>
            <a:ext cx="26040680" cy="2554545"/>
          </a:xfrm>
          <a:prstGeom prst="rect">
            <a:avLst/>
          </a:prstGeom>
          <a:noFill/>
        </p:spPr>
        <p:txBody>
          <a:bodyPr wrap="square" numCol="2" rtlCol="0">
            <a:spAutoFit/>
          </a:bodyPr>
          <a:lstStyle/>
          <a:p>
            <a:r>
              <a:rPr lang="en-US" sz="2000" dirty="0"/>
              <a:t>Bornstein, M., </a:t>
            </a:r>
            <a:r>
              <a:rPr lang="en-US" sz="2000" dirty="0" err="1"/>
              <a:t>Putnick</a:t>
            </a:r>
            <a:r>
              <a:rPr lang="en-US" sz="2000" dirty="0"/>
              <a:t>, D., &amp; Lansford, J. (2011). Parenting Attributions and Attitudes in Cross-Cultural    Perspective. </a:t>
            </a:r>
            <a:r>
              <a:rPr lang="en-US" sz="2000" i="1" dirty="0"/>
              <a:t>Parenting: Science and Practice</a:t>
            </a:r>
            <a:r>
              <a:rPr lang="en-US" sz="2000" dirty="0"/>
              <a:t>, </a:t>
            </a:r>
            <a:r>
              <a:rPr lang="en-US" sz="2000" i="1" dirty="0"/>
              <a:t>11</a:t>
            </a:r>
            <a:r>
              <a:rPr lang="en-US" sz="2000" dirty="0"/>
              <a:t>, 214-237.</a:t>
            </a:r>
          </a:p>
          <a:p>
            <a:r>
              <a:rPr lang="en-US" sz="2000" dirty="0" err="1"/>
              <a:t>Fingerman</a:t>
            </a:r>
            <a:r>
              <a:rPr lang="en-US" sz="2000" dirty="0"/>
              <a:t>, K., Cheng, Y., </a:t>
            </a:r>
            <a:r>
              <a:rPr lang="en-US" sz="2000" dirty="0" err="1"/>
              <a:t>Wesselmann</a:t>
            </a:r>
            <a:r>
              <a:rPr lang="en-US" sz="2000" dirty="0"/>
              <a:t>, E., </a:t>
            </a:r>
            <a:r>
              <a:rPr lang="en-US" sz="2000" dirty="0" err="1"/>
              <a:t>Zarit</a:t>
            </a:r>
            <a:r>
              <a:rPr lang="en-US" sz="2000" dirty="0"/>
              <a:t>, S., Furstenberg, F., &amp; </a:t>
            </a:r>
            <a:r>
              <a:rPr lang="en-US" sz="2000" dirty="0" err="1"/>
              <a:t>Birditt</a:t>
            </a:r>
            <a:r>
              <a:rPr lang="en-US" sz="2000" dirty="0"/>
              <a:t>, K. (2012). Helicopter Parents and Landing Pad Kids: Intense Parental Support of Grown Children. </a:t>
            </a:r>
            <a:r>
              <a:rPr lang="en-US" sz="2000" i="1" dirty="0"/>
              <a:t>Journal of Marriage and Family</a:t>
            </a:r>
            <a:r>
              <a:rPr lang="en-US" sz="2000" dirty="0"/>
              <a:t>, </a:t>
            </a:r>
            <a:r>
              <a:rPr lang="en-US" sz="2000" i="1" dirty="0"/>
              <a:t>74</a:t>
            </a:r>
            <a:r>
              <a:rPr lang="en-US" sz="2000" dirty="0"/>
              <a:t>, 880-896</a:t>
            </a:r>
            <a:r>
              <a:rPr lang="en-US" sz="2000" dirty="0" smtClean="0"/>
              <a:t>.</a:t>
            </a:r>
          </a:p>
          <a:p>
            <a:r>
              <a:rPr lang="en-US" sz="2000" dirty="0" smtClean="0"/>
              <a:t>Pillemer (2001). Momentous Events and the Life Story. </a:t>
            </a:r>
            <a:r>
              <a:rPr lang="en-US" sz="2000" i="1" dirty="0" smtClean="0"/>
              <a:t>Review of General Psychology, 5</a:t>
            </a:r>
            <a:r>
              <a:rPr lang="en-US" sz="2000" dirty="0" smtClean="0"/>
              <a:t>(2), 123-134.</a:t>
            </a:r>
          </a:p>
          <a:p>
            <a:endParaRPr lang="en-US" sz="2000" dirty="0" smtClean="0"/>
          </a:p>
          <a:p>
            <a:endParaRPr lang="en-US" sz="2000" dirty="0"/>
          </a:p>
          <a:p>
            <a:endParaRPr lang="en-US" sz="2000" dirty="0"/>
          </a:p>
          <a:p>
            <a:r>
              <a:rPr lang="en-US" sz="2000" dirty="0" err="1"/>
              <a:t>Segrin</a:t>
            </a:r>
            <a:r>
              <a:rPr lang="en-US" sz="2000" dirty="0"/>
              <a:t>, C., </a:t>
            </a:r>
            <a:r>
              <a:rPr lang="en-US" sz="2000" dirty="0" err="1"/>
              <a:t>Woszidlo</a:t>
            </a:r>
            <a:r>
              <a:rPr lang="en-US" sz="2000" dirty="0"/>
              <a:t>, A., </a:t>
            </a:r>
            <a:r>
              <a:rPr lang="en-US" sz="2000" dirty="0" err="1"/>
              <a:t>Givertz</a:t>
            </a:r>
            <a:r>
              <a:rPr lang="en-US" sz="2000" dirty="0"/>
              <a:t>, M., &amp; Montgomery, N. (2013). Parent and Child Traits Associated with </a:t>
            </a:r>
            <a:r>
              <a:rPr lang="en-US" sz="2000" dirty="0" err="1"/>
              <a:t>Overparenting</a:t>
            </a:r>
            <a:r>
              <a:rPr lang="en-US" sz="2000" dirty="0"/>
              <a:t>. </a:t>
            </a:r>
            <a:r>
              <a:rPr lang="en-US" sz="2000" i="1" dirty="0"/>
              <a:t>Journal of Social and Clinical Psychology</a:t>
            </a:r>
            <a:r>
              <a:rPr lang="en-US" sz="2000" dirty="0"/>
              <a:t>, </a:t>
            </a:r>
            <a:r>
              <a:rPr lang="en-US" sz="2000" i="1" dirty="0"/>
              <a:t>32</a:t>
            </a:r>
            <a:r>
              <a:rPr lang="en-US" sz="2000" dirty="0"/>
              <a:t>(6), 569-595.</a:t>
            </a:r>
          </a:p>
          <a:p>
            <a:r>
              <a:rPr lang="en-US" sz="2000" dirty="0" err="1"/>
              <a:t>Sivadas</a:t>
            </a:r>
            <a:r>
              <a:rPr lang="en-US" sz="2000" dirty="0"/>
              <a:t>, E., </a:t>
            </a:r>
            <a:r>
              <a:rPr lang="en-US" sz="2000" dirty="0" err="1"/>
              <a:t>Bruvold</a:t>
            </a:r>
            <a:r>
              <a:rPr lang="en-US" sz="2000" dirty="0"/>
              <a:t>, N., &amp; Nelson, M. (2008). A reduced version of the horizontal and vertical individualism and collectivism scale: A four-country assessment. </a:t>
            </a:r>
            <a:r>
              <a:rPr lang="en-US" sz="2000" i="1" dirty="0"/>
              <a:t>Journal of Business Research, 61</a:t>
            </a:r>
            <a:r>
              <a:rPr lang="en-US" sz="2000" dirty="0"/>
              <a:t>, 201-210</a:t>
            </a:r>
            <a:r>
              <a:rPr lang="en-US" sz="2000" i="1" dirty="0"/>
              <a:t>.</a:t>
            </a:r>
            <a:endParaRPr lang="en-US" sz="2000" dirty="0"/>
          </a:p>
          <a:p>
            <a:r>
              <a:rPr lang="en-US" sz="2000" dirty="0" err="1"/>
              <a:t>Sorkhabi</a:t>
            </a:r>
            <a:r>
              <a:rPr lang="en-US" sz="2000" dirty="0"/>
              <a:t>, N. (2012). Parent Socialization Effects In Different Cultures: Significance of</a:t>
            </a:r>
          </a:p>
          <a:p>
            <a:r>
              <a:rPr lang="en-US" sz="2000" dirty="0"/>
              <a:t>Directive Parenting. </a:t>
            </a:r>
            <a:r>
              <a:rPr lang="en-US" sz="2000" i="1" dirty="0"/>
              <a:t>Psychological Reports</a:t>
            </a:r>
            <a:r>
              <a:rPr lang="en-US" sz="2000" dirty="0"/>
              <a:t>, </a:t>
            </a:r>
            <a:r>
              <a:rPr lang="en-US" sz="2000" i="1" dirty="0"/>
              <a:t>110</a:t>
            </a:r>
            <a:r>
              <a:rPr lang="en-US" sz="2000" dirty="0"/>
              <a:t>(3), </a:t>
            </a:r>
            <a:r>
              <a:rPr lang="en-US" sz="2000" dirty="0" smtClean="0"/>
              <a:t>854-878.</a:t>
            </a:r>
            <a:endParaRPr lang="en-US" sz="2000" dirty="0"/>
          </a:p>
          <a:p>
            <a:endParaRPr lang="en-US" sz="2400" dirty="0"/>
          </a:p>
        </p:txBody>
      </p:sp>
    </p:spTree>
    <p:extLst>
      <p:ext uri="{BB962C8B-B14F-4D97-AF65-F5344CB8AC3E}">
        <p14:creationId xmlns:p14="http://schemas.microsoft.com/office/powerpoint/2010/main" val="40157619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466</TotalTime>
  <Words>744</Words>
  <Application>Microsoft Macintosh PowerPoint</Application>
  <PresentationFormat>Custom</PresentationFormat>
  <Paragraphs>71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Karalyn Enz</dc:creator>
  <cp:lastModifiedBy>Janice Disla</cp:lastModifiedBy>
  <cp:revision>22</cp:revision>
  <dcterms:created xsi:type="dcterms:W3CDTF">2015-04-08T23:57:00Z</dcterms:created>
  <dcterms:modified xsi:type="dcterms:W3CDTF">2015-04-21T19:22:22Z</dcterms:modified>
</cp:coreProperties>
</file>