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92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7004050" cy="9290050"/>
  <p:defaultTextStyle>
    <a:defPPr>
      <a:defRPr lang="en-US"/>
    </a:defPPr>
    <a:lvl1pPr marL="0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1pPr>
    <a:lvl2pPr marL="1644322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2pPr>
    <a:lvl3pPr marL="3288638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3pPr>
    <a:lvl4pPr marL="4932970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4pPr>
    <a:lvl5pPr marL="6577301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5pPr>
    <a:lvl6pPr marL="8221622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6pPr>
    <a:lvl7pPr marL="9865939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7pPr>
    <a:lvl8pPr marL="11510261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8pPr>
    <a:lvl9pPr marL="13154587" algn="l" defTabSz="3288638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74" autoAdjust="0"/>
    <p:restoredTop sz="96803" autoAdjust="0"/>
  </p:normalViewPr>
  <p:slideViewPr>
    <p:cSldViewPr>
      <p:cViewPr>
        <p:scale>
          <a:sx n="50" d="100"/>
          <a:sy n="50" d="100"/>
        </p:scale>
        <p:origin x="-1320" y="4770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34"/>
    </p:cViewPr>
  </p:sorterViewPr>
  <p:notesViewPr>
    <p:cSldViewPr>
      <p:cViewPr varScale="1">
        <p:scale>
          <a:sx n="55" d="100"/>
          <a:sy n="55" d="100"/>
        </p:scale>
        <p:origin x="-2142" y="-90"/>
      </p:cViewPr>
      <p:guideLst>
        <p:guide orient="horz" pos="2926"/>
        <p:guide pos="220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67163" y="0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72806-4AF3-4447-AD14-5D2FDECCAEC0}" type="datetimeFigureOut">
              <a:rPr lang="en-US" smtClean="0"/>
              <a:t>4/21/2015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3325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67163" y="8823325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E2121-162C-40D1-A449-60694453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4988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67163" y="0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471009-4BD2-41E7-899D-6FC77B1DB2CC}" type="datetimeFigureOut">
              <a:rPr lang="en-US" smtClean="0"/>
              <a:t>4/21/2015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9513" y="696913"/>
            <a:ext cx="4645025" cy="3482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088" y="4413250"/>
            <a:ext cx="5603875" cy="41798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3325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67163" y="8823325"/>
            <a:ext cx="30353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2216E9-F790-4A87-8BB7-159930FFB3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994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2216E9-F790-4A87-8BB7-159930FFB3B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701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2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4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77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698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62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54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47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39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658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58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2458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4915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7737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69821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6226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54717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4717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3963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245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436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2458" indent="0">
              <a:buNone/>
              <a:defRPr sz="9600" b="1"/>
            </a:lvl2pPr>
            <a:lvl3pPr marL="4384915" indent="0">
              <a:buNone/>
              <a:defRPr sz="8600" b="1"/>
            </a:lvl3pPr>
            <a:lvl4pPr marL="6577373" indent="0">
              <a:buNone/>
              <a:defRPr sz="7700" b="1"/>
            </a:lvl4pPr>
            <a:lvl5pPr marL="8769821" indent="0">
              <a:buNone/>
              <a:defRPr sz="7700" b="1"/>
            </a:lvl5pPr>
            <a:lvl6pPr marL="10962269" indent="0">
              <a:buNone/>
              <a:defRPr sz="7700" b="1"/>
            </a:lvl6pPr>
            <a:lvl7pPr marL="13154717" indent="0">
              <a:buNone/>
              <a:defRPr sz="7700" b="1"/>
            </a:lvl7pPr>
            <a:lvl8pPr marL="15347174" indent="0">
              <a:buNone/>
              <a:defRPr sz="7700" b="1"/>
            </a:lvl8pPr>
            <a:lvl9pPr marL="1753963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2458" indent="0">
              <a:buNone/>
              <a:defRPr sz="9600" b="1"/>
            </a:lvl2pPr>
            <a:lvl3pPr marL="4384915" indent="0">
              <a:buNone/>
              <a:defRPr sz="8600" b="1"/>
            </a:lvl3pPr>
            <a:lvl4pPr marL="6577373" indent="0">
              <a:buNone/>
              <a:defRPr sz="7700" b="1"/>
            </a:lvl4pPr>
            <a:lvl5pPr marL="8769821" indent="0">
              <a:buNone/>
              <a:defRPr sz="7700" b="1"/>
            </a:lvl5pPr>
            <a:lvl6pPr marL="10962269" indent="0">
              <a:buNone/>
              <a:defRPr sz="7700" b="1"/>
            </a:lvl6pPr>
            <a:lvl7pPr marL="13154717" indent="0">
              <a:buNone/>
              <a:defRPr sz="7700" b="1"/>
            </a:lvl7pPr>
            <a:lvl8pPr marL="15347174" indent="0">
              <a:buNone/>
              <a:defRPr sz="7700" b="1"/>
            </a:lvl8pPr>
            <a:lvl9pPr marL="1753963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738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51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07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2458" indent="0">
              <a:buNone/>
              <a:defRPr sz="5800"/>
            </a:lvl2pPr>
            <a:lvl3pPr marL="4384915" indent="0">
              <a:buNone/>
              <a:defRPr sz="4800"/>
            </a:lvl3pPr>
            <a:lvl4pPr marL="6577373" indent="0">
              <a:buNone/>
              <a:defRPr sz="4300"/>
            </a:lvl4pPr>
            <a:lvl5pPr marL="8769821" indent="0">
              <a:buNone/>
              <a:defRPr sz="4300"/>
            </a:lvl5pPr>
            <a:lvl6pPr marL="10962269" indent="0">
              <a:buNone/>
              <a:defRPr sz="4300"/>
            </a:lvl6pPr>
            <a:lvl7pPr marL="13154717" indent="0">
              <a:buNone/>
              <a:defRPr sz="4300"/>
            </a:lvl7pPr>
            <a:lvl8pPr marL="15347174" indent="0">
              <a:buNone/>
              <a:defRPr sz="4300"/>
            </a:lvl8pPr>
            <a:lvl9pPr marL="1753963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808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2458" indent="0">
              <a:buNone/>
              <a:defRPr sz="13400"/>
            </a:lvl2pPr>
            <a:lvl3pPr marL="4384915" indent="0">
              <a:buNone/>
              <a:defRPr sz="11500"/>
            </a:lvl3pPr>
            <a:lvl4pPr marL="6577373" indent="0">
              <a:buNone/>
              <a:defRPr sz="9600"/>
            </a:lvl4pPr>
            <a:lvl5pPr marL="8769821" indent="0">
              <a:buNone/>
              <a:defRPr sz="9600"/>
            </a:lvl5pPr>
            <a:lvl6pPr marL="10962269" indent="0">
              <a:buNone/>
              <a:defRPr sz="9600"/>
            </a:lvl6pPr>
            <a:lvl7pPr marL="13154717" indent="0">
              <a:buNone/>
              <a:defRPr sz="9600"/>
            </a:lvl7pPr>
            <a:lvl8pPr marL="15347174" indent="0">
              <a:buNone/>
              <a:defRPr sz="9600"/>
            </a:lvl8pPr>
            <a:lvl9pPr marL="17539632" indent="0">
              <a:buNone/>
              <a:defRPr sz="9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2458" indent="0">
              <a:buNone/>
              <a:defRPr sz="5800"/>
            </a:lvl2pPr>
            <a:lvl3pPr marL="4384915" indent="0">
              <a:buNone/>
              <a:defRPr sz="4800"/>
            </a:lvl3pPr>
            <a:lvl4pPr marL="6577373" indent="0">
              <a:buNone/>
              <a:defRPr sz="4300"/>
            </a:lvl4pPr>
            <a:lvl5pPr marL="8769821" indent="0">
              <a:buNone/>
              <a:defRPr sz="4300"/>
            </a:lvl5pPr>
            <a:lvl6pPr marL="10962269" indent="0">
              <a:buNone/>
              <a:defRPr sz="4300"/>
            </a:lvl6pPr>
            <a:lvl7pPr marL="13154717" indent="0">
              <a:buNone/>
              <a:defRPr sz="4300"/>
            </a:lvl7pPr>
            <a:lvl8pPr marL="15347174" indent="0">
              <a:buNone/>
              <a:defRPr sz="4300"/>
            </a:lvl8pPr>
            <a:lvl9pPr marL="1753963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76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138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078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43159680" y="0"/>
            <a:ext cx="731520" cy="32918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-5" y="0"/>
            <a:ext cx="731520" cy="32918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0"/>
            <a:ext cx="43891200" cy="4114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0" y="28803600"/>
            <a:ext cx="43891200" cy="4114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endParaRPr lang="en-US" dirty="0"/>
          </a:p>
        </p:txBody>
      </p:sp>
      <p:pic>
        <p:nvPicPr>
          <p:cNvPr id="6" name="Picture 16" descr="PosterTemplateCopyright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28826" y="32575514"/>
            <a:ext cx="2626949" cy="22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Instructions"/>
          <p:cNvSpPr/>
          <p:nvPr userDrawn="1"/>
        </p:nvSpPr>
        <p:spPr>
          <a:xfrm>
            <a:off x="-10515600" y="0"/>
            <a:ext cx="960120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1278" tIns="171278" rIns="171278" bIns="171278" rtlCol="0" anchor="t"/>
          <a:lstStyle>
            <a:defPPr>
              <a:defRPr lang="en-US"/>
            </a:defPPr>
            <a:lvl1pPr marL="0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1843430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3686861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5530291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737372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921715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106058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2904013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4747443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Poster Print Size:</a:t>
            </a:r>
            <a:endParaRPr sz="7200" dirty="0">
              <a:solidFill>
                <a:srgbClr val="7F7F7F"/>
              </a:solidFill>
              <a:latin typeface="Calibri" pitchFamily="34" charset="0"/>
              <a:cs typeface="Calibri" panose="020F0502020204030204" pitchFamily="34" charset="0"/>
            </a:endParaRP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This poster template is 36” high by 48” wide. It can be used to print any poster with a 3:4 aspect ratio.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Placeholders</a:t>
            </a:r>
            <a:r>
              <a:rPr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:</a:t>
            </a:r>
            <a:endParaRPr sz="7200" dirty="0">
              <a:solidFill>
                <a:srgbClr val="7F7F7F"/>
              </a:solidFill>
              <a:latin typeface="Calibri" pitchFamily="34" charset="0"/>
              <a:cs typeface="Calibri" panose="020F0502020204030204" pitchFamily="34" charset="0"/>
            </a:endParaRP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sz="48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The </a:t>
            </a: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various elements included</a:t>
            </a:r>
            <a:r>
              <a:rPr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</a:t>
            </a:r>
            <a:r>
              <a:rPr sz="48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in this </a:t>
            </a: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poster are ones</a:t>
            </a:r>
            <a:r>
              <a:rPr lang="en-US" sz="48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we often see in medical, research, and scientific posters.</a:t>
            </a:r>
            <a:r>
              <a:rPr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</a:t>
            </a: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Feel</a:t>
            </a:r>
            <a:r>
              <a:rPr lang="en-US" sz="48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free to edit, move,  add, and delete items, or change the layout to suit your needs. Always check with your conference organizer for specific requirements.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Image</a:t>
            </a:r>
            <a:r>
              <a:rPr lang="en-US" sz="72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Quality</a:t>
            </a:r>
            <a:r>
              <a:rPr lang="en-US" sz="72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: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You can place digital photos or logo art in your poster file by selecting the </a:t>
            </a:r>
            <a:r>
              <a:rPr lang="en-US" sz="4800" b="1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Insert, Picture</a:t>
            </a: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command, or by using standard copy &amp; paste. For best results, all graphic elements should be at least </a:t>
            </a:r>
            <a:r>
              <a:rPr lang="en-US" sz="4800" b="1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150-200 pixels per inch in their final printed size</a:t>
            </a: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. For instance, a 1600 x 1200 pixel</a:t>
            </a:r>
            <a:r>
              <a:rPr lang="en-US" sz="4800" baseline="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photo will usually look fine up to </a:t>
            </a: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8“-10” wide on your printed poster.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To preview the print quality of images, select a magnification of 100% when previewing your poster. This will give you a good idea of what it will look like in print. If you are laying out a large poster and using half-scale dimensions, be sure to preview your graphics at 200% to see them at their final printed size.</a:t>
            </a:r>
          </a:p>
          <a:p>
            <a:pPr lvl="0">
              <a:spcBef>
                <a:spcPts val="0"/>
              </a:spcBef>
              <a:spcAft>
                <a:spcPts val="1800"/>
              </a:spcAft>
            </a:pPr>
            <a:r>
              <a:rPr lang="en-US" sz="48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Please note that graphics from websites (such as the logo on your hospital's or university's home page) will only be 72dpi and not suitable for printing.</a:t>
            </a:r>
          </a:p>
          <a:p>
            <a:pPr lvl="0" algn="ctr">
              <a:spcBef>
                <a:spcPts val="0"/>
              </a:spcBef>
              <a:spcAft>
                <a:spcPts val="1800"/>
              </a:spcAft>
            </a:pPr>
            <a:r>
              <a:rPr lang="en-US" sz="34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/>
            </a:r>
            <a:br>
              <a:rPr lang="en-US" sz="34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</a:br>
            <a:r>
              <a:rPr lang="en-US" sz="3400" dirty="0" smtClean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[This sidebar area does not print.]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44805600" y="0"/>
            <a:ext cx="9601200" cy="32918400"/>
            <a:chOff x="33832800" y="0"/>
            <a:chExt cx="12801600" cy="43891200"/>
          </a:xfrm>
        </p:grpSpPr>
        <p:sp>
          <p:nvSpPr>
            <p:cNvPr id="13" name="Instructions"/>
            <p:cNvSpPr/>
            <p:nvPr userDrawn="1"/>
          </p:nvSpPr>
          <p:spPr>
            <a:xfrm>
              <a:off x="33832800" y="0"/>
              <a:ext cx="12801600" cy="43891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28600" tIns="228600" rIns="228600" bIns="228600" rtlCol="0" anchor="t"/>
            <a:lstStyle>
              <a:defPPr>
                <a:defRPr lang="en-US"/>
              </a:defPPr>
              <a:lvl1pPr marL="0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843430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3686861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5530291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737372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921715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106058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12904013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14747443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72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Change</a:t>
              </a:r>
              <a:r>
                <a:rPr lang="en-US" sz="72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Color Theme</a:t>
              </a:r>
              <a:r>
                <a:rPr lang="en-US" sz="72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:</a:t>
              </a:r>
              <a:endParaRPr sz="72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8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This template is designed to use the built-in color themes in</a:t>
              </a: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the newer versions of PowerPoint.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To change the color theme, select the </a:t>
              </a:r>
              <a:r>
                <a:rPr lang="en-US" sz="4800" b="1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Design</a:t>
              </a: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tab, then select the </a:t>
              </a:r>
              <a:r>
                <a:rPr lang="en-US" sz="4800" b="1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Colors</a:t>
              </a: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drop-down list.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The default color theme for this template is “Office”, so you can always return to that after trying some of the alternatives.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72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Printing Your Poster: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8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Once your poster file is ready, visit</a:t>
              </a: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</a:t>
              </a:r>
              <a:r>
                <a:rPr lang="en-US" sz="4800" b="1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www.genigraphics.com</a:t>
              </a: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to order a high-quality, affordable poster print. Every order receives a free design review and we can deliver as fast as next business day within the US and Canada. </a:t>
              </a:r>
            </a:p>
            <a:p>
              <a:pPr lvl="0">
                <a:spcBef>
                  <a:spcPts val="0"/>
                </a:spcBef>
                <a:spcAft>
                  <a:spcPts val="1800"/>
                </a:spcAft>
              </a:pP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Genigraphics® has been producing output from PowerPoint® longer than anyone in the industry; dating back to when we helped Microsoft® design the PowerPoint® software. </a:t>
              </a:r>
            </a:p>
            <a:p>
              <a:pPr lvl="0">
                <a:spcBef>
                  <a:spcPts val="0"/>
                </a:spcBef>
                <a:spcAft>
                  <a:spcPts val="0"/>
                </a:spcAft>
              </a:pPr>
              <a:endParaRPr lang="en-US" sz="4800" baseline="0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US and Canada:  1-800-790-4001</a:t>
              </a:r>
              <a:b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</a:br>
              <a:r>
                <a:rPr lang="en-US" sz="4800" baseline="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Email: info@genigraphics.com</a:t>
              </a:r>
            </a:p>
            <a:p>
              <a:pPr lvl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34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/>
              </a:r>
              <a:br>
                <a:rPr lang="en-US" sz="34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</a:br>
              <a:r>
                <a:rPr lang="en-US" sz="3400" dirty="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[This sidebar area does not print.]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81342" y="9260274"/>
              <a:ext cx="11904515" cy="102469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12944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480" tIns="219254" rIns="438480" bIns="21925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480" tIns="219254" rIns="438480" bIns="21925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480" tIns="219254" rIns="438480" bIns="219254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D6BDF-9D0E-4E2B-85B8-D8F4790360C9}" type="datetimeFigureOut">
              <a:rPr lang="en-US" smtClean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480" tIns="219254" rIns="438480" bIns="219254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480" tIns="219254" rIns="438480" bIns="219254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78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94" r:id="rId2"/>
    <p:sldLayoutId id="2147484395" r:id="rId3"/>
    <p:sldLayoutId id="2147484396" r:id="rId4"/>
    <p:sldLayoutId id="2147484397" r:id="rId5"/>
    <p:sldLayoutId id="2147484398" r:id="rId6"/>
    <p:sldLayoutId id="2147484399" r:id="rId7"/>
    <p:sldLayoutId id="2147484400" r:id="rId8"/>
    <p:sldLayoutId id="2147484401" r:id="rId9"/>
    <p:sldLayoutId id="2147484402" r:id="rId10"/>
    <p:sldLayoutId id="2147484403" r:id="rId11"/>
    <p:sldLayoutId id="2147484404" r:id="rId12"/>
  </p:sldLayoutIdLst>
  <p:txStyles>
    <p:titleStyle>
      <a:lvl1pPr algn="ctr" defTabSz="4384915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4336" indent="-1644336" algn="l" defTabSz="4384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2733" indent="-1370275" algn="l" defTabSz="4384915" rtl="0" eaLnBrk="1" latinLnBrk="0" hangingPunct="1">
        <a:spcBef>
          <a:spcPct val="20000"/>
        </a:spcBef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1130" indent="-1096219" algn="l" defTabSz="4384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3587" indent="-1096219" algn="l" defTabSz="4384915" rtl="0" eaLnBrk="1" latinLnBrk="0" hangingPunct="1">
        <a:spcBef>
          <a:spcPct val="20000"/>
        </a:spcBef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66045" indent="-1096219" algn="l" defTabSz="4384915" rtl="0" eaLnBrk="1" latinLnBrk="0" hangingPunct="1">
        <a:spcBef>
          <a:spcPct val="20000"/>
        </a:spcBef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58502" indent="-1096219" algn="l" defTabSz="4384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960" indent="-1096219" algn="l" defTabSz="4384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43408" indent="-1096219" algn="l" defTabSz="4384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35856" indent="-1096219" algn="l" defTabSz="4384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2458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4915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77373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69821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62269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54717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47174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39632" algn="l" defTabSz="4384915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www.naabt.org/documents/cows_induction_flow_sheet.pdf" TargetMode="Externa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wk-trusted-auth.ipublishcentral.com/services/trustedauth/reader/isbn/9781451187663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nlm.nih.gov/medlineplus/ency/article/000949.htm" TargetMode="Externa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8072233"/>
            <a:ext cx="43891200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Box 122"/>
          <p:cNvSpPr txBox="1">
            <a:spLocks noChangeArrowheads="1"/>
          </p:cNvSpPr>
          <p:nvPr/>
        </p:nvSpPr>
        <p:spPr bwMode="auto">
          <a:xfrm>
            <a:off x="5486400" y="107906"/>
            <a:ext cx="32918400" cy="269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021" tIns="342571" rIns="137021" bIns="342571" anchor="ctr" anchorCtr="0">
            <a:spAutoFit/>
          </a:bodyPr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7700" b="1" dirty="0">
                <a:solidFill>
                  <a:schemeClr val="bg1"/>
                </a:solidFill>
                <a:latin typeface="+mn-lt"/>
              </a:rPr>
              <a:t>Case Study Presentation</a:t>
            </a:r>
          </a:p>
          <a:p>
            <a:pPr algn="ctr" eaLnBrk="1" hangingPunct="1"/>
            <a:r>
              <a:rPr lang="en-US" sz="5300" b="1" dirty="0">
                <a:solidFill>
                  <a:schemeClr val="bg1"/>
                </a:solidFill>
                <a:latin typeface="+mn-lt"/>
              </a:rPr>
              <a:t>Left Arm Abscess Related To Suspected IV Heroin Use</a:t>
            </a:r>
          </a:p>
        </p:txBody>
      </p:sp>
      <p:sp>
        <p:nvSpPr>
          <p:cNvPr id="5" name="Text Box 123"/>
          <p:cNvSpPr txBox="1">
            <a:spLocks noChangeArrowheads="1"/>
          </p:cNvSpPr>
          <p:nvPr/>
        </p:nvSpPr>
        <p:spPr bwMode="auto">
          <a:xfrm>
            <a:off x="5486400" y="2400298"/>
            <a:ext cx="32918400" cy="171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021" tIns="137021" rIns="137021" bIns="137021" anchor="ctr" anchorCtr="0"/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3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Amalia O’Neil </a:t>
            </a:r>
            <a:endParaRPr lang="en-US" sz="4300" baseline="30000" dirty="0">
              <a:solidFill>
                <a:schemeClr val="accent3">
                  <a:lumMod val="20000"/>
                  <a:lumOff val="80000"/>
                </a:schemeClr>
              </a:solidFill>
              <a:latin typeface="+mn-lt"/>
            </a:endParaRPr>
          </a:p>
          <a:p>
            <a:pPr algn="ctr" eaLnBrk="1" hangingPunct="1"/>
            <a:r>
              <a:rPr lang="en-US" sz="4300" baseline="30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University of New Hampshire,</a:t>
            </a:r>
            <a:r>
              <a:rPr lang="en-US" sz="43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 </a:t>
            </a:r>
            <a:r>
              <a:rPr lang="en-US" sz="4300" baseline="30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rPr>
              <a:t>DEMN</a:t>
            </a:r>
            <a:endParaRPr lang="en-US" sz="4300" dirty="0">
              <a:solidFill>
                <a:schemeClr val="accent3">
                  <a:lumMod val="20000"/>
                  <a:lumOff val="80000"/>
                </a:schemeClr>
              </a:solidFill>
              <a:latin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50349" y="30477282"/>
            <a:ext cx="10703851" cy="1932311"/>
          </a:xfrm>
          <a:prstGeom prst="rect">
            <a:avLst/>
          </a:prstGeom>
          <a:noFill/>
        </p:spPr>
        <p:txBody>
          <a:bodyPr wrap="square" lIns="68520" tIns="68520" rIns="68520" bIns="68520" numCol="1" spcCol="342571" rtlCol="0">
            <a:noAutofit/>
          </a:bodyPr>
          <a:lstStyle/>
          <a:p>
            <a:r>
              <a:rPr lang="en-US" sz="2400" dirty="0" smtClean="0"/>
              <a:t>References:</a:t>
            </a:r>
            <a:endParaRPr lang="en-US" sz="2400" dirty="0" smtClean="0"/>
          </a:p>
          <a:p>
            <a:pPr marL="342571" indent="-342571">
              <a:buFont typeface="+mj-lt"/>
              <a:buAutoNum type="arabicPeriod"/>
            </a:pPr>
            <a:r>
              <a:rPr lang="en-US" sz="2400" dirty="0" smtClean="0"/>
              <a:t> </a:t>
            </a:r>
            <a:r>
              <a:rPr lang="en-US" sz="2400" dirty="0">
                <a:hlinkClick r:id="rId3"/>
              </a:rPr>
              <a:t>http://www.naabt.org/documents/cows_induction_flow_sheet.pdf</a:t>
            </a:r>
            <a:endParaRPr lang="en-US" sz="2400" dirty="0"/>
          </a:p>
          <a:p>
            <a:pPr marL="342571" indent="-342571">
              <a:buFont typeface="+mj-lt"/>
              <a:buAutoNum type="arabicPeriod"/>
            </a:pPr>
            <a:r>
              <a:rPr lang="en-US" sz="2400" dirty="0">
                <a:hlinkClick r:id="rId4"/>
              </a:rPr>
              <a:t>http://</a:t>
            </a:r>
            <a:r>
              <a:rPr lang="en-US" sz="2400" dirty="0" smtClean="0">
                <a:hlinkClick r:id="rId4"/>
              </a:rPr>
              <a:t>www.nlm.nih.gov/medlineplus/ency/article/000949.htm</a:t>
            </a:r>
            <a:endParaRPr lang="en-US" sz="2400" dirty="0" smtClean="0"/>
          </a:p>
          <a:p>
            <a:pPr marL="342571" indent="-342571">
              <a:buFont typeface="+mj-lt"/>
              <a:buAutoNum type="arabicPeriod"/>
            </a:pPr>
            <a:r>
              <a:rPr lang="en-US" sz="2400" dirty="0">
                <a:hlinkClick r:id="rId5"/>
              </a:rPr>
              <a:t>http://</a:t>
            </a:r>
            <a:r>
              <a:rPr lang="en-US" sz="2400" dirty="0" smtClean="0">
                <a:hlinkClick r:id="rId5"/>
              </a:rPr>
              <a:t>wk-trusted-auth.ipublishcentral.com/services/trustedauth/reader/isbn/9781451187663</a:t>
            </a:r>
            <a:endParaRPr lang="en-US" sz="2400" dirty="0" smtClean="0"/>
          </a:p>
          <a:p>
            <a:pPr marL="342571" indent="-342571">
              <a:buFont typeface="+mj-lt"/>
              <a:buAutoNum type="arabicPeriod"/>
            </a:pPr>
            <a:endParaRPr lang="en-US" sz="2800" dirty="0" smtClean="0"/>
          </a:p>
          <a:p>
            <a:pPr marL="342571" indent="-342571">
              <a:buFont typeface="+mj-lt"/>
              <a:buAutoNum type="arabicPeriod"/>
            </a:pPr>
            <a:endParaRPr lang="en-US" sz="2800" dirty="0"/>
          </a:p>
          <a:p>
            <a:endParaRPr lang="en-US" sz="2800" dirty="0"/>
          </a:p>
          <a:p>
            <a:pPr marL="342571" indent="-342571">
              <a:buFont typeface="+mj-lt"/>
              <a:buAutoNum type="arabicPeriod"/>
            </a:pPr>
            <a:endParaRPr lang="en-US" sz="2800" dirty="0"/>
          </a:p>
        </p:txBody>
      </p:sp>
      <p:sp>
        <p:nvSpPr>
          <p:cNvPr id="32" name="Rectangle 31"/>
          <p:cNvSpPr/>
          <p:nvPr/>
        </p:nvSpPr>
        <p:spPr>
          <a:xfrm>
            <a:off x="30043821" y="20153271"/>
            <a:ext cx="12573000" cy="67840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r>
              <a:rPr lang="en-US" sz="4300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Lab Results</a:t>
            </a:r>
          </a:p>
        </p:txBody>
      </p:sp>
      <p:sp>
        <p:nvSpPr>
          <p:cNvPr id="14" name="Text Box 193"/>
          <p:cNvSpPr txBox="1">
            <a:spLocks noChangeArrowheads="1"/>
          </p:cNvSpPr>
          <p:nvPr/>
        </p:nvSpPr>
        <p:spPr bwMode="auto">
          <a:xfrm>
            <a:off x="30251400" y="5614617"/>
            <a:ext cx="12344400" cy="421625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021" tIns="137021" rIns="137021" bIns="137021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Clonidine is most commonly used medication to treat </a:t>
            </a:r>
            <a:r>
              <a:rPr lang="en-US" sz="3200" dirty="0" smtClean="0"/>
              <a:t>symptoms of withdrawal (anxiety</a:t>
            </a:r>
            <a:r>
              <a:rPr lang="en-US" sz="3200" dirty="0"/>
              <a:t>, agitation, muscle aches, sweating, runny nose, </a:t>
            </a:r>
            <a:r>
              <a:rPr lang="en-US" sz="3200" dirty="0" smtClean="0"/>
              <a:t>and cramping).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Medication is tapered, starting with a higher and/or more frequent dose to prevent the ill feelings of withdrawal</a:t>
            </a: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Clonidine is an alpha-2 adrenergic agonists with a primary use for </a:t>
            </a:r>
            <a:r>
              <a:rPr lang="en-US" sz="3200" dirty="0" smtClean="0"/>
              <a:t>hypertension although used for various conditions by inhibiting the release of norepinephrine</a:t>
            </a:r>
            <a:endParaRPr lang="en-US" sz="3200" dirty="0">
              <a:latin typeface="Calibri" pitchFamily="34" charset="0"/>
            </a:endParaRPr>
          </a:p>
        </p:txBody>
      </p:sp>
      <p:pic>
        <p:nvPicPr>
          <p:cNvPr id="1026" name="Picture 2" descr="http://image.slidesharecdn.com/dexmedetomidineinicuhashemian-140407142244-phpapp01/95/dexmedetomidine-in-icu-hashemian-6-638.jpg?cb=139689963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7600" y="10279508"/>
            <a:ext cx="12156562" cy="943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 Box 193"/>
          <p:cNvSpPr txBox="1">
            <a:spLocks noChangeArrowheads="1"/>
          </p:cNvSpPr>
          <p:nvPr/>
        </p:nvSpPr>
        <p:spPr bwMode="auto">
          <a:xfrm>
            <a:off x="1352550" y="5533574"/>
            <a:ext cx="12325351" cy="10895010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021" tIns="137021" rIns="137021" bIns="137021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600" dirty="0" smtClean="0">
                <a:latin typeface="+mn-lt"/>
              </a:rPr>
              <a:t>30 year old female </a:t>
            </a:r>
            <a:r>
              <a:rPr lang="en-US" sz="3600" dirty="0" smtClean="0">
                <a:latin typeface="+mn-lt"/>
              </a:rPr>
              <a:t>who presented </a:t>
            </a:r>
            <a:r>
              <a:rPr lang="en-US" sz="3600" dirty="0" smtClean="0">
                <a:latin typeface="+mn-lt"/>
              </a:rPr>
              <a:t>to </a:t>
            </a:r>
            <a:r>
              <a:rPr lang="en-US" sz="3600" dirty="0" smtClean="0">
                <a:latin typeface="+mn-lt"/>
              </a:rPr>
              <a:t>the </a:t>
            </a:r>
            <a:r>
              <a:rPr lang="en-US" sz="3600" dirty="0" smtClean="0">
                <a:latin typeface="+mn-lt"/>
              </a:rPr>
              <a:t>ED with temperature of </a:t>
            </a:r>
            <a:r>
              <a:rPr lang="en-US" sz="3600" dirty="0" smtClean="0">
                <a:latin typeface="+mn-lt"/>
              </a:rPr>
              <a:t>103.0 F</a:t>
            </a:r>
            <a:r>
              <a:rPr lang="en-US" sz="3600" dirty="0" smtClean="0">
                <a:latin typeface="+mn-lt"/>
              </a:rPr>
              <a:t>,  extreme pain, swelling, chills, and foul smell coming from </a:t>
            </a:r>
            <a:r>
              <a:rPr lang="en-US" sz="3600" dirty="0" smtClean="0">
                <a:latin typeface="+mn-lt"/>
              </a:rPr>
              <a:t>LUE. Left </a:t>
            </a:r>
            <a:r>
              <a:rPr lang="en-US" sz="3600" dirty="0" smtClean="0">
                <a:latin typeface="+mn-lt"/>
              </a:rPr>
              <a:t>antecubital with abscess measuring 2.3cm. Incision and drainage performed to abscess, antibiotic  treatment </a:t>
            </a:r>
            <a:r>
              <a:rPr lang="en-US" sz="3600" dirty="0" smtClean="0">
                <a:latin typeface="+mn-lt"/>
              </a:rPr>
              <a:t>started. Denies IV drug use, displaying symptoms of withdrawal. </a:t>
            </a:r>
            <a:endParaRPr lang="en-US" sz="3400" b="1" dirty="0">
              <a:latin typeface="+mn-lt"/>
            </a:endParaRPr>
          </a:p>
          <a:p>
            <a:pPr lvl="1"/>
            <a:r>
              <a:rPr lang="en-US" sz="4000" b="1" dirty="0">
                <a:latin typeface="+mn-lt"/>
              </a:rPr>
              <a:t>Current diagnoses</a:t>
            </a:r>
            <a:r>
              <a:rPr lang="en-US" sz="4000" b="1" dirty="0" smtClean="0">
                <a:latin typeface="+mn-lt"/>
              </a:rPr>
              <a:t>:</a:t>
            </a:r>
            <a:endParaRPr lang="en-US" sz="3600" dirty="0">
              <a:latin typeface="+mn-lt"/>
            </a:endParaRP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Left arm abscess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Heroin / Opioid use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Malnutrition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Patient noncompliance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Ischemia and necrosis of muscle and skin</a:t>
            </a:r>
          </a:p>
          <a:p>
            <a:pPr lvl="1"/>
            <a:r>
              <a:rPr lang="en-US" sz="4000" b="1" dirty="0" smtClean="0">
                <a:latin typeface="+mn-lt"/>
              </a:rPr>
              <a:t>Past </a:t>
            </a:r>
            <a:r>
              <a:rPr lang="en-US" sz="4000" b="1" dirty="0">
                <a:latin typeface="+mn-lt"/>
              </a:rPr>
              <a:t>medical history: </a:t>
            </a:r>
            <a:endParaRPr lang="en-US" sz="3600" dirty="0">
              <a:latin typeface="+mn-lt"/>
            </a:endParaRP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Lumbar disc disorder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Migraines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History of kidney stone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Fall 12/27/14- contusion to left hip </a:t>
            </a:r>
          </a:p>
          <a:p>
            <a:pPr marL="1200006" lvl="1" indent="-457056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17 pack year smoker </a:t>
            </a:r>
          </a:p>
          <a:p>
            <a:pPr eaLnBrk="1" hangingPunct="1"/>
            <a:endParaRPr lang="en-US" sz="3400" dirty="0">
              <a:latin typeface="Calibri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196017"/>
              </p:ext>
            </p:extLst>
          </p:nvPr>
        </p:nvGraphicFramePr>
        <p:xfrm>
          <a:off x="30054331" y="20831675"/>
          <a:ext cx="12572999" cy="1094372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7292613"/>
                <a:gridCol w="2640193"/>
                <a:gridCol w="2640193"/>
              </a:tblGrid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Vancomycin Trough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solidFill>
                            <a:srgbClr val="FF0000"/>
                          </a:solidFill>
                          <a:effectLst/>
                        </a:rPr>
                        <a:t>6.2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 smtClean="0">
                          <a:effectLst/>
                        </a:rPr>
                        <a:t>10-20</a:t>
                      </a:r>
                      <a:endParaRPr lang="en-US" sz="3800" b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WBC 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9.71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4-10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RBC 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4.19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4.2-5.4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Hemoglobin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11.5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12-15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Hematocrit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1" dirty="0">
                          <a:solidFill>
                            <a:srgbClr val="FF0000"/>
                          </a:solidFill>
                          <a:effectLst/>
                        </a:rPr>
                        <a:t>34.9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36-47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Platelet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248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150-400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Neutrophil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1" dirty="0">
                          <a:solidFill>
                            <a:srgbClr val="FF0000"/>
                          </a:solidFill>
                          <a:effectLst/>
                        </a:rPr>
                        <a:t>78.0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54-75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Lymphocytes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1" dirty="0">
                          <a:solidFill>
                            <a:srgbClr val="FF0000"/>
                          </a:solidFill>
                          <a:effectLst/>
                        </a:rPr>
                        <a:t>11.9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25-40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Monocytes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1" dirty="0" smtClean="0">
                          <a:solidFill>
                            <a:srgbClr val="FF0000"/>
                          </a:solidFill>
                          <a:effectLst/>
                        </a:rPr>
                        <a:t>9.0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2-8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BUN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11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6-20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Creatinine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0.56</a:t>
                      </a:r>
                      <a:endParaRPr lang="en-US" sz="3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0.5-1.0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9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Calcium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1" dirty="0">
                          <a:solidFill>
                            <a:srgbClr val="FF0000"/>
                          </a:solidFill>
                          <a:effectLst/>
                        </a:rPr>
                        <a:t>8.9</a:t>
                      </a:r>
                      <a:endParaRPr lang="en-US" sz="3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9-11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4" name="Rectangle 53"/>
          <p:cNvSpPr/>
          <p:nvPr/>
        </p:nvSpPr>
        <p:spPr>
          <a:xfrm>
            <a:off x="15806468" y="28241432"/>
            <a:ext cx="13182600" cy="6858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r>
              <a:rPr lang="en-US" sz="4300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Diagnostic Tests and Cultures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142966"/>
              </p:ext>
            </p:extLst>
          </p:nvPr>
        </p:nvGraphicFramePr>
        <p:xfrm>
          <a:off x="15838552" y="28927232"/>
          <a:ext cx="13150516" cy="2763940"/>
        </p:xfrm>
        <a:graphic>
          <a:graphicData uri="http://schemas.openxmlformats.org/drawingml/2006/table">
            <a:tbl>
              <a:tblPr firstCol="1" bandRow="1"/>
              <a:tblGrid>
                <a:gridCol w="4309831"/>
                <a:gridCol w="8840685"/>
              </a:tblGrid>
              <a:tr h="13819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Wound </a:t>
                      </a:r>
                      <a:r>
                        <a:rPr lang="en-US" sz="3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Culture-LUE Abscess</a:t>
                      </a:r>
                    </a:p>
                  </a:txBody>
                  <a:tcPr marL="68582" marR="68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Heavy streptococci, final results pending</a:t>
                      </a:r>
                    </a:p>
                  </a:txBody>
                  <a:tcPr marL="68582" marR="68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19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CT scan-LUE</a:t>
                      </a:r>
                    </a:p>
                  </a:txBody>
                  <a:tcPr marL="68582" marR="68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Fluid filled abscess with large cavity extending to lateral bicep</a:t>
                      </a:r>
                    </a:p>
                  </a:txBody>
                  <a:tcPr marL="68582" marR="68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5" name="Rectangle 54"/>
          <p:cNvSpPr/>
          <p:nvPr/>
        </p:nvSpPr>
        <p:spPr>
          <a:xfrm>
            <a:off x="1352550" y="4861447"/>
            <a:ext cx="12325351" cy="6858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r>
              <a:rPr lang="en-US" sz="4300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Patient Information</a:t>
            </a:r>
          </a:p>
        </p:txBody>
      </p:sp>
      <p:sp>
        <p:nvSpPr>
          <p:cNvPr id="56" name="Rectangle 55"/>
          <p:cNvSpPr/>
          <p:nvPr/>
        </p:nvSpPr>
        <p:spPr>
          <a:xfrm>
            <a:off x="15764427" y="4831424"/>
            <a:ext cx="12962973" cy="73331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r>
              <a:rPr lang="en-US" sz="4300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Medications</a:t>
            </a:r>
          </a:p>
        </p:txBody>
      </p:sp>
      <p:sp>
        <p:nvSpPr>
          <p:cNvPr id="57" name="Rectangle 56"/>
          <p:cNvSpPr/>
          <p:nvPr/>
        </p:nvSpPr>
        <p:spPr>
          <a:xfrm>
            <a:off x="30251400" y="4900968"/>
            <a:ext cx="12344400" cy="67840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r>
              <a:rPr lang="en-US" sz="4300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Treating Opioid Withdrawal</a:t>
            </a:r>
          </a:p>
        </p:txBody>
      </p:sp>
      <p:pic>
        <p:nvPicPr>
          <p:cNvPr id="1030" name="Picture 6" descr="https://tributescan.snaptivation.com/sites/tributescan.snaptivation.com/files/symbols/nursing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24" y="553997"/>
            <a:ext cx="2703552" cy="270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unionleader.com/storyimage/UL/20131208/NEWS04/131209450/AR/0/AR-131209450.jpg&amp;q=100&amp;maxw=35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0807" y="630970"/>
            <a:ext cx="233463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732251"/>
              </p:ext>
            </p:extLst>
          </p:nvPr>
        </p:nvGraphicFramePr>
        <p:xfrm>
          <a:off x="15777564" y="5579371"/>
          <a:ext cx="12934620" cy="17951602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3584558"/>
                <a:gridCol w="1870205"/>
                <a:gridCol w="2883233"/>
                <a:gridCol w="1493732"/>
                <a:gridCol w="3102892"/>
              </a:tblGrid>
              <a:tr h="5624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1" dirty="0">
                          <a:effectLst/>
                        </a:rPr>
                        <a:t>Medication</a:t>
                      </a:r>
                      <a:endParaRPr lang="en-US" sz="3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Dose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Time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Route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Indication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707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 smtClean="0">
                          <a:effectLst/>
                        </a:rPr>
                        <a:t>Clindamycin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effectLst/>
                        </a:rPr>
                        <a:t>(Dilute with D5W</a:t>
                      </a:r>
                      <a:r>
                        <a:rPr lang="en-US" sz="2400" b="0" baseline="0" dirty="0" smtClean="0">
                          <a:effectLst/>
                        </a:rPr>
                        <a:t> 50ml)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900mg</a:t>
                      </a:r>
                    </a:p>
                    <a:p>
                      <a:pPr marL="0" marR="0" indent="0" algn="l" defTabSz="438491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effectLst/>
                        </a:rPr>
                        <a:t>(30ml/hr)</a:t>
                      </a:r>
                      <a:endParaRPr lang="en-US" sz="2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Q8hrs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IV </a:t>
                      </a:r>
                      <a:endParaRPr lang="en-US" sz="3800" dirty="0" smtClean="0">
                        <a:effectLst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Abscess of left arm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707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 smtClean="0">
                          <a:effectLst/>
                        </a:rPr>
                        <a:t>Vancomycin</a:t>
                      </a:r>
                    </a:p>
                    <a:p>
                      <a:pPr marL="0" marR="0" indent="0" algn="l" defTabSz="438491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effectLst/>
                        </a:rPr>
                        <a:t>(Dilute with</a:t>
                      </a:r>
                      <a:r>
                        <a:rPr lang="en-US" sz="2400" b="0" baseline="0" dirty="0" smtClean="0">
                          <a:effectLst/>
                        </a:rPr>
                        <a:t> </a:t>
                      </a:r>
                      <a:r>
                        <a:rPr lang="en-US" sz="2400" b="0" dirty="0" smtClean="0">
                          <a:effectLst/>
                        </a:rPr>
                        <a:t>D5W</a:t>
                      </a:r>
                      <a:r>
                        <a:rPr lang="en-US" sz="2400" b="0" baseline="0" dirty="0" smtClean="0">
                          <a:effectLst/>
                        </a:rPr>
                        <a:t> 200ml</a:t>
                      </a:r>
                      <a:r>
                        <a:rPr lang="en-US" sz="2400" b="0" dirty="0" smtClean="0">
                          <a:effectLst/>
                        </a:rPr>
                        <a:t>)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1gm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(133ml/hr)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Q8hrs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 smtClean="0">
                          <a:effectLst/>
                        </a:rPr>
                        <a:t>IV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Abscess of left arm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938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0.9% saline (NS</a:t>
                      </a:r>
                      <a:r>
                        <a:rPr lang="en-US" sz="3800" b="0" dirty="0" smtClean="0">
                          <a:effectLst/>
                        </a:rPr>
                        <a:t>)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effectLst/>
                        </a:rPr>
                        <a:t>(Used to flush IV)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10ml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BID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IV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 </a:t>
                      </a:r>
                      <a:r>
                        <a:rPr lang="en-US" sz="3800" dirty="0" smtClean="0">
                          <a:effectLst/>
                        </a:rPr>
                        <a:t>Patency of IV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537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Senna-S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2 tabs </a:t>
                      </a:r>
                      <a:r>
                        <a:rPr lang="en-US" sz="2400" dirty="0">
                          <a:effectLst/>
                        </a:rPr>
                        <a:t>(8.6-50mg)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QD 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PO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Bowel management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108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 smtClean="0">
                          <a:effectLst/>
                        </a:rPr>
                        <a:t>Hydromorphone</a:t>
                      </a:r>
                    </a:p>
                    <a:p>
                      <a:pPr marL="0" marR="0" indent="0" algn="l" defTabSz="438491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effectLst/>
                        </a:rPr>
                        <a:t>(Cannot exceed 6mg in 4hrs)</a:t>
                      </a:r>
                      <a:endParaRPr lang="en-US" sz="24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0.2mg/ml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PCA 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IV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Pain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8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Hydromorphone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4-8mg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Q4hrs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PO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Severe pain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8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Lorazepam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1mg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Q6hrs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IV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Anxiety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8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Ondansetron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4mg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Q8hrs PRN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IV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Nausea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8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Phenergan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6.25mg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Q4hrs PRN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IV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Nausea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8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Dicyclomine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20mg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Q4hrs PRN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PO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GI upset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8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>
                          <a:effectLst/>
                        </a:rPr>
                        <a:t>Hydroxyzine</a:t>
                      </a: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50mg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Q6hrs PRN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PO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Itching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108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 smtClean="0">
                          <a:effectLst/>
                        </a:rPr>
                        <a:t>Clonidine</a:t>
                      </a:r>
                    </a:p>
                    <a:p>
                      <a:pPr marL="0" marR="0" indent="0" algn="l" defTabSz="438491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effectLst/>
                        </a:rPr>
                        <a:t>(Administer x2 days, taper</a:t>
                      </a:r>
                      <a:r>
                        <a:rPr lang="en-US" sz="2400" b="0" baseline="0" dirty="0" smtClean="0">
                          <a:effectLst/>
                        </a:rPr>
                        <a:t> to BID)</a:t>
                      </a:r>
                      <a:endParaRPr lang="en-US" sz="24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0.1mg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TID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PO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Withdrawal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877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 smtClean="0">
                          <a:effectLst/>
                        </a:rPr>
                        <a:t>Clonidine</a:t>
                      </a:r>
                    </a:p>
                    <a:p>
                      <a:pPr marL="0" marR="0" indent="0" algn="l" defTabSz="438491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effectLst/>
                        </a:rPr>
                        <a:t>(Administer x2 days, taper</a:t>
                      </a:r>
                      <a:r>
                        <a:rPr lang="en-US" sz="2400" b="0" baseline="0" dirty="0" smtClean="0">
                          <a:effectLst/>
                        </a:rPr>
                        <a:t> to QD)</a:t>
                      </a:r>
                      <a:endParaRPr lang="en-US" sz="2400" b="0" dirty="0" smtClean="0"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0.1mg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BID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PO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Withdrawal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877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b="0" dirty="0" smtClean="0">
                          <a:effectLst/>
                        </a:rPr>
                        <a:t>Clonidine</a:t>
                      </a:r>
                    </a:p>
                    <a:p>
                      <a:pPr marL="0" marR="0" indent="0" algn="l" defTabSz="4384915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effectLst/>
                        </a:rPr>
                        <a:t>(Administer x2 days</a:t>
                      </a:r>
                      <a:r>
                        <a:rPr lang="en-US" sz="2400" b="0" baseline="0" dirty="0" smtClean="0">
                          <a:effectLst/>
                        </a:rPr>
                        <a:t> and discontinue)</a:t>
                      </a:r>
                      <a:endParaRPr lang="en-US" sz="2400" b="0" dirty="0" smtClean="0"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0.1mg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QD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PO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800" dirty="0">
                          <a:effectLst/>
                        </a:rPr>
                        <a:t>Withdrawal</a:t>
                      </a:r>
                      <a:endParaRPr lang="en-US" sz="3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" name="Text Box 193"/>
          <p:cNvSpPr txBox="1">
            <a:spLocks noChangeArrowheads="1"/>
          </p:cNvSpPr>
          <p:nvPr/>
        </p:nvSpPr>
        <p:spPr bwMode="auto">
          <a:xfrm>
            <a:off x="1378973" y="24834603"/>
            <a:ext cx="12344400" cy="4985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137021" tIns="137021" rIns="137021" bIns="137021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+mn-lt"/>
              </a:rPr>
              <a:t>Susceptibility of culture not yet determined, vancomycin </a:t>
            </a:r>
            <a:r>
              <a:rPr lang="en-US" sz="3400" dirty="0" smtClean="0">
                <a:latin typeface="+mn-lt"/>
              </a:rPr>
              <a:t>&amp; </a:t>
            </a:r>
            <a:r>
              <a:rPr lang="en-US" sz="3400" dirty="0" smtClean="0">
                <a:latin typeface="+mn-lt"/>
              </a:rPr>
              <a:t>clindamycin are </a:t>
            </a:r>
            <a:r>
              <a:rPr lang="en-US" sz="3400" dirty="0" smtClean="0">
                <a:latin typeface="+mn-lt"/>
              </a:rPr>
              <a:t>being administered </a:t>
            </a:r>
            <a:r>
              <a:rPr lang="en-US" sz="3400" dirty="0" smtClean="0">
                <a:latin typeface="+mn-lt"/>
              </a:rPr>
              <a:t>until the therapeutic </a:t>
            </a:r>
            <a:r>
              <a:rPr lang="en-US" sz="3400" dirty="0">
                <a:latin typeface="+mn-lt"/>
              </a:rPr>
              <a:t>level is reached and culture results are obtained. </a:t>
            </a:r>
            <a:endParaRPr lang="en-US" sz="3400" dirty="0" smtClean="0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+mn-lt"/>
              </a:rPr>
              <a:t>Vancomycin dose is determined by daily blood trough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+mn-lt"/>
              </a:rPr>
              <a:t>Vancomycin if often used if suspected infection , especially when Staphylococcus  is present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+mn-lt"/>
              </a:rPr>
              <a:t>Once a culture and sensitivity is determined, the antibiotic will be adjusted and/or changed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400" dirty="0">
              <a:latin typeface="Calibri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378973" y="24156200"/>
            <a:ext cx="12344400" cy="67840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0" tIns="34258" rIns="68520" bIns="34258" rtlCol="0" anchor="ctr"/>
          <a:lstStyle/>
          <a:p>
            <a:pPr algn="ctr"/>
            <a:r>
              <a:rPr lang="en-US" sz="43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Determining </a:t>
            </a:r>
            <a:r>
              <a:rPr lang="en-US" sz="4300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Antibiotic Use</a:t>
            </a:r>
          </a:p>
        </p:txBody>
      </p:sp>
      <p:pic>
        <p:nvPicPr>
          <p:cNvPr id="1028" name="Picture 4" descr="http://www.picturesgoogle.com/wp-content/uploads/2013/12/Drugs-pills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0" y="24128894"/>
            <a:ext cx="5629266" cy="3531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acesurgical.com/media/catalog/category/ivadmin-flyout_2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0" y="24532310"/>
            <a:ext cx="3637088" cy="3128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www.hospira.com/Images/0409-2634-01_81-3396_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4600" y="24086950"/>
            <a:ext cx="4476749" cy="347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img.tfd.com/dorland/thumbs/abscess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003" y="16500774"/>
            <a:ext cx="10508443" cy="730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Flowchart: Process 32"/>
          <p:cNvSpPr/>
          <p:nvPr/>
        </p:nvSpPr>
        <p:spPr>
          <a:xfrm>
            <a:off x="43129200" y="4114801"/>
            <a:ext cx="762000" cy="28803599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Flowchart: Process 45"/>
          <p:cNvSpPr/>
          <p:nvPr/>
        </p:nvSpPr>
        <p:spPr>
          <a:xfrm>
            <a:off x="-20347" y="4114800"/>
            <a:ext cx="762000" cy="28803599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25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5826</TotalTime>
  <Words>487</Words>
  <Application>Microsoft Office PowerPoint</Application>
  <PresentationFormat>Custom</PresentationFormat>
  <Paragraphs>161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Genigraphics LLC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Genigraphics Research Poster Template 36x48</dc:title>
  <dc:creator>Jay Larson</dc:creator>
  <dc:description>Quality poster printing
www.genigraphics.com
1-800-790-4001</dc:description>
  <cp:lastModifiedBy>Mali</cp:lastModifiedBy>
  <cp:revision>130</cp:revision>
  <cp:lastPrinted>2013-02-12T02:21:55Z</cp:lastPrinted>
  <dcterms:created xsi:type="dcterms:W3CDTF">2013-02-10T21:14:48Z</dcterms:created>
  <dcterms:modified xsi:type="dcterms:W3CDTF">2015-04-22T11:36:56Z</dcterms:modified>
</cp:coreProperties>
</file>