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27432000" cy="18288000"/>
  <p:notesSz cx="6858000" cy="9144000"/>
  <p:defaultTextStyle>
    <a:defPPr>
      <a:defRPr lang="en-US"/>
    </a:defPPr>
    <a:lvl1pPr marL="0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1pPr>
    <a:lvl2pPr marL="1306266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2pPr>
    <a:lvl3pPr marL="2612532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3pPr>
    <a:lvl4pPr marL="3918798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4pPr>
    <a:lvl5pPr marL="5225064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5pPr>
    <a:lvl6pPr marL="6531331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6pPr>
    <a:lvl7pPr marL="7837597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7pPr>
    <a:lvl8pPr marL="9143863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8pPr>
    <a:lvl9pPr marL="10450129" algn="l" defTabSz="2612532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1E83"/>
    <a:srgbClr val="004080"/>
    <a:srgbClr val="E44C3D"/>
    <a:srgbClr val="6F87B1"/>
    <a:srgbClr val="7495BD"/>
    <a:srgbClr val="6B89AF"/>
    <a:srgbClr val="5C7696"/>
    <a:srgbClr val="9EC477"/>
    <a:srgbClr val="80C433"/>
    <a:srgbClr val="88C4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-1992" y="-144"/>
      </p:cViewPr>
      <p:guideLst>
        <p:guide orient="horz" pos="5760"/>
        <p:guide pos="86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5681135"/>
            <a:ext cx="23317200" cy="39200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0363200"/>
            <a:ext cx="19202400" cy="4673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06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612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918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225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531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837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143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450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868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28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6939" y="11751735"/>
            <a:ext cx="23317200" cy="3632200"/>
          </a:xfrm>
        </p:spPr>
        <p:txBody>
          <a:bodyPr anchor="t"/>
          <a:lstStyle>
            <a:lvl1pPr algn="l">
              <a:defRPr sz="11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6939" y="7751236"/>
            <a:ext cx="23317200" cy="4000499"/>
          </a:xfrm>
        </p:spPr>
        <p:txBody>
          <a:bodyPr anchor="b"/>
          <a:lstStyle>
            <a:lvl1pPr marL="0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1pPr>
            <a:lvl2pPr marL="1306266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2pPr>
            <a:lvl3pPr marL="2612532" indent="0">
              <a:buNone/>
              <a:defRPr sz="4600">
                <a:solidFill>
                  <a:schemeClr val="tx1">
                    <a:tint val="75000"/>
                  </a:schemeClr>
                </a:solidFill>
              </a:defRPr>
            </a:lvl3pPr>
            <a:lvl4pPr marL="3918798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4pPr>
            <a:lvl5pPr marL="5225064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5pPr>
            <a:lvl6pPr marL="6531331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6pPr>
            <a:lvl7pPr marL="7837597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7pPr>
            <a:lvl8pPr marL="9143863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8pPr>
            <a:lvl9pPr marL="10450129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89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4267201"/>
            <a:ext cx="12115800" cy="12069235"/>
          </a:xfrm>
        </p:spPr>
        <p:txBody>
          <a:bodyPr/>
          <a:lstStyle>
            <a:lvl1pPr>
              <a:defRPr sz="8000"/>
            </a:lvl1pPr>
            <a:lvl2pPr>
              <a:defRPr sz="6900"/>
            </a:lvl2pPr>
            <a:lvl3pPr>
              <a:defRPr sz="5700"/>
            </a:lvl3pPr>
            <a:lvl4pPr>
              <a:defRPr sz="5100"/>
            </a:lvl4pPr>
            <a:lvl5pPr>
              <a:defRPr sz="5100"/>
            </a:lvl5pPr>
            <a:lvl6pPr>
              <a:defRPr sz="5100"/>
            </a:lvl6pPr>
            <a:lvl7pPr>
              <a:defRPr sz="5100"/>
            </a:lvl7pPr>
            <a:lvl8pPr>
              <a:defRPr sz="5100"/>
            </a:lvl8pPr>
            <a:lvl9pPr>
              <a:defRPr sz="5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944600" y="4267201"/>
            <a:ext cx="12115800" cy="12069235"/>
          </a:xfrm>
        </p:spPr>
        <p:txBody>
          <a:bodyPr/>
          <a:lstStyle>
            <a:lvl1pPr>
              <a:defRPr sz="8000"/>
            </a:lvl1pPr>
            <a:lvl2pPr>
              <a:defRPr sz="6900"/>
            </a:lvl2pPr>
            <a:lvl3pPr>
              <a:defRPr sz="5700"/>
            </a:lvl3pPr>
            <a:lvl4pPr>
              <a:defRPr sz="5100"/>
            </a:lvl4pPr>
            <a:lvl5pPr>
              <a:defRPr sz="5100"/>
            </a:lvl5pPr>
            <a:lvl6pPr>
              <a:defRPr sz="5100"/>
            </a:lvl6pPr>
            <a:lvl7pPr>
              <a:defRPr sz="5100"/>
            </a:lvl7pPr>
            <a:lvl8pPr>
              <a:defRPr sz="5100"/>
            </a:lvl8pPr>
            <a:lvl9pPr>
              <a:defRPr sz="5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350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4093635"/>
            <a:ext cx="12120564" cy="1706032"/>
          </a:xfrm>
        </p:spPr>
        <p:txBody>
          <a:bodyPr anchor="b"/>
          <a:lstStyle>
            <a:lvl1pPr marL="0" indent="0">
              <a:buNone/>
              <a:defRPr sz="6900" b="1"/>
            </a:lvl1pPr>
            <a:lvl2pPr marL="1306266" indent="0">
              <a:buNone/>
              <a:defRPr sz="5700" b="1"/>
            </a:lvl2pPr>
            <a:lvl3pPr marL="2612532" indent="0">
              <a:buNone/>
              <a:defRPr sz="5100" b="1"/>
            </a:lvl3pPr>
            <a:lvl4pPr marL="3918798" indent="0">
              <a:buNone/>
              <a:defRPr sz="4600" b="1"/>
            </a:lvl4pPr>
            <a:lvl5pPr marL="5225064" indent="0">
              <a:buNone/>
              <a:defRPr sz="4600" b="1"/>
            </a:lvl5pPr>
            <a:lvl6pPr marL="6531331" indent="0">
              <a:buNone/>
              <a:defRPr sz="4600" b="1"/>
            </a:lvl6pPr>
            <a:lvl7pPr marL="7837597" indent="0">
              <a:buNone/>
              <a:defRPr sz="4600" b="1"/>
            </a:lvl7pPr>
            <a:lvl8pPr marL="9143863" indent="0">
              <a:buNone/>
              <a:defRPr sz="4600" b="1"/>
            </a:lvl8pPr>
            <a:lvl9pPr marL="10450129" indent="0">
              <a:buNone/>
              <a:defRPr sz="4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5799667"/>
            <a:ext cx="12120564" cy="10536768"/>
          </a:xfrm>
        </p:spPr>
        <p:txBody>
          <a:bodyPr/>
          <a:lstStyle>
            <a:lvl1pPr>
              <a:defRPr sz="6900"/>
            </a:lvl1pPr>
            <a:lvl2pPr>
              <a:defRPr sz="5700"/>
            </a:lvl2pPr>
            <a:lvl3pPr>
              <a:defRPr sz="5100"/>
            </a:lvl3pPr>
            <a:lvl4pPr>
              <a:defRPr sz="4600"/>
            </a:lvl4pPr>
            <a:lvl5pPr>
              <a:defRPr sz="4600"/>
            </a:lvl5pPr>
            <a:lvl6pPr>
              <a:defRPr sz="4600"/>
            </a:lvl6pPr>
            <a:lvl7pPr>
              <a:defRPr sz="4600"/>
            </a:lvl7pPr>
            <a:lvl8pPr>
              <a:defRPr sz="4600"/>
            </a:lvl8pPr>
            <a:lvl9pPr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935077" y="4093635"/>
            <a:ext cx="12125325" cy="1706032"/>
          </a:xfrm>
        </p:spPr>
        <p:txBody>
          <a:bodyPr anchor="b"/>
          <a:lstStyle>
            <a:lvl1pPr marL="0" indent="0">
              <a:buNone/>
              <a:defRPr sz="6900" b="1"/>
            </a:lvl1pPr>
            <a:lvl2pPr marL="1306266" indent="0">
              <a:buNone/>
              <a:defRPr sz="5700" b="1"/>
            </a:lvl2pPr>
            <a:lvl3pPr marL="2612532" indent="0">
              <a:buNone/>
              <a:defRPr sz="5100" b="1"/>
            </a:lvl3pPr>
            <a:lvl4pPr marL="3918798" indent="0">
              <a:buNone/>
              <a:defRPr sz="4600" b="1"/>
            </a:lvl4pPr>
            <a:lvl5pPr marL="5225064" indent="0">
              <a:buNone/>
              <a:defRPr sz="4600" b="1"/>
            </a:lvl5pPr>
            <a:lvl6pPr marL="6531331" indent="0">
              <a:buNone/>
              <a:defRPr sz="4600" b="1"/>
            </a:lvl6pPr>
            <a:lvl7pPr marL="7837597" indent="0">
              <a:buNone/>
              <a:defRPr sz="4600" b="1"/>
            </a:lvl7pPr>
            <a:lvl8pPr marL="9143863" indent="0">
              <a:buNone/>
              <a:defRPr sz="4600" b="1"/>
            </a:lvl8pPr>
            <a:lvl9pPr marL="10450129" indent="0">
              <a:buNone/>
              <a:defRPr sz="4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935077" y="5799667"/>
            <a:ext cx="12125325" cy="10536768"/>
          </a:xfrm>
        </p:spPr>
        <p:txBody>
          <a:bodyPr/>
          <a:lstStyle>
            <a:lvl1pPr>
              <a:defRPr sz="6900"/>
            </a:lvl1pPr>
            <a:lvl2pPr>
              <a:defRPr sz="5700"/>
            </a:lvl2pPr>
            <a:lvl3pPr>
              <a:defRPr sz="5100"/>
            </a:lvl3pPr>
            <a:lvl4pPr>
              <a:defRPr sz="4600"/>
            </a:lvl4pPr>
            <a:lvl5pPr>
              <a:defRPr sz="4600"/>
            </a:lvl5pPr>
            <a:lvl6pPr>
              <a:defRPr sz="4600"/>
            </a:lvl6pPr>
            <a:lvl7pPr>
              <a:defRPr sz="4600"/>
            </a:lvl7pPr>
            <a:lvl8pPr>
              <a:defRPr sz="4600"/>
            </a:lvl8pPr>
            <a:lvl9pPr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03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05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782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2" y="728133"/>
            <a:ext cx="9024939" cy="3098800"/>
          </a:xfrm>
        </p:spPr>
        <p:txBody>
          <a:bodyPr anchor="b"/>
          <a:lstStyle>
            <a:lvl1pPr algn="l">
              <a:defRPr sz="5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5150" y="728135"/>
            <a:ext cx="15335250" cy="15608301"/>
          </a:xfrm>
        </p:spPr>
        <p:txBody>
          <a:bodyPr/>
          <a:lstStyle>
            <a:lvl1pPr>
              <a:defRPr sz="9100"/>
            </a:lvl1pPr>
            <a:lvl2pPr>
              <a:defRPr sz="8000"/>
            </a:lvl2pPr>
            <a:lvl3pPr>
              <a:defRPr sz="6900"/>
            </a:lvl3pPr>
            <a:lvl4pPr>
              <a:defRPr sz="5700"/>
            </a:lvl4pPr>
            <a:lvl5pPr>
              <a:defRPr sz="5700"/>
            </a:lvl5pPr>
            <a:lvl6pPr>
              <a:defRPr sz="5700"/>
            </a:lvl6pPr>
            <a:lvl7pPr>
              <a:defRPr sz="5700"/>
            </a:lvl7pPr>
            <a:lvl8pPr>
              <a:defRPr sz="5700"/>
            </a:lvl8pPr>
            <a:lvl9pPr>
              <a:defRPr sz="5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2" y="3826935"/>
            <a:ext cx="9024939" cy="12509501"/>
          </a:xfrm>
        </p:spPr>
        <p:txBody>
          <a:bodyPr/>
          <a:lstStyle>
            <a:lvl1pPr marL="0" indent="0">
              <a:buNone/>
              <a:defRPr sz="4000"/>
            </a:lvl1pPr>
            <a:lvl2pPr marL="1306266" indent="0">
              <a:buNone/>
              <a:defRPr sz="3400"/>
            </a:lvl2pPr>
            <a:lvl3pPr marL="2612532" indent="0">
              <a:buNone/>
              <a:defRPr sz="2900"/>
            </a:lvl3pPr>
            <a:lvl4pPr marL="3918798" indent="0">
              <a:buNone/>
              <a:defRPr sz="2600"/>
            </a:lvl4pPr>
            <a:lvl5pPr marL="5225064" indent="0">
              <a:buNone/>
              <a:defRPr sz="2600"/>
            </a:lvl5pPr>
            <a:lvl6pPr marL="6531331" indent="0">
              <a:buNone/>
              <a:defRPr sz="2600"/>
            </a:lvl6pPr>
            <a:lvl7pPr marL="7837597" indent="0">
              <a:buNone/>
              <a:defRPr sz="2600"/>
            </a:lvl7pPr>
            <a:lvl8pPr marL="9143863" indent="0">
              <a:buNone/>
              <a:defRPr sz="2600"/>
            </a:lvl8pPr>
            <a:lvl9pPr marL="10450129" indent="0">
              <a:buNone/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465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6864" y="12801600"/>
            <a:ext cx="16459200" cy="1511301"/>
          </a:xfrm>
        </p:spPr>
        <p:txBody>
          <a:bodyPr anchor="b"/>
          <a:lstStyle>
            <a:lvl1pPr algn="l">
              <a:defRPr sz="5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76864" y="1634067"/>
            <a:ext cx="16459200" cy="10972800"/>
          </a:xfrm>
        </p:spPr>
        <p:txBody>
          <a:bodyPr/>
          <a:lstStyle>
            <a:lvl1pPr marL="0" indent="0">
              <a:buNone/>
              <a:defRPr sz="9100"/>
            </a:lvl1pPr>
            <a:lvl2pPr marL="1306266" indent="0">
              <a:buNone/>
              <a:defRPr sz="8000"/>
            </a:lvl2pPr>
            <a:lvl3pPr marL="2612532" indent="0">
              <a:buNone/>
              <a:defRPr sz="6900"/>
            </a:lvl3pPr>
            <a:lvl4pPr marL="3918798" indent="0">
              <a:buNone/>
              <a:defRPr sz="5700"/>
            </a:lvl4pPr>
            <a:lvl5pPr marL="5225064" indent="0">
              <a:buNone/>
              <a:defRPr sz="5700"/>
            </a:lvl5pPr>
            <a:lvl6pPr marL="6531331" indent="0">
              <a:buNone/>
              <a:defRPr sz="5700"/>
            </a:lvl6pPr>
            <a:lvl7pPr marL="7837597" indent="0">
              <a:buNone/>
              <a:defRPr sz="5700"/>
            </a:lvl7pPr>
            <a:lvl8pPr marL="9143863" indent="0">
              <a:buNone/>
              <a:defRPr sz="5700"/>
            </a:lvl8pPr>
            <a:lvl9pPr marL="10450129" indent="0">
              <a:buNone/>
              <a:defRPr sz="5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76864" y="14312901"/>
            <a:ext cx="16459200" cy="2146299"/>
          </a:xfrm>
        </p:spPr>
        <p:txBody>
          <a:bodyPr/>
          <a:lstStyle>
            <a:lvl1pPr marL="0" indent="0">
              <a:buNone/>
              <a:defRPr sz="4000"/>
            </a:lvl1pPr>
            <a:lvl2pPr marL="1306266" indent="0">
              <a:buNone/>
              <a:defRPr sz="3400"/>
            </a:lvl2pPr>
            <a:lvl3pPr marL="2612532" indent="0">
              <a:buNone/>
              <a:defRPr sz="2900"/>
            </a:lvl3pPr>
            <a:lvl4pPr marL="3918798" indent="0">
              <a:buNone/>
              <a:defRPr sz="2600"/>
            </a:lvl4pPr>
            <a:lvl5pPr marL="5225064" indent="0">
              <a:buNone/>
              <a:defRPr sz="2600"/>
            </a:lvl5pPr>
            <a:lvl6pPr marL="6531331" indent="0">
              <a:buNone/>
              <a:defRPr sz="2600"/>
            </a:lvl6pPr>
            <a:lvl7pPr marL="7837597" indent="0">
              <a:buNone/>
              <a:defRPr sz="2600"/>
            </a:lvl7pPr>
            <a:lvl8pPr marL="9143863" indent="0">
              <a:buNone/>
              <a:defRPr sz="2600"/>
            </a:lvl8pPr>
            <a:lvl9pPr marL="10450129" indent="0">
              <a:buNone/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26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888200" y="732369"/>
            <a:ext cx="6172200" cy="1560406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732369"/>
            <a:ext cx="18059400" cy="156040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244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732368"/>
            <a:ext cx="24688800" cy="3048000"/>
          </a:xfrm>
          <a:prstGeom prst="rect">
            <a:avLst/>
          </a:prstGeom>
        </p:spPr>
        <p:txBody>
          <a:bodyPr vert="horz" lIns="261253" tIns="130627" rIns="261253" bIns="13062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4267201"/>
            <a:ext cx="24688800" cy="12069235"/>
          </a:xfrm>
          <a:prstGeom prst="rect">
            <a:avLst/>
          </a:prstGeom>
        </p:spPr>
        <p:txBody>
          <a:bodyPr vert="horz" lIns="261253" tIns="130627" rIns="261253" bIns="13062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16950268"/>
            <a:ext cx="6400800" cy="973667"/>
          </a:xfrm>
          <a:prstGeom prst="rect">
            <a:avLst/>
          </a:prstGeom>
        </p:spPr>
        <p:txBody>
          <a:bodyPr vert="horz" lIns="261253" tIns="130627" rIns="261253" bIns="130627" rtlCol="0" anchor="ctr"/>
          <a:lstStyle>
            <a:lvl1pPr algn="l">
              <a:defRPr sz="3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AA466-DF5F-4F48-8572-03FA58C53620}" type="datetimeFigureOut">
              <a:rPr lang="en-US" smtClean="0"/>
              <a:t>4/21/15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72600" y="16950268"/>
            <a:ext cx="8686800" cy="973667"/>
          </a:xfrm>
          <a:prstGeom prst="rect">
            <a:avLst/>
          </a:prstGeom>
        </p:spPr>
        <p:txBody>
          <a:bodyPr vert="horz" lIns="261253" tIns="130627" rIns="261253" bIns="130627" rtlCol="0" anchor="ctr"/>
          <a:lstStyle>
            <a:lvl1pPr algn="ctr">
              <a:defRPr sz="3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659600" y="16950268"/>
            <a:ext cx="6400800" cy="973667"/>
          </a:xfrm>
          <a:prstGeom prst="rect">
            <a:avLst/>
          </a:prstGeom>
        </p:spPr>
        <p:txBody>
          <a:bodyPr vert="horz" lIns="261253" tIns="130627" rIns="261253" bIns="130627" rtlCol="0" anchor="ctr"/>
          <a:lstStyle>
            <a:lvl1pPr algn="r">
              <a:defRPr sz="3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93EC1-8620-46A4-A4C2-2FC88ED3D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3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612532" rtl="0" eaLnBrk="1" latinLnBrk="0" hangingPunct="1">
        <a:spcBef>
          <a:spcPct val="0"/>
        </a:spcBef>
        <a:buNone/>
        <a:defRPr sz="1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79700" indent="-979700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1pPr>
      <a:lvl2pPr marL="2122682" indent="-816416" algn="l" defTabSz="2612532" rtl="0" eaLnBrk="1" latinLnBrk="0" hangingPunct="1">
        <a:spcBef>
          <a:spcPct val="20000"/>
        </a:spcBef>
        <a:buFont typeface="Arial" panose="020B0604020202020204" pitchFamily="34" charset="0"/>
        <a:buChar char="–"/>
        <a:defRPr sz="8000" kern="1200">
          <a:solidFill>
            <a:schemeClr val="tx1"/>
          </a:solidFill>
          <a:latin typeface="+mn-lt"/>
          <a:ea typeface="+mn-ea"/>
          <a:cs typeface="+mn-cs"/>
        </a:defRPr>
      </a:lvl2pPr>
      <a:lvl3pPr marL="3265665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3pPr>
      <a:lvl4pPr marL="4571931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–"/>
        <a:defRPr sz="5700" kern="1200">
          <a:solidFill>
            <a:schemeClr val="tx1"/>
          </a:solidFill>
          <a:latin typeface="+mn-lt"/>
          <a:ea typeface="+mn-ea"/>
          <a:cs typeface="+mn-cs"/>
        </a:defRPr>
      </a:lvl4pPr>
      <a:lvl5pPr marL="5878198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»"/>
        <a:defRPr sz="5700" kern="1200">
          <a:solidFill>
            <a:schemeClr val="tx1"/>
          </a:solidFill>
          <a:latin typeface="+mn-lt"/>
          <a:ea typeface="+mn-ea"/>
          <a:cs typeface="+mn-cs"/>
        </a:defRPr>
      </a:lvl5pPr>
      <a:lvl6pPr marL="7184464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6pPr>
      <a:lvl7pPr marL="8490730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7pPr>
      <a:lvl8pPr marL="9796996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8pPr>
      <a:lvl9pPr marL="11103262" indent="-653133" algn="l" defTabSz="2612532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1pPr>
      <a:lvl2pPr marL="1306266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2pPr>
      <a:lvl3pPr marL="2612532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3pPr>
      <a:lvl4pPr marL="3918798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4pPr>
      <a:lvl5pPr marL="5225064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5pPr>
      <a:lvl6pPr marL="6531331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6pPr>
      <a:lvl7pPr marL="7837597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7pPr>
      <a:lvl8pPr marL="9143863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8pPr>
      <a:lvl9pPr marL="10450129" algn="l" defTabSz="2612532" rtl="0" eaLnBrk="1" latinLnBrk="0" hangingPunct="1">
        <a:defRPr sz="5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2.jpg"/><Relationship Id="rId5" Type="http://schemas.openxmlformats.org/officeDocument/2006/relationships/image" Target="../media/image3.jpg"/><Relationship Id="rId6" Type="http://schemas.openxmlformats.org/officeDocument/2006/relationships/image" Target="../media/image4.jpg"/><Relationship Id="rId7" Type="http://schemas.openxmlformats.org/officeDocument/2006/relationships/image" Target="../media/image5.jpg"/><Relationship Id="rId8" Type="http://schemas.openxmlformats.org/officeDocument/2006/relationships/image" Target="../media/image6.jpg"/><Relationship Id="rId9" Type="http://schemas.openxmlformats.org/officeDocument/2006/relationships/image" Target="../media/image7.jpg"/><Relationship Id="rId10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9EC477"/>
            </a:gs>
            <a:gs pos="100000">
              <a:srgbClr val="FFFFF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705600" y="3650159"/>
            <a:ext cx="5858300" cy="769441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Patient Presentation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81800" y="4460319"/>
            <a:ext cx="780848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tx2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9"/>
                </a:solidFill>
              </a:rPr>
              <a:t>81 year old male</a:t>
            </a:r>
          </a:p>
          <a:p>
            <a:pPr marL="457200" indent="-457200">
              <a:buClr>
                <a:schemeClr val="tx2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9"/>
                </a:solidFill>
              </a:rPr>
              <a:t>Admitted to ED with chest pain and weakness</a:t>
            </a:r>
          </a:p>
          <a:p>
            <a:pPr marL="457200" indent="-457200">
              <a:buClr>
                <a:schemeClr val="tx2"/>
              </a:buClr>
              <a:buSzPct val="60000"/>
              <a:buFont typeface="Wingdings" charset="2"/>
              <a:buChar char="Ø"/>
            </a:pPr>
            <a:r>
              <a:rPr lang="en-US" sz="2600" dirty="0" err="1" smtClean="0">
                <a:solidFill>
                  <a:srgbClr val="000099"/>
                </a:solidFill>
              </a:rPr>
              <a:t>Ht</a:t>
            </a:r>
            <a:r>
              <a:rPr lang="en-US" sz="2600" dirty="0" smtClean="0">
                <a:solidFill>
                  <a:srgbClr val="000099"/>
                </a:solidFill>
              </a:rPr>
              <a:t>: 5’8” </a:t>
            </a:r>
            <a:r>
              <a:rPr lang="en-US" sz="2600" dirty="0" err="1" smtClean="0">
                <a:solidFill>
                  <a:srgbClr val="000099"/>
                </a:solidFill>
              </a:rPr>
              <a:t>Wt</a:t>
            </a:r>
            <a:r>
              <a:rPr lang="en-US" sz="2600" dirty="0" smtClean="0">
                <a:solidFill>
                  <a:srgbClr val="000099"/>
                </a:solidFill>
              </a:rPr>
              <a:t>: 130lbs  BMI: 21.63kg/m2</a:t>
            </a:r>
          </a:p>
          <a:p>
            <a:pPr marL="457200" indent="-457200">
              <a:buClr>
                <a:schemeClr val="tx2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91E83"/>
                </a:solidFill>
              </a:rPr>
              <a:t>Allergies: </a:t>
            </a:r>
            <a:r>
              <a:rPr lang="en-US" sz="2600" dirty="0" err="1" smtClean="0">
                <a:solidFill>
                  <a:srgbClr val="091E83"/>
                </a:solidFill>
              </a:rPr>
              <a:t>Lisinopril</a:t>
            </a:r>
            <a:r>
              <a:rPr lang="en-US" sz="2600" dirty="0" smtClean="0">
                <a:solidFill>
                  <a:srgbClr val="091E83"/>
                </a:solidFill>
              </a:rPr>
              <a:t>, </a:t>
            </a:r>
            <a:r>
              <a:rPr lang="en-US" sz="2600" dirty="0" err="1" smtClean="0">
                <a:solidFill>
                  <a:srgbClr val="091E83"/>
                </a:solidFill>
              </a:rPr>
              <a:t>Monopril</a:t>
            </a:r>
            <a:r>
              <a:rPr lang="en-US" sz="2600" dirty="0" smtClean="0">
                <a:solidFill>
                  <a:srgbClr val="091E83"/>
                </a:solidFill>
              </a:rPr>
              <a:t>, </a:t>
            </a:r>
            <a:r>
              <a:rPr lang="en-US" sz="2600" dirty="0" err="1" smtClean="0">
                <a:solidFill>
                  <a:srgbClr val="091E83"/>
                </a:solidFill>
              </a:rPr>
              <a:t>Trusopt</a:t>
            </a:r>
            <a:r>
              <a:rPr lang="en-US" sz="2600" dirty="0" smtClean="0">
                <a:solidFill>
                  <a:srgbClr val="091E83"/>
                </a:solidFill>
              </a:rPr>
              <a:t> (</a:t>
            </a:r>
            <a:r>
              <a:rPr lang="en-US" sz="2600" dirty="0" err="1" smtClean="0">
                <a:solidFill>
                  <a:srgbClr val="091E83"/>
                </a:solidFill>
              </a:rPr>
              <a:t>Dorzolamide</a:t>
            </a:r>
            <a:r>
              <a:rPr lang="en-US" sz="2600" dirty="0" smtClean="0">
                <a:solidFill>
                  <a:srgbClr val="091E83"/>
                </a:solidFill>
              </a:rPr>
              <a:t>) eye drops, </a:t>
            </a:r>
            <a:r>
              <a:rPr lang="en-US" sz="2600" dirty="0" smtClean="0">
                <a:solidFill>
                  <a:srgbClr val="091E83"/>
                </a:solidFill>
              </a:rPr>
              <a:t>inflammation </a:t>
            </a:r>
            <a:r>
              <a:rPr lang="en-US" sz="2600" dirty="0" smtClean="0">
                <a:solidFill>
                  <a:srgbClr val="091E83"/>
                </a:solidFill>
              </a:rPr>
              <a:t>with penicillin</a:t>
            </a:r>
            <a:endParaRPr lang="en-US" sz="2600" dirty="0">
              <a:solidFill>
                <a:srgbClr val="091E83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05600" y="6629400"/>
            <a:ext cx="5894394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Medical History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90900" y="14851559"/>
            <a:ext cx="5858300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Core Patient Variables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54805" y="12108359"/>
            <a:ext cx="5894395" cy="76944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Admitting Diagnosis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8600" y="4016514"/>
            <a:ext cx="5416549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Vitals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52400"/>
            <a:ext cx="16459200" cy="3276600"/>
          </a:xfrm>
          <a:prstGeom prst="rect">
            <a:avLst/>
          </a:prstGeom>
          <a:solidFill>
            <a:srgbClr val="6F87B1"/>
          </a:solidFill>
          <a:ln w="57150" cmpd="sng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600200" y="244256"/>
            <a:ext cx="15240000" cy="3108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err="1" smtClean="0">
                <a:solidFill>
                  <a:schemeClr val="bg1"/>
                </a:solidFill>
                <a:latin typeface="Helvetica"/>
                <a:cs typeface="Helvetica"/>
              </a:rPr>
              <a:t>Urosepsis</a:t>
            </a:r>
            <a:r>
              <a:rPr lang="en-US" sz="5400" b="1" dirty="0" smtClean="0">
                <a:solidFill>
                  <a:schemeClr val="bg1"/>
                </a:solidFill>
                <a:latin typeface="Helvetica"/>
                <a:cs typeface="Helvetica"/>
              </a:rPr>
              <a:t> Case Study</a:t>
            </a:r>
          </a:p>
          <a:p>
            <a:pPr algn="ctr">
              <a:spcBef>
                <a:spcPts val="1200"/>
              </a:spcBef>
            </a:pPr>
            <a:r>
              <a:rPr lang="en-US" sz="4400" b="1" dirty="0" smtClean="0">
                <a:solidFill>
                  <a:schemeClr val="bg1"/>
                </a:solidFill>
              </a:rPr>
              <a:t>Amy Poisson</a:t>
            </a:r>
          </a:p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Nursing Department, College of Health &amp; Human Services </a:t>
            </a:r>
          </a:p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University of New Hampshire Durham, NH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4" name="Picture 2" descr="New Logo for University of New Hampshire by Chermayeff &amp; Geismar &amp; Haviv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57" b="81853" l="20000" r="79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67" t="17687" r="21163" b="16319"/>
          <a:stretch/>
        </p:blipFill>
        <p:spPr bwMode="auto">
          <a:xfrm>
            <a:off x="399197" y="511076"/>
            <a:ext cx="1963003" cy="23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81800" y="7543800"/>
            <a:ext cx="57150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COPD</a:t>
            </a:r>
            <a:endParaRPr lang="en-US" sz="2600" dirty="0">
              <a:solidFill>
                <a:srgbClr val="000090"/>
              </a:solidFill>
            </a:endParaRP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Cardiomyopathy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Coronary </a:t>
            </a:r>
            <a:r>
              <a:rPr lang="en-US" sz="2600" dirty="0">
                <a:solidFill>
                  <a:srgbClr val="000090"/>
                </a:solidFill>
              </a:rPr>
              <a:t>Artery Disease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err="1" smtClean="0">
                <a:solidFill>
                  <a:srgbClr val="000090"/>
                </a:solidFill>
              </a:rPr>
              <a:t>Valvular</a:t>
            </a:r>
            <a:r>
              <a:rPr lang="en-US" sz="2600" dirty="0" smtClean="0">
                <a:solidFill>
                  <a:srgbClr val="000090"/>
                </a:solidFill>
              </a:rPr>
              <a:t> </a:t>
            </a:r>
            <a:r>
              <a:rPr lang="en-US" sz="2600" dirty="0">
                <a:solidFill>
                  <a:srgbClr val="000090"/>
                </a:solidFill>
              </a:rPr>
              <a:t>Disease</a:t>
            </a:r>
          </a:p>
          <a:p>
            <a:pPr marL="45720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Dyslipidemia</a:t>
            </a:r>
          </a:p>
          <a:p>
            <a:pPr marL="45720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Diabetes</a:t>
            </a:r>
            <a:endParaRPr lang="en-US" sz="2600" dirty="0">
              <a:solidFill>
                <a:srgbClr val="000090"/>
              </a:solidFill>
            </a:endParaRP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Neuropathy</a:t>
            </a:r>
            <a:endParaRPr lang="en-US" sz="2600" dirty="0">
              <a:solidFill>
                <a:srgbClr val="000090"/>
              </a:solidFill>
            </a:endParaRP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err="1" smtClean="0">
                <a:solidFill>
                  <a:srgbClr val="000090"/>
                </a:solidFill>
              </a:rPr>
              <a:t>Microalbuminuria</a:t>
            </a:r>
            <a:endParaRPr lang="en-US" sz="2600" dirty="0">
              <a:solidFill>
                <a:srgbClr val="000090"/>
              </a:solidFill>
            </a:endParaRP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Complete </a:t>
            </a:r>
            <a:r>
              <a:rPr lang="en-US" sz="2600" dirty="0">
                <a:solidFill>
                  <a:srgbClr val="000090"/>
                </a:solidFill>
              </a:rPr>
              <a:t>Heart Block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Chronic </a:t>
            </a:r>
            <a:r>
              <a:rPr lang="en-US" sz="2600" dirty="0">
                <a:solidFill>
                  <a:srgbClr val="000090"/>
                </a:solidFill>
              </a:rPr>
              <a:t>Kidney Disease Stage </a:t>
            </a:r>
            <a:r>
              <a:rPr lang="en-US" sz="2600" dirty="0" smtClean="0">
                <a:solidFill>
                  <a:srgbClr val="000090"/>
                </a:solidFill>
              </a:rPr>
              <a:t>II</a:t>
            </a:r>
          </a:p>
          <a:p>
            <a:pPr marL="45720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Chronic Arterial Fibrillation</a:t>
            </a:r>
          </a:p>
          <a:p>
            <a:pPr lvl="0"/>
            <a:endParaRPr lang="en-US" sz="2600" dirty="0">
              <a:solidFill>
                <a:srgbClr val="000090"/>
              </a:solidFill>
            </a:endParaRPr>
          </a:p>
          <a:p>
            <a:pPr lvl="0"/>
            <a:endParaRPr lang="en-US" sz="2600" dirty="0">
              <a:solidFill>
                <a:srgbClr val="00009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58600" y="7467600"/>
            <a:ext cx="5257800" cy="5021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err="1" smtClean="0">
                <a:solidFill>
                  <a:srgbClr val="000090"/>
                </a:solidFill>
              </a:rPr>
              <a:t>Billiroth</a:t>
            </a:r>
            <a:r>
              <a:rPr lang="en-US" sz="2600" dirty="0" smtClean="0">
                <a:solidFill>
                  <a:srgbClr val="000090"/>
                </a:solidFill>
              </a:rPr>
              <a:t> II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Hypertension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Cerebrovascular Disease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Peripheral Vascular Disease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Osteoarthritis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Glaucoma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Kidney Stones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smtClean="0">
                <a:solidFill>
                  <a:srgbClr val="000090"/>
                </a:solidFill>
              </a:rPr>
              <a:t>Diverticulosis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 err="1" smtClean="0">
                <a:solidFill>
                  <a:srgbClr val="000090"/>
                </a:solidFill>
              </a:rPr>
              <a:t>Cholelithiasis</a:t>
            </a:r>
            <a:endParaRPr lang="en-US" sz="2600" dirty="0" smtClean="0">
              <a:solidFill>
                <a:srgbClr val="000090"/>
              </a:solidFill>
            </a:endParaRPr>
          </a:p>
          <a:p>
            <a:pPr marL="45720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Aortic &amp; Mitral Valve Replacements</a:t>
            </a:r>
          </a:p>
          <a:p>
            <a:pPr marL="457200" lvl="0" indent="-457200">
              <a:spcAft>
                <a:spcPts val="100"/>
              </a:spcAft>
              <a:buClr>
                <a:srgbClr val="004080"/>
              </a:buClr>
              <a:buSzPct val="60000"/>
              <a:buFont typeface="Wingdings" charset="2"/>
              <a:buChar char="Ø"/>
            </a:pPr>
            <a:endParaRPr lang="en-US" sz="2600" dirty="0">
              <a:solidFill>
                <a:srgbClr val="00009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05600" y="12954000"/>
            <a:ext cx="8686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0"/>
                </a:solidFill>
              </a:rPr>
              <a:t>Client presents to ED with chest pain and generalized </a:t>
            </a:r>
            <a:endParaRPr lang="en-US" sz="2800" dirty="0" smtClean="0">
              <a:solidFill>
                <a:srgbClr val="000090"/>
              </a:solidFill>
            </a:endParaRPr>
          </a:p>
          <a:p>
            <a:r>
              <a:rPr lang="en-US" sz="2800" dirty="0" smtClean="0">
                <a:solidFill>
                  <a:srgbClr val="000090"/>
                </a:solidFill>
              </a:rPr>
              <a:t>weakness </a:t>
            </a:r>
            <a:r>
              <a:rPr lang="en-US" sz="2800" dirty="0">
                <a:solidFill>
                  <a:srgbClr val="000090"/>
                </a:solidFill>
              </a:rPr>
              <a:t>upon minimal exertion, nausea, with </a:t>
            </a:r>
            <a:r>
              <a:rPr lang="en-US" sz="2800" dirty="0" smtClean="0">
                <a:solidFill>
                  <a:srgbClr val="000090"/>
                </a:solidFill>
              </a:rPr>
              <a:t>leukocytosis</a:t>
            </a:r>
            <a:r>
              <a:rPr lang="en-US" sz="2800" dirty="0">
                <a:solidFill>
                  <a:srgbClr val="000090"/>
                </a:solidFill>
              </a:rPr>
              <a:t>, </a:t>
            </a:r>
            <a:r>
              <a:rPr lang="en-US" sz="2800" dirty="0" smtClean="0">
                <a:solidFill>
                  <a:srgbClr val="000090"/>
                </a:solidFill>
              </a:rPr>
              <a:t>difficulty </a:t>
            </a:r>
            <a:r>
              <a:rPr lang="en-US" sz="2800" dirty="0">
                <a:solidFill>
                  <a:srgbClr val="000090"/>
                </a:solidFill>
              </a:rPr>
              <a:t>urinating, and evidence of early sepsis.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781800" y="15718810"/>
            <a:ext cx="84582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Quit smoking in 1990 after a 120 pack a year history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Age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Depression after Bypass surgery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Paternal history of Heart Disease</a:t>
            </a:r>
          </a:p>
          <a:p>
            <a:pPr marL="457200" lvl="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Hard of hearing</a:t>
            </a:r>
          </a:p>
          <a:p>
            <a:pPr marL="457200" indent="-457200">
              <a:buClr>
                <a:srgbClr val="004080"/>
              </a:buClr>
              <a:buSzPct val="60000"/>
              <a:buFont typeface="Wingdings" charset="2"/>
              <a:buChar char="Ø"/>
            </a:pPr>
            <a:r>
              <a:rPr lang="en-US" sz="2600" dirty="0">
                <a:solidFill>
                  <a:srgbClr val="000090"/>
                </a:solidFill>
              </a:rPr>
              <a:t>Macular Degeneration 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239931"/>
              </p:ext>
            </p:extLst>
          </p:nvPr>
        </p:nvGraphicFramePr>
        <p:xfrm>
          <a:off x="17333693" y="381001"/>
          <a:ext cx="9336307" cy="7238999"/>
        </p:xfrm>
        <a:graphic>
          <a:graphicData uri="http://schemas.openxmlformats.org/drawingml/2006/table">
            <a:tbl>
              <a:tblPr firstRow="1" firstCol="1" bandRow="1">
                <a:tableStyleId>{D113A9D2-9D6B-4929-AA2D-F23B5EE8CBE7}</a:tableStyleId>
              </a:tblPr>
              <a:tblGrid>
                <a:gridCol w="1447800"/>
                <a:gridCol w="2133601"/>
                <a:gridCol w="1888979"/>
                <a:gridCol w="2225820"/>
                <a:gridCol w="1640107"/>
              </a:tblGrid>
              <a:tr h="152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Medication</a:t>
                      </a:r>
                    </a:p>
                    <a:p>
                      <a:pPr algn="l"/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Dose/Route</a:t>
                      </a:r>
                    </a:p>
                    <a:p>
                      <a:pPr algn="l"/>
                      <a:r>
                        <a:rPr lang="en-US" sz="1600" dirty="0" smtClean="0"/>
                        <a:t>Frequency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solidFill>
                            <a:schemeClr val="lt1"/>
                          </a:solidFill>
                        </a:rPr>
                        <a:t>Class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solidFill>
                            <a:schemeClr val="lt1"/>
                          </a:solidFill>
                        </a:rPr>
                        <a:t>Action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261253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Adverse</a:t>
                      </a:r>
                      <a:r>
                        <a:rPr lang="en-US" sz="1600" baseline="0" dirty="0" smtClean="0"/>
                        <a:t> Effects</a:t>
                      </a:r>
                      <a:endParaRPr lang="en-US" sz="16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91E83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Albuterol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3ml/inhaler/bid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Beta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Agonist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Bronchodilator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91E83"/>
                          </a:solidFill>
                        </a:rPr>
                        <a:t>bl.</a:t>
                      </a:r>
                      <a:r>
                        <a:rPr lang="en-US" sz="1400" baseline="0" dirty="0" err="1" smtClean="0">
                          <a:solidFill>
                            <a:srgbClr val="091E83"/>
                          </a:solidFill>
                        </a:rPr>
                        <a:t>pressure,</a:t>
                      </a:r>
                      <a:r>
                        <a:rPr lang="en-US" sz="1400" baseline="0" dirty="0" err="1" smtClean="0">
                          <a:solidFill>
                            <a:schemeClr val="lt1"/>
                          </a:solidFill>
                        </a:rPr>
                        <a:t>,</a:t>
                      </a:r>
                      <a:r>
                        <a:rPr lang="en-US" sz="1400" baseline="0" dirty="0" err="1" smtClean="0">
                          <a:solidFill>
                            <a:srgbClr val="091E83"/>
                          </a:solidFill>
                        </a:rPr>
                        <a:t>anxiety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Aspirin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81mg/oral/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qd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Salicylates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Antiplatelet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bleeding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Budesonide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320mcg/inhaler/q12h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Glucocorticoid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Anti-Inflammatory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dry mouth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Docusate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100mg/oral/bid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Stool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Softener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Stool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softener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cramping, gas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6751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Gabapentin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600mg/oral/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tid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Benzodiazopine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Inhibits GABA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smtClean="0">
                          <a:solidFill>
                            <a:srgbClr val="091E83"/>
                          </a:solidFill>
                        </a:rPr>
                        <a:t>clearance in kidneys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Heparin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5000unit/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Subq</a:t>
                      </a:r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/q8h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Anticoagulant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Prevents blood clots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bleeding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Hydralazine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25mg/oral/bid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Vasodilator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Lowers blood Pressure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angina, nausea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Lispro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300unit/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Subq</a:t>
                      </a:r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tid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Insulin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Lowers blood glucose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hypoglycemia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Isosorbide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30mg/oral/bid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Osmotic diuretic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Lowers intraocular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pressure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91E83"/>
                          </a:solidFill>
                        </a:rPr>
                        <a:t>hyponatremia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Metoprolol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25mg/oral/bid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Beta-Blocker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Controls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hypertension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hypotension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3488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Nystatin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500,000units/oral/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qid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Treats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fungal infection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Antifungal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mild</a:t>
                      </a:r>
                      <a:r>
                        <a:rPr lang="en-US" sz="1400" baseline="0" dirty="0" smtClean="0">
                          <a:solidFill>
                            <a:srgbClr val="091E83"/>
                          </a:solidFill>
                        </a:rPr>
                        <a:t> nausea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Polyethylene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17G/oral/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qd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Bowel 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Evacuant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Laxative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bloating, nausea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Spironolocatone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25mg/oral/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qd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K sparing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diuretic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Promote Na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&amp; water excretion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91E83"/>
                          </a:solidFill>
                        </a:rPr>
                        <a:t>gynecomastia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43063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Tamsulosin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0.4mg/oral</a:t>
                      </a:r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/q48h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Alpha-adrenergic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antagonist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Decreases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blood pressure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first dose syncope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Torsemide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  <a:p>
                      <a:pPr algn="l"/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20mg/oral</a:t>
                      </a:r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/q48h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Loop diuretic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Decreases pulmonary edema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P-450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202856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Vancomycin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250ml/IV/q12h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Vancomycin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Antibiotic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ototoxicity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Lispro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Sliding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scale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Lowers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glucose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Insulin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hypoglycemia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Acetominophin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1000mg/oral/</a:t>
                      </a:r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prn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NSAID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Analgesic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91E83"/>
                          </a:solidFill>
                        </a:rPr>
                        <a:t>Nausea, vomiting</a:t>
                      </a:r>
                      <a:endParaRPr lang="en-US" sz="1400" dirty="0">
                        <a:solidFill>
                          <a:srgbClr val="091E83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5773400" y="13639800"/>
            <a:ext cx="11811000" cy="4555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90"/>
                </a:solidFill>
              </a:rPr>
              <a:t>Urosepsis</a:t>
            </a:r>
            <a:r>
              <a:rPr lang="en-US" sz="2800" dirty="0">
                <a:solidFill>
                  <a:srgbClr val="000090"/>
                </a:solidFill>
              </a:rPr>
              <a:t> is a serious secondary infection which occurs when a bacterial infection in the urinary tract spreads to the </a:t>
            </a:r>
            <a:r>
              <a:rPr lang="en-US" sz="2800" dirty="0" smtClean="0">
                <a:solidFill>
                  <a:srgbClr val="000090"/>
                </a:solidFill>
              </a:rPr>
              <a:t>bloodstream, causing vasodilation and inflammation throughout the body.  If the inner lining of the heart (endocardium) becomes infected, it is referred to as infective endocarditis.  When this occurs, small masses called </a:t>
            </a:r>
            <a:r>
              <a:rPr lang="en-US" sz="2800" dirty="0" err="1" smtClean="0">
                <a:solidFill>
                  <a:srgbClr val="000090"/>
                </a:solidFill>
              </a:rPr>
              <a:t>vegetations</a:t>
            </a:r>
            <a:r>
              <a:rPr lang="en-US" sz="2800" dirty="0" smtClean="0">
                <a:solidFill>
                  <a:srgbClr val="000090"/>
                </a:solidFill>
              </a:rPr>
              <a:t> can occur.  Endocarditis typically involves the valves of the heart; prosthetic valves in particular.   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rgbClr val="000090"/>
                </a:solidFill>
              </a:rPr>
              <a:t>Symptoms of </a:t>
            </a:r>
            <a:r>
              <a:rPr lang="en-US" sz="2800" dirty="0" err="1" smtClean="0">
                <a:solidFill>
                  <a:srgbClr val="000090"/>
                </a:solidFill>
              </a:rPr>
              <a:t>urosepsis</a:t>
            </a:r>
            <a:r>
              <a:rPr lang="en-US" sz="2800" dirty="0" smtClean="0">
                <a:solidFill>
                  <a:srgbClr val="000090"/>
                </a:solidFill>
              </a:rPr>
              <a:t> can include f</a:t>
            </a:r>
            <a:r>
              <a:rPr lang="en-US" sz="2800" dirty="0" smtClean="0">
                <a:solidFill>
                  <a:srgbClr val="000090"/>
                </a:solidFill>
              </a:rPr>
              <a:t>ever</a:t>
            </a:r>
            <a:r>
              <a:rPr lang="en-US" sz="2800" dirty="0">
                <a:solidFill>
                  <a:srgbClr val="000090"/>
                </a:solidFill>
              </a:rPr>
              <a:t>, </a:t>
            </a:r>
            <a:r>
              <a:rPr lang="en-US" sz="2800" dirty="0" smtClean="0">
                <a:solidFill>
                  <a:srgbClr val="000090"/>
                </a:solidFill>
              </a:rPr>
              <a:t>nausea, weakness, difficulty in urination, increased </a:t>
            </a:r>
            <a:r>
              <a:rPr lang="en-US" sz="2800" dirty="0">
                <a:solidFill>
                  <a:srgbClr val="000090"/>
                </a:solidFill>
              </a:rPr>
              <a:t>respiratory rate, warm skin, </a:t>
            </a:r>
            <a:r>
              <a:rPr lang="en-US" sz="2800" dirty="0" smtClean="0">
                <a:solidFill>
                  <a:srgbClr val="000090"/>
                </a:solidFill>
              </a:rPr>
              <a:t>tachycardia, </a:t>
            </a:r>
            <a:r>
              <a:rPr lang="en-US" sz="2800" dirty="0">
                <a:solidFill>
                  <a:srgbClr val="000090"/>
                </a:solidFill>
              </a:rPr>
              <a:t>elevated white blood cell count, </a:t>
            </a:r>
            <a:r>
              <a:rPr lang="en-US" sz="2800" dirty="0" smtClean="0">
                <a:solidFill>
                  <a:srgbClr val="000090"/>
                </a:solidFill>
              </a:rPr>
              <a:t>and positive cultures. If at least three of the symptoms are present, </a:t>
            </a:r>
            <a:r>
              <a:rPr lang="en-US" sz="2800" dirty="0" err="1" smtClean="0">
                <a:solidFill>
                  <a:srgbClr val="000090"/>
                </a:solidFill>
              </a:rPr>
              <a:t>urosepsis</a:t>
            </a:r>
            <a:r>
              <a:rPr lang="en-US" sz="2800" dirty="0" smtClean="0">
                <a:solidFill>
                  <a:srgbClr val="000090"/>
                </a:solidFill>
              </a:rPr>
              <a:t> should be suspected.</a:t>
            </a:r>
            <a:endParaRPr lang="en-US" sz="2800" dirty="0">
              <a:solidFill>
                <a:srgbClr val="000090"/>
              </a:solidFill>
            </a:endParaRPr>
          </a:p>
        </p:txBody>
      </p:sp>
      <p:pic>
        <p:nvPicPr>
          <p:cNvPr id="14" name="Picture 13" descr="169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000" y="8382000"/>
            <a:ext cx="4343400" cy="28956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73655" y="12039600"/>
            <a:ext cx="24495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984807"/>
                </a:solidFill>
              </a:rPr>
              <a:t>Urinary System</a:t>
            </a:r>
          </a:p>
          <a:p>
            <a:r>
              <a:rPr lang="en-US" sz="1800" dirty="0" smtClean="0">
                <a:solidFill>
                  <a:srgbClr val="984807"/>
                </a:solidFill>
              </a:rPr>
              <a:t>infection can occur here</a:t>
            </a:r>
            <a:endParaRPr lang="en-US" sz="1800" dirty="0">
              <a:solidFill>
                <a:srgbClr val="984807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783800" y="11353800"/>
            <a:ext cx="50292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Mitral valve </a:t>
            </a:r>
            <a:r>
              <a:rPr lang="en-US" sz="1800" dirty="0" err="1" smtClean="0">
                <a:solidFill>
                  <a:schemeClr val="accent6">
                    <a:lumMod val="50000"/>
                  </a:schemeClr>
                </a:solidFill>
              </a:rPr>
              <a:t>vegetations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in a patient </a:t>
            </a:r>
            <a:endParaRPr lang="en-US" sz="18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</a:rPr>
              <a:t>with 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bacterial endocarditis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880942"/>
              </p:ext>
            </p:extLst>
          </p:nvPr>
        </p:nvGraphicFramePr>
        <p:xfrm>
          <a:off x="381000" y="10281335"/>
          <a:ext cx="5257800" cy="5034865"/>
        </p:xfrm>
        <a:graphic>
          <a:graphicData uri="http://schemas.openxmlformats.org/drawingml/2006/table">
            <a:tbl>
              <a:tblPr firstRow="1" firstCol="1" bandRow="1">
                <a:tableStyleId>{D113A9D2-9D6B-4929-AA2D-F23B5EE8CBE7}</a:tableStyleId>
              </a:tblPr>
              <a:tblGrid>
                <a:gridCol w="1676400"/>
                <a:gridCol w="1676400"/>
                <a:gridCol w="1905000"/>
              </a:tblGrid>
              <a:tr h="152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Labs</a:t>
                      </a:r>
                    </a:p>
                    <a:p>
                      <a:pPr algn="l"/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Results</a:t>
                      </a:r>
                    </a:p>
                  </a:txBody>
                  <a:tcPr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91E8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solidFill>
                            <a:schemeClr val="lt1"/>
                          </a:solidFill>
                        </a:rPr>
                        <a:t>Normal</a:t>
                      </a:r>
                      <a:r>
                        <a:rPr lang="en-US" sz="1600" b="1" baseline="0" dirty="0" smtClean="0">
                          <a:solidFill>
                            <a:schemeClr val="lt1"/>
                          </a:solidFill>
                        </a:rPr>
                        <a:t> Range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91E83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Sodium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137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135-145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Potassium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4.9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3.4-5.0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BUN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11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6-20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90"/>
                          </a:solidFill>
                        </a:rPr>
                        <a:t>Creatine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1.5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0.6-1.2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6751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Troponin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0.07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&lt;0.01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WBC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26.8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3.8-10.8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Hemoglobin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13.1%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M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13-18%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Hematocrit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41.5%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M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37-49% of RBC’s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Platelets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229,000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130-400,000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Neutrophils</a:t>
                      </a: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92.4%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45-75%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3488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Lactic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rgbClr val="000090"/>
                          </a:solidFill>
                        </a:rPr>
                        <a:t>Acid, arterial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2.1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0.5-1.6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Glucose, plasma</a:t>
                      </a:r>
                      <a:endParaRPr lang="en-US" sz="1400" dirty="0" smtClean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202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70-110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44855"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Blood Culture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Positive for </a:t>
                      </a:r>
                      <a:r>
                        <a:rPr lang="en-US" sz="1400" dirty="0" err="1" smtClean="0">
                          <a:solidFill>
                            <a:srgbClr val="FF0000"/>
                          </a:solidFill>
                        </a:rPr>
                        <a:t>E.Coli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90"/>
                          </a:solidFill>
                        </a:rPr>
                        <a:t>negative</a:t>
                      </a:r>
                      <a:endParaRPr lang="en-US" sz="1400" dirty="0">
                        <a:solidFill>
                          <a:srgbClr val="00009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98451" y="9212759"/>
            <a:ext cx="5416549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Lab Test Results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pic>
        <p:nvPicPr>
          <p:cNvPr id="8" name="Picture 7" descr="germany-e-coli-ehec-cucumber-contamination-06-petri-dish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16002000"/>
            <a:ext cx="2660904" cy="1828800"/>
          </a:xfrm>
          <a:prstGeom prst="rect">
            <a:avLst/>
          </a:prstGeom>
        </p:spPr>
      </p:pic>
      <p:pic>
        <p:nvPicPr>
          <p:cNvPr id="33" name="Picture 32" descr="e-coli_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52800"/>
            <a:ext cx="2667000" cy="1778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 rot="10800000" flipH="1" flipV="1">
            <a:off x="1219200" y="178308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984807"/>
                </a:solidFill>
              </a:rPr>
              <a:t>E. coli</a:t>
            </a:r>
            <a:endParaRPr lang="en-US" sz="1800" dirty="0">
              <a:solidFill>
                <a:srgbClr val="984807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09666" y="17830800"/>
            <a:ext cx="2910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solidFill>
                  <a:srgbClr val="984807"/>
                </a:solidFill>
              </a:rPr>
              <a:t>Positive Blood Test for E. Coli</a:t>
            </a:r>
            <a:endParaRPr lang="en-US" sz="1800" dirty="0">
              <a:solidFill>
                <a:srgbClr val="984807"/>
              </a:solidFill>
            </a:endParaRPr>
          </a:p>
        </p:txBody>
      </p:sp>
      <p:pic>
        <p:nvPicPr>
          <p:cNvPr id="37" name="Picture 36" descr="00001213029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6600" y="15621000"/>
            <a:ext cx="2201332" cy="1650999"/>
          </a:xfrm>
          <a:prstGeom prst="rect">
            <a:avLst/>
          </a:prstGeom>
        </p:spPr>
      </p:pic>
      <p:pic>
        <p:nvPicPr>
          <p:cNvPr id="39" name="Picture 38" descr="urinary-tract-infection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600" y="8127186"/>
            <a:ext cx="2362200" cy="3911803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6840200" y="12794159"/>
            <a:ext cx="8610600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99"/>
                </a:solidFill>
                <a:latin typeface="Helvetica"/>
                <a:cs typeface="Helvetica"/>
              </a:rPr>
              <a:t>Pathophysiology of </a:t>
            </a:r>
            <a:r>
              <a:rPr lang="en-US" sz="4400" dirty="0" err="1" smtClean="0">
                <a:solidFill>
                  <a:srgbClr val="000099"/>
                </a:solidFill>
                <a:latin typeface="Helvetica"/>
                <a:cs typeface="Helvetica"/>
              </a:rPr>
              <a:t>Urosepsis</a:t>
            </a:r>
            <a:endParaRPr lang="en-US" sz="4400" dirty="0">
              <a:solidFill>
                <a:srgbClr val="000099"/>
              </a:solidFill>
              <a:latin typeface="Helvetica"/>
              <a:cs typeface="Helvetica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9812000" y="11582400"/>
            <a:ext cx="20201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solidFill>
                  <a:srgbClr val="984807"/>
                </a:solidFill>
              </a:rPr>
              <a:t>Echocardiogram</a:t>
            </a:r>
          </a:p>
          <a:p>
            <a:r>
              <a:rPr lang="en-US" sz="1800" dirty="0">
                <a:solidFill>
                  <a:srgbClr val="984807"/>
                </a:solidFill>
              </a:rPr>
              <a:t>s</a:t>
            </a:r>
            <a:r>
              <a:rPr lang="en-US" sz="1800" dirty="0" smtClean="0">
                <a:solidFill>
                  <a:srgbClr val="984807"/>
                </a:solidFill>
              </a:rPr>
              <a:t>howing vegetation</a:t>
            </a:r>
            <a:endParaRPr lang="en-US" sz="1800" dirty="0">
              <a:solidFill>
                <a:srgbClr val="984807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354800" y="8915400"/>
            <a:ext cx="2743200" cy="2590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19431000" y="8991600"/>
            <a:ext cx="2590800" cy="2438400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41" descr="VR6o1Lwj3qopV0P3fMTphg_m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400" y="9135533"/>
            <a:ext cx="2268071" cy="2142067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228600" y="4993719"/>
            <a:ext cx="13716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chemeClr val="tx2"/>
              </a:buClr>
              <a:buSzPct val="60000"/>
            </a:pPr>
            <a:r>
              <a:rPr lang="en-US" sz="2600" dirty="0" smtClean="0">
                <a:solidFill>
                  <a:srgbClr val="000099"/>
                </a:solidFill>
              </a:rPr>
              <a:t>Blood Pressure                108/50</a:t>
            </a:r>
          </a:p>
          <a:p>
            <a:pPr>
              <a:buClr>
                <a:schemeClr val="tx2"/>
              </a:buClr>
              <a:buSzPct val="60000"/>
            </a:pPr>
            <a:r>
              <a:rPr lang="en-US" sz="2600" dirty="0" smtClean="0">
                <a:solidFill>
                  <a:srgbClr val="000099"/>
                </a:solidFill>
              </a:rPr>
              <a:t>Pulse                                  70</a:t>
            </a:r>
          </a:p>
          <a:p>
            <a:pPr>
              <a:buClr>
                <a:schemeClr val="tx2"/>
              </a:buClr>
              <a:buSzPct val="60000"/>
            </a:pPr>
            <a:r>
              <a:rPr lang="en-US" sz="2600" dirty="0" smtClean="0">
                <a:solidFill>
                  <a:srgbClr val="000099"/>
                </a:solidFill>
              </a:rPr>
              <a:t>Respiratory Rate              16</a:t>
            </a:r>
          </a:p>
          <a:p>
            <a:pPr>
              <a:buClr>
                <a:schemeClr val="tx2"/>
              </a:buClr>
              <a:buSzPct val="60000"/>
            </a:pPr>
            <a:r>
              <a:rPr lang="en-US" sz="2600" dirty="0" smtClean="0">
                <a:solidFill>
                  <a:srgbClr val="000099"/>
                </a:solidFill>
              </a:rPr>
              <a:t>Temperature                    100.4 F</a:t>
            </a:r>
          </a:p>
          <a:p>
            <a:pPr>
              <a:buClr>
                <a:schemeClr val="tx2"/>
              </a:buClr>
              <a:buSzPct val="60000"/>
            </a:pPr>
            <a:r>
              <a:rPr lang="en-US" sz="2600" dirty="0" smtClean="0">
                <a:solidFill>
                  <a:srgbClr val="000099"/>
                </a:solidFill>
              </a:rPr>
              <a:t>Pain                                    8/10</a:t>
            </a:r>
          </a:p>
        </p:txBody>
      </p:sp>
      <p:pic>
        <p:nvPicPr>
          <p:cNvPr id="52" name="Picture 51" descr="vital-signs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7467600"/>
            <a:ext cx="1066799" cy="80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44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2506</TotalTime>
  <Words>649</Words>
  <Application>Microsoft Macintosh PowerPoint</Application>
  <PresentationFormat>Custom</PresentationFormat>
  <Paragraphs>197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Mandy</dc:creator>
  <cp:lastModifiedBy>Amy Poisson</cp:lastModifiedBy>
  <cp:revision>108</cp:revision>
  <cp:lastPrinted>2014-04-24T02:17:08Z</cp:lastPrinted>
  <dcterms:created xsi:type="dcterms:W3CDTF">2014-04-23T01:38:47Z</dcterms:created>
  <dcterms:modified xsi:type="dcterms:W3CDTF">2015-04-22T18:06:23Z</dcterms:modified>
</cp:coreProperties>
</file>