
<file path=[Content_Types].xml><?xml version="1.0" encoding="utf-8"?>
<Types xmlns="http://schemas.openxmlformats.org/package/2006/content-types">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32918400"/>
  <p:notesSz cx="6858000" cy="9144000"/>
  <p:defaultTextStyle>
    <a:defPPr>
      <a:defRPr lang="en-US"/>
    </a:defPPr>
    <a:lvl1pPr marL="0" algn="l" defTabSz="5434096" rtl="0" eaLnBrk="1" latinLnBrk="0" hangingPunct="1">
      <a:defRPr sz="10700" kern="1200">
        <a:solidFill>
          <a:schemeClr val="tx1"/>
        </a:solidFill>
        <a:latin typeface="+mn-lt"/>
        <a:ea typeface="+mn-ea"/>
        <a:cs typeface="+mn-cs"/>
      </a:defRPr>
    </a:lvl1pPr>
    <a:lvl2pPr marL="2717048" algn="l" defTabSz="5434096" rtl="0" eaLnBrk="1" latinLnBrk="0" hangingPunct="1">
      <a:defRPr sz="10700" kern="1200">
        <a:solidFill>
          <a:schemeClr val="tx1"/>
        </a:solidFill>
        <a:latin typeface="+mn-lt"/>
        <a:ea typeface="+mn-ea"/>
        <a:cs typeface="+mn-cs"/>
      </a:defRPr>
    </a:lvl2pPr>
    <a:lvl3pPr marL="5434096" algn="l" defTabSz="5434096" rtl="0" eaLnBrk="1" latinLnBrk="0" hangingPunct="1">
      <a:defRPr sz="10700" kern="1200">
        <a:solidFill>
          <a:schemeClr val="tx1"/>
        </a:solidFill>
        <a:latin typeface="+mn-lt"/>
        <a:ea typeface="+mn-ea"/>
        <a:cs typeface="+mn-cs"/>
      </a:defRPr>
    </a:lvl3pPr>
    <a:lvl4pPr marL="8151144" algn="l" defTabSz="5434096" rtl="0" eaLnBrk="1" latinLnBrk="0" hangingPunct="1">
      <a:defRPr sz="10700" kern="1200">
        <a:solidFill>
          <a:schemeClr val="tx1"/>
        </a:solidFill>
        <a:latin typeface="+mn-lt"/>
        <a:ea typeface="+mn-ea"/>
        <a:cs typeface="+mn-cs"/>
      </a:defRPr>
    </a:lvl4pPr>
    <a:lvl5pPr marL="10868193" algn="l" defTabSz="5434096" rtl="0" eaLnBrk="1" latinLnBrk="0" hangingPunct="1">
      <a:defRPr sz="10700" kern="1200">
        <a:solidFill>
          <a:schemeClr val="tx1"/>
        </a:solidFill>
        <a:latin typeface="+mn-lt"/>
        <a:ea typeface="+mn-ea"/>
        <a:cs typeface="+mn-cs"/>
      </a:defRPr>
    </a:lvl5pPr>
    <a:lvl6pPr marL="13585241" algn="l" defTabSz="5434096" rtl="0" eaLnBrk="1" latinLnBrk="0" hangingPunct="1">
      <a:defRPr sz="10700" kern="1200">
        <a:solidFill>
          <a:schemeClr val="tx1"/>
        </a:solidFill>
        <a:latin typeface="+mn-lt"/>
        <a:ea typeface="+mn-ea"/>
        <a:cs typeface="+mn-cs"/>
      </a:defRPr>
    </a:lvl6pPr>
    <a:lvl7pPr marL="16302289" algn="l" defTabSz="5434096" rtl="0" eaLnBrk="1" latinLnBrk="0" hangingPunct="1">
      <a:defRPr sz="10700" kern="1200">
        <a:solidFill>
          <a:schemeClr val="tx1"/>
        </a:solidFill>
        <a:latin typeface="+mn-lt"/>
        <a:ea typeface="+mn-ea"/>
        <a:cs typeface="+mn-cs"/>
      </a:defRPr>
    </a:lvl7pPr>
    <a:lvl8pPr marL="19019337" algn="l" defTabSz="5434096" rtl="0" eaLnBrk="1" latinLnBrk="0" hangingPunct="1">
      <a:defRPr sz="10700" kern="1200">
        <a:solidFill>
          <a:schemeClr val="tx1"/>
        </a:solidFill>
        <a:latin typeface="+mn-lt"/>
        <a:ea typeface="+mn-ea"/>
        <a:cs typeface="+mn-cs"/>
      </a:defRPr>
    </a:lvl8pPr>
    <a:lvl9pPr marL="21736385" algn="l" defTabSz="5434096" rtl="0" eaLnBrk="1" latinLnBrk="0" hangingPunct="1">
      <a:defRPr sz="10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663300"/>
    <a:srgbClr val="006600"/>
    <a:srgbClr val="669834"/>
    <a:srgbClr val="003300"/>
    <a:srgbClr val="579F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857" autoAdjust="0"/>
  </p:normalViewPr>
  <p:slideViewPr>
    <p:cSldViewPr>
      <p:cViewPr varScale="1">
        <p:scale>
          <a:sx n="22" d="100"/>
          <a:sy n="22" d="100"/>
        </p:scale>
        <p:origin x="-1230" y="-138"/>
      </p:cViewPr>
      <p:guideLst>
        <p:guide orient="horz" pos="19749"/>
        <p:guide orient="horz" pos="19378"/>
        <p:guide orient="horz" pos="864"/>
        <p:guide orient="horz" pos="3333"/>
        <p:guide pos="10656"/>
        <p:guide pos="864"/>
        <p:guide pos="31392"/>
        <p:guide pos="11232"/>
        <p:guide pos="21024"/>
        <p:guide pos="21600"/>
        <p:guide pos="5750"/>
        <p:guide pos="16128"/>
        <p:guide pos="26506"/>
      </p:guideLst>
    </p:cSldViewPr>
  </p:slideViewPr>
  <p:notesTextViewPr>
    <p:cViewPr>
      <p:scale>
        <a:sx n="1" d="1"/>
        <a:sy n="1" d="1"/>
      </p:scale>
      <p:origin x="0" y="0"/>
    </p:cViewPr>
  </p:notesTextViewPr>
  <p:gridSpacing cx="57607" cy="57607"/>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3"/>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717048" indent="0" algn="ctr">
              <a:buNone/>
              <a:defRPr>
                <a:solidFill>
                  <a:schemeClr val="tx1">
                    <a:tint val="75000"/>
                  </a:schemeClr>
                </a:solidFill>
              </a:defRPr>
            </a:lvl2pPr>
            <a:lvl3pPr marL="5434096" indent="0" algn="ctr">
              <a:buNone/>
              <a:defRPr>
                <a:solidFill>
                  <a:schemeClr val="tx1">
                    <a:tint val="75000"/>
                  </a:schemeClr>
                </a:solidFill>
              </a:defRPr>
            </a:lvl3pPr>
            <a:lvl4pPr marL="8151144" indent="0" algn="ctr">
              <a:buNone/>
              <a:defRPr>
                <a:solidFill>
                  <a:schemeClr val="tx1">
                    <a:tint val="75000"/>
                  </a:schemeClr>
                </a:solidFill>
              </a:defRPr>
            </a:lvl4pPr>
            <a:lvl5pPr marL="10868193" indent="0" algn="ctr">
              <a:buNone/>
              <a:defRPr>
                <a:solidFill>
                  <a:schemeClr val="tx1">
                    <a:tint val="75000"/>
                  </a:schemeClr>
                </a:solidFill>
              </a:defRPr>
            </a:lvl5pPr>
            <a:lvl6pPr marL="13585241" indent="0" algn="ctr">
              <a:buNone/>
              <a:defRPr>
                <a:solidFill>
                  <a:schemeClr val="tx1">
                    <a:tint val="75000"/>
                  </a:schemeClr>
                </a:solidFill>
              </a:defRPr>
            </a:lvl6pPr>
            <a:lvl7pPr marL="16302289" indent="0" algn="ctr">
              <a:buNone/>
              <a:defRPr>
                <a:solidFill>
                  <a:schemeClr val="tx1">
                    <a:tint val="75000"/>
                  </a:schemeClr>
                </a:solidFill>
              </a:defRPr>
            </a:lvl7pPr>
            <a:lvl8pPr marL="19019337" indent="0" algn="ctr">
              <a:buNone/>
              <a:defRPr>
                <a:solidFill>
                  <a:schemeClr val="tx1">
                    <a:tint val="75000"/>
                  </a:schemeClr>
                </a:solidFill>
              </a:defRPr>
            </a:lvl8pPr>
            <a:lvl9pPr marL="2173638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4/17/2015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4039090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4/17/2015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054474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3"/>
            <a:ext cx="43525440" cy="6537960"/>
          </a:xfrm>
        </p:spPr>
        <p:txBody>
          <a:bodyPr anchor="t"/>
          <a:lstStyle>
            <a:lvl1pPr algn="l">
              <a:defRPr sz="238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6"/>
            <a:ext cx="43525440" cy="7200897"/>
          </a:xfrm>
        </p:spPr>
        <p:txBody>
          <a:bodyPr anchor="b"/>
          <a:lstStyle>
            <a:lvl1pPr marL="0" indent="0">
              <a:buNone/>
              <a:defRPr sz="11900">
                <a:solidFill>
                  <a:schemeClr val="tx1">
                    <a:tint val="75000"/>
                  </a:schemeClr>
                </a:solidFill>
              </a:defRPr>
            </a:lvl1pPr>
            <a:lvl2pPr marL="2717048" indent="0">
              <a:buNone/>
              <a:defRPr sz="10700">
                <a:solidFill>
                  <a:schemeClr val="tx1">
                    <a:tint val="75000"/>
                  </a:schemeClr>
                </a:solidFill>
              </a:defRPr>
            </a:lvl2pPr>
            <a:lvl3pPr marL="5434096" indent="0">
              <a:buNone/>
              <a:defRPr sz="9500">
                <a:solidFill>
                  <a:schemeClr val="tx1">
                    <a:tint val="75000"/>
                  </a:schemeClr>
                </a:solidFill>
              </a:defRPr>
            </a:lvl3pPr>
            <a:lvl4pPr marL="8151144" indent="0">
              <a:buNone/>
              <a:defRPr sz="8300">
                <a:solidFill>
                  <a:schemeClr val="tx1">
                    <a:tint val="75000"/>
                  </a:schemeClr>
                </a:solidFill>
              </a:defRPr>
            </a:lvl4pPr>
            <a:lvl5pPr marL="10868193" indent="0">
              <a:buNone/>
              <a:defRPr sz="8300">
                <a:solidFill>
                  <a:schemeClr val="tx1">
                    <a:tint val="75000"/>
                  </a:schemeClr>
                </a:solidFill>
              </a:defRPr>
            </a:lvl5pPr>
            <a:lvl6pPr marL="13585241" indent="0">
              <a:buNone/>
              <a:defRPr sz="8300">
                <a:solidFill>
                  <a:schemeClr val="tx1">
                    <a:tint val="75000"/>
                  </a:schemeClr>
                </a:solidFill>
              </a:defRPr>
            </a:lvl6pPr>
            <a:lvl7pPr marL="16302289" indent="0">
              <a:buNone/>
              <a:defRPr sz="8300">
                <a:solidFill>
                  <a:schemeClr val="tx1">
                    <a:tint val="75000"/>
                  </a:schemeClr>
                </a:solidFill>
              </a:defRPr>
            </a:lvl7pPr>
            <a:lvl8pPr marL="19019337" indent="0">
              <a:buNone/>
              <a:defRPr sz="8300">
                <a:solidFill>
                  <a:schemeClr val="tx1">
                    <a:tint val="75000"/>
                  </a:schemeClr>
                </a:solidFill>
              </a:defRPr>
            </a:lvl8pPr>
            <a:lvl9pPr marL="21736385" indent="0">
              <a:buNone/>
              <a:defRPr sz="8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DF576A-E306-4843-B179-5AD476115AF6}" type="datetimeFigureOut">
              <a:rPr lang="en-US" smtClean="0"/>
              <a:t>4/17/2015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140253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5" y="49156623"/>
            <a:ext cx="128611627" cy="139042137"/>
          </a:xfrm>
        </p:spPr>
        <p:txBody>
          <a:bodyPr/>
          <a:lstStyle>
            <a:lvl1pPr>
              <a:defRPr sz="16600"/>
            </a:lvl1pPr>
            <a:lvl2pPr>
              <a:defRPr sz="14300"/>
            </a:lvl2pPr>
            <a:lvl3pPr>
              <a:defRPr sz="11900"/>
            </a:lvl3pPr>
            <a:lvl4pPr>
              <a:defRPr sz="10700"/>
            </a:lvl4pPr>
            <a:lvl5pPr>
              <a:defRPr sz="10700"/>
            </a:lvl5pPr>
            <a:lvl6pPr>
              <a:defRPr sz="10700"/>
            </a:lvl6pPr>
            <a:lvl7pPr>
              <a:defRPr sz="10700"/>
            </a:lvl7pPr>
            <a:lvl8pPr>
              <a:defRPr sz="10700"/>
            </a:lvl8pPr>
            <a:lvl9pPr>
              <a:defRPr sz="10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45" y="49156623"/>
            <a:ext cx="128611633" cy="139042137"/>
          </a:xfrm>
        </p:spPr>
        <p:txBody>
          <a:bodyPr/>
          <a:lstStyle>
            <a:lvl1pPr>
              <a:defRPr sz="16600"/>
            </a:lvl1pPr>
            <a:lvl2pPr>
              <a:defRPr sz="14300"/>
            </a:lvl2pPr>
            <a:lvl3pPr>
              <a:defRPr sz="11900"/>
            </a:lvl3pPr>
            <a:lvl4pPr>
              <a:defRPr sz="10700"/>
            </a:lvl4pPr>
            <a:lvl5pPr>
              <a:defRPr sz="10700"/>
            </a:lvl5pPr>
            <a:lvl6pPr>
              <a:defRPr sz="10700"/>
            </a:lvl6pPr>
            <a:lvl7pPr>
              <a:defRPr sz="10700"/>
            </a:lvl7pPr>
            <a:lvl8pPr>
              <a:defRPr sz="10700"/>
            </a:lvl8pPr>
            <a:lvl9pPr>
              <a:defRPr sz="10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DF576A-E306-4843-B179-5AD476115AF6}" type="datetimeFigureOut">
              <a:rPr lang="en-US" smtClean="0"/>
              <a:t>4/17/2015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2004525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318263"/>
            <a:ext cx="4608576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2" y="7368543"/>
            <a:ext cx="22625053" cy="3070857"/>
          </a:xfrm>
        </p:spPr>
        <p:txBody>
          <a:bodyPr anchor="b"/>
          <a:lstStyle>
            <a:lvl1pPr marL="0" indent="0">
              <a:buNone/>
              <a:defRPr sz="14300" b="1"/>
            </a:lvl1pPr>
            <a:lvl2pPr marL="2717048" indent="0">
              <a:buNone/>
              <a:defRPr sz="11900" b="1"/>
            </a:lvl2pPr>
            <a:lvl3pPr marL="5434096" indent="0">
              <a:buNone/>
              <a:defRPr sz="10700" b="1"/>
            </a:lvl3pPr>
            <a:lvl4pPr marL="8151144" indent="0">
              <a:buNone/>
              <a:defRPr sz="9500" b="1"/>
            </a:lvl4pPr>
            <a:lvl5pPr marL="10868193" indent="0">
              <a:buNone/>
              <a:defRPr sz="9500" b="1"/>
            </a:lvl5pPr>
            <a:lvl6pPr marL="13585241" indent="0">
              <a:buNone/>
              <a:defRPr sz="9500" b="1"/>
            </a:lvl6pPr>
            <a:lvl7pPr marL="16302289" indent="0">
              <a:buNone/>
              <a:defRPr sz="9500" b="1"/>
            </a:lvl7pPr>
            <a:lvl8pPr marL="19019337" indent="0">
              <a:buNone/>
              <a:defRPr sz="9500" b="1"/>
            </a:lvl8pPr>
            <a:lvl9pPr marL="21736385" indent="0">
              <a:buNone/>
              <a:defRPr sz="9500" b="1"/>
            </a:lvl9pPr>
          </a:lstStyle>
          <a:p>
            <a:pPr lvl="0"/>
            <a:r>
              <a:rPr lang="en-US" smtClean="0"/>
              <a:t>Click to edit Master text styles</a:t>
            </a:r>
          </a:p>
        </p:txBody>
      </p:sp>
      <p:sp>
        <p:nvSpPr>
          <p:cNvPr id="4" name="Content Placeholder 3"/>
          <p:cNvSpPr>
            <a:spLocks noGrp="1"/>
          </p:cNvSpPr>
          <p:nvPr>
            <p:ph sz="half" idx="2"/>
          </p:nvPr>
        </p:nvSpPr>
        <p:spPr>
          <a:xfrm>
            <a:off x="2560322" y="10439400"/>
            <a:ext cx="22625053" cy="18966183"/>
          </a:xfrm>
        </p:spPr>
        <p:txBody>
          <a:bodyPr/>
          <a:lstStyle>
            <a:lvl1pPr>
              <a:defRPr sz="14300"/>
            </a:lvl1pPr>
            <a:lvl2pPr>
              <a:defRPr sz="11900"/>
            </a:lvl2pPr>
            <a:lvl3pPr>
              <a:defRPr sz="107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7368543"/>
            <a:ext cx="22633940" cy="3070857"/>
          </a:xfrm>
        </p:spPr>
        <p:txBody>
          <a:bodyPr anchor="b"/>
          <a:lstStyle>
            <a:lvl1pPr marL="0" indent="0">
              <a:buNone/>
              <a:defRPr sz="14300" b="1"/>
            </a:lvl1pPr>
            <a:lvl2pPr marL="2717048" indent="0">
              <a:buNone/>
              <a:defRPr sz="11900" b="1"/>
            </a:lvl2pPr>
            <a:lvl3pPr marL="5434096" indent="0">
              <a:buNone/>
              <a:defRPr sz="10700" b="1"/>
            </a:lvl3pPr>
            <a:lvl4pPr marL="8151144" indent="0">
              <a:buNone/>
              <a:defRPr sz="9500" b="1"/>
            </a:lvl4pPr>
            <a:lvl5pPr marL="10868193" indent="0">
              <a:buNone/>
              <a:defRPr sz="9500" b="1"/>
            </a:lvl5pPr>
            <a:lvl6pPr marL="13585241" indent="0">
              <a:buNone/>
              <a:defRPr sz="9500" b="1"/>
            </a:lvl6pPr>
            <a:lvl7pPr marL="16302289" indent="0">
              <a:buNone/>
              <a:defRPr sz="9500" b="1"/>
            </a:lvl7pPr>
            <a:lvl8pPr marL="19019337" indent="0">
              <a:buNone/>
              <a:defRPr sz="9500" b="1"/>
            </a:lvl8pPr>
            <a:lvl9pPr marL="21736385" indent="0">
              <a:buNone/>
              <a:defRPr sz="9500" b="1"/>
            </a:lvl9pPr>
          </a:lstStyle>
          <a:p>
            <a:pPr lvl="0"/>
            <a:r>
              <a:rPr lang="en-US" smtClean="0"/>
              <a:t>Click to edit Master text styles</a:t>
            </a:r>
          </a:p>
        </p:txBody>
      </p:sp>
      <p:sp>
        <p:nvSpPr>
          <p:cNvPr id="6" name="Content Placeholder 5"/>
          <p:cNvSpPr>
            <a:spLocks noGrp="1"/>
          </p:cNvSpPr>
          <p:nvPr>
            <p:ph sz="quarter" idx="4"/>
          </p:nvPr>
        </p:nvSpPr>
        <p:spPr>
          <a:xfrm>
            <a:off x="26012143" y="10439400"/>
            <a:ext cx="22633940" cy="18966183"/>
          </a:xfrm>
        </p:spPr>
        <p:txBody>
          <a:bodyPr/>
          <a:lstStyle>
            <a:lvl1pPr>
              <a:defRPr sz="14300"/>
            </a:lvl1pPr>
            <a:lvl2pPr>
              <a:defRPr sz="11900"/>
            </a:lvl2pPr>
            <a:lvl3pPr>
              <a:defRPr sz="107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DF576A-E306-4843-B179-5AD476115AF6}" type="datetimeFigureOut">
              <a:rPr lang="en-US" smtClean="0"/>
              <a:t>4/17/2015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363130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DF576A-E306-4843-B179-5AD476115AF6}" type="datetimeFigureOut">
              <a:rPr lang="en-US" smtClean="0"/>
              <a:t>4/17/2015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1643145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DF576A-E306-4843-B179-5AD476115AF6}" type="datetimeFigureOut">
              <a:rPr lang="en-US" smtClean="0"/>
              <a:t>4/17/2015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4139767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5" y="1310640"/>
            <a:ext cx="16846553" cy="5577840"/>
          </a:xfrm>
        </p:spPr>
        <p:txBody>
          <a:bodyPr anchor="b"/>
          <a:lstStyle>
            <a:lvl1pPr algn="l">
              <a:defRPr sz="11900" b="1"/>
            </a:lvl1pPr>
          </a:lstStyle>
          <a:p>
            <a:r>
              <a:rPr lang="en-US" smtClean="0"/>
              <a:t>Click to edit Master title style</a:t>
            </a:r>
            <a:endParaRPr lang="en-US"/>
          </a:p>
        </p:txBody>
      </p:sp>
      <p:sp>
        <p:nvSpPr>
          <p:cNvPr id="3" name="Content Placeholder 2"/>
          <p:cNvSpPr>
            <a:spLocks noGrp="1"/>
          </p:cNvSpPr>
          <p:nvPr>
            <p:ph idx="1"/>
          </p:nvPr>
        </p:nvSpPr>
        <p:spPr>
          <a:xfrm>
            <a:off x="20020280" y="1310643"/>
            <a:ext cx="28625800" cy="28094943"/>
          </a:xfrm>
        </p:spPr>
        <p:txBody>
          <a:bodyPr/>
          <a:lstStyle>
            <a:lvl1pPr>
              <a:defRPr sz="19000"/>
            </a:lvl1pPr>
            <a:lvl2pPr>
              <a:defRPr sz="16600"/>
            </a:lvl2pPr>
            <a:lvl3pPr>
              <a:defRPr sz="14300"/>
            </a:lvl3pPr>
            <a:lvl4pPr>
              <a:defRPr sz="11900"/>
            </a:lvl4pPr>
            <a:lvl5pPr>
              <a:defRPr sz="11900"/>
            </a:lvl5pPr>
            <a:lvl6pPr>
              <a:defRPr sz="11900"/>
            </a:lvl6pPr>
            <a:lvl7pPr>
              <a:defRPr sz="11900"/>
            </a:lvl7pPr>
            <a:lvl8pPr>
              <a:defRPr sz="11900"/>
            </a:lvl8pPr>
            <a:lvl9pPr>
              <a:defRPr sz="1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5" y="6888483"/>
            <a:ext cx="16846553" cy="22517103"/>
          </a:xfrm>
        </p:spPr>
        <p:txBody>
          <a:bodyPr/>
          <a:lstStyle>
            <a:lvl1pPr marL="0" indent="0">
              <a:buNone/>
              <a:defRPr sz="8300"/>
            </a:lvl1pPr>
            <a:lvl2pPr marL="2717048" indent="0">
              <a:buNone/>
              <a:defRPr sz="7100"/>
            </a:lvl2pPr>
            <a:lvl3pPr marL="5434096" indent="0">
              <a:buNone/>
              <a:defRPr sz="5900"/>
            </a:lvl3pPr>
            <a:lvl4pPr marL="8151144" indent="0">
              <a:buNone/>
              <a:defRPr sz="5300"/>
            </a:lvl4pPr>
            <a:lvl5pPr marL="10868193" indent="0">
              <a:buNone/>
              <a:defRPr sz="5300"/>
            </a:lvl5pPr>
            <a:lvl6pPr marL="13585241" indent="0">
              <a:buNone/>
              <a:defRPr sz="5300"/>
            </a:lvl6pPr>
            <a:lvl7pPr marL="16302289" indent="0">
              <a:buNone/>
              <a:defRPr sz="5300"/>
            </a:lvl7pPr>
            <a:lvl8pPr marL="19019337" indent="0">
              <a:buNone/>
              <a:defRPr sz="5300"/>
            </a:lvl8pPr>
            <a:lvl9pPr marL="21736385" indent="0">
              <a:buNone/>
              <a:defRPr sz="5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DF576A-E306-4843-B179-5AD476115AF6}" type="datetimeFigureOut">
              <a:rPr lang="en-US" smtClean="0"/>
              <a:t>4/17/2015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951539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0"/>
            <a:ext cx="30723840" cy="2720343"/>
          </a:xfrm>
        </p:spPr>
        <p:txBody>
          <a:bodyPr anchor="b"/>
          <a:lstStyle>
            <a:lvl1pPr algn="l">
              <a:defRPr sz="119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9000"/>
            </a:lvl1pPr>
            <a:lvl2pPr marL="2717048" indent="0">
              <a:buNone/>
              <a:defRPr sz="16600"/>
            </a:lvl2pPr>
            <a:lvl3pPr marL="5434096" indent="0">
              <a:buNone/>
              <a:defRPr sz="14300"/>
            </a:lvl3pPr>
            <a:lvl4pPr marL="8151144" indent="0">
              <a:buNone/>
              <a:defRPr sz="11900"/>
            </a:lvl4pPr>
            <a:lvl5pPr marL="10868193" indent="0">
              <a:buNone/>
              <a:defRPr sz="11900"/>
            </a:lvl5pPr>
            <a:lvl6pPr marL="13585241" indent="0">
              <a:buNone/>
              <a:defRPr sz="11900"/>
            </a:lvl6pPr>
            <a:lvl7pPr marL="16302289" indent="0">
              <a:buNone/>
              <a:defRPr sz="11900"/>
            </a:lvl7pPr>
            <a:lvl8pPr marL="19019337" indent="0">
              <a:buNone/>
              <a:defRPr sz="11900"/>
            </a:lvl8pPr>
            <a:lvl9pPr marL="21736385" indent="0">
              <a:buNone/>
              <a:defRPr sz="11900"/>
            </a:lvl9pPr>
          </a:lstStyle>
          <a:p>
            <a:endParaRPr lang="en-US"/>
          </a:p>
        </p:txBody>
      </p:sp>
      <p:sp>
        <p:nvSpPr>
          <p:cNvPr id="4" name="Text Placeholder 3"/>
          <p:cNvSpPr>
            <a:spLocks noGrp="1"/>
          </p:cNvSpPr>
          <p:nvPr>
            <p:ph type="body" sz="half" idx="2"/>
          </p:nvPr>
        </p:nvSpPr>
        <p:spPr>
          <a:xfrm>
            <a:off x="10036813" y="25763223"/>
            <a:ext cx="30723840" cy="3863337"/>
          </a:xfrm>
        </p:spPr>
        <p:txBody>
          <a:bodyPr/>
          <a:lstStyle>
            <a:lvl1pPr marL="0" indent="0">
              <a:buNone/>
              <a:defRPr sz="8300"/>
            </a:lvl1pPr>
            <a:lvl2pPr marL="2717048" indent="0">
              <a:buNone/>
              <a:defRPr sz="7100"/>
            </a:lvl2pPr>
            <a:lvl3pPr marL="5434096" indent="0">
              <a:buNone/>
              <a:defRPr sz="5900"/>
            </a:lvl3pPr>
            <a:lvl4pPr marL="8151144" indent="0">
              <a:buNone/>
              <a:defRPr sz="5300"/>
            </a:lvl4pPr>
            <a:lvl5pPr marL="10868193" indent="0">
              <a:buNone/>
              <a:defRPr sz="5300"/>
            </a:lvl5pPr>
            <a:lvl6pPr marL="13585241" indent="0">
              <a:buNone/>
              <a:defRPr sz="5300"/>
            </a:lvl6pPr>
            <a:lvl7pPr marL="16302289" indent="0">
              <a:buNone/>
              <a:defRPr sz="5300"/>
            </a:lvl7pPr>
            <a:lvl8pPr marL="19019337" indent="0">
              <a:buNone/>
              <a:defRPr sz="5300"/>
            </a:lvl8pPr>
            <a:lvl9pPr marL="21736385" indent="0">
              <a:buNone/>
              <a:defRPr sz="5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DF576A-E306-4843-B179-5AD476115AF6}" type="datetimeFigureOut">
              <a:rPr lang="en-US" smtClean="0"/>
              <a:t>4/17/2015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808224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4/17/2015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2038860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8435343"/>
            <a:ext cx="64514733" cy="1797634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76" y="8435343"/>
            <a:ext cx="192708527" cy="1797634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DF576A-E306-4843-B179-5AD476115AF6}" type="datetimeFigureOut">
              <a:rPr lang="en-US" smtClean="0"/>
              <a:t>4/17/2015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CE31B-B58B-4466-BDCC-319782819EC9}" type="slidenum">
              <a:rPr lang="en-US" smtClean="0"/>
              <a:t>‹#›</a:t>
            </a:fld>
            <a:endParaRPr lang="en-US"/>
          </a:p>
        </p:txBody>
      </p:sp>
    </p:spTree>
    <p:extLst>
      <p:ext uri="{BB962C8B-B14F-4D97-AF65-F5344CB8AC3E}">
        <p14:creationId xmlns:p14="http://schemas.microsoft.com/office/powerpoint/2010/main" val="611946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3"/>
            <a:ext cx="46085760" cy="5486400"/>
          </a:xfrm>
          <a:prstGeom prst="rect">
            <a:avLst/>
          </a:prstGeom>
        </p:spPr>
        <p:txBody>
          <a:bodyPr vert="horz" lIns="543410" tIns="271705" rIns="543410" bIns="27170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3"/>
            <a:ext cx="46085760" cy="21724623"/>
          </a:xfrm>
          <a:prstGeom prst="rect">
            <a:avLst/>
          </a:prstGeom>
        </p:spPr>
        <p:txBody>
          <a:bodyPr vert="horz" lIns="543410" tIns="271705" rIns="543410" bIns="27170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3"/>
            <a:ext cx="11948160" cy="1752600"/>
          </a:xfrm>
          <a:prstGeom prst="rect">
            <a:avLst/>
          </a:prstGeom>
        </p:spPr>
        <p:txBody>
          <a:bodyPr vert="horz" lIns="543410" tIns="271705" rIns="543410" bIns="271705" rtlCol="0" anchor="ctr"/>
          <a:lstStyle>
            <a:lvl1pPr algn="l">
              <a:defRPr sz="7100">
                <a:solidFill>
                  <a:schemeClr val="tx1">
                    <a:tint val="75000"/>
                  </a:schemeClr>
                </a:solidFill>
              </a:defRPr>
            </a:lvl1pPr>
          </a:lstStyle>
          <a:p>
            <a:fld id="{9FDF576A-E306-4843-B179-5AD476115AF6}" type="datetimeFigureOut">
              <a:rPr lang="en-US" smtClean="0"/>
              <a:t>4/17/2015</a:t>
            </a:fld>
            <a:endParaRPr lang="en-US"/>
          </a:p>
        </p:txBody>
      </p:sp>
      <p:sp>
        <p:nvSpPr>
          <p:cNvPr id="5" name="Footer Placeholder 4"/>
          <p:cNvSpPr>
            <a:spLocks noGrp="1"/>
          </p:cNvSpPr>
          <p:nvPr>
            <p:ph type="ftr" sz="quarter" idx="3"/>
          </p:nvPr>
        </p:nvSpPr>
        <p:spPr>
          <a:xfrm>
            <a:off x="17495520" y="30510483"/>
            <a:ext cx="16215360" cy="1752600"/>
          </a:xfrm>
          <a:prstGeom prst="rect">
            <a:avLst/>
          </a:prstGeom>
        </p:spPr>
        <p:txBody>
          <a:bodyPr vert="horz" lIns="543410" tIns="271705" rIns="543410" bIns="271705" rtlCol="0" anchor="ctr"/>
          <a:lstStyle>
            <a:lvl1pPr algn="ctr">
              <a:defRPr sz="7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3"/>
            <a:ext cx="11948160" cy="1752600"/>
          </a:xfrm>
          <a:prstGeom prst="rect">
            <a:avLst/>
          </a:prstGeom>
        </p:spPr>
        <p:txBody>
          <a:bodyPr vert="horz" lIns="543410" tIns="271705" rIns="543410" bIns="271705" rtlCol="0" anchor="ctr"/>
          <a:lstStyle>
            <a:lvl1pPr algn="r">
              <a:defRPr sz="7100">
                <a:solidFill>
                  <a:schemeClr val="tx1">
                    <a:tint val="75000"/>
                  </a:schemeClr>
                </a:solidFill>
              </a:defRPr>
            </a:lvl1pPr>
          </a:lstStyle>
          <a:p>
            <a:fld id="{A01CE31B-B58B-4466-BDCC-319782819EC9}" type="slidenum">
              <a:rPr lang="en-US" smtClean="0"/>
              <a:t>‹#›</a:t>
            </a:fld>
            <a:endParaRPr lang="en-US"/>
          </a:p>
        </p:txBody>
      </p:sp>
    </p:spTree>
    <p:extLst>
      <p:ext uri="{BB962C8B-B14F-4D97-AF65-F5344CB8AC3E}">
        <p14:creationId xmlns:p14="http://schemas.microsoft.com/office/powerpoint/2010/main" val="657219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434096" rtl="0" eaLnBrk="1" latinLnBrk="0" hangingPunct="1">
        <a:spcBef>
          <a:spcPct val="0"/>
        </a:spcBef>
        <a:buNone/>
        <a:defRPr sz="26100" kern="1200">
          <a:solidFill>
            <a:schemeClr val="tx1"/>
          </a:solidFill>
          <a:latin typeface="+mj-lt"/>
          <a:ea typeface="+mj-ea"/>
          <a:cs typeface="+mj-cs"/>
        </a:defRPr>
      </a:lvl1pPr>
    </p:titleStyle>
    <p:bodyStyle>
      <a:lvl1pPr marL="2037786" indent="-2037786" algn="l" defTabSz="5434096" rtl="0" eaLnBrk="1" latinLnBrk="0" hangingPunct="1">
        <a:spcBef>
          <a:spcPct val="20000"/>
        </a:spcBef>
        <a:buFont typeface="Arial" pitchFamily="34" charset="0"/>
        <a:buChar char="•"/>
        <a:defRPr sz="19000" kern="1200">
          <a:solidFill>
            <a:schemeClr val="tx1"/>
          </a:solidFill>
          <a:latin typeface="+mn-lt"/>
          <a:ea typeface="+mn-ea"/>
          <a:cs typeface="+mn-cs"/>
        </a:defRPr>
      </a:lvl1pPr>
      <a:lvl2pPr marL="4415203" indent="-1698155" algn="l" defTabSz="5434096" rtl="0" eaLnBrk="1" latinLnBrk="0" hangingPunct="1">
        <a:spcBef>
          <a:spcPct val="20000"/>
        </a:spcBef>
        <a:buFont typeface="Arial" pitchFamily="34" charset="0"/>
        <a:buChar char="–"/>
        <a:defRPr sz="16600" kern="1200">
          <a:solidFill>
            <a:schemeClr val="tx1"/>
          </a:solidFill>
          <a:latin typeface="+mn-lt"/>
          <a:ea typeface="+mn-ea"/>
          <a:cs typeface="+mn-cs"/>
        </a:defRPr>
      </a:lvl2pPr>
      <a:lvl3pPr marL="6792620" indent="-1358524" algn="l" defTabSz="5434096" rtl="0" eaLnBrk="1" latinLnBrk="0" hangingPunct="1">
        <a:spcBef>
          <a:spcPct val="20000"/>
        </a:spcBef>
        <a:buFont typeface="Arial" pitchFamily="34" charset="0"/>
        <a:buChar char="•"/>
        <a:defRPr sz="14300" kern="1200">
          <a:solidFill>
            <a:schemeClr val="tx1"/>
          </a:solidFill>
          <a:latin typeface="+mn-lt"/>
          <a:ea typeface="+mn-ea"/>
          <a:cs typeface="+mn-cs"/>
        </a:defRPr>
      </a:lvl3pPr>
      <a:lvl4pPr marL="9509669"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4pPr>
      <a:lvl5pPr marL="12226717"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5pPr>
      <a:lvl6pPr marL="14943765"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6pPr>
      <a:lvl7pPr marL="17660813"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7pPr>
      <a:lvl8pPr marL="20377861"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8pPr>
      <a:lvl9pPr marL="23094909" indent="-1358524" algn="l" defTabSz="5434096" rtl="0" eaLnBrk="1" latinLnBrk="0" hangingPunct="1">
        <a:spcBef>
          <a:spcPct val="20000"/>
        </a:spcBef>
        <a:buFont typeface="Arial" pitchFamily="34" charset="0"/>
        <a:buChar char="•"/>
        <a:defRPr sz="11900" kern="1200">
          <a:solidFill>
            <a:schemeClr val="tx1"/>
          </a:solidFill>
          <a:latin typeface="+mn-lt"/>
          <a:ea typeface="+mn-ea"/>
          <a:cs typeface="+mn-cs"/>
        </a:defRPr>
      </a:lvl9pPr>
    </p:bodyStyle>
    <p:otherStyle>
      <a:defPPr>
        <a:defRPr lang="en-US"/>
      </a:defPPr>
      <a:lvl1pPr marL="0" algn="l" defTabSz="5434096" rtl="0" eaLnBrk="1" latinLnBrk="0" hangingPunct="1">
        <a:defRPr sz="10700" kern="1200">
          <a:solidFill>
            <a:schemeClr val="tx1"/>
          </a:solidFill>
          <a:latin typeface="+mn-lt"/>
          <a:ea typeface="+mn-ea"/>
          <a:cs typeface="+mn-cs"/>
        </a:defRPr>
      </a:lvl1pPr>
      <a:lvl2pPr marL="2717048" algn="l" defTabSz="5434096" rtl="0" eaLnBrk="1" latinLnBrk="0" hangingPunct="1">
        <a:defRPr sz="10700" kern="1200">
          <a:solidFill>
            <a:schemeClr val="tx1"/>
          </a:solidFill>
          <a:latin typeface="+mn-lt"/>
          <a:ea typeface="+mn-ea"/>
          <a:cs typeface="+mn-cs"/>
        </a:defRPr>
      </a:lvl2pPr>
      <a:lvl3pPr marL="5434096" algn="l" defTabSz="5434096" rtl="0" eaLnBrk="1" latinLnBrk="0" hangingPunct="1">
        <a:defRPr sz="10700" kern="1200">
          <a:solidFill>
            <a:schemeClr val="tx1"/>
          </a:solidFill>
          <a:latin typeface="+mn-lt"/>
          <a:ea typeface="+mn-ea"/>
          <a:cs typeface="+mn-cs"/>
        </a:defRPr>
      </a:lvl3pPr>
      <a:lvl4pPr marL="8151144" algn="l" defTabSz="5434096" rtl="0" eaLnBrk="1" latinLnBrk="0" hangingPunct="1">
        <a:defRPr sz="10700" kern="1200">
          <a:solidFill>
            <a:schemeClr val="tx1"/>
          </a:solidFill>
          <a:latin typeface="+mn-lt"/>
          <a:ea typeface="+mn-ea"/>
          <a:cs typeface="+mn-cs"/>
        </a:defRPr>
      </a:lvl4pPr>
      <a:lvl5pPr marL="10868193" algn="l" defTabSz="5434096" rtl="0" eaLnBrk="1" latinLnBrk="0" hangingPunct="1">
        <a:defRPr sz="10700" kern="1200">
          <a:solidFill>
            <a:schemeClr val="tx1"/>
          </a:solidFill>
          <a:latin typeface="+mn-lt"/>
          <a:ea typeface="+mn-ea"/>
          <a:cs typeface="+mn-cs"/>
        </a:defRPr>
      </a:lvl5pPr>
      <a:lvl6pPr marL="13585241" algn="l" defTabSz="5434096" rtl="0" eaLnBrk="1" latinLnBrk="0" hangingPunct="1">
        <a:defRPr sz="10700" kern="1200">
          <a:solidFill>
            <a:schemeClr val="tx1"/>
          </a:solidFill>
          <a:latin typeface="+mn-lt"/>
          <a:ea typeface="+mn-ea"/>
          <a:cs typeface="+mn-cs"/>
        </a:defRPr>
      </a:lvl6pPr>
      <a:lvl7pPr marL="16302289" algn="l" defTabSz="5434096" rtl="0" eaLnBrk="1" latinLnBrk="0" hangingPunct="1">
        <a:defRPr sz="10700" kern="1200">
          <a:solidFill>
            <a:schemeClr val="tx1"/>
          </a:solidFill>
          <a:latin typeface="+mn-lt"/>
          <a:ea typeface="+mn-ea"/>
          <a:cs typeface="+mn-cs"/>
        </a:defRPr>
      </a:lvl7pPr>
      <a:lvl8pPr marL="19019337" algn="l" defTabSz="5434096" rtl="0" eaLnBrk="1" latinLnBrk="0" hangingPunct="1">
        <a:defRPr sz="10700" kern="1200">
          <a:solidFill>
            <a:schemeClr val="tx1"/>
          </a:solidFill>
          <a:latin typeface="+mn-lt"/>
          <a:ea typeface="+mn-ea"/>
          <a:cs typeface="+mn-cs"/>
        </a:defRPr>
      </a:lvl8pPr>
      <a:lvl9pPr marL="21736385" algn="l" defTabSz="5434096" rtl="0" eaLnBrk="1" latinLnBrk="0" hangingPunct="1">
        <a:defRPr sz="10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wmf"/><Relationship Id="rId13" Type="http://schemas.openxmlformats.org/officeDocument/2006/relationships/image" Target="../media/image12.emf"/><Relationship Id="rId1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emf"/><Relationship Id="rId17" Type="http://schemas.openxmlformats.org/officeDocument/2006/relationships/image" Target="../media/image16.jpeg"/><Relationship Id="rId2" Type="http://schemas.openxmlformats.org/officeDocument/2006/relationships/image" Target="../media/image1.png"/><Relationship Id="rId16"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emf"/><Relationship Id="rId5" Type="http://schemas.openxmlformats.org/officeDocument/2006/relationships/image" Target="../media/image4.jpg"/><Relationship Id="rId15" Type="http://schemas.openxmlformats.org/officeDocument/2006/relationships/image" Target="../media/image14.jpeg"/><Relationship Id="rId10" Type="http://schemas.openxmlformats.org/officeDocument/2006/relationships/image" Target="../media/image9.emf"/><Relationship Id="rId4" Type="http://schemas.openxmlformats.org/officeDocument/2006/relationships/image" Target="../media/image3.jpg"/><Relationship Id="rId9" Type="http://schemas.openxmlformats.org/officeDocument/2006/relationships/image" Target="../media/image8.jp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1026"/>
          <p:cNvSpPr/>
          <p:nvPr/>
        </p:nvSpPr>
        <p:spPr>
          <a:xfrm>
            <a:off x="1293046" y="5273759"/>
            <a:ext cx="15544800" cy="25536999"/>
          </a:xfrm>
          <a:prstGeom prst="rect">
            <a:avLst/>
          </a:prstGeom>
          <a:ln w="25400"/>
          <a:effectLst>
            <a:outerShdw blurRad="50800" dist="1524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36" name="Rectangle 35"/>
          <p:cNvSpPr/>
          <p:nvPr/>
        </p:nvSpPr>
        <p:spPr>
          <a:xfrm>
            <a:off x="17830798" y="5273759"/>
            <a:ext cx="32004001" cy="25536999"/>
          </a:xfrm>
          <a:prstGeom prst="rect">
            <a:avLst/>
          </a:prstGeom>
          <a:ln w="25400"/>
          <a:effectLst>
            <a:outerShdw blurRad="50800" dist="1524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024" name="Rectangle 1023"/>
          <p:cNvSpPr/>
          <p:nvPr/>
        </p:nvSpPr>
        <p:spPr>
          <a:xfrm>
            <a:off x="1371600" y="1322769"/>
            <a:ext cx="48463200" cy="3300726"/>
          </a:xfrm>
          <a:prstGeom prst="rect">
            <a:avLst/>
          </a:prstGeom>
          <a:effectLst>
            <a:outerShdw blurRad="50800" dist="1524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4" name="TextBox 3"/>
          <p:cNvSpPr txBox="1"/>
          <p:nvPr/>
        </p:nvSpPr>
        <p:spPr>
          <a:xfrm>
            <a:off x="1628578" y="5385193"/>
            <a:ext cx="14630400" cy="1107996"/>
          </a:xfrm>
          <a:prstGeom prst="rect">
            <a:avLst/>
          </a:prstGeom>
          <a:noFill/>
        </p:spPr>
        <p:txBody>
          <a:bodyPr wrap="square" rtlCol="0">
            <a:spAutoFit/>
          </a:bodyPr>
          <a:lstStyle/>
          <a:p>
            <a:r>
              <a:rPr lang="en-US" sz="6600" dirty="0" smtClean="0"/>
              <a:t>Abstract</a:t>
            </a:r>
            <a:endParaRPr lang="en-US" sz="9600" dirty="0"/>
          </a:p>
        </p:txBody>
      </p:sp>
      <p:sp>
        <p:nvSpPr>
          <p:cNvPr id="15" name="TextBox 14"/>
          <p:cNvSpPr txBox="1"/>
          <p:nvPr/>
        </p:nvSpPr>
        <p:spPr>
          <a:xfrm>
            <a:off x="11374270" y="1820647"/>
            <a:ext cx="28400251" cy="1446550"/>
          </a:xfrm>
          <a:prstGeom prst="rect">
            <a:avLst/>
          </a:prstGeom>
          <a:noFill/>
        </p:spPr>
        <p:txBody>
          <a:bodyPr wrap="square" rtlCol="0">
            <a:spAutoFit/>
          </a:bodyPr>
          <a:lstStyle/>
          <a:p>
            <a:pPr algn="ctr"/>
            <a:r>
              <a:rPr lang="en-US" sz="8800" dirty="0"/>
              <a:t>Carbon Fluxes Across Four Land Use Types in New Hampshire</a:t>
            </a:r>
            <a:endParaRPr lang="en-US" sz="8000" dirty="0"/>
          </a:p>
        </p:txBody>
      </p:sp>
      <p:sp>
        <p:nvSpPr>
          <p:cNvPr id="21" name="TextBox 20"/>
          <p:cNvSpPr txBox="1"/>
          <p:nvPr/>
        </p:nvSpPr>
        <p:spPr>
          <a:xfrm>
            <a:off x="12801599" y="3382411"/>
            <a:ext cx="25146000" cy="941796"/>
          </a:xfrm>
          <a:prstGeom prst="rect">
            <a:avLst/>
          </a:prstGeom>
          <a:noFill/>
        </p:spPr>
        <p:txBody>
          <a:bodyPr wrap="square" rtlCol="0">
            <a:spAutoFit/>
          </a:bodyPr>
          <a:lstStyle/>
          <a:p>
            <a:pPr>
              <a:lnSpc>
                <a:spcPct val="115000"/>
              </a:lnSpc>
              <a:spcAft>
                <a:spcPts val="1000"/>
              </a:spcAft>
            </a:pPr>
            <a:r>
              <a:rPr lang="en-US" sz="4800" dirty="0" smtClean="0">
                <a:ea typeface="Calibri"/>
                <a:cs typeface="Times New Roman"/>
              </a:rPr>
              <a:t>Sean Z. Fogarty, Lucie C. </a:t>
            </a:r>
            <a:r>
              <a:rPr lang="en-US" sz="4800" dirty="0" err="1" smtClean="0">
                <a:ea typeface="Calibri"/>
                <a:cs typeface="Times New Roman"/>
              </a:rPr>
              <a:t>Lepine</a:t>
            </a:r>
            <a:r>
              <a:rPr lang="en-US" sz="4800" dirty="0" smtClean="0">
                <a:ea typeface="Calibri"/>
                <a:cs typeface="Times New Roman"/>
              </a:rPr>
              <a:t>, Andrew P. </a:t>
            </a:r>
            <a:r>
              <a:rPr lang="en-US" sz="4800" dirty="0" err="1" smtClean="0">
                <a:ea typeface="Calibri"/>
                <a:cs typeface="Times New Roman"/>
              </a:rPr>
              <a:t>Ouimette</a:t>
            </a:r>
            <a:r>
              <a:rPr lang="en-US" sz="4800" dirty="0" smtClean="0">
                <a:ea typeface="Calibri"/>
                <a:cs typeface="Times New Roman"/>
              </a:rPr>
              <a:t>  —</a:t>
            </a:r>
            <a:r>
              <a:rPr lang="en-US" sz="3200" dirty="0" smtClean="0">
                <a:ea typeface="Calibri"/>
                <a:cs typeface="Times New Roman"/>
              </a:rPr>
              <a:t>  </a:t>
            </a:r>
            <a:r>
              <a:rPr lang="en-US" sz="4800" dirty="0" smtClean="0">
                <a:ea typeface="Calibri"/>
                <a:cs typeface="Times New Roman"/>
              </a:rPr>
              <a:t>University </a:t>
            </a:r>
            <a:r>
              <a:rPr lang="en-US" sz="4800" dirty="0">
                <a:ea typeface="Calibri"/>
                <a:cs typeface="Times New Roman"/>
              </a:rPr>
              <a:t>of New Hampshire, Durham NH</a:t>
            </a:r>
            <a:endParaRPr lang="en-US" sz="4800" dirty="0"/>
          </a:p>
        </p:txBody>
      </p:sp>
      <p:sp>
        <p:nvSpPr>
          <p:cNvPr id="3" name="TextBox 2"/>
          <p:cNvSpPr txBox="1"/>
          <p:nvPr/>
        </p:nvSpPr>
        <p:spPr>
          <a:xfrm>
            <a:off x="1809589" y="6465263"/>
            <a:ext cx="14670028" cy="7171194"/>
          </a:xfrm>
          <a:prstGeom prst="rect">
            <a:avLst/>
          </a:prstGeom>
          <a:noFill/>
        </p:spPr>
        <p:txBody>
          <a:bodyPr wrap="square" rtlCol="0">
            <a:spAutoFit/>
          </a:bodyPr>
          <a:lstStyle/>
          <a:p>
            <a:pPr>
              <a:spcAft>
                <a:spcPts val="1200"/>
              </a:spcAft>
            </a:pPr>
            <a:r>
              <a:rPr lang="en-US" sz="3000" dirty="0"/>
              <a:t>As part of the EPSCoR Ecosystems &amp; Society project, researchers across the state of New Hampshire are studying the environment in an effort to support better management of the state's natural resources, so that population growth and development proceed in a sustainable fashion, without threatening the quality of life that makes New Hampshire a desirable place to live and visit. We are interested in understanding the interactions between land use/land cover and climate in order to better assess the impacts of land use </a:t>
            </a:r>
            <a:r>
              <a:rPr lang="en-US" sz="3000" dirty="0" smtClean="0"/>
              <a:t>change.</a:t>
            </a:r>
          </a:p>
          <a:p>
            <a:r>
              <a:rPr lang="en-US" sz="3000" dirty="0" smtClean="0"/>
              <a:t>The </a:t>
            </a:r>
            <a:r>
              <a:rPr lang="en-US" sz="3000" dirty="0"/>
              <a:t>land surface interacts with the atmosphere primarily through the movement of greenhouse gases (e.g. CO</a:t>
            </a:r>
            <a:r>
              <a:rPr lang="en-US" sz="3000" baseline="-25000" dirty="0"/>
              <a:t>2</a:t>
            </a:r>
            <a:r>
              <a:rPr lang="en-US" sz="3000" dirty="0"/>
              <a:t>) and energy (e.g. heat, light), and these fluxes of gas and energy vary by land use/land cover type. Using the eddy covariance method and biometeorological sensors, we are measuring CO</a:t>
            </a:r>
            <a:r>
              <a:rPr lang="en-US" sz="3000" baseline="-25000" dirty="0"/>
              <a:t>2</a:t>
            </a:r>
            <a:r>
              <a:rPr lang="en-US" sz="3000" dirty="0"/>
              <a:t> fluxes, evapotranspiration, and albedo over four land use types that broadly represent the NH landscape: forest, hayfield/pasture, corn/agriculture, and residential/paved. Understanding how these fluxes vary over different land cover types will help us to better assess the future impacts of land use change on local and global climate. Here, we present preliminary results from our first year of data, comparing CO</a:t>
            </a:r>
            <a:r>
              <a:rPr lang="en-US" sz="3000" baseline="-25000" dirty="0"/>
              <a:t>2</a:t>
            </a:r>
            <a:r>
              <a:rPr lang="en-US" sz="3000" dirty="0"/>
              <a:t> fluxes across the four land use types</a:t>
            </a:r>
            <a:r>
              <a:rPr lang="en-US" sz="3000" dirty="0" smtClean="0"/>
              <a:t>.</a:t>
            </a:r>
            <a:endParaRPr lang="en-US" sz="3000" dirty="0"/>
          </a:p>
        </p:txBody>
      </p:sp>
      <p:pic>
        <p:nvPicPr>
          <p:cNvPr id="32" name="Picture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588" y="1827022"/>
            <a:ext cx="9157302" cy="2393023"/>
          </a:xfrm>
          <a:prstGeom prst="rect">
            <a:avLst/>
          </a:prstGeom>
        </p:spPr>
      </p:pic>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85610" y="2100576"/>
            <a:ext cx="4090098" cy="1745110"/>
          </a:xfrm>
          <a:prstGeom prst="rect">
            <a:avLst/>
          </a:prstGeom>
        </p:spPr>
      </p:pic>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31740" y="1931184"/>
            <a:ext cx="2686050" cy="2124075"/>
          </a:xfrm>
          <a:prstGeom prst="rect">
            <a:avLst/>
          </a:prstGeom>
        </p:spPr>
      </p:pic>
      <p:pic>
        <p:nvPicPr>
          <p:cNvPr id="39" name="Picture 3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70461" y="1912427"/>
            <a:ext cx="2109216" cy="2121408"/>
          </a:xfrm>
          <a:prstGeom prst="rect">
            <a:avLst/>
          </a:prstGeom>
        </p:spPr>
      </p:pic>
      <p:sp>
        <p:nvSpPr>
          <p:cNvPr id="76" name="Text Box 259"/>
          <p:cNvSpPr txBox="1">
            <a:spLocks noChangeArrowheads="1"/>
          </p:cNvSpPr>
          <p:nvPr/>
        </p:nvSpPr>
        <p:spPr bwMode="auto">
          <a:xfrm rot="-5400000">
            <a:off x="9123942" y="18191066"/>
            <a:ext cx="1841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sp>
        <p:nvSpPr>
          <p:cNvPr id="77" name="Text Box 334"/>
          <p:cNvSpPr txBox="1">
            <a:spLocks noChangeArrowheads="1"/>
          </p:cNvSpPr>
          <p:nvPr/>
        </p:nvSpPr>
        <p:spPr bwMode="auto">
          <a:xfrm rot="-5400000">
            <a:off x="8792371" y="18061781"/>
            <a:ext cx="5016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sp>
        <p:nvSpPr>
          <p:cNvPr id="101" name="Text Box 335"/>
          <p:cNvSpPr txBox="1">
            <a:spLocks noChangeArrowheads="1"/>
          </p:cNvSpPr>
          <p:nvPr/>
        </p:nvSpPr>
        <p:spPr bwMode="auto">
          <a:xfrm rot="-5400000">
            <a:off x="8619550" y="17963380"/>
            <a:ext cx="5016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sp>
        <p:nvSpPr>
          <p:cNvPr id="102" name="Text Box 335"/>
          <p:cNvSpPr txBox="1">
            <a:spLocks noChangeArrowheads="1"/>
          </p:cNvSpPr>
          <p:nvPr/>
        </p:nvSpPr>
        <p:spPr bwMode="auto">
          <a:xfrm rot="16200000">
            <a:off x="8961175" y="16852034"/>
            <a:ext cx="5016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grpSp>
        <p:nvGrpSpPr>
          <p:cNvPr id="42" name="Group 41"/>
          <p:cNvGrpSpPr/>
          <p:nvPr/>
        </p:nvGrpSpPr>
        <p:grpSpPr>
          <a:xfrm>
            <a:off x="2437824" y="14740418"/>
            <a:ext cx="13487400" cy="6788198"/>
            <a:chOff x="2149789" y="17390340"/>
            <a:chExt cx="13487400" cy="6788198"/>
          </a:xfrm>
        </p:grpSpPr>
        <p:grpSp>
          <p:nvGrpSpPr>
            <p:cNvPr id="54" name="Group 247"/>
            <p:cNvGrpSpPr>
              <a:grpSpLocks/>
            </p:cNvGrpSpPr>
            <p:nvPr/>
          </p:nvGrpSpPr>
          <p:grpSpPr bwMode="auto">
            <a:xfrm>
              <a:off x="3893225" y="17390340"/>
              <a:ext cx="2362200" cy="5853112"/>
              <a:chOff x="3336" y="9863"/>
              <a:chExt cx="1714" cy="4167"/>
            </a:xfrm>
          </p:grpSpPr>
          <p:pic>
            <p:nvPicPr>
              <p:cNvPr id="56" name="Picture 230" descr="MC900432591[1]"/>
              <p:cNvPicPr>
                <a:picLocks noChangeAspect="1" noChangeArrowheads="1"/>
              </p:cNvPicPr>
              <p:nvPr/>
            </p:nvPicPr>
            <p:blipFill>
              <a:blip r:embed="rId6"/>
              <a:srcRect/>
              <a:stretch>
                <a:fillRect/>
              </a:stretch>
            </p:blipFill>
            <p:spPr bwMode="auto">
              <a:xfrm>
                <a:off x="3408" y="11808"/>
                <a:ext cx="1440" cy="1339"/>
              </a:xfrm>
              <a:prstGeom prst="rect">
                <a:avLst/>
              </a:prstGeom>
              <a:noFill/>
              <a:ln w="9525">
                <a:noFill/>
                <a:miter lim="800000"/>
                <a:headEnd/>
                <a:tailEnd/>
              </a:ln>
            </p:spPr>
          </p:pic>
          <p:pic>
            <p:nvPicPr>
              <p:cNvPr id="57" name="Picture 232" descr="MC900432589[1]"/>
              <p:cNvPicPr>
                <a:picLocks noChangeAspect="1" noChangeArrowheads="1"/>
              </p:cNvPicPr>
              <p:nvPr/>
            </p:nvPicPr>
            <p:blipFill>
              <a:blip r:embed="rId7"/>
              <a:srcRect/>
              <a:stretch>
                <a:fillRect/>
              </a:stretch>
            </p:blipFill>
            <p:spPr bwMode="auto">
              <a:xfrm>
                <a:off x="3336" y="9863"/>
                <a:ext cx="1152" cy="1152"/>
              </a:xfrm>
              <a:prstGeom prst="rect">
                <a:avLst/>
              </a:prstGeom>
              <a:noFill/>
              <a:ln w="9525">
                <a:noFill/>
                <a:miter lim="800000"/>
                <a:headEnd/>
                <a:tailEnd/>
              </a:ln>
            </p:spPr>
          </p:pic>
          <p:sp>
            <p:nvSpPr>
              <p:cNvPr id="59" name="AutoShape 233"/>
              <p:cNvSpPr>
                <a:spLocks noChangeArrowheads="1"/>
              </p:cNvSpPr>
              <p:nvPr/>
            </p:nvSpPr>
            <p:spPr bwMode="auto">
              <a:xfrm rot="-835139">
                <a:off x="4344" y="13033"/>
                <a:ext cx="360" cy="997"/>
              </a:xfrm>
              <a:prstGeom prst="downArrow">
                <a:avLst>
                  <a:gd name="adj1" fmla="val 50000"/>
                  <a:gd name="adj2" fmla="val 69236"/>
                </a:avLst>
              </a:prstGeom>
              <a:solidFill>
                <a:srgbClr val="FFFF99"/>
              </a:solidFill>
              <a:ln w="9525">
                <a:solidFill>
                  <a:srgbClr val="000000"/>
                </a:solidFill>
                <a:miter lim="800000"/>
                <a:headEnd/>
                <a:tailEnd/>
              </a:ln>
            </p:spPr>
            <p:txBody>
              <a:bodyPr/>
              <a:lstStyle/>
              <a:p>
                <a:endParaRPr lang="en-US"/>
              </a:p>
            </p:txBody>
          </p:sp>
          <p:sp>
            <p:nvSpPr>
              <p:cNvPr id="60" name="AutoShape 234"/>
              <p:cNvSpPr>
                <a:spLocks noChangeArrowheads="1"/>
              </p:cNvSpPr>
              <p:nvPr/>
            </p:nvSpPr>
            <p:spPr bwMode="auto">
              <a:xfrm rot="10800000">
                <a:off x="4848" y="12889"/>
                <a:ext cx="202" cy="1008"/>
              </a:xfrm>
              <a:prstGeom prst="downArrow">
                <a:avLst>
                  <a:gd name="adj1" fmla="val 50000"/>
                  <a:gd name="adj2" fmla="val 124752"/>
                </a:avLst>
              </a:prstGeom>
              <a:solidFill>
                <a:srgbClr val="FFFF99"/>
              </a:solidFill>
              <a:ln w="9525">
                <a:solidFill>
                  <a:srgbClr val="000000"/>
                </a:solidFill>
                <a:miter lim="800000"/>
                <a:headEnd/>
                <a:tailEnd/>
              </a:ln>
            </p:spPr>
            <p:txBody>
              <a:bodyPr/>
              <a:lstStyle/>
              <a:p>
                <a:endParaRPr lang="en-US"/>
              </a:p>
            </p:txBody>
          </p:sp>
          <p:sp>
            <p:nvSpPr>
              <p:cNvPr id="62" name="AutoShape 236"/>
              <p:cNvSpPr>
                <a:spLocks noChangeArrowheads="1"/>
              </p:cNvSpPr>
              <p:nvPr/>
            </p:nvSpPr>
            <p:spPr bwMode="auto">
              <a:xfrm rot="-869279">
                <a:off x="3696" y="11015"/>
                <a:ext cx="552" cy="792"/>
              </a:xfrm>
              <a:prstGeom prst="downArrow">
                <a:avLst>
                  <a:gd name="adj1" fmla="val 50000"/>
                  <a:gd name="adj2" fmla="val 35870"/>
                </a:avLst>
              </a:prstGeom>
              <a:solidFill>
                <a:srgbClr val="FFFF99"/>
              </a:solidFill>
              <a:ln w="9525">
                <a:solidFill>
                  <a:srgbClr val="000000"/>
                </a:solidFill>
                <a:miter lim="800000"/>
                <a:headEnd/>
                <a:tailEnd/>
              </a:ln>
            </p:spPr>
            <p:txBody>
              <a:bodyPr/>
              <a:lstStyle/>
              <a:p>
                <a:endParaRPr lang="en-US"/>
              </a:p>
            </p:txBody>
          </p:sp>
          <p:sp>
            <p:nvSpPr>
              <p:cNvPr id="63" name="AutoShape 237"/>
              <p:cNvSpPr>
                <a:spLocks noChangeArrowheads="1"/>
              </p:cNvSpPr>
              <p:nvPr/>
            </p:nvSpPr>
            <p:spPr bwMode="auto">
              <a:xfrm rot="10800000">
                <a:off x="4416" y="10799"/>
                <a:ext cx="202" cy="864"/>
              </a:xfrm>
              <a:prstGeom prst="downArrow">
                <a:avLst>
                  <a:gd name="adj1" fmla="val 50000"/>
                  <a:gd name="adj2" fmla="val 106931"/>
                </a:avLst>
              </a:prstGeom>
              <a:solidFill>
                <a:srgbClr val="FFFF99"/>
              </a:solidFill>
              <a:ln w="9525">
                <a:solidFill>
                  <a:srgbClr val="000000"/>
                </a:solidFill>
                <a:miter lim="800000"/>
                <a:headEnd/>
                <a:tailEnd/>
              </a:ln>
            </p:spPr>
            <p:txBody>
              <a:bodyPr/>
              <a:lstStyle/>
              <a:p>
                <a:endParaRPr lang="en-US"/>
              </a:p>
            </p:txBody>
          </p:sp>
        </p:grpSp>
        <p:sp>
          <p:nvSpPr>
            <p:cNvPr id="64" name="AutoShape 238"/>
            <p:cNvSpPr>
              <a:spLocks noChangeAspect="1" noChangeArrowheads="1"/>
            </p:cNvSpPr>
            <p:nvPr/>
          </p:nvSpPr>
          <p:spPr bwMode="auto">
            <a:xfrm rot="10800000">
              <a:off x="7595275" y="21562290"/>
              <a:ext cx="328613" cy="1535112"/>
            </a:xfrm>
            <a:prstGeom prst="downArrow">
              <a:avLst>
                <a:gd name="adj1" fmla="val 50000"/>
                <a:gd name="adj2" fmla="val 116787"/>
              </a:avLst>
            </a:prstGeom>
            <a:solidFill>
              <a:srgbClr val="3366FF"/>
            </a:solidFill>
            <a:ln w="9525">
              <a:solidFill>
                <a:srgbClr val="000000"/>
              </a:solidFill>
              <a:miter lim="800000"/>
              <a:headEnd/>
              <a:tailEnd/>
            </a:ln>
          </p:spPr>
          <p:txBody>
            <a:bodyPr/>
            <a:lstStyle/>
            <a:p>
              <a:endParaRPr lang="en-US"/>
            </a:p>
          </p:txBody>
        </p:sp>
        <p:grpSp>
          <p:nvGrpSpPr>
            <p:cNvPr id="65" name="Group 248"/>
            <p:cNvGrpSpPr>
              <a:grpSpLocks/>
            </p:cNvGrpSpPr>
            <p:nvPr/>
          </p:nvGrpSpPr>
          <p:grpSpPr bwMode="auto">
            <a:xfrm>
              <a:off x="11090952" y="18509527"/>
              <a:ext cx="3624263" cy="4862513"/>
              <a:chOff x="7704" y="10873"/>
              <a:chExt cx="2283" cy="3063"/>
            </a:xfrm>
          </p:grpSpPr>
          <p:sp>
            <p:nvSpPr>
              <p:cNvPr id="66" name="Cloud"/>
              <p:cNvSpPr>
                <a:spLocks noChangeAspect="1" noEditPoints="1" noChangeArrowheads="1"/>
              </p:cNvSpPr>
              <p:nvPr/>
            </p:nvSpPr>
            <p:spPr bwMode="auto">
              <a:xfrm>
                <a:off x="7928" y="11377"/>
                <a:ext cx="2059" cy="1158"/>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pPr algn="ctr">
                  <a:defRPr/>
                </a:pPr>
                <a:endParaRPr lang="en-US" altLang="en-US" sz="1400" b="1" dirty="0" smtClean="0">
                  <a:latin typeface="Times New Roman" panose="02020603050405020304" pitchFamily="18" charset="0"/>
                  <a:cs typeface="+mn-cs"/>
                </a:endParaRPr>
              </a:p>
              <a:p>
                <a:pPr algn="ctr">
                  <a:defRPr/>
                </a:pPr>
                <a:r>
                  <a:rPr lang="en-US" altLang="en-US" sz="2800" b="1" dirty="0" smtClean="0"/>
                  <a:t>Greenhouse</a:t>
                </a:r>
              </a:p>
              <a:p>
                <a:pPr algn="ctr">
                  <a:defRPr/>
                </a:pPr>
                <a:r>
                  <a:rPr lang="en-US" altLang="en-US" sz="2800" b="1" dirty="0" smtClean="0"/>
                  <a:t>Gases</a:t>
                </a:r>
                <a:endParaRPr lang="en-US" altLang="en-US" sz="2800" b="1" dirty="0"/>
              </a:p>
              <a:p>
                <a:pPr>
                  <a:defRPr/>
                </a:pPr>
                <a:endParaRPr lang="en-US" altLang="en-US" dirty="0">
                  <a:cs typeface="+mn-cs"/>
                </a:endParaRPr>
              </a:p>
            </p:txBody>
          </p:sp>
          <p:sp>
            <p:nvSpPr>
              <p:cNvPr id="68" name="AutoShape 243"/>
              <p:cNvSpPr>
                <a:spLocks noChangeArrowheads="1"/>
              </p:cNvSpPr>
              <p:nvPr/>
            </p:nvSpPr>
            <p:spPr bwMode="auto">
              <a:xfrm>
                <a:off x="7704" y="12601"/>
                <a:ext cx="306" cy="1335"/>
              </a:xfrm>
              <a:prstGeom prst="upArrow">
                <a:avLst>
                  <a:gd name="adj1" fmla="val 50000"/>
                  <a:gd name="adj2" fmla="val 109069"/>
                </a:avLst>
              </a:prstGeom>
              <a:solidFill>
                <a:srgbClr val="C0C0C0"/>
              </a:solidFill>
              <a:ln w="9525">
                <a:solidFill>
                  <a:srgbClr val="000000"/>
                </a:solidFill>
                <a:miter lim="800000"/>
                <a:headEnd/>
                <a:tailEnd/>
              </a:ln>
            </p:spPr>
            <p:txBody>
              <a:bodyPr/>
              <a:lstStyle/>
              <a:p>
                <a:endParaRPr lang="en-US"/>
              </a:p>
            </p:txBody>
          </p:sp>
          <p:sp>
            <p:nvSpPr>
              <p:cNvPr id="69" name="AutoShape 244"/>
              <p:cNvSpPr>
                <a:spLocks noChangeArrowheads="1"/>
              </p:cNvSpPr>
              <p:nvPr/>
            </p:nvSpPr>
            <p:spPr bwMode="auto">
              <a:xfrm>
                <a:off x="7780" y="10873"/>
                <a:ext cx="162" cy="1335"/>
              </a:xfrm>
              <a:prstGeom prst="upArrow">
                <a:avLst>
                  <a:gd name="adj1" fmla="val 50000"/>
                  <a:gd name="adj2" fmla="val 206019"/>
                </a:avLst>
              </a:prstGeom>
              <a:solidFill>
                <a:srgbClr val="C0C0C0"/>
              </a:solidFill>
              <a:ln w="9525">
                <a:solidFill>
                  <a:srgbClr val="000000"/>
                </a:solidFill>
                <a:miter lim="800000"/>
                <a:headEnd/>
                <a:tailEnd/>
              </a:ln>
            </p:spPr>
            <p:txBody>
              <a:bodyPr/>
              <a:lstStyle/>
              <a:p>
                <a:endParaRPr lang="en-US"/>
              </a:p>
            </p:txBody>
          </p:sp>
          <p:sp>
            <p:nvSpPr>
              <p:cNvPr id="70" name="AutoShape 245"/>
              <p:cNvSpPr>
                <a:spLocks noChangeArrowheads="1"/>
              </p:cNvSpPr>
              <p:nvPr/>
            </p:nvSpPr>
            <p:spPr bwMode="auto">
              <a:xfrm>
                <a:off x="7992" y="12601"/>
                <a:ext cx="936" cy="360"/>
              </a:xfrm>
              <a:prstGeom prst="curvedUpArrow">
                <a:avLst>
                  <a:gd name="adj1" fmla="val 52000"/>
                  <a:gd name="adj2" fmla="val 104000"/>
                  <a:gd name="adj3" fmla="val 33333"/>
                </a:avLst>
              </a:prstGeom>
              <a:solidFill>
                <a:srgbClr val="FFCC99"/>
              </a:solidFill>
              <a:ln w="9525">
                <a:solidFill>
                  <a:srgbClr val="000000"/>
                </a:solidFill>
                <a:miter lim="800000"/>
                <a:headEnd/>
                <a:tailEnd/>
              </a:ln>
            </p:spPr>
            <p:txBody>
              <a:bodyPr/>
              <a:lstStyle/>
              <a:p>
                <a:endParaRPr lang="en-US"/>
              </a:p>
            </p:txBody>
          </p:sp>
        </p:grpSp>
        <p:pic>
          <p:nvPicPr>
            <p:cNvPr id="71" name="Picture 254" descr="MC900215338[1]"/>
            <p:cNvPicPr>
              <a:picLocks noChangeAspect="1" noChangeArrowheads="1"/>
            </p:cNvPicPr>
            <p:nvPr/>
          </p:nvPicPr>
          <p:blipFill>
            <a:blip r:embed="rId8"/>
            <a:srcRect l="-9590" t="43071" r="66434"/>
            <a:stretch>
              <a:fillRect/>
            </a:stretch>
          </p:blipFill>
          <p:spPr bwMode="auto">
            <a:xfrm>
              <a:off x="7366675" y="20620902"/>
              <a:ext cx="346075" cy="458788"/>
            </a:xfrm>
            <a:prstGeom prst="rect">
              <a:avLst/>
            </a:prstGeom>
            <a:noFill/>
            <a:ln w="9525">
              <a:noFill/>
              <a:miter lim="800000"/>
              <a:headEnd/>
              <a:tailEnd/>
            </a:ln>
          </p:spPr>
        </p:pic>
        <p:pic>
          <p:nvPicPr>
            <p:cNvPr id="72" name="Picture 255" descr="MC900215338[1]"/>
            <p:cNvPicPr>
              <a:picLocks noChangeAspect="1" noChangeArrowheads="1"/>
            </p:cNvPicPr>
            <p:nvPr/>
          </p:nvPicPr>
          <p:blipFill>
            <a:blip r:embed="rId8"/>
            <a:srcRect l="-9590" t="43071" r="66434"/>
            <a:stretch>
              <a:fillRect/>
            </a:stretch>
          </p:blipFill>
          <p:spPr bwMode="auto">
            <a:xfrm>
              <a:off x="7671475" y="20239902"/>
              <a:ext cx="346075" cy="458788"/>
            </a:xfrm>
            <a:prstGeom prst="rect">
              <a:avLst/>
            </a:prstGeom>
            <a:noFill/>
            <a:ln w="9525">
              <a:noFill/>
              <a:miter lim="800000"/>
              <a:headEnd/>
              <a:tailEnd/>
            </a:ln>
          </p:spPr>
        </p:pic>
        <p:pic>
          <p:nvPicPr>
            <p:cNvPr id="73" name="Picture 256" descr="MC900215338[1]"/>
            <p:cNvPicPr>
              <a:picLocks noChangeAspect="1" noChangeArrowheads="1"/>
            </p:cNvPicPr>
            <p:nvPr/>
          </p:nvPicPr>
          <p:blipFill>
            <a:blip r:embed="rId8"/>
            <a:srcRect l="-9590" t="43071" r="66434"/>
            <a:stretch>
              <a:fillRect/>
            </a:stretch>
          </p:blipFill>
          <p:spPr bwMode="auto">
            <a:xfrm>
              <a:off x="7214275" y="19782702"/>
              <a:ext cx="346075" cy="458788"/>
            </a:xfrm>
            <a:prstGeom prst="rect">
              <a:avLst/>
            </a:prstGeom>
            <a:noFill/>
            <a:ln w="9525">
              <a:noFill/>
              <a:miter lim="800000"/>
              <a:headEnd/>
              <a:tailEnd/>
            </a:ln>
          </p:spPr>
        </p:pic>
        <p:sp>
          <p:nvSpPr>
            <p:cNvPr id="74" name="AutoShape 239"/>
            <p:cNvSpPr>
              <a:spLocks noChangeAspect="1" noChangeArrowheads="1"/>
            </p:cNvSpPr>
            <p:nvPr/>
          </p:nvSpPr>
          <p:spPr bwMode="auto">
            <a:xfrm rot="10800000">
              <a:off x="8781957" y="21578165"/>
              <a:ext cx="306388" cy="1527175"/>
            </a:xfrm>
            <a:prstGeom prst="downArrow">
              <a:avLst>
                <a:gd name="adj1" fmla="val 50000"/>
                <a:gd name="adj2" fmla="val 124611"/>
              </a:avLst>
            </a:prstGeom>
            <a:solidFill>
              <a:srgbClr val="FF0000"/>
            </a:solidFill>
            <a:ln w="9525">
              <a:solidFill>
                <a:srgbClr val="000000"/>
              </a:solidFill>
              <a:miter lim="800000"/>
              <a:headEnd/>
              <a:tailEnd/>
            </a:ln>
          </p:spPr>
          <p:txBody>
            <a:bodyPr/>
            <a:lstStyle/>
            <a:p>
              <a:endParaRPr lang="en-US"/>
            </a:p>
          </p:txBody>
        </p:sp>
        <p:pic>
          <p:nvPicPr>
            <p:cNvPr id="75" name="Picture 257" descr="MC900215338[1]"/>
            <p:cNvPicPr>
              <a:picLocks noChangeAspect="1" noChangeArrowheads="1"/>
            </p:cNvPicPr>
            <p:nvPr/>
          </p:nvPicPr>
          <p:blipFill>
            <a:blip r:embed="rId8"/>
            <a:srcRect l="-9590" t="43071" r="66434"/>
            <a:stretch>
              <a:fillRect/>
            </a:stretch>
          </p:blipFill>
          <p:spPr bwMode="auto">
            <a:xfrm>
              <a:off x="7747675" y="19587440"/>
              <a:ext cx="346075" cy="458787"/>
            </a:xfrm>
            <a:prstGeom prst="rect">
              <a:avLst/>
            </a:prstGeom>
            <a:noFill/>
            <a:ln w="9525">
              <a:noFill/>
              <a:miter lim="800000"/>
              <a:headEnd/>
              <a:tailEnd/>
            </a:ln>
          </p:spPr>
        </p:pic>
        <p:sp>
          <p:nvSpPr>
            <p:cNvPr id="103" name="Text Box 335"/>
            <p:cNvSpPr txBox="1">
              <a:spLocks noChangeArrowheads="1"/>
            </p:cNvSpPr>
            <p:nvPr/>
          </p:nvSpPr>
          <p:spPr bwMode="auto">
            <a:xfrm rot="16200000">
              <a:off x="8500319" y="19501956"/>
              <a:ext cx="5016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sp>
          <p:nvSpPr>
            <p:cNvPr id="104" name="Text Box 334"/>
            <p:cNvSpPr txBox="1">
              <a:spLocks noChangeArrowheads="1"/>
            </p:cNvSpPr>
            <p:nvPr/>
          </p:nvSpPr>
          <p:spPr bwMode="auto">
            <a:xfrm rot="16200000">
              <a:off x="8845961" y="19518769"/>
              <a:ext cx="501650" cy="1098550"/>
            </a:xfrm>
            <a:prstGeom prst="rect">
              <a:avLst/>
            </a:prstGeom>
            <a:noFill/>
            <a:ln w="9525">
              <a:noFill/>
              <a:miter lim="800000"/>
              <a:headEnd/>
              <a:tailEnd/>
            </a:ln>
          </p:spPr>
          <p:txBody>
            <a:bodyPr>
              <a:spAutoFit/>
            </a:bodyPr>
            <a:lstStyle/>
            <a:p>
              <a:r>
                <a:rPr lang="en-US" altLang="en-US" sz="6600" b="1" dirty="0">
                  <a:solidFill>
                    <a:srgbClr val="FF0000"/>
                  </a:solidFill>
                  <a:latin typeface="Times New Roman" pitchFamily="18" charset="0"/>
                </a:rPr>
                <a:t>~</a:t>
              </a:r>
            </a:p>
          </p:txBody>
        </p:sp>
        <p:sp>
          <p:nvSpPr>
            <p:cNvPr id="105" name="Freeform 231"/>
            <p:cNvSpPr>
              <a:spLocks/>
            </p:cNvSpPr>
            <p:nvPr/>
          </p:nvSpPr>
          <p:spPr bwMode="auto">
            <a:xfrm>
              <a:off x="2149789" y="23230801"/>
              <a:ext cx="13487400" cy="947737"/>
            </a:xfrm>
            <a:custGeom>
              <a:avLst/>
              <a:gdLst>
                <a:gd name="T0" fmla="*/ 0 w 15840"/>
                <a:gd name="T1" fmla="*/ 1247508752 h 720"/>
                <a:gd name="T2" fmla="*/ 2147483647 w 15840"/>
                <a:gd name="T3" fmla="*/ 0 h 720"/>
                <a:gd name="T4" fmla="*/ 2147483647 w 15840"/>
                <a:gd name="T5" fmla="*/ 1247508752 h 720"/>
                <a:gd name="T6" fmla="*/ 0 w 15840"/>
                <a:gd name="T7" fmla="*/ 1247508752 h 720"/>
                <a:gd name="T8" fmla="*/ 0 60000 65536"/>
                <a:gd name="T9" fmla="*/ 0 60000 65536"/>
                <a:gd name="T10" fmla="*/ 0 60000 65536"/>
                <a:gd name="T11" fmla="*/ 0 60000 65536"/>
                <a:gd name="T12" fmla="*/ 0 w 15840"/>
                <a:gd name="T13" fmla="*/ 0 h 720"/>
                <a:gd name="T14" fmla="*/ 15840 w 15840"/>
                <a:gd name="T15" fmla="*/ 720 h 720"/>
              </a:gdLst>
              <a:ahLst/>
              <a:cxnLst>
                <a:cxn ang="T8">
                  <a:pos x="T0" y="T1"/>
                </a:cxn>
                <a:cxn ang="T9">
                  <a:pos x="T2" y="T3"/>
                </a:cxn>
                <a:cxn ang="T10">
                  <a:pos x="T4" y="T5"/>
                </a:cxn>
                <a:cxn ang="T11">
                  <a:pos x="T6" y="T7"/>
                </a:cxn>
              </a:cxnLst>
              <a:rect l="T12" t="T13" r="T14" b="T15"/>
              <a:pathLst>
                <a:path w="15840" h="720">
                  <a:moveTo>
                    <a:pt x="0" y="720"/>
                  </a:moveTo>
                  <a:cubicBezTo>
                    <a:pt x="2550" y="360"/>
                    <a:pt x="5100" y="0"/>
                    <a:pt x="7740" y="0"/>
                  </a:cubicBezTo>
                  <a:cubicBezTo>
                    <a:pt x="10380" y="0"/>
                    <a:pt x="14490" y="600"/>
                    <a:pt x="15840" y="720"/>
                  </a:cubicBezTo>
                  <a:cubicBezTo>
                    <a:pt x="15840" y="720"/>
                    <a:pt x="0" y="720"/>
                    <a:pt x="0" y="720"/>
                  </a:cubicBezTo>
                  <a:close/>
                </a:path>
              </a:pathLst>
            </a:custGeom>
            <a:solidFill>
              <a:srgbClr val="CCFFCC"/>
            </a:solidFill>
            <a:ln w="9525">
              <a:solidFill>
                <a:srgbClr val="000000"/>
              </a:solidFill>
              <a:round/>
              <a:headEnd/>
              <a:tailEnd/>
            </a:ln>
          </p:spPr>
          <p:txBody>
            <a:bodyPr/>
            <a:lstStyle/>
            <a:p>
              <a:endParaRPr lang="en-US"/>
            </a:p>
          </p:txBody>
        </p:sp>
      </p:grpSp>
      <p:grpSp>
        <p:nvGrpSpPr>
          <p:cNvPr id="44" name="Group 43"/>
          <p:cNvGrpSpPr/>
          <p:nvPr/>
        </p:nvGrpSpPr>
        <p:grpSpPr>
          <a:xfrm>
            <a:off x="1589928" y="14961418"/>
            <a:ext cx="15429829" cy="769443"/>
            <a:chOff x="1371600" y="18042255"/>
            <a:chExt cx="15429829" cy="769443"/>
          </a:xfrm>
        </p:grpSpPr>
        <p:sp>
          <p:nvSpPr>
            <p:cNvPr id="43" name="TextBox 42"/>
            <p:cNvSpPr txBox="1"/>
            <p:nvPr/>
          </p:nvSpPr>
          <p:spPr>
            <a:xfrm>
              <a:off x="1371600" y="18042257"/>
              <a:ext cx="2898070" cy="769441"/>
            </a:xfrm>
            <a:prstGeom prst="rect">
              <a:avLst/>
            </a:prstGeom>
            <a:noFill/>
          </p:spPr>
          <p:txBody>
            <a:bodyPr wrap="square" rtlCol="0">
              <a:spAutoFit/>
            </a:bodyPr>
            <a:lstStyle/>
            <a:p>
              <a:pPr algn="ctr"/>
              <a:r>
                <a:rPr lang="en-US" sz="4400" b="1" dirty="0" smtClean="0"/>
                <a:t>Albedo</a:t>
              </a:r>
            </a:p>
          </p:txBody>
        </p:sp>
        <p:sp>
          <p:nvSpPr>
            <p:cNvPr id="106" name="TextBox 105"/>
            <p:cNvSpPr txBox="1"/>
            <p:nvPr/>
          </p:nvSpPr>
          <p:spPr>
            <a:xfrm>
              <a:off x="5667414" y="18042255"/>
              <a:ext cx="5871068" cy="769441"/>
            </a:xfrm>
            <a:prstGeom prst="rect">
              <a:avLst/>
            </a:prstGeom>
            <a:noFill/>
          </p:spPr>
          <p:txBody>
            <a:bodyPr wrap="square" rtlCol="0">
              <a:spAutoFit/>
            </a:bodyPr>
            <a:lstStyle/>
            <a:p>
              <a:pPr algn="ctr"/>
              <a:r>
                <a:rPr lang="en-US" sz="4400" b="1" dirty="0" smtClean="0"/>
                <a:t>Latent and sensible heat</a:t>
              </a:r>
            </a:p>
          </p:txBody>
        </p:sp>
        <p:sp>
          <p:nvSpPr>
            <p:cNvPr id="107" name="TextBox 106"/>
            <p:cNvSpPr txBox="1"/>
            <p:nvPr/>
          </p:nvSpPr>
          <p:spPr>
            <a:xfrm>
              <a:off x="11249881" y="18042256"/>
              <a:ext cx="5551548" cy="769441"/>
            </a:xfrm>
            <a:prstGeom prst="rect">
              <a:avLst/>
            </a:prstGeom>
            <a:noFill/>
          </p:spPr>
          <p:txBody>
            <a:bodyPr wrap="square" rtlCol="0">
              <a:spAutoFit/>
            </a:bodyPr>
            <a:lstStyle/>
            <a:p>
              <a:pPr algn="ctr"/>
              <a:r>
                <a:rPr lang="en-US" sz="4400" b="1" dirty="0" smtClean="0"/>
                <a:t>Gas exchange</a:t>
              </a:r>
            </a:p>
          </p:txBody>
        </p:sp>
      </p:grpSp>
      <p:sp>
        <p:nvSpPr>
          <p:cNvPr id="109" name="TextBox 108"/>
          <p:cNvSpPr txBox="1"/>
          <p:nvPr/>
        </p:nvSpPr>
        <p:spPr>
          <a:xfrm>
            <a:off x="1589928" y="13751671"/>
            <a:ext cx="14630400" cy="1107996"/>
          </a:xfrm>
          <a:prstGeom prst="rect">
            <a:avLst/>
          </a:prstGeom>
          <a:noFill/>
        </p:spPr>
        <p:txBody>
          <a:bodyPr wrap="square" rtlCol="0">
            <a:spAutoFit/>
          </a:bodyPr>
          <a:lstStyle/>
          <a:p>
            <a:r>
              <a:rPr lang="en-US" sz="6600" dirty="0" smtClean="0"/>
              <a:t>Land-Climate Interactions</a:t>
            </a:r>
            <a:endParaRPr lang="en-US" sz="9600" dirty="0"/>
          </a:p>
        </p:txBody>
      </p:sp>
      <p:grpSp>
        <p:nvGrpSpPr>
          <p:cNvPr id="46" name="Group 45"/>
          <p:cNvGrpSpPr/>
          <p:nvPr/>
        </p:nvGrpSpPr>
        <p:grpSpPr>
          <a:xfrm>
            <a:off x="1750706" y="15767916"/>
            <a:ext cx="13597522" cy="685800"/>
            <a:chOff x="1750706" y="18308108"/>
            <a:chExt cx="13597522" cy="685800"/>
          </a:xfrm>
        </p:grpSpPr>
        <p:sp>
          <p:nvSpPr>
            <p:cNvPr id="110" name="Text Box 241"/>
            <p:cNvSpPr txBox="1">
              <a:spLocks noChangeArrowheads="1"/>
            </p:cNvSpPr>
            <p:nvPr/>
          </p:nvSpPr>
          <p:spPr bwMode="auto">
            <a:xfrm>
              <a:off x="7575889" y="18329539"/>
              <a:ext cx="2819400" cy="642938"/>
            </a:xfrm>
            <a:prstGeom prst="rect">
              <a:avLst/>
            </a:prstGeom>
            <a:noFill/>
            <a:ln w="9525">
              <a:noFill/>
              <a:miter lim="800000"/>
              <a:headEnd/>
              <a:tailEnd/>
            </a:ln>
          </p:spPr>
          <p:txBody>
            <a:bodyPr/>
            <a:lstStyle/>
            <a:p>
              <a:pPr algn="ctr"/>
              <a:r>
                <a:rPr lang="en-US" altLang="en-US" sz="3200" b="1" dirty="0"/>
                <a:t>“Sweating”</a:t>
              </a:r>
              <a:endParaRPr lang="en-US" altLang="en-US" sz="3200" dirty="0"/>
            </a:p>
          </p:txBody>
        </p:sp>
        <p:sp>
          <p:nvSpPr>
            <p:cNvPr id="111" name="Text Box 249"/>
            <p:cNvSpPr txBox="1">
              <a:spLocks noChangeArrowheads="1"/>
            </p:cNvSpPr>
            <p:nvPr/>
          </p:nvSpPr>
          <p:spPr bwMode="auto">
            <a:xfrm>
              <a:off x="13139738" y="18308108"/>
              <a:ext cx="2208490" cy="584775"/>
            </a:xfrm>
            <a:prstGeom prst="rect">
              <a:avLst/>
            </a:prstGeom>
            <a:noFill/>
            <a:ln w="9525">
              <a:noFill/>
              <a:miter lim="800000"/>
              <a:headEnd/>
              <a:tailEnd/>
            </a:ln>
          </p:spPr>
          <p:txBody>
            <a:bodyPr wrap="none">
              <a:spAutoFit/>
            </a:bodyPr>
            <a:lstStyle/>
            <a:p>
              <a:r>
                <a:rPr lang="en-US" altLang="en-US" sz="3200" b="1" dirty="0"/>
                <a:t>“Breathing”</a:t>
              </a:r>
            </a:p>
          </p:txBody>
        </p:sp>
        <p:sp>
          <p:nvSpPr>
            <p:cNvPr id="112" name="Text Box 252"/>
            <p:cNvSpPr txBox="1">
              <a:spLocks noChangeArrowheads="1"/>
            </p:cNvSpPr>
            <p:nvPr/>
          </p:nvSpPr>
          <p:spPr bwMode="auto">
            <a:xfrm>
              <a:off x="1750706" y="18308108"/>
              <a:ext cx="2576513" cy="685800"/>
            </a:xfrm>
            <a:prstGeom prst="rect">
              <a:avLst/>
            </a:prstGeom>
            <a:noFill/>
            <a:ln w="9525">
              <a:noFill/>
              <a:miter lim="800000"/>
              <a:headEnd/>
              <a:tailEnd/>
            </a:ln>
          </p:spPr>
          <p:txBody>
            <a:bodyPr/>
            <a:lstStyle/>
            <a:p>
              <a:pPr algn="ctr"/>
              <a:r>
                <a:rPr lang="en-US" altLang="en-US" sz="3200" b="1" dirty="0"/>
                <a:t>“Reflectivity”</a:t>
              </a:r>
              <a:endParaRPr lang="en-US" altLang="en-US" sz="3200" dirty="0"/>
            </a:p>
          </p:txBody>
        </p:sp>
      </p:grpSp>
      <p:sp>
        <p:nvSpPr>
          <p:cNvPr id="114" name="TextBox 113"/>
          <p:cNvSpPr txBox="1"/>
          <p:nvPr/>
        </p:nvSpPr>
        <p:spPr>
          <a:xfrm>
            <a:off x="1581081" y="21816651"/>
            <a:ext cx="14630400" cy="1107996"/>
          </a:xfrm>
          <a:prstGeom prst="rect">
            <a:avLst/>
          </a:prstGeom>
          <a:noFill/>
        </p:spPr>
        <p:txBody>
          <a:bodyPr wrap="square" rtlCol="0">
            <a:spAutoFit/>
          </a:bodyPr>
          <a:lstStyle/>
          <a:p>
            <a:r>
              <a:rPr lang="en-US" sz="6600" dirty="0" smtClean="0"/>
              <a:t>How can we measure these interactions?</a:t>
            </a:r>
            <a:endParaRPr lang="en-US" sz="9600" dirty="0"/>
          </a:p>
        </p:txBody>
      </p:sp>
      <p:pic>
        <p:nvPicPr>
          <p:cNvPr id="115" name="Picture 1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28578" y="22911183"/>
            <a:ext cx="15031139" cy="4666167"/>
          </a:xfrm>
          <a:prstGeom prst="rect">
            <a:avLst/>
          </a:prstGeom>
        </p:spPr>
      </p:pic>
      <p:sp>
        <p:nvSpPr>
          <p:cNvPr id="48" name="TextBox 47"/>
          <p:cNvSpPr txBox="1"/>
          <p:nvPr/>
        </p:nvSpPr>
        <p:spPr>
          <a:xfrm>
            <a:off x="1664147" y="27634958"/>
            <a:ext cx="7060202" cy="3108543"/>
          </a:xfrm>
          <a:prstGeom prst="rect">
            <a:avLst/>
          </a:prstGeom>
          <a:noFill/>
        </p:spPr>
        <p:txBody>
          <a:bodyPr wrap="square" rtlCol="0">
            <a:spAutoFit/>
          </a:bodyPr>
          <a:lstStyle/>
          <a:p>
            <a:r>
              <a:rPr lang="en-US" sz="2800" dirty="0"/>
              <a:t>Eddy flux systems use the eddy covariance method to measure covariance of H</a:t>
            </a:r>
            <a:r>
              <a:rPr lang="en-US" sz="2800" baseline="-25000" dirty="0"/>
              <a:t>2</a:t>
            </a:r>
            <a:r>
              <a:rPr lang="en-US" sz="2800" dirty="0"/>
              <a:t>O and CO</a:t>
            </a:r>
            <a:r>
              <a:rPr lang="en-US" sz="2800" baseline="-25000" dirty="0"/>
              <a:t>2</a:t>
            </a:r>
            <a:r>
              <a:rPr lang="en-US" sz="2800" dirty="0"/>
              <a:t> concentrations and vertical wind speed in eddies over the land surface, and allow for measurements of greenhouse gas fluxes and sensible heat and latent heat (e.g. evaporative water loss</a:t>
            </a:r>
            <a:r>
              <a:rPr lang="en-US" sz="2800" dirty="0" smtClean="0"/>
              <a:t>).</a:t>
            </a:r>
            <a:endParaRPr lang="en-US" sz="2800" dirty="0"/>
          </a:p>
        </p:txBody>
      </p:sp>
      <p:grpSp>
        <p:nvGrpSpPr>
          <p:cNvPr id="108" name="Group 107"/>
          <p:cNvGrpSpPr/>
          <p:nvPr/>
        </p:nvGrpSpPr>
        <p:grpSpPr>
          <a:xfrm>
            <a:off x="9165262" y="27577351"/>
            <a:ext cx="7854495" cy="3053171"/>
            <a:chOff x="9088082" y="27865386"/>
            <a:chExt cx="7854495" cy="3053171"/>
          </a:xfrm>
        </p:grpSpPr>
        <p:sp>
          <p:nvSpPr>
            <p:cNvPr id="117" name="Text Box 299"/>
            <p:cNvSpPr txBox="1">
              <a:spLocks noChangeArrowheads="1"/>
            </p:cNvSpPr>
            <p:nvPr/>
          </p:nvSpPr>
          <p:spPr bwMode="auto">
            <a:xfrm>
              <a:off x="9088082" y="27865386"/>
              <a:ext cx="7494455" cy="1384995"/>
            </a:xfrm>
            <a:prstGeom prst="rect">
              <a:avLst/>
            </a:prstGeom>
            <a:noFill/>
            <a:ln w="9525">
              <a:noFill/>
              <a:miter lim="800000"/>
              <a:headEnd/>
              <a:tailEnd/>
            </a:ln>
          </p:spPr>
          <p:txBody>
            <a:bodyPr wrap="square">
              <a:spAutoFit/>
            </a:bodyPr>
            <a:lstStyle/>
            <a:p>
              <a:r>
                <a:rPr lang="en-US" altLang="en-US" sz="2800" dirty="0"/>
                <a:t>A suite of meteorological, solar radiation, soil and canopy sensors will help interpret these flux data, and </a:t>
              </a:r>
              <a:r>
                <a:rPr lang="en-US" altLang="en-US" sz="2800" dirty="0" smtClean="0"/>
                <a:t>fill in data gaps:</a:t>
              </a:r>
              <a:endParaRPr lang="en-US" altLang="en-US" sz="2800" dirty="0"/>
            </a:p>
          </p:txBody>
        </p:sp>
        <p:sp>
          <p:nvSpPr>
            <p:cNvPr id="118" name="Text Box 325"/>
            <p:cNvSpPr txBox="1">
              <a:spLocks noChangeArrowheads="1"/>
            </p:cNvSpPr>
            <p:nvPr/>
          </p:nvSpPr>
          <p:spPr bwMode="auto">
            <a:xfrm>
              <a:off x="9352852" y="29221489"/>
              <a:ext cx="7589725" cy="1697068"/>
            </a:xfrm>
            <a:prstGeom prst="rect">
              <a:avLst/>
            </a:prstGeom>
            <a:noFill/>
            <a:ln w="9525">
              <a:noFill/>
              <a:miter lim="800000"/>
              <a:headEnd/>
              <a:tailEnd/>
            </a:ln>
          </p:spPr>
          <p:txBody>
            <a:bodyPr wrap="square">
              <a:spAutoFit/>
            </a:bodyPr>
            <a:lstStyle/>
            <a:p>
              <a:pPr marL="119063" indent="-119063">
                <a:lnSpc>
                  <a:spcPct val="110000"/>
                </a:lnSpc>
                <a:buFontTx/>
                <a:buChar char="•"/>
              </a:pPr>
              <a:r>
                <a:rPr lang="en-US" altLang="en-US" sz="2400" dirty="0"/>
                <a:t>Incoming and outgoing short and long-wave radiation</a:t>
              </a:r>
            </a:p>
            <a:p>
              <a:pPr marL="119063" indent="-119063">
                <a:lnSpc>
                  <a:spcPct val="110000"/>
                </a:lnSpc>
                <a:buFontTx/>
                <a:buChar char="•"/>
              </a:pPr>
              <a:r>
                <a:rPr lang="en-US" altLang="en-US" sz="2400" dirty="0"/>
                <a:t>Incoming photosynthetically-active radiation</a:t>
              </a:r>
            </a:p>
            <a:p>
              <a:pPr marL="119063" indent="-119063">
                <a:lnSpc>
                  <a:spcPct val="110000"/>
                </a:lnSpc>
                <a:buFontTx/>
                <a:buChar char="•"/>
              </a:pPr>
              <a:r>
                <a:rPr lang="en-US" altLang="en-US" sz="2400" dirty="0"/>
                <a:t>Soil and air temperature and humidity probes</a:t>
              </a:r>
            </a:p>
            <a:p>
              <a:pPr marL="119063" indent="-119063">
                <a:lnSpc>
                  <a:spcPct val="110000"/>
                </a:lnSpc>
                <a:buFontTx/>
                <a:buChar char="•"/>
              </a:pPr>
              <a:r>
                <a:rPr lang="en-US" altLang="en-US" sz="2400" dirty="0"/>
                <a:t>Rain gauge tipping bucket</a:t>
              </a:r>
            </a:p>
          </p:txBody>
        </p:sp>
      </p:grpSp>
      <p:sp>
        <p:nvSpPr>
          <p:cNvPr id="119" name="TextBox 118"/>
          <p:cNvSpPr txBox="1"/>
          <p:nvPr/>
        </p:nvSpPr>
        <p:spPr>
          <a:xfrm>
            <a:off x="45262124" y="6089940"/>
            <a:ext cx="4363195" cy="9941183"/>
          </a:xfrm>
          <a:prstGeom prst="rect">
            <a:avLst/>
          </a:prstGeom>
          <a:noFill/>
        </p:spPr>
        <p:txBody>
          <a:bodyPr wrap="square" rtlCol="0">
            <a:spAutoFit/>
          </a:bodyPr>
          <a:lstStyle/>
          <a:p>
            <a:r>
              <a:rPr lang="en-US" sz="3200" dirty="0" smtClean="0"/>
              <a:t>Negative flux values represent CO</a:t>
            </a:r>
            <a:r>
              <a:rPr lang="en-US" sz="3200" baseline="-25000" dirty="0" smtClean="0"/>
              <a:t>2</a:t>
            </a:r>
            <a:r>
              <a:rPr lang="en-US" sz="3200" dirty="0" smtClean="0"/>
              <a:t> uptake by the ecosystem (through photosynthesis). Carbon sequestered through photosynthesis is stored in the form of plant tissues and sugars within plants. </a:t>
            </a:r>
          </a:p>
          <a:p>
            <a:endParaRPr lang="en-US" sz="3200" dirty="0"/>
          </a:p>
          <a:p>
            <a:r>
              <a:rPr lang="en-US" sz="3200" dirty="0" smtClean="0"/>
              <a:t>Positive values represent CO</a:t>
            </a:r>
            <a:r>
              <a:rPr lang="en-US" sz="3200" baseline="-25000" dirty="0" smtClean="0"/>
              <a:t>2</a:t>
            </a:r>
            <a:r>
              <a:rPr lang="en-US" sz="3200" dirty="0" smtClean="0"/>
              <a:t> emissions from the ecosystem. These fluxes are mostly attributable to root and microbe respiration. Respiration uses the products of photosynthesis to power plant, animal, and microbe metabolism.</a:t>
            </a:r>
            <a:endParaRPr lang="en-US" sz="3200" dirty="0"/>
          </a:p>
        </p:txBody>
      </p:sp>
      <p:sp>
        <p:nvSpPr>
          <p:cNvPr id="128" name="TextBox 127"/>
          <p:cNvSpPr txBox="1"/>
          <p:nvPr/>
        </p:nvSpPr>
        <p:spPr>
          <a:xfrm>
            <a:off x="18058461" y="5327586"/>
            <a:ext cx="14630400" cy="1107996"/>
          </a:xfrm>
          <a:prstGeom prst="rect">
            <a:avLst/>
          </a:prstGeom>
          <a:noFill/>
        </p:spPr>
        <p:txBody>
          <a:bodyPr wrap="square" rtlCol="0">
            <a:spAutoFit/>
          </a:bodyPr>
          <a:lstStyle/>
          <a:p>
            <a:r>
              <a:rPr lang="en-US" sz="6600" dirty="0" smtClean="0"/>
              <a:t>Carbon Fluxes</a:t>
            </a:r>
            <a:endParaRPr lang="en-US" sz="9600" dirty="0"/>
          </a:p>
        </p:txBody>
      </p:sp>
      <p:grpSp>
        <p:nvGrpSpPr>
          <p:cNvPr id="1038" name="Group 1037"/>
          <p:cNvGrpSpPr/>
          <p:nvPr/>
        </p:nvGrpSpPr>
        <p:grpSpPr>
          <a:xfrm>
            <a:off x="17913465" y="11541871"/>
            <a:ext cx="27348659" cy="4007616"/>
            <a:chOff x="17913465" y="11541871"/>
            <a:chExt cx="27348659" cy="4007616"/>
          </a:xfrm>
        </p:grpSpPr>
        <p:pic>
          <p:nvPicPr>
            <p:cNvPr id="1031"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91701" y="11541871"/>
              <a:ext cx="26170423" cy="4007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0" name="TextBox 129"/>
            <p:cNvSpPr txBox="1"/>
            <p:nvPr/>
          </p:nvSpPr>
          <p:spPr>
            <a:xfrm>
              <a:off x="17913465" y="12260836"/>
              <a:ext cx="1169551" cy="2569685"/>
            </a:xfrm>
            <a:prstGeom prst="rect">
              <a:avLst/>
            </a:prstGeom>
            <a:noFill/>
            <a:scene3d>
              <a:camera prst="orthographicFront">
                <a:rot lat="0" lon="0" rev="0"/>
              </a:camera>
              <a:lightRig rig="threePt" dir="t"/>
            </a:scene3d>
          </p:spPr>
          <p:txBody>
            <a:bodyPr vert="vert270" wrap="square" rtlCol="0">
              <a:spAutoFit/>
            </a:bodyPr>
            <a:lstStyle/>
            <a:p>
              <a:pPr algn="ctr"/>
              <a:r>
                <a:rPr lang="en-US" sz="3200" dirty="0" smtClean="0"/>
                <a:t>Moore Fields</a:t>
              </a:r>
            </a:p>
            <a:p>
              <a:pPr algn="ctr"/>
              <a:r>
                <a:rPr lang="en-US" sz="3200" dirty="0" smtClean="0"/>
                <a:t>(Corn field)</a:t>
              </a:r>
              <a:endParaRPr lang="en-US" sz="3200" dirty="0"/>
            </a:p>
          </p:txBody>
        </p:sp>
      </p:grpSp>
      <p:grpSp>
        <p:nvGrpSpPr>
          <p:cNvPr id="1039" name="Group 1038"/>
          <p:cNvGrpSpPr/>
          <p:nvPr/>
        </p:nvGrpSpPr>
        <p:grpSpPr>
          <a:xfrm>
            <a:off x="17913464" y="6467856"/>
            <a:ext cx="27348659" cy="4269547"/>
            <a:chOff x="17913464" y="6467856"/>
            <a:chExt cx="27348659" cy="4269547"/>
          </a:xfrm>
        </p:grpSpPr>
        <p:sp>
          <p:nvSpPr>
            <p:cNvPr id="120" name="TextBox 119"/>
            <p:cNvSpPr txBox="1"/>
            <p:nvPr/>
          </p:nvSpPr>
          <p:spPr>
            <a:xfrm>
              <a:off x="17913464" y="7317788"/>
              <a:ext cx="1169551" cy="2569685"/>
            </a:xfrm>
            <a:prstGeom prst="rect">
              <a:avLst/>
            </a:prstGeom>
            <a:noFill/>
            <a:scene3d>
              <a:camera prst="orthographicFront">
                <a:rot lat="0" lon="0" rev="0"/>
              </a:camera>
              <a:lightRig rig="threePt" dir="t"/>
            </a:scene3d>
          </p:spPr>
          <p:txBody>
            <a:bodyPr vert="vert270" wrap="square" rtlCol="0">
              <a:spAutoFit/>
            </a:bodyPr>
            <a:lstStyle/>
            <a:p>
              <a:pPr algn="ctr"/>
              <a:r>
                <a:rPr lang="en-US" sz="3200" dirty="0" smtClean="0"/>
                <a:t>Kingman Farm</a:t>
              </a:r>
            </a:p>
            <a:p>
              <a:pPr algn="ctr"/>
              <a:r>
                <a:rPr lang="en-US" sz="3200" dirty="0" smtClean="0"/>
                <a:t>(Hay field)</a:t>
              </a:r>
              <a:endParaRPr lang="en-US" sz="3200" dirty="0"/>
            </a:p>
          </p:txBody>
        </p:sp>
        <p:pic>
          <p:nvPicPr>
            <p:cNvPr id="1033"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091700" y="6467856"/>
              <a:ext cx="26170423" cy="4269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1" name="TextBox 120"/>
          <p:cNvSpPr txBox="1"/>
          <p:nvPr/>
        </p:nvSpPr>
        <p:spPr>
          <a:xfrm>
            <a:off x="26640126" y="9496862"/>
            <a:ext cx="1497782" cy="553998"/>
          </a:xfrm>
          <a:prstGeom prst="rect">
            <a:avLst/>
          </a:prstGeom>
          <a:noFill/>
        </p:spPr>
        <p:txBody>
          <a:bodyPr wrap="square" rtlCol="0">
            <a:spAutoFit/>
          </a:bodyPr>
          <a:lstStyle/>
          <a:p>
            <a:r>
              <a:rPr lang="en-US" sz="3000" dirty="0" smtClean="0">
                <a:solidFill>
                  <a:srgbClr val="C00000"/>
                </a:solidFill>
              </a:rPr>
              <a:t>Mowing</a:t>
            </a:r>
            <a:endParaRPr lang="en-US" sz="3000" dirty="0">
              <a:solidFill>
                <a:srgbClr val="C00000"/>
              </a:solidFill>
            </a:endParaRPr>
          </a:p>
        </p:txBody>
      </p:sp>
      <p:sp>
        <p:nvSpPr>
          <p:cNvPr id="132" name="TextBox 131"/>
          <p:cNvSpPr txBox="1"/>
          <p:nvPr/>
        </p:nvSpPr>
        <p:spPr>
          <a:xfrm>
            <a:off x="27152094" y="6557874"/>
            <a:ext cx="2649922" cy="553998"/>
          </a:xfrm>
          <a:prstGeom prst="rect">
            <a:avLst/>
          </a:prstGeom>
          <a:noFill/>
        </p:spPr>
        <p:txBody>
          <a:bodyPr wrap="square" rtlCol="0">
            <a:spAutoFit/>
          </a:bodyPr>
          <a:lstStyle/>
          <a:p>
            <a:pPr algn="ctr"/>
            <a:r>
              <a:rPr lang="en-US" sz="3000" dirty="0" smtClean="0">
                <a:solidFill>
                  <a:srgbClr val="663300"/>
                </a:solidFill>
              </a:rPr>
              <a:t>Liquid manure</a:t>
            </a:r>
            <a:endParaRPr lang="en-US" sz="3000" dirty="0">
              <a:solidFill>
                <a:srgbClr val="663300"/>
              </a:solidFill>
            </a:endParaRPr>
          </a:p>
        </p:txBody>
      </p:sp>
      <p:sp>
        <p:nvSpPr>
          <p:cNvPr id="135" name="TextBox 134"/>
          <p:cNvSpPr txBox="1"/>
          <p:nvPr/>
        </p:nvSpPr>
        <p:spPr>
          <a:xfrm>
            <a:off x="32746468" y="9510825"/>
            <a:ext cx="1497782" cy="553998"/>
          </a:xfrm>
          <a:prstGeom prst="rect">
            <a:avLst/>
          </a:prstGeom>
          <a:noFill/>
        </p:spPr>
        <p:txBody>
          <a:bodyPr wrap="square" rtlCol="0">
            <a:spAutoFit/>
          </a:bodyPr>
          <a:lstStyle/>
          <a:p>
            <a:r>
              <a:rPr lang="en-US" sz="3000" dirty="0" smtClean="0">
                <a:solidFill>
                  <a:srgbClr val="C00000"/>
                </a:solidFill>
              </a:rPr>
              <a:t>Mowing</a:t>
            </a:r>
            <a:endParaRPr lang="en-US" sz="3000" dirty="0">
              <a:solidFill>
                <a:srgbClr val="C00000"/>
              </a:solidFill>
            </a:endParaRPr>
          </a:p>
        </p:txBody>
      </p:sp>
      <p:sp>
        <p:nvSpPr>
          <p:cNvPr id="136" name="TextBox 135"/>
          <p:cNvSpPr txBox="1"/>
          <p:nvPr/>
        </p:nvSpPr>
        <p:spPr>
          <a:xfrm>
            <a:off x="33621059" y="7287241"/>
            <a:ext cx="1019729" cy="553998"/>
          </a:xfrm>
          <a:prstGeom prst="rect">
            <a:avLst/>
          </a:prstGeom>
          <a:noFill/>
        </p:spPr>
        <p:txBody>
          <a:bodyPr wrap="square" rtlCol="0">
            <a:spAutoFit/>
          </a:bodyPr>
          <a:lstStyle/>
          <a:p>
            <a:pPr algn="ctr"/>
            <a:r>
              <a:rPr lang="en-US" sz="3000" dirty="0" smtClean="0">
                <a:solidFill>
                  <a:srgbClr val="0066FF"/>
                </a:solidFill>
              </a:rPr>
              <a:t>Frost</a:t>
            </a:r>
            <a:endParaRPr lang="en-US" sz="3000" dirty="0">
              <a:solidFill>
                <a:srgbClr val="0066FF"/>
              </a:solidFill>
            </a:endParaRPr>
          </a:p>
        </p:txBody>
      </p:sp>
      <p:sp>
        <p:nvSpPr>
          <p:cNvPr id="137" name="TextBox 136"/>
          <p:cNvSpPr txBox="1"/>
          <p:nvPr/>
        </p:nvSpPr>
        <p:spPr>
          <a:xfrm>
            <a:off x="39544094" y="9510825"/>
            <a:ext cx="1497782" cy="553998"/>
          </a:xfrm>
          <a:prstGeom prst="rect">
            <a:avLst/>
          </a:prstGeom>
          <a:noFill/>
        </p:spPr>
        <p:txBody>
          <a:bodyPr wrap="square" rtlCol="0">
            <a:spAutoFit/>
          </a:bodyPr>
          <a:lstStyle/>
          <a:p>
            <a:r>
              <a:rPr lang="en-US" sz="3000" dirty="0" smtClean="0">
                <a:solidFill>
                  <a:srgbClr val="C00000"/>
                </a:solidFill>
              </a:rPr>
              <a:t>Mowing</a:t>
            </a:r>
            <a:endParaRPr lang="en-US" sz="3000" dirty="0">
              <a:solidFill>
                <a:srgbClr val="C00000"/>
              </a:solidFill>
            </a:endParaRPr>
          </a:p>
        </p:txBody>
      </p:sp>
      <p:sp>
        <p:nvSpPr>
          <p:cNvPr id="138" name="TextBox 137"/>
          <p:cNvSpPr txBox="1"/>
          <p:nvPr/>
        </p:nvSpPr>
        <p:spPr>
          <a:xfrm>
            <a:off x="20072926" y="11413683"/>
            <a:ext cx="1901031" cy="1015663"/>
          </a:xfrm>
          <a:prstGeom prst="rect">
            <a:avLst/>
          </a:prstGeom>
          <a:noFill/>
        </p:spPr>
        <p:txBody>
          <a:bodyPr wrap="square" rtlCol="0">
            <a:spAutoFit/>
          </a:bodyPr>
          <a:lstStyle/>
          <a:p>
            <a:pPr algn="ctr"/>
            <a:r>
              <a:rPr lang="en-US" sz="3000" dirty="0" smtClean="0">
                <a:solidFill>
                  <a:srgbClr val="663300"/>
                </a:solidFill>
              </a:rPr>
              <a:t>Solid manure</a:t>
            </a:r>
            <a:endParaRPr lang="en-US" sz="3000" dirty="0">
              <a:solidFill>
                <a:srgbClr val="663300"/>
              </a:solidFill>
            </a:endParaRPr>
          </a:p>
        </p:txBody>
      </p:sp>
      <p:sp>
        <p:nvSpPr>
          <p:cNvPr id="139" name="TextBox 138"/>
          <p:cNvSpPr txBox="1"/>
          <p:nvPr/>
        </p:nvSpPr>
        <p:spPr>
          <a:xfrm>
            <a:off x="20072928" y="13945755"/>
            <a:ext cx="3283598" cy="1015663"/>
          </a:xfrm>
          <a:prstGeom prst="rect">
            <a:avLst/>
          </a:prstGeom>
          <a:noFill/>
        </p:spPr>
        <p:txBody>
          <a:bodyPr wrap="square" rtlCol="0">
            <a:spAutoFit/>
          </a:bodyPr>
          <a:lstStyle/>
          <a:p>
            <a:pPr algn="ctr"/>
            <a:r>
              <a:rPr lang="en-US" sz="3000" dirty="0" smtClean="0">
                <a:solidFill>
                  <a:schemeClr val="tx1">
                    <a:lumMod val="95000"/>
                    <a:lumOff val="5000"/>
                  </a:schemeClr>
                </a:solidFill>
              </a:rPr>
              <a:t>Plowing</a:t>
            </a:r>
            <a:r>
              <a:rPr lang="en-US" sz="3000" dirty="0" smtClean="0">
                <a:solidFill>
                  <a:srgbClr val="663300"/>
                </a:solidFill>
              </a:rPr>
              <a:t> &amp; liquid manure</a:t>
            </a:r>
          </a:p>
        </p:txBody>
      </p:sp>
      <p:sp>
        <p:nvSpPr>
          <p:cNvPr id="140" name="TextBox 139"/>
          <p:cNvSpPr txBox="1"/>
          <p:nvPr/>
        </p:nvSpPr>
        <p:spPr>
          <a:xfrm>
            <a:off x="22492422" y="11413684"/>
            <a:ext cx="1497782" cy="1015663"/>
          </a:xfrm>
          <a:prstGeom prst="rect">
            <a:avLst/>
          </a:prstGeom>
          <a:noFill/>
        </p:spPr>
        <p:txBody>
          <a:bodyPr wrap="square" rtlCol="0">
            <a:spAutoFit/>
          </a:bodyPr>
          <a:lstStyle/>
          <a:p>
            <a:pPr algn="ctr"/>
            <a:r>
              <a:rPr lang="en-US" sz="3000" dirty="0" smtClean="0">
                <a:solidFill>
                  <a:srgbClr val="006600"/>
                </a:solidFill>
              </a:rPr>
              <a:t>Corn planted</a:t>
            </a:r>
            <a:endParaRPr lang="en-US" sz="3000" dirty="0">
              <a:solidFill>
                <a:srgbClr val="006600"/>
              </a:solidFill>
            </a:endParaRPr>
          </a:p>
        </p:txBody>
      </p:sp>
      <p:sp>
        <p:nvSpPr>
          <p:cNvPr id="141" name="TextBox 140"/>
          <p:cNvSpPr txBox="1"/>
          <p:nvPr/>
        </p:nvSpPr>
        <p:spPr>
          <a:xfrm>
            <a:off x="25882696" y="11541871"/>
            <a:ext cx="2139998" cy="1015663"/>
          </a:xfrm>
          <a:prstGeom prst="rect">
            <a:avLst/>
          </a:prstGeom>
          <a:noFill/>
        </p:spPr>
        <p:txBody>
          <a:bodyPr wrap="square" rtlCol="0">
            <a:spAutoFit/>
          </a:bodyPr>
          <a:lstStyle/>
          <a:p>
            <a:pPr algn="ctr"/>
            <a:r>
              <a:rPr lang="en-US" sz="3000" dirty="0" smtClean="0">
                <a:solidFill>
                  <a:srgbClr val="FF0000"/>
                </a:solidFill>
              </a:rPr>
              <a:t>Liquid herbicide</a:t>
            </a:r>
            <a:endParaRPr lang="en-US" sz="3000" dirty="0">
              <a:solidFill>
                <a:srgbClr val="FF0000"/>
              </a:solidFill>
            </a:endParaRPr>
          </a:p>
        </p:txBody>
      </p:sp>
      <p:sp>
        <p:nvSpPr>
          <p:cNvPr id="142" name="TextBox 141"/>
          <p:cNvSpPr txBox="1"/>
          <p:nvPr/>
        </p:nvSpPr>
        <p:spPr>
          <a:xfrm>
            <a:off x="29347655" y="11541871"/>
            <a:ext cx="3569856" cy="1015663"/>
          </a:xfrm>
          <a:prstGeom prst="rect">
            <a:avLst/>
          </a:prstGeom>
          <a:noFill/>
        </p:spPr>
        <p:txBody>
          <a:bodyPr wrap="square" rtlCol="0">
            <a:spAutoFit/>
          </a:bodyPr>
          <a:lstStyle/>
          <a:p>
            <a:pPr algn="ctr"/>
            <a:r>
              <a:rPr lang="en-US" sz="3000" dirty="0" smtClean="0">
                <a:solidFill>
                  <a:srgbClr val="006600"/>
                </a:solidFill>
              </a:rPr>
              <a:t>Helicopter seeding of winter rye cover crop</a:t>
            </a:r>
            <a:endParaRPr lang="en-US" sz="3000" dirty="0">
              <a:solidFill>
                <a:srgbClr val="006600"/>
              </a:solidFill>
            </a:endParaRPr>
          </a:p>
        </p:txBody>
      </p:sp>
      <p:sp>
        <p:nvSpPr>
          <p:cNvPr id="143" name="TextBox 142"/>
          <p:cNvSpPr txBox="1"/>
          <p:nvPr/>
        </p:nvSpPr>
        <p:spPr>
          <a:xfrm>
            <a:off x="33621059" y="11706838"/>
            <a:ext cx="1019729" cy="553998"/>
          </a:xfrm>
          <a:prstGeom prst="rect">
            <a:avLst/>
          </a:prstGeom>
          <a:noFill/>
        </p:spPr>
        <p:txBody>
          <a:bodyPr wrap="square" rtlCol="0">
            <a:spAutoFit/>
          </a:bodyPr>
          <a:lstStyle/>
          <a:p>
            <a:pPr algn="ctr"/>
            <a:r>
              <a:rPr lang="en-US" sz="3000" dirty="0" smtClean="0">
                <a:solidFill>
                  <a:srgbClr val="0066FF"/>
                </a:solidFill>
              </a:rPr>
              <a:t>Frost</a:t>
            </a:r>
            <a:endParaRPr lang="en-US" sz="3000" dirty="0">
              <a:solidFill>
                <a:srgbClr val="0066FF"/>
              </a:solidFill>
            </a:endParaRPr>
          </a:p>
        </p:txBody>
      </p:sp>
      <p:grpSp>
        <p:nvGrpSpPr>
          <p:cNvPr id="127" name="Group 126"/>
          <p:cNvGrpSpPr/>
          <p:nvPr/>
        </p:nvGrpSpPr>
        <p:grpSpPr>
          <a:xfrm>
            <a:off x="17913467" y="16228772"/>
            <a:ext cx="13602217" cy="3176587"/>
            <a:chOff x="17913467" y="16485873"/>
            <a:chExt cx="13602217" cy="3176587"/>
          </a:xfrm>
        </p:grpSpPr>
        <p:pic>
          <p:nvPicPr>
            <p:cNvPr id="1036"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91699" y="16485873"/>
              <a:ext cx="12423985" cy="317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8" name="TextBox 147"/>
            <p:cNvSpPr txBox="1"/>
            <p:nvPr/>
          </p:nvSpPr>
          <p:spPr>
            <a:xfrm>
              <a:off x="17913467" y="16661958"/>
              <a:ext cx="1169551" cy="2822519"/>
            </a:xfrm>
            <a:prstGeom prst="rect">
              <a:avLst/>
            </a:prstGeom>
            <a:noFill/>
            <a:scene3d>
              <a:camera prst="orthographicFront">
                <a:rot lat="0" lon="0" rev="0"/>
              </a:camera>
              <a:lightRig rig="threePt" dir="t"/>
            </a:scene3d>
          </p:spPr>
          <p:txBody>
            <a:bodyPr vert="vert270" wrap="square" rtlCol="0">
              <a:spAutoFit/>
            </a:bodyPr>
            <a:lstStyle/>
            <a:p>
              <a:pPr algn="ctr"/>
              <a:r>
                <a:rPr lang="en-US" sz="3200" dirty="0" smtClean="0"/>
                <a:t>Thompson Farm</a:t>
              </a:r>
            </a:p>
            <a:p>
              <a:pPr algn="ctr"/>
              <a:r>
                <a:rPr lang="en-US" sz="3200" dirty="0" smtClean="0"/>
                <a:t>(Forest)</a:t>
              </a:r>
              <a:endParaRPr lang="en-US" sz="3200" dirty="0"/>
            </a:p>
          </p:txBody>
        </p:sp>
      </p:grpSp>
      <p:grpSp>
        <p:nvGrpSpPr>
          <p:cNvPr id="126" name="Group 125"/>
          <p:cNvGrpSpPr/>
          <p:nvPr/>
        </p:nvGrpSpPr>
        <p:grpSpPr>
          <a:xfrm>
            <a:off x="17913466" y="20030834"/>
            <a:ext cx="13602217" cy="3227291"/>
            <a:chOff x="17913466" y="20490390"/>
            <a:chExt cx="13602217" cy="3227291"/>
          </a:xfrm>
        </p:grpSpPr>
        <p:pic>
          <p:nvPicPr>
            <p:cNvPr id="1037" name="Picture 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091700" y="20490390"/>
              <a:ext cx="12423983" cy="3227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9" name="TextBox 148"/>
            <p:cNvSpPr txBox="1"/>
            <p:nvPr/>
          </p:nvSpPr>
          <p:spPr>
            <a:xfrm>
              <a:off x="17913466" y="20490390"/>
              <a:ext cx="1169551" cy="3227291"/>
            </a:xfrm>
            <a:prstGeom prst="rect">
              <a:avLst/>
            </a:prstGeom>
            <a:noFill/>
            <a:scene3d>
              <a:camera prst="orthographicFront">
                <a:rot lat="0" lon="0" rev="0"/>
              </a:camera>
              <a:lightRig rig="threePt" dir="t"/>
            </a:scene3d>
          </p:spPr>
          <p:txBody>
            <a:bodyPr vert="vert270" wrap="square" rtlCol="0">
              <a:spAutoFit/>
            </a:bodyPr>
            <a:lstStyle/>
            <a:p>
              <a:pPr algn="ctr"/>
              <a:r>
                <a:rPr lang="en-US" sz="3200" dirty="0" smtClean="0"/>
                <a:t>West Edge</a:t>
              </a:r>
            </a:p>
            <a:p>
              <a:pPr algn="ctr"/>
              <a:r>
                <a:rPr lang="en-US" sz="3200" dirty="0" smtClean="0"/>
                <a:t>(Paved/residential)</a:t>
              </a:r>
              <a:endParaRPr lang="en-US" sz="3200" dirty="0"/>
            </a:p>
          </p:txBody>
        </p:sp>
      </p:grpSp>
      <p:grpSp>
        <p:nvGrpSpPr>
          <p:cNvPr id="125" name="Group 124"/>
          <p:cNvGrpSpPr/>
          <p:nvPr/>
        </p:nvGrpSpPr>
        <p:grpSpPr>
          <a:xfrm>
            <a:off x="19162608" y="22738363"/>
            <a:ext cx="12405772" cy="8813871"/>
            <a:chOff x="19091701" y="22853577"/>
            <a:chExt cx="12405772" cy="8813871"/>
          </a:xfrm>
        </p:grpSpPr>
        <p:pic>
          <p:nvPicPr>
            <p:cNvPr id="124" name="Picture 12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730439" y="22853577"/>
              <a:ext cx="6810718" cy="8813871"/>
            </a:xfrm>
            <a:prstGeom prst="rect">
              <a:avLst/>
            </a:prstGeom>
          </p:spPr>
        </p:pic>
        <p:sp>
          <p:nvSpPr>
            <p:cNvPr id="152" name="Line 346"/>
            <p:cNvSpPr>
              <a:spLocks noChangeShapeType="1"/>
            </p:cNvSpPr>
            <p:nvPr/>
          </p:nvSpPr>
          <p:spPr bwMode="auto">
            <a:xfrm flipH="1" flipV="1">
              <a:off x="23552776" y="26530982"/>
              <a:ext cx="2892421" cy="26999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3" name="Line 347"/>
            <p:cNvSpPr>
              <a:spLocks noChangeShapeType="1"/>
            </p:cNvSpPr>
            <p:nvPr/>
          </p:nvSpPr>
          <p:spPr bwMode="auto">
            <a:xfrm flipH="1" flipV="1">
              <a:off x="23552776" y="28761171"/>
              <a:ext cx="2892421" cy="46971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4" name="Line 348"/>
            <p:cNvSpPr>
              <a:spLocks noChangeShapeType="1"/>
            </p:cNvSpPr>
            <p:nvPr/>
          </p:nvSpPr>
          <p:spPr bwMode="auto">
            <a:xfrm flipV="1">
              <a:off x="26445197" y="26530982"/>
              <a:ext cx="597360" cy="269990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5" name="Line 349"/>
            <p:cNvSpPr>
              <a:spLocks noChangeShapeType="1"/>
            </p:cNvSpPr>
            <p:nvPr/>
          </p:nvSpPr>
          <p:spPr bwMode="auto">
            <a:xfrm flipV="1">
              <a:off x="26445197" y="28840998"/>
              <a:ext cx="597360" cy="3898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pic>
          <p:nvPicPr>
            <p:cNvPr id="156" name="Picture 15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7042558" y="24265443"/>
              <a:ext cx="4454915" cy="2838362"/>
            </a:xfrm>
            <a:prstGeom prst="rect">
              <a:avLst/>
            </a:prstGeom>
          </p:spPr>
        </p:pic>
        <p:sp>
          <p:nvSpPr>
            <p:cNvPr id="157" name="Text Box 342"/>
            <p:cNvSpPr txBox="1">
              <a:spLocks noChangeArrowheads="1"/>
            </p:cNvSpPr>
            <p:nvPr/>
          </p:nvSpPr>
          <p:spPr bwMode="auto">
            <a:xfrm>
              <a:off x="29161534" y="24351359"/>
              <a:ext cx="2276081"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50000"/>
                </a:spcBef>
              </a:pPr>
              <a:r>
                <a:rPr lang="en-US" altLang="en-US" sz="2000" b="1" dirty="0"/>
                <a:t>Moore </a:t>
              </a:r>
              <a:r>
                <a:rPr lang="en-US" altLang="en-US" sz="2000" b="1" dirty="0" smtClean="0"/>
                <a:t>Fields</a:t>
              </a:r>
            </a:p>
            <a:p>
              <a:pPr algn="r">
                <a:spcBef>
                  <a:spcPct val="50000"/>
                </a:spcBef>
              </a:pPr>
              <a:r>
                <a:rPr lang="en-US" altLang="en-US" sz="1400" b="1" dirty="0" smtClean="0"/>
                <a:t>Durham</a:t>
              </a:r>
              <a:r>
                <a:rPr lang="en-US" altLang="en-US" sz="1400" b="1" dirty="0"/>
                <a:t>, NH</a:t>
              </a:r>
            </a:p>
          </p:txBody>
        </p:sp>
        <p:pic>
          <p:nvPicPr>
            <p:cNvPr id="158" name="Picture 157"/>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9091701" y="24277000"/>
              <a:ext cx="4461075" cy="2854032"/>
            </a:xfrm>
            <a:prstGeom prst="rect">
              <a:avLst/>
            </a:prstGeom>
          </p:spPr>
        </p:pic>
        <p:sp>
          <p:nvSpPr>
            <p:cNvPr id="159" name="Text Box 340"/>
            <p:cNvSpPr txBox="1">
              <a:spLocks noChangeArrowheads="1"/>
            </p:cNvSpPr>
            <p:nvPr/>
          </p:nvSpPr>
          <p:spPr bwMode="auto">
            <a:xfrm>
              <a:off x="20923733" y="24351359"/>
              <a:ext cx="257865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50000"/>
                </a:spcBef>
              </a:pPr>
              <a:r>
                <a:rPr lang="en-US" altLang="en-US" sz="2000" b="1" dirty="0"/>
                <a:t>Thompson </a:t>
              </a:r>
              <a:r>
                <a:rPr lang="en-US" altLang="en-US" sz="2000" b="1" dirty="0" smtClean="0"/>
                <a:t>Farm</a:t>
              </a:r>
            </a:p>
            <a:p>
              <a:pPr algn="r">
                <a:spcBef>
                  <a:spcPct val="50000"/>
                </a:spcBef>
              </a:pPr>
              <a:r>
                <a:rPr lang="en-US" altLang="en-US" sz="1400" b="1" dirty="0" smtClean="0"/>
                <a:t>Durham</a:t>
              </a:r>
              <a:r>
                <a:rPr lang="en-US" altLang="en-US" sz="1400" b="1" dirty="0"/>
                <a:t>, NH</a:t>
              </a:r>
            </a:p>
          </p:txBody>
        </p:sp>
        <p:pic>
          <p:nvPicPr>
            <p:cNvPr id="160" name="Picture 159"/>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9091701" y="27420695"/>
              <a:ext cx="4461075" cy="2842286"/>
            </a:xfrm>
            <a:prstGeom prst="rect">
              <a:avLst/>
            </a:prstGeom>
          </p:spPr>
        </p:pic>
        <p:sp>
          <p:nvSpPr>
            <p:cNvPr id="161" name="Text Box 341"/>
            <p:cNvSpPr txBox="1">
              <a:spLocks noChangeArrowheads="1"/>
            </p:cNvSpPr>
            <p:nvPr/>
          </p:nvSpPr>
          <p:spPr bwMode="auto">
            <a:xfrm>
              <a:off x="20866126" y="27487753"/>
              <a:ext cx="257865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50000"/>
                </a:spcBef>
              </a:pPr>
              <a:r>
                <a:rPr lang="en-US" altLang="en-US" sz="2000" b="1" dirty="0"/>
                <a:t>Kingman </a:t>
              </a:r>
              <a:r>
                <a:rPr lang="en-US" altLang="en-US" sz="2000" b="1" dirty="0" smtClean="0"/>
                <a:t>Farm</a:t>
              </a:r>
            </a:p>
            <a:p>
              <a:pPr algn="r">
                <a:spcBef>
                  <a:spcPct val="50000"/>
                </a:spcBef>
              </a:pPr>
              <a:r>
                <a:rPr lang="en-US" altLang="en-US" sz="1400" b="1" dirty="0" smtClean="0"/>
                <a:t>Madbury</a:t>
              </a:r>
              <a:r>
                <a:rPr lang="en-US" altLang="en-US" sz="1400" b="1" dirty="0"/>
                <a:t>, NH</a:t>
              </a:r>
            </a:p>
          </p:txBody>
        </p:sp>
        <p:pic>
          <p:nvPicPr>
            <p:cNvPr id="162" name="Picture 161"/>
            <p:cNvPicPr/>
            <p:nvPr/>
          </p:nvPicPr>
          <p:blipFill rotWithShape="1">
            <a:blip r:embed="rId18" cstate="print">
              <a:extLst>
                <a:ext uri="{28A0092B-C50C-407E-A947-70E740481C1C}">
                  <a14:useLocalDpi xmlns:a14="http://schemas.microsoft.com/office/drawing/2010/main" val="0"/>
                </a:ext>
              </a:extLst>
            </a:blip>
            <a:srcRect l="33051" t="16538" r="10547" b="8499"/>
            <a:stretch/>
          </p:blipFill>
          <p:spPr bwMode="auto">
            <a:xfrm>
              <a:off x="27042558" y="27425363"/>
              <a:ext cx="4444601" cy="2831271"/>
            </a:xfrm>
            <a:prstGeom prst="rect">
              <a:avLst/>
            </a:prstGeom>
            <a:noFill/>
            <a:ln>
              <a:noFill/>
            </a:ln>
            <a:extLst>
              <a:ext uri="{53640926-AAD7-44D8-BBD7-CCE9431645EC}">
                <a14:shadowObscured xmlns:a14="http://schemas.microsoft.com/office/drawing/2010/main"/>
              </a:ext>
            </a:extLst>
          </p:spPr>
        </p:pic>
        <p:sp>
          <p:nvSpPr>
            <p:cNvPr id="163" name="Text Box 343"/>
            <p:cNvSpPr txBox="1">
              <a:spLocks noChangeArrowheads="1"/>
            </p:cNvSpPr>
            <p:nvPr/>
          </p:nvSpPr>
          <p:spPr bwMode="auto">
            <a:xfrm>
              <a:off x="27563331" y="27998724"/>
              <a:ext cx="1425382" cy="615553"/>
            </a:xfrm>
            <a:prstGeom prst="rect">
              <a:avLst/>
            </a:prstGeom>
            <a:noFill/>
            <a:ln>
              <a:noFill/>
            </a:ln>
            <a:effectLs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sz="2000" b="1" dirty="0"/>
                <a:t>West </a:t>
              </a:r>
              <a:r>
                <a:rPr lang="en-US" altLang="en-US" sz="2000" b="1" dirty="0" smtClean="0"/>
                <a:t>Edge</a:t>
              </a:r>
            </a:p>
            <a:p>
              <a:r>
                <a:rPr lang="en-US" altLang="en-US" sz="1400" b="1" dirty="0" smtClean="0"/>
                <a:t>Durham</a:t>
              </a:r>
              <a:r>
                <a:rPr lang="en-US" altLang="en-US" sz="1400" b="1" dirty="0"/>
                <a:t>, NH</a:t>
              </a:r>
            </a:p>
          </p:txBody>
        </p:sp>
      </p:grpSp>
      <p:grpSp>
        <p:nvGrpSpPr>
          <p:cNvPr id="1044" name="Group 1043"/>
          <p:cNvGrpSpPr/>
          <p:nvPr/>
        </p:nvGrpSpPr>
        <p:grpSpPr>
          <a:xfrm>
            <a:off x="32458433" y="15998344"/>
            <a:ext cx="16648423" cy="14283397"/>
            <a:chOff x="32631254" y="15998344"/>
            <a:chExt cx="16648423" cy="14283397"/>
          </a:xfrm>
        </p:grpSpPr>
        <p:sp>
          <p:nvSpPr>
            <p:cNvPr id="1040" name="TextBox 1039"/>
            <p:cNvSpPr txBox="1"/>
            <p:nvPr/>
          </p:nvSpPr>
          <p:spPr>
            <a:xfrm>
              <a:off x="32917511" y="17150484"/>
              <a:ext cx="16362166" cy="2554545"/>
            </a:xfrm>
            <a:prstGeom prst="rect">
              <a:avLst/>
            </a:prstGeom>
            <a:noFill/>
          </p:spPr>
          <p:txBody>
            <a:bodyPr wrap="square" rtlCol="0">
              <a:spAutoFit/>
            </a:bodyPr>
            <a:lstStyle/>
            <a:p>
              <a:r>
                <a:rPr lang="en-US" sz="3200" dirty="0" smtClean="0"/>
                <a:t>Data derived from the eddy flux systems will be used by terrestrial and hydrologic modeling groups, and to assess climate and future land-use scenarios. By understanding the components of the landscape that contribute to the surface energy budget and gas fluxes, we will be better able to estimate climate forcing under a variety of land-use scenarios. This knowledge will help to inform decisions about future land use in New Hampshire.</a:t>
              </a:r>
            </a:p>
          </p:txBody>
        </p:sp>
        <p:sp>
          <p:nvSpPr>
            <p:cNvPr id="1041" name="TextBox 1040"/>
            <p:cNvSpPr txBox="1"/>
            <p:nvPr/>
          </p:nvSpPr>
          <p:spPr>
            <a:xfrm>
              <a:off x="32901503" y="21010153"/>
              <a:ext cx="16378174" cy="7663636"/>
            </a:xfrm>
            <a:prstGeom prst="rect">
              <a:avLst/>
            </a:prstGeom>
            <a:noFill/>
          </p:spPr>
          <p:txBody>
            <a:bodyPr wrap="square" rtlCol="0">
              <a:spAutoFit/>
            </a:bodyPr>
            <a:lstStyle/>
            <a:p>
              <a:pPr marL="342900" indent="-342900">
                <a:buFont typeface="Arial" charset="0"/>
                <a:buChar char="•"/>
              </a:pPr>
              <a:r>
                <a:rPr lang="en-US" sz="3200" dirty="0" smtClean="0"/>
                <a:t>Streamline eddy flux tower maintenance, data collection, and processing.</a:t>
              </a:r>
            </a:p>
            <a:p>
              <a:pPr marL="914400" indent="-457200">
                <a:buFont typeface="Calibri" panose="020F0502020204030204" pitchFamily="34" charset="0"/>
                <a:buChar char="–"/>
              </a:pPr>
              <a:r>
                <a:rPr lang="en-US" sz="2800" dirty="0" smtClean="0"/>
                <a:t>Install SMARTFlux</a:t>
              </a:r>
              <a:r>
                <a:rPr lang="en-US" sz="2800" dirty="0"/>
                <a:t> </a:t>
              </a:r>
              <a:r>
                <a:rPr lang="en-US" sz="2800" dirty="0" smtClean="0"/>
                <a:t>(</a:t>
              </a:r>
              <a:r>
                <a:rPr lang="en-US" sz="2800" dirty="0"/>
                <a:t>Synchronization, Management And Real Time </a:t>
              </a:r>
              <a:r>
                <a:rPr lang="en-US" sz="2800" dirty="0" smtClean="0"/>
                <a:t>flux)</a:t>
              </a:r>
              <a:r>
                <a:rPr lang="en-US" sz="2800" dirty="0"/>
                <a:t> systems </a:t>
              </a:r>
              <a:r>
                <a:rPr lang="en-US" sz="2800" dirty="0" smtClean="0"/>
                <a:t>at all 4 sites.</a:t>
              </a:r>
            </a:p>
            <a:p>
              <a:pPr marL="342900" indent="-342900">
                <a:buFont typeface="Arial" charset="0"/>
                <a:buChar char="•"/>
              </a:pPr>
              <a:r>
                <a:rPr lang="en-US" sz="3200" dirty="0" smtClean="0"/>
                <a:t>Design </a:t>
              </a:r>
              <a:r>
                <a:rPr lang="en-US" sz="3200" dirty="0"/>
                <a:t>and apply data filters to clean up data including: </a:t>
              </a:r>
            </a:p>
            <a:p>
              <a:pPr marL="914400" lvl="1" indent="-457200">
                <a:buFont typeface="Calibri" panose="020F0502020204030204" pitchFamily="34" charset="0"/>
                <a:buChar char="–"/>
              </a:pPr>
              <a:r>
                <a:rPr lang="en-US" sz="2800" dirty="0"/>
                <a:t>1) logical filters to exclude values that are outside of the range of values that are reasonable, </a:t>
              </a:r>
            </a:p>
            <a:p>
              <a:pPr marL="914400" lvl="1" indent="-457200">
                <a:buFont typeface="Calibri" panose="020F0502020204030204" pitchFamily="34" charset="0"/>
                <a:buChar char="–"/>
              </a:pPr>
              <a:r>
                <a:rPr lang="en-US" sz="2800" dirty="0"/>
                <a:t>2) </a:t>
              </a:r>
              <a:r>
                <a:rPr lang="en-US" sz="2800" dirty="0" smtClean="0"/>
                <a:t>u* </a:t>
              </a:r>
              <a:r>
                <a:rPr lang="en-US" sz="2800" dirty="0"/>
                <a:t>filtering to remove data when wind conditions are inadequate to create sufficient </a:t>
              </a:r>
              <a:r>
                <a:rPr lang="en-US" sz="2800" dirty="0" smtClean="0"/>
                <a:t>friction to </a:t>
              </a:r>
              <a:r>
                <a:rPr lang="en-US" sz="2800" dirty="0"/>
                <a:t>meet method assumptions, </a:t>
              </a:r>
            </a:p>
            <a:p>
              <a:pPr marL="914400" lvl="1" indent="-457200">
                <a:buFont typeface="Calibri" panose="020F0502020204030204" pitchFamily="34" charset="0"/>
                <a:buChar char="–"/>
              </a:pPr>
              <a:r>
                <a:rPr lang="en-US" sz="2800" dirty="0"/>
                <a:t>3) footprint filtering to remove data that represent land area outside of the land cover type of interest</a:t>
              </a:r>
              <a:r>
                <a:rPr lang="en-US" sz="2800" dirty="0" smtClean="0"/>
                <a:t>.</a:t>
              </a:r>
              <a:endParaRPr lang="en-US" sz="2800" dirty="0"/>
            </a:p>
            <a:p>
              <a:pPr marL="342900" indent="-342900">
                <a:buFont typeface="Arial" charset="0"/>
                <a:buChar char="•"/>
              </a:pPr>
              <a:r>
                <a:rPr lang="en-US" sz="3200" dirty="0" smtClean="0"/>
                <a:t>Gap-fill </a:t>
              </a:r>
              <a:r>
                <a:rPr lang="en-US" sz="3200" dirty="0"/>
                <a:t>missing values and provide annual radiation, energy, and greenhouse gas flux estimates across the 4 land cover types.</a:t>
              </a:r>
            </a:p>
            <a:p>
              <a:pPr marL="342900" indent="-342900">
                <a:buFont typeface="Arial" charset="0"/>
                <a:buChar char="•"/>
              </a:pPr>
              <a:r>
                <a:rPr lang="en-US" sz="3200" dirty="0" smtClean="0"/>
                <a:t>Partition </a:t>
              </a:r>
              <a:r>
                <a:rPr lang="en-US" sz="3200" dirty="0"/>
                <a:t>net ecosystem exchange (NEE) into gross primary production (GPP) and ecosystem respiration (R</a:t>
              </a:r>
              <a:r>
                <a:rPr lang="en-US" sz="3200" baseline="-25000" dirty="0"/>
                <a:t>e</a:t>
              </a:r>
              <a:r>
                <a:rPr lang="en-US" sz="3200" dirty="0"/>
                <a:t>).</a:t>
              </a:r>
            </a:p>
            <a:p>
              <a:pPr marL="342900" indent="-342900">
                <a:buFont typeface="Arial" charset="0"/>
                <a:buChar char="•"/>
              </a:pPr>
              <a:r>
                <a:rPr lang="en-US" sz="3200" dirty="0" smtClean="0"/>
                <a:t>Determine </a:t>
              </a:r>
              <a:r>
                <a:rPr lang="en-US" sz="3200" dirty="0"/>
                <a:t>the drivers of </a:t>
              </a:r>
              <a:r>
                <a:rPr lang="en-US" sz="3200" dirty="0" smtClean="0"/>
                <a:t>radiation</a:t>
              </a:r>
              <a:r>
                <a:rPr lang="en-US" sz="3200" dirty="0"/>
                <a:t>, energy, and carbon fluxes across the 4 land cover types using supporting </a:t>
              </a:r>
              <a:r>
                <a:rPr lang="en-US" sz="3200" dirty="0" smtClean="0"/>
                <a:t>meteorological </a:t>
              </a:r>
              <a:r>
                <a:rPr lang="en-US" sz="3200" dirty="0"/>
                <a:t>and biometric data.</a:t>
              </a:r>
            </a:p>
            <a:p>
              <a:pPr marL="342900" indent="-342900">
                <a:buFont typeface="Arial" charset="0"/>
                <a:buChar char="•"/>
              </a:pPr>
              <a:r>
                <a:rPr lang="en-US" sz="3200" dirty="0" smtClean="0"/>
                <a:t>Compare </a:t>
              </a:r>
              <a:r>
                <a:rPr lang="en-US" sz="3200" dirty="0"/>
                <a:t>the climate forcing of the 4 different </a:t>
              </a:r>
              <a:r>
                <a:rPr lang="en-US" sz="3200" dirty="0" smtClean="0"/>
                <a:t>land cover </a:t>
              </a:r>
              <a:r>
                <a:rPr lang="en-US" sz="3200" dirty="0"/>
                <a:t>types under present climate to derive a climate forcing for the state of New Hampshire.</a:t>
              </a:r>
            </a:p>
            <a:p>
              <a:pPr marL="342900" indent="-342900">
                <a:buFont typeface="Arial" charset="0"/>
                <a:buChar char="•"/>
              </a:pPr>
              <a:r>
                <a:rPr lang="en-US" sz="3200" dirty="0" smtClean="0"/>
                <a:t>Estimate </a:t>
              </a:r>
              <a:r>
                <a:rPr lang="en-US" sz="3200" dirty="0"/>
                <a:t>future climate forcing of New Hampshire under various future land use </a:t>
              </a:r>
              <a:r>
                <a:rPr lang="en-US" sz="3200" dirty="0" smtClean="0"/>
                <a:t>scenarios.</a:t>
              </a:r>
              <a:endParaRPr lang="en-US" sz="3200" dirty="0"/>
            </a:p>
          </p:txBody>
        </p:sp>
        <p:sp>
          <p:nvSpPr>
            <p:cNvPr id="174" name="TextBox 173"/>
            <p:cNvSpPr txBox="1"/>
            <p:nvPr/>
          </p:nvSpPr>
          <p:spPr>
            <a:xfrm>
              <a:off x="32631254" y="15998344"/>
              <a:ext cx="14630400" cy="1107996"/>
            </a:xfrm>
            <a:prstGeom prst="rect">
              <a:avLst/>
            </a:prstGeom>
            <a:noFill/>
          </p:spPr>
          <p:txBody>
            <a:bodyPr wrap="square" rtlCol="0">
              <a:spAutoFit/>
            </a:bodyPr>
            <a:lstStyle/>
            <a:p>
              <a:r>
                <a:rPr lang="en-US" sz="6600" dirty="0" smtClean="0"/>
                <a:t>Relevance</a:t>
              </a:r>
              <a:endParaRPr lang="en-US" sz="9600" dirty="0"/>
            </a:p>
          </p:txBody>
        </p:sp>
        <p:sp>
          <p:nvSpPr>
            <p:cNvPr id="175" name="TextBox 174"/>
            <p:cNvSpPr txBox="1"/>
            <p:nvPr/>
          </p:nvSpPr>
          <p:spPr>
            <a:xfrm>
              <a:off x="32746468" y="19959764"/>
              <a:ext cx="14630400" cy="1107996"/>
            </a:xfrm>
            <a:prstGeom prst="rect">
              <a:avLst/>
            </a:prstGeom>
            <a:noFill/>
          </p:spPr>
          <p:txBody>
            <a:bodyPr wrap="square" rtlCol="0">
              <a:spAutoFit/>
            </a:bodyPr>
            <a:lstStyle/>
            <a:p>
              <a:r>
                <a:rPr lang="en-US" sz="6600" dirty="0" smtClean="0"/>
                <a:t>Future Work</a:t>
              </a:r>
              <a:endParaRPr lang="en-US" sz="9600" dirty="0"/>
            </a:p>
          </p:txBody>
        </p:sp>
        <p:grpSp>
          <p:nvGrpSpPr>
            <p:cNvPr id="1043" name="Group 1042"/>
            <p:cNvGrpSpPr/>
            <p:nvPr/>
          </p:nvGrpSpPr>
          <p:grpSpPr>
            <a:xfrm>
              <a:off x="32631254" y="29247954"/>
              <a:ext cx="15957139" cy="1033787"/>
              <a:chOff x="32631254" y="29006491"/>
              <a:chExt cx="15957139" cy="1033787"/>
            </a:xfrm>
          </p:grpSpPr>
          <p:sp>
            <p:nvSpPr>
              <p:cNvPr id="176" name="TextBox 175"/>
              <p:cNvSpPr txBox="1"/>
              <p:nvPr/>
            </p:nvSpPr>
            <p:spPr>
              <a:xfrm>
                <a:off x="32631254" y="29006491"/>
                <a:ext cx="14630400" cy="646331"/>
              </a:xfrm>
              <a:prstGeom prst="rect">
                <a:avLst/>
              </a:prstGeom>
              <a:noFill/>
            </p:spPr>
            <p:txBody>
              <a:bodyPr wrap="square" rtlCol="0">
                <a:spAutoFit/>
              </a:bodyPr>
              <a:lstStyle/>
              <a:p>
                <a:r>
                  <a:rPr lang="en-US" sz="3600" dirty="0" smtClean="0"/>
                  <a:t>Acknowledgments</a:t>
                </a:r>
                <a:endParaRPr lang="en-US" sz="5400" dirty="0"/>
              </a:p>
            </p:txBody>
          </p:sp>
          <p:sp>
            <p:nvSpPr>
              <p:cNvPr id="1042" name="TextBox 1041"/>
              <p:cNvSpPr txBox="1"/>
              <p:nvPr/>
            </p:nvSpPr>
            <p:spPr>
              <a:xfrm>
                <a:off x="32917511" y="29640168"/>
                <a:ext cx="15670882" cy="400110"/>
              </a:xfrm>
              <a:prstGeom prst="rect">
                <a:avLst/>
              </a:prstGeom>
              <a:noFill/>
            </p:spPr>
            <p:txBody>
              <a:bodyPr wrap="square" rtlCol="0">
                <a:spAutoFit/>
              </a:bodyPr>
              <a:lstStyle/>
              <a:p>
                <a:r>
                  <a:rPr lang="en-US" sz="2000" dirty="0" smtClean="0"/>
                  <a:t>Support for the NH EPSCoR program is provided by the National Science Foundation’s Research Infrastructure Improvement Award # EPS 1101245.</a:t>
                </a:r>
                <a:endParaRPr lang="en-US" sz="2000" dirty="0"/>
              </a:p>
            </p:txBody>
          </p:sp>
        </p:grpSp>
      </p:grpSp>
      <p:cxnSp>
        <p:nvCxnSpPr>
          <p:cNvPr id="1046" name="Straight Arrow Connector 1045"/>
          <p:cNvCxnSpPr/>
          <p:nvPr/>
        </p:nvCxnSpPr>
        <p:spPr>
          <a:xfrm>
            <a:off x="22953278" y="16661958"/>
            <a:ext cx="57607" cy="488526"/>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3" name="Straight Arrow Connector 182"/>
          <p:cNvCxnSpPr/>
          <p:nvPr/>
        </p:nvCxnSpPr>
        <p:spPr>
          <a:xfrm flipH="1">
            <a:off x="25603201" y="16661958"/>
            <a:ext cx="149152" cy="531446"/>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7" name="Straight Arrow Connector 186"/>
          <p:cNvCxnSpPr/>
          <p:nvPr/>
        </p:nvCxnSpPr>
        <p:spPr>
          <a:xfrm>
            <a:off x="22896231" y="12369103"/>
            <a:ext cx="0" cy="573434"/>
          </a:xfrm>
          <a:prstGeom prst="straightConnector1">
            <a:avLst/>
          </a:prstGeom>
          <a:ln w="38100">
            <a:solidFill>
              <a:srgbClr val="006600"/>
            </a:solidFill>
            <a:tailEnd type="arrow"/>
          </a:ln>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a:off x="26409698" y="12458573"/>
            <a:ext cx="1" cy="71702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1" name="Straight Arrow Connector 200"/>
          <p:cNvCxnSpPr/>
          <p:nvPr/>
        </p:nvCxnSpPr>
        <p:spPr>
          <a:xfrm flipV="1">
            <a:off x="22492422" y="13290815"/>
            <a:ext cx="0" cy="806498"/>
          </a:xfrm>
          <a:prstGeom prst="straightConnector1">
            <a:avLst/>
          </a:prstGeom>
          <a:ln w="38100">
            <a:solidFill>
              <a:srgbClr val="663300"/>
            </a:solidFill>
            <a:tailEnd type="arrow"/>
          </a:ln>
        </p:spPr>
        <p:style>
          <a:lnRef idx="1">
            <a:schemeClr val="accent1"/>
          </a:lnRef>
          <a:fillRef idx="0">
            <a:schemeClr val="accent1"/>
          </a:fillRef>
          <a:effectRef idx="0">
            <a:schemeClr val="accent1"/>
          </a:effectRef>
          <a:fontRef idx="minor">
            <a:schemeClr val="tx1"/>
          </a:fontRef>
        </p:style>
      </p:cxnSp>
      <p:cxnSp>
        <p:nvCxnSpPr>
          <p:cNvPr id="204" name="Straight Arrow Connector 203"/>
          <p:cNvCxnSpPr/>
          <p:nvPr/>
        </p:nvCxnSpPr>
        <p:spPr>
          <a:xfrm flipV="1">
            <a:off x="21393145" y="13679440"/>
            <a:ext cx="695468" cy="403249"/>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a:off x="20591391" y="12328492"/>
            <a:ext cx="0" cy="847109"/>
          </a:xfrm>
          <a:prstGeom prst="straightConnector1">
            <a:avLst/>
          </a:prstGeom>
          <a:ln w="38100">
            <a:solidFill>
              <a:srgbClr val="663300"/>
            </a:solidFill>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a:off x="30730223" y="12530370"/>
            <a:ext cx="0" cy="645231"/>
          </a:xfrm>
          <a:prstGeom prst="straightConnector1">
            <a:avLst/>
          </a:prstGeom>
          <a:ln w="38100">
            <a:solidFill>
              <a:srgbClr val="006600"/>
            </a:solidFill>
            <a:tailEnd type="arrow"/>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a:off x="33832798" y="12204710"/>
            <a:ext cx="1" cy="970891"/>
          </a:xfrm>
          <a:prstGeom prst="straightConnector1">
            <a:avLst/>
          </a:prstGeom>
          <a:ln w="38100">
            <a:solidFill>
              <a:srgbClr val="0066FF"/>
            </a:solidFill>
            <a:tailEnd type="arrow"/>
          </a:ln>
        </p:spPr>
        <p:style>
          <a:lnRef idx="1">
            <a:schemeClr val="accent1"/>
          </a:lnRef>
          <a:fillRef idx="0">
            <a:schemeClr val="accent1"/>
          </a:fillRef>
          <a:effectRef idx="0">
            <a:schemeClr val="accent1"/>
          </a:effectRef>
          <a:fontRef idx="minor">
            <a:schemeClr val="tx1"/>
          </a:fontRef>
        </p:style>
      </p:cxnSp>
      <p:sp>
        <p:nvSpPr>
          <p:cNvPr id="178" name="Rectangle 177"/>
          <p:cNvSpPr/>
          <p:nvPr/>
        </p:nvSpPr>
        <p:spPr>
          <a:xfrm>
            <a:off x="23817383" y="16404857"/>
            <a:ext cx="172821" cy="1474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TextBox 179"/>
          <p:cNvSpPr txBox="1"/>
          <p:nvPr/>
        </p:nvSpPr>
        <p:spPr>
          <a:xfrm>
            <a:off x="21439705" y="16203999"/>
            <a:ext cx="5834098" cy="553998"/>
          </a:xfrm>
          <a:prstGeom prst="rect">
            <a:avLst/>
          </a:prstGeom>
          <a:noFill/>
        </p:spPr>
        <p:txBody>
          <a:bodyPr wrap="square" rtlCol="0">
            <a:spAutoFit/>
          </a:bodyPr>
          <a:lstStyle/>
          <a:p>
            <a:pPr algn="ctr"/>
            <a:r>
              <a:rPr lang="en-US" sz="3000" dirty="0" smtClean="0">
                <a:solidFill>
                  <a:srgbClr val="FF0000"/>
                </a:solidFill>
              </a:rPr>
              <a:t>Flow module failed</a:t>
            </a:r>
            <a:endParaRPr lang="en-US" sz="3000" dirty="0">
              <a:solidFill>
                <a:srgbClr val="FF0000"/>
              </a:solidFill>
            </a:endParaRPr>
          </a:p>
        </p:txBody>
      </p:sp>
      <p:cxnSp>
        <p:nvCxnSpPr>
          <p:cNvPr id="212" name="Straight Arrow Connector 211"/>
          <p:cNvCxnSpPr/>
          <p:nvPr/>
        </p:nvCxnSpPr>
        <p:spPr>
          <a:xfrm>
            <a:off x="28944406" y="6994130"/>
            <a:ext cx="0" cy="996841"/>
          </a:xfrm>
          <a:prstGeom prst="straightConnector1">
            <a:avLst/>
          </a:prstGeom>
          <a:ln w="38100">
            <a:solidFill>
              <a:srgbClr val="663300"/>
            </a:solidFill>
            <a:tailEnd type="arrow"/>
          </a:ln>
        </p:spPr>
        <p:style>
          <a:lnRef idx="1">
            <a:schemeClr val="accent1"/>
          </a:lnRef>
          <a:fillRef idx="0">
            <a:schemeClr val="accent1"/>
          </a:fillRef>
          <a:effectRef idx="0">
            <a:schemeClr val="accent1"/>
          </a:effectRef>
          <a:fontRef idx="minor">
            <a:schemeClr val="tx1"/>
          </a:fontRef>
        </p:style>
      </p:cxnSp>
      <p:cxnSp>
        <p:nvCxnSpPr>
          <p:cNvPr id="214" name="Straight Arrow Connector 213"/>
          <p:cNvCxnSpPr/>
          <p:nvPr/>
        </p:nvCxnSpPr>
        <p:spPr>
          <a:xfrm flipV="1">
            <a:off x="27389017" y="8912683"/>
            <a:ext cx="0" cy="7023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7" name="Straight Arrow Connector 216"/>
          <p:cNvCxnSpPr/>
          <p:nvPr/>
        </p:nvCxnSpPr>
        <p:spPr>
          <a:xfrm flipV="1">
            <a:off x="33493558" y="8959254"/>
            <a:ext cx="0" cy="7023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8" name="Straight Arrow Connector 217"/>
          <p:cNvCxnSpPr/>
          <p:nvPr/>
        </p:nvCxnSpPr>
        <p:spPr>
          <a:xfrm>
            <a:off x="33832799" y="7760543"/>
            <a:ext cx="7256" cy="416893"/>
          </a:xfrm>
          <a:prstGeom prst="straightConnector1">
            <a:avLst/>
          </a:prstGeom>
          <a:ln w="38100">
            <a:solidFill>
              <a:srgbClr val="0066FF"/>
            </a:solidFill>
            <a:tailEnd type="arrow"/>
          </a:ln>
        </p:spPr>
        <p:style>
          <a:lnRef idx="1">
            <a:schemeClr val="accent1"/>
          </a:lnRef>
          <a:fillRef idx="0">
            <a:schemeClr val="accent1"/>
          </a:fillRef>
          <a:effectRef idx="0">
            <a:schemeClr val="accent1"/>
          </a:effectRef>
          <a:fontRef idx="minor">
            <a:schemeClr val="tx1"/>
          </a:fontRef>
        </p:style>
      </p:cxnSp>
      <p:cxnSp>
        <p:nvCxnSpPr>
          <p:cNvPr id="221" name="Straight Arrow Connector 220"/>
          <p:cNvCxnSpPr>
            <a:stCxn id="137" idx="0"/>
          </p:cNvCxnSpPr>
          <p:nvPr/>
        </p:nvCxnSpPr>
        <p:spPr>
          <a:xfrm flipV="1">
            <a:off x="40292985" y="8602631"/>
            <a:ext cx="0" cy="90819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18102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7590</TotalTime>
  <Words>827</Words>
  <Application>Microsoft Office PowerPoint</Application>
  <PresentationFormat>Custom</PresentationFormat>
  <Paragraphs>76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ollinger-lab</cp:lastModifiedBy>
  <cp:revision>59</cp:revision>
  <dcterms:created xsi:type="dcterms:W3CDTF">2013-09-09T16:11:37Z</dcterms:created>
  <dcterms:modified xsi:type="dcterms:W3CDTF">2015-04-22T18:54:11Z</dcterms:modified>
</cp:coreProperties>
</file>