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rawings/drawing1.xml" ContentType="application/vnd.openxmlformats-officedocument.drawingml.chartshapes+xml"/>
  <Override PartName="/ppt/drawings/drawing2.xml" ContentType="application/vnd.openxmlformats-officedocument.drawingml.chartshapes+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charts/chart3.xml" ContentType="application/vnd.openxmlformats-officedocument.drawingml.chart+xml"/>
  <Override PartName="/ppt/charts/chart4.xml" ContentType="application/vnd.openxmlformats-officedocument.drawingml.char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40233600" cy="32918400"/>
  <p:notesSz cx="6858000" cy="9144000"/>
  <p:defaultTextStyle>
    <a:defPPr>
      <a:defRPr lang="en-US"/>
    </a:defPPr>
    <a:lvl1pPr algn="l" defTabSz="2089150" rtl="0" fontAlgn="base">
      <a:spcBef>
        <a:spcPct val="0"/>
      </a:spcBef>
      <a:spcAft>
        <a:spcPct val="0"/>
      </a:spcAft>
      <a:defRPr sz="8200" kern="1200">
        <a:solidFill>
          <a:schemeClr val="tx1"/>
        </a:solidFill>
        <a:latin typeface="Arial" charset="0"/>
        <a:ea typeface="+mn-ea"/>
        <a:cs typeface="Arial" charset="0"/>
      </a:defRPr>
    </a:lvl1pPr>
    <a:lvl2pPr marL="2089150" indent="-1631950" algn="l" defTabSz="2089150" rtl="0" fontAlgn="base">
      <a:spcBef>
        <a:spcPct val="0"/>
      </a:spcBef>
      <a:spcAft>
        <a:spcPct val="0"/>
      </a:spcAft>
      <a:defRPr sz="8200" kern="1200">
        <a:solidFill>
          <a:schemeClr val="tx1"/>
        </a:solidFill>
        <a:latin typeface="Arial" charset="0"/>
        <a:ea typeface="+mn-ea"/>
        <a:cs typeface="Arial" charset="0"/>
      </a:defRPr>
    </a:lvl2pPr>
    <a:lvl3pPr marL="4179888" indent="-3265488" algn="l" defTabSz="2089150" rtl="0" fontAlgn="base">
      <a:spcBef>
        <a:spcPct val="0"/>
      </a:spcBef>
      <a:spcAft>
        <a:spcPct val="0"/>
      </a:spcAft>
      <a:defRPr sz="8200" kern="1200">
        <a:solidFill>
          <a:schemeClr val="tx1"/>
        </a:solidFill>
        <a:latin typeface="Arial" charset="0"/>
        <a:ea typeface="+mn-ea"/>
        <a:cs typeface="Arial" charset="0"/>
      </a:defRPr>
    </a:lvl3pPr>
    <a:lvl4pPr marL="6269038" indent="-4897438" algn="l" defTabSz="2089150" rtl="0" fontAlgn="base">
      <a:spcBef>
        <a:spcPct val="0"/>
      </a:spcBef>
      <a:spcAft>
        <a:spcPct val="0"/>
      </a:spcAft>
      <a:defRPr sz="8200" kern="1200">
        <a:solidFill>
          <a:schemeClr val="tx1"/>
        </a:solidFill>
        <a:latin typeface="Arial" charset="0"/>
        <a:ea typeface="+mn-ea"/>
        <a:cs typeface="Arial" charset="0"/>
      </a:defRPr>
    </a:lvl4pPr>
    <a:lvl5pPr marL="8359775" indent="-6530975" algn="l" defTabSz="2089150" rtl="0" fontAlgn="base">
      <a:spcBef>
        <a:spcPct val="0"/>
      </a:spcBef>
      <a:spcAft>
        <a:spcPct val="0"/>
      </a:spcAft>
      <a:defRPr sz="8200" kern="1200">
        <a:solidFill>
          <a:schemeClr val="tx1"/>
        </a:solidFill>
        <a:latin typeface="Arial" charset="0"/>
        <a:ea typeface="+mn-ea"/>
        <a:cs typeface="Arial" charset="0"/>
      </a:defRPr>
    </a:lvl5pPr>
    <a:lvl6pPr marL="2286000" algn="l" defTabSz="914400" rtl="0" eaLnBrk="1" latinLnBrk="0" hangingPunct="1">
      <a:defRPr sz="8200" kern="1200">
        <a:solidFill>
          <a:schemeClr val="tx1"/>
        </a:solidFill>
        <a:latin typeface="Arial" charset="0"/>
        <a:ea typeface="+mn-ea"/>
        <a:cs typeface="Arial" charset="0"/>
      </a:defRPr>
    </a:lvl6pPr>
    <a:lvl7pPr marL="2743200" algn="l" defTabSz="914400" rtl="0" eaLnBrk="1" latinLnBrk="0" hangingPunct="1">
      <a:defRPr sz="8200" kern="1200">
        <a:solidFill>
          <a:schemeClr val="tx1"/>
        </a:solidFill>
        <a:latin typeface="Arial" charset="0"/>
        <a:ea typeface="+mn-ea"/>
        <a:cs typeface="Arial" charset="0"/>
      </a:defRPr>
    </a:lvl7pPr>
    <a:lvl8pPr marL="3200400" algn="l" defTabSz="914400" rtl="0" eaLnBrk="1" latinLnBrk="0" hangingPunct="1">
      <a:defRPr sz="8200" kern="1200">
        <a:solidFill>
          <a:schemeClr val="tx1"/>
        </a:solidFill>
        <a:latin typeface="Arial" charset="0"/>
        <a:ea typeface="+mn-ea"/>
        <a:cs typeface="Arial" charset="0"/>
      </a:defRPr>
    </a:lvl8pPr>
    <a:lvl9pPr marL="3657600" algn="l" defTabSz="914400" rtl="0" eaLnBrk="1" latinLnBrk="0" hangingPunct="1">
      <a:defRPr sz="82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1959" autoAdjust="0"/>
    <p:restoredTop sz="92453" autoAdjust="0"/>
  </p:normalViewPr>
  <p:slideViewPr>
    <p:cSldViewPr snapToGrid="0" snapToObjects="1">
      <p:cViewPr varScale="1">
        <p:scale>
          <a:sx n="22" d="100"/>
          <a:sy n="22" d="100"/>
        </p:scale>
        <p:origin x="-2874" y="-162"/>
      </p:cViewPr>
      <p:guideLst>
        <p:guide orient="horz" pos="10368"/>
        <p:guide pos="12672"/>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jacobdebow:Desktop:Senior%20Year%20Last%20Semester:Lab%20Work:Final%20Number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jacobdebow:Desktop:Senior%20Year%20Last%20Semester:Lab%20Work:Final%20Numbers.xlsx"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Macintosh%20HD:Users:jacobdebow:Desktop:Senior%20Year%20Last%20Semester:Lab%20Work:Final%20Numbers.xlsx"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Macintosh%20HD:Users:jacobdebow:Desktop:Senior%20Year%20Last%20Semester:Lab%20Work:Final%20Number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34"/>
  <c:chart>
    <c:title>
      <c:tx>
        <c:rich>
          <a:bodyPr/>
          <a:lstStyle/>
          <a:p>
            <a:pPr>
              <a:defRPr/>
            </a:pPr>
            <a:r>
              <a:rPr lang="en-US" sz="2000" dirty="0"/>
              <a:t>Figure </a:t>
            </a:r>
            <a:r>
              <a:rPr lang="en-US" sz="2000" dirty="0" smtClean="0"/>
              <a:t>5. </a:t>
            </a:r>
            <a:r>
              <a:rPr lang="en-US" sz="2000" dirty="0"/>
              <a:t>Percent Canopy </a:t>
            </a:r>
            <a:r>
              <a:rPr lang="en-US" sz="2000" dirty="0" smtClean="0"/>
              <a:t>Composition </a:t>
            </a:r>
            <a:r>
              <a:rPr lang="en-US" sz="2000" dirty="0"/>
              <a:t>by Species Using Various Methods </a:t>
            </a:r>
          </a:p>
          <a:p>
            <a:pPr>
              <a:defRPr/>
            </a:pPr>
            <a:r>
              <a:rPr lang="en-US" sz="2000" dirty="0"/>
              <a:t>(Three year retention rates on </a:t>
            </a:r>
            <a:r>
              <a:rPr lang="en-US" sz="2000" dirty="0" smtClean="0"/>
              <a:t>hemlock</a:t>
            </a:r>
            <a:r>
              <a:rPr lang="en-US" sz="2000" dirty="0"/>
              <a:t>/spruce)</a:t>
            </a:r>
          </a:p>
        </c:rich>
      </c:tx>
    </c:title>
    <c:plotArea>
      <c:layout/>
      <c:barChart>
        <c:barDir val="col"/>
        <c:grouping val="clustered"/>
        <c:ser>
          <c:idx val="0"/>
          <c:order val="0"/>
          <c:tx>
            <c:strRef>
              <c:f>Sheet1!$B$2</c:f>
              <c:strCache>
                <c:ptCount val="1"/>
                <c:pt idx="0">
                  <c:v>Percent Basal Area</c:v>
                </c:pt>
              </c:strCache>
            </c:strRef>
          </c:tx>
          <c:cat>
            <c:strRef>
              <c:f>Sheet1!$A$3:$A$9</c:f>
              <c:strCache>
                <c:ptCount val="7"/>
                <c:pt idx="0">
                  <c:v>Maple</c:v>
                </c:pt>
                <c:pt idx="1">
                  <c:v>Birch</c:v>
                </c:pt>
                <c:pt idx="2">
                  <c:v>Beech</c:v>
                </c:pt>
                <c:pt idx="3">
                  <c:v>Ash</c:v>
                </c:pt>
                <c:pt idx="4">
                  <c:v>Pine</c:v>
                </c:pt>
                <c:pt idx="5">
                  <c:v>Aspen</c:v>
                </c:pt>
                <c:pt idx="6">
                  <c:v>Hemlock/Spruce</c:v>
                </c:pt>
              </c:strCache>
            </c:strRef>
          </c:cat>
          <c:val>
            <c:numRef>
              <c:f>Sheet1!$B$3:$B$9</c:f>
              <c:numCache>
                <c:formatCode>0%</c:formatCode>
                <c:ptCount val="7"/>
                <c:pt idx="0">
                  <c:v>0.32000000000000023</c:v>
                </c:pt>
                <c:pt idx="1">
                  <c:v>0.13</c:v>
                </c:pt>
                <c:pt idx="2">
                  <c:v>0.21221603975192929</c:v>
                </c:pt>
                <c:pt idx="3">
                  <c:v>4.0811313908191267E-2</c:v>
                </c:pt>
                <c:pt idx="4">
                  <c:v>2.0000000000000014E-2</c:v>
                </c:pt>
                <c:pt idx="5">
                  <c:v>4.6007352807604505E-2</c:v>
                </c:pt>
                <c:pt idx="6">
                  <c:v>0.23</c:v>
                </c:pt>
              </c:numCache>
            </c:numRef>
          </c:val>
        </c:ser>
        <c:ser>
          <c:idx val="1"/>
          <c:order val="1"/>
          <c:tx>
            <c:strRef>
              <c:f>Sheet1!$C$2</c:f>
              <c:strCache>
                <c:ptCount val="1"/>
                <c:pt idx="0">
                  <c:v>Camera Point</c:v>
                </c:pt>
              </c:strCache>
            </c:strRef>
          </c:tx>
          <c:cat>
            <c:strRef>
              <c:f>Sheet1!$A$3:$A$9</c:f>
              <c:strCache>
                <c:ptCount val="7"/>
                <c:pt idx="0">
                  <c:v>Maple</c:v>
                </c:pt>
                <c:pt idx="1">
                  <c:v>Birch</c:v>
                </c:pt>
                <c:pt idx="2">
                  <c:v>Beech</c:v>
                </c:pt>
                <c:pt idx="3">
                  <c:v>Ash</c:v>
                </c:pt>
                <c:pt idx="4">
                  <c:v>Pine</c:v>
                </c:pt>
                <c:pt idx="5">
                  <c:v>Aspen</c:v>
                </c:pt>
                <c:pt idx="6">
                  <c:v>Hemlock/Spruce</c:v>
                </c:pt>
              </c:strCache>
            </c:strRef>
          </c:cat>
          <c:val>
            <c:numRef>
              <c:f>Sheet1!$C$3:$C$9</c:f>
              <c:numCache>
                <c:formatCode>0%</c:formatCode>
                <c:ptCount val="7"/>
                <c:pt idx="0">
                  <c:v>0.1800000000000001</c:v>
                </c:pt>
                <c:pt idx="1">
                  <c:v>7.0000000000000034E-2</c:v>
                </c:pt>
                <c:pt idx="2">
                  <c:v>0.34083387063049619</c:v>
                </c:pt>
                <c:pt idx="3">
                  <c:v>1.54199170853079E-2</c:v>
                </c:pt>
                <c:pt idx="4">
                  <c:v>1.0000000000000007E-2</c:v>
                </c:pt>
                <c:pt idx="5">
                  <c:v>8.3314491128070427E-3</c:v>
                </c:pt>
                <c:pt idx="6">
                  <c:v>0.38000000000000023</c:v>
                </c:pt>
              </c:numCache>
            </c:numRef>
          </c:val>
        </c:ser>
        <c:ser>
          <c:idx val="2"/>
          <c:order val="2"/>
          <c:tx>
            <c:strRef>
              <c:f>Sheet1!$D$2</c:f>
              <c:strCache>
                <c:ptCount val="1"/>
                <c:pt idx="0">
                  <c:v>Litterfall </c:v>
                </c:pt>
              </c:strCache>
            </c:strRef>
          </c:tx>
          <c:cat>
            <c:strRef>
              <c:f>Sheet1!$A$3:$A$9</c:f>
              <c:strCache>
                <c:ptCount val="7"/>
                <c:pt idx="0">
                  <c:v>Maple</c:v>
                </c:pt>
                <c:pt idx="1">
                  <c:v>Birch</c:v>
                </c:pt>
                <c:pt idx="2">
                  <c:v>Beech</c:v>
                </c:pt>
                <c:pt idx="3">
                  <c:v>Ash</c:v>
                </c:pt>
                <c:pt idx="4">
                  <c:v>Pine</c:v>
                </c:pt>
                <c:pt idx="5">
                  <c:v>Aspen</c:v>
                </c:pt>
                <c:pt idx="6">
                  <c:v>Hemlock/Spruce</c:v>
                </c:pt>
              </c:strCache>
            </c:strRef>
          </c:cat>
          <c:val>
            <c:numRef>
              <c:f>Sheet1!$D$3:$D$9</c:f>
              <c:numCache>
                <c:formatCode>0%</c:formatCode>
                <c:ptCount val="7"/>
                <c:pt idx="0">
                  <c:v>0.19000000000000006</c:v>
                </c:pt>
                <c:pt idx="1">
                  <c:v>9.0000000000000052E-2</c:v>
                </c:pt>
                <c:pt idx="2">
                  <c:v>0.36089390802846022</c:v>
                </c:pt>
                <c:pt idx="3">
                  <c:v>2.3232453426536105E-2</c:v>
                </c:pt>
                <c:pt idx="4">
                  <c:v>2.0000000000000014E-2</c:v>
                </c:pt>
                <c:pt idx="5">
                  <c:v>5.6692044500606338E-2</c:v>
                </c:pt>
                <c:pt idx="6">
                  <c:v>0.25513624682845493</c:v>
                </c:pt>
              </c:numCache>
            </c:numRef>
          </c:val>
        </c:ser>
        <c:axId val="39908864"/>
        <c:axId val="39910784"/>
      </c:barChart>
      <c:catAx>
        <c:axId val="39908864"/>
        <c:scaling>
          <c:orientation val="minMax"/>
        </c:scaling>
        <c:axPos val="b"/>
        <c:title>
          <c:tx>
            <c:rich>
              <a:bodyPr/>
              <a:lstStyle/>
              <a:p>
                <a:pPr algn="ctr">
                  <a:defRPr sz="1600"/>
                </a:pPr>
                <a:r>
                  <a:rPr lang="en-US" sz="1600"/>
                  <a:t>Tree Speceis</a:t>
                </a:r>
              </a:p>
            </c:rich>
          </c:tx>
          <c:layout>
            <c:manualLayout>
              <c:xMode val="edge"/>
              <c:yMode val="edge"/>
              <c:x val="0.42155394474950708"/>
              <c:y val="0.91621122610453043"/>
            </c:manualLayout>
          </c:layout>
        </c:title>
        <c:tickLblPos val="nextTo"/>
        <c:txPr>
          <a:bodyPr/>
          <a:lstStyle/>
          <a:p>
            <a:pPr>
              <a:defRPr sz="1400"/>
            </a:pPr>
            <a:endParaRPr lang="en-US"/>
          </a:p>
        </c:txPr>
        <c:crossAx val="39910784"/>
        <c:crosses val="autoZero"/>
        <c:auto val="1"/>
        <c:lblAlgn val="ctr"/>
        <c:lblOffset val="100"/>
      </c:catAx>
      <c:valAx>
        <c:axId val="39910784"/>
        <c:scaling>
          <c:orientation val="minMax"/>
        </c:scaling>
        <c:axPos val="l"/>
        <c:majorGridlines/>
        <c:title>
          <c:tx>
            <c:rich>
              <a:bodyPr rot="-5400000" vert="horz"/>
              <a:lstStyle/>
              <a:p>
                <a:pPr>
                  <a:defRPr sz="1600"/>
                </a:pPr>
                <a:r>
                  <a:rPr lang="en-US" sz="1600"/>
                  <a:t>Percent Canopy Composition</a:t>
                </a:r>
              </a:p>
            </c:rich>
          </c:tx>
        </c:title>
        <c:numFmt formatCode="0%" sourceLinked="1"/>
        <c:tickLblPos val="nextTo"/>
        <c:txPr>
          <a:bodyPr/>
          <a:lstStyle/>
          <a:p>
            <a:pPr>
              <a:defRPr sz="1400"/>
            </a:pPr>
            <a:endParaRPr lang="en-US"/>
          </a:p>
        </c:txPr>
        <c:crossAx val="39908864"/>
        <c:crosses val="autoZero"/>
        <c:crossBetween val="between"/>
      </c:valAx>
    </c:plotArea>
    <c:legend>
      <c:legendPos val="r"/>
      <c:txPr>
        <a:bodyPr/>
        <a:lstStyle/>
        <a:p>
          <a:pPr>
            <a:defRPr sz="1400"/>
          </a:pPr>
          <a:endParaRPr lang="en-US"/>
        </a:p>
      </c:txPr>
    </c:legend>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style val="34"/>
  <c:chart>
    <c:title>
      <c:tx>
        <c:rich>
          <a:bodyPr/>
          <a:lstStyle/>
          <a:p>
            <a:pPr>
              <a:defRPr/>
            </a:pPr>
            <a:r>
              <a:rPr lang="en-US" sz="2000" dirty="0"/>
              <a:t>Figure </a:t>
            </a:r>
            <a:r>
              <a:rPr lang="en-US" sz="2000" dirty="0" smtClean="0"/>
              <a:t>6. </a:t>
            </a:r>
            <a:r>
              <a:rPr lang="en-US" sz="2000" dirty="0"/>
              <a:t>Percent Canopy </a:t>
            </a:r>
            <a:r>
              <a:rPr lang="en-US" sz="2000" dirty="0" smtClean="0"/>
              <a:t>Composition </a:t>
            </a:r>
            <a:r>
              <a:rPr lang="en-US" sz="2000" dirty="0"/>
              <a:t>by Species Using Various Methods </a:t>
            </a:r>
          </a:p>
          <a:p>
            <a:pPr>
              <a:defRPr/>
            </a:pPr>
            <a:r>
              <a:rPr lang="en-US" sz="2000" dirty="0"/>
              <a:t>(Four year retention rates on </a:t>
            </a:r>
            <a:r>
              <a:rPr lang="en-US" sz="2000" dirty="0" smtClean="0"/>
              <a:t>hemlock</a:t>
            </a:r>
            <a:r>
              <a:rPr lang="en-US" sz="2000" dirty="0"/>
              <a:t>/spruce)</a:t>
            </a:r>
          </a:p>
        </c:rich>
      </c:tx>
    </c:title>
    <c:plotArea>
      <c:layout/>
      <c:barChart>
        <c:barDir val="col"/>
        <c:grouping val="clustered"/>
        <c:ser>
          <c:idx val="0"/>
          <c:order val="0"/>
          <c:tx>
            <c:strRef>
              <c:f>Sheet1!$G$2</c:f>
              <c:strCache>
                <c:ptCount val="1"/>
                <c:pt idx="0">
                  <c:v>Percent Basal Area</c:v>
                </c:pt>
              </c:strCache>
            </c:strRef>
          </c:tx>
          <c:cat>
            <c:strRef>
              <c:f>Sheet1!$F$3:$F$9</c:f>
              <c:strCache>
                <c:ptCount val="7"/>
                <c:pt idx="0">
                  <c:v>Maple</c:v>
                </c:pt>
                <c:pt idx="1">
                  <c:v>Birch</c:v>
                </c:pt>
                <c:pt idx="2">
                  <c:v>Beech</c:v>
                </c:pt>
                <c:pt idx="3">
                  <c:v>Ash</c:v>
                </c:pt>
                <c:pt idx="4">
                  <c:v>Pine</c:v>
                </c:pt>
                <c:pt idx="5">
                  <c:v>Aspen</c:v>
                </c:pt>
                <c:pt idx="6">
                  <c:v>Hemlock/Spruce</c:v>
                </c:pt>
              </c:strCache>
            </c:strRef>
          </c:cat>
          <c:val>
            <c:numRef>
              <c:f>Sheet1!$G$3:$G$9</c:f>
              <c:numCache>
                <c:formatCode>0%</c:formatCode>
                <c:ptCount val="7"/>
                <c:pt idx="0">
                  <c:v>0.32000000000000023</c:v>
                </c:pt>
                <c:pt idx="1">
                  <c:v>0.13</c:v>
                </c:pt>
                <c:pt idx="2">
                  <c:v>0.21221603975192929</c:v>
                </c:pt>
                <c:pt idx="3">
                  <c:v>4.0811313908191253E-2</c:v>
                </c:pt>
                <c:pt idx="4">
                  <c:v>2.0000000000000011E-2</c:v>
                </c:pt>
                <c:pt idx="5">
                  <c:v>4.6007352807604485E-2</c:v>
                </c:pt>
                <c:pt idx="6">
                  <c:v>0.23</c:v>
                </c:pt>
              </c:numCache>
            </c:numRef>
          </c:val>
        </c:ser>
        <c:ser>
          <c:idx val="1"/>
          <c:order val="1"/>
          <c:tx>
            <c:strRef>
              <c:f>Sheet1!$H$2</c:f>
              <c:strCache>
                <c:ptCount val="1"/>
                <c:pt idx="0">
                  <c:v>Camera Point</c:v>
                </c:pt>
              </c:strCache>
            </c:strRef>
          </c:tx>
          <c:cat>
            <c:strRef>
              <c:f>Sheet1!$F$3:$F$9</c:f>
              <c:strCache>
                <c:ptCount val="7"/>
                <c:pt idx="0">
                  <c:v>Maple</c:v>
                </c:pt>
                <c:pt idx="1">
                  <c:v>Birch</c:v>
                </c:pt>
                <c:pt idx="2">
                  <c:v>Beech</c:v>
                </c:pt>
                <c:pt idx="3">
                  <c:v>Ash</c:v>
                </c:pt>
                <c:pt idx="4">
                  <c:v>Pine</c:v>
                </c:pt>
                <c:pt idx="5">
                  <c:v>Aspen</c:v>
                </c:pt>
                <c:pt idx="6">
                  <c:v>Hemlock/Spruce</c:v>
                </c:pt>
              </c:strCache>
            </c:strRef>
          </c:cat>
          <c:val>
            <c:numRef>
              <c:f>Sheet1!$H$3:$H$9</c:f>
              <c:numCache>
                <c:formatCode>0%</c:formatCode>
                <c:ptCount val="7"/>
                <c:pt idx="0">
                  <c:v>0.1800000000000001</c:v>
                </c:pt>
                <c:pt idx="1">
                  <c:v>7.0000000000000021E-2</c:v>
                </c:pt>
                <c:pt idx="2">
                  <c:v>0.34083387063049608</c:v>
                </c:pt>
                <c:pt idx="3">
                  <c:v>1.54199170853079E-2</c:v>
                </c:pt>
                <c:pt idx="4">
                  <c:v>1.0000000000000005E-2</c:v>
                </c:pt>
                <c:pt idx="5">
                  <c:v>8.3314491128070427E-3</c:v>
                </c:pt>
                <c:pt idx="6">
                  <c:v>0.38000000000000023</c:v>
                </c:pt>
              </c:numCache>
            </c:numRef>
          </c:val>
        </c:ser>
        <c:ser>
          <c:idx val="2"/>
          <c:order val="2"/>
          <c:tx>
            <c:strRef>
              <c:f>Sheet1!$I$2</c:f>
              <c:strCache>
                <c:ptCount val="1"/>
                <c:pt idx="0">
                  <c:v>Litterfall</c:v>
                </c:pt>
              </c:strCache>
            </c:strRef>
          </c:tx>
          <c:cat>
            <c:strRef>
              <c:f>Sheet1!$F$3:$F$9</c:f>
              <c:strCache>
                <c:ptCount val="7"/>
                <c:pt idx="0">
                  <c:v>Maple</c:v>
                </c:pt>
                <c:pt idx="1">
                  <c:v>Birch</c:v>
                </c:pt>
                <c:pt idx="2">
                  <c:v>Beech</c:v>
                </c:pt>
                <c:pt idx="3">
                  <c:v>Ash</c:v>
                </c:pt>
                <c:pt idx="4">
                  <c:v>Pine</c:v>
                </c:pt>
                <c:pt idx="5">
                  <c:v>Aspen</c:v>
                </c:pt>
                <c:pt idx="6">
                  <c:v>Hemlock/Spruce</c:v>
                </c:pt>
              </c:strCache>
            </c:strRef>
          </c:cat>
          <c:val>
            <c:numRef>
              <c:f>Sheet1!$I$3:$I$9</c:f>
              <c:numCache>
                <c:formatCode>0%</c:formatCode>
                <c:ptCount val="7"/>
                <c:pt idx="0">
                  <c:v>0.1800000000000001</c:v>
                </c:pt>
                <c:pt idx="1">
                  <c:v>8.0000000000000043E-2</c:v>
                </c:pt>
                <c:pt idx="2">
                  <c:v>0.33000000000000035</c:v>
                </c:pt>
                <c:pt idx="3">
                  <c:v>2.0000000000000011E-2</c:v>
                </c:pt>
                <c:pt idx="4">
                  <c:v>2.0000000000000011E-2</c:v>
                </c:pt>
                <c:pt idx="5">
                  <c:v>0.05</c:v>
                </c:pt>
                <c:pt idx="6">
                  <c:v>0.31000000000000022</c:v>
                </c:pt>
              </c:numCache>
            </c:numRef>
          </c:val>
        </c:ser>
        <c:axId val="39961728"/>
        <c:axId val="39963648"/>
      </c:barChart>
      <c:catAx>
        <c:axId val="39961728"/>
        <c:scaling>
          <c:orientation val="minMax"/>
        </c:scaling>
        <c:axPos val="b"/>
        <c:title>
          <c:tx>
            <c:rich>
              <a:bodyPr/>
              <a:lstStyle/>
              <a:p>
                <a:pPr>
                  <a:defRPr sz="1600"/>
                </a:pPr>
                <a:r>
                  <a:rPr lang="en-US" sz="1600"/>
                  <a:t>Tree Speceis</a:t>
                </a:r>
              </a:p>
            </c:rich>
          </c:tx>
        </c:title>
        <c:tickLblPos val="nextTo"/>
        <c:txPr>
          <a:bodyPr/>
          <a:lstStyle/>
          <a:p>
            <a:pPr>
              <a:defRPr sz="1400"/>
            </a:pPr>
            <a:endParaRPr lang="en-US"/>
          </a:p>
        </c:txPr>
        <c:crossAx val="39963648"/>
        <c:crosses val="autoZero"/>
        <c:auto val="1"/>
        <c:lblAlgn val="ctr"/>
        <c:lblOffset val="100"/>
      </c:catAx>
      <c:valAx>
        <c:axId val="39963648"/>
        <c:scaling>
          <c:orientation val="minMax"/>
        </c:scaling>
        <c:axPos val="l"/>
        <c:majorGridlines/>
        <c:title>
          <c:tx>
            <c:rich>
              <a:bodyPr rot="-5400000" vert="horz"/>
              <a:lstStyle/>
              <a:p>
                <a:pPr>
                  <a:defRPr sz="1600"/>
                </a:pPr>
                <a:r>
                  <a:rPr lang="en-US" sz="1600"/>
                  <a:t>Percent Canopy Composition </a:t>
                </a:r>
              </a:p>
            </c:rich>
          </c:tx>
        </c:title>
        <c:numFmt formatCode="0%" sourceLinked="1"/>
        <c:tickLblPos val="nextTo"/>
        <c:txPr>
          <a:bodyPr/>
          <a:lstStyle/>
          <a:p>
            <a:pPr>
              <a:defRPr sz="1400"/>
            </a:pPr>
            <a:endParaRPr lang="en-US"/>
          </a:p>
        </c:txPr>
        <c:crossAx val="39961728"/>
        <c:crosses val="autoZero"/>
        <c:crossBetween val="between"/>
      </c:valAx>
    </c:plotArea>
    <c:legend>
      <c:legendPos val="r"/>
      <c:txPr>
        <a:bodyPr/>
        <a:lstStyle/>
        <a:p>
          <a:pPr>
            <a:defRPr sz="1400"/>
          </a:pPr>
          <a:endParaRPr lang="en-US"/>
        </a:p>
      </c:txPr>
    </c:legend>
    <c:plotVisOnly val="1"/>
    <c:dispBlanksAs val="gap"/>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US"/>
  <c:style val="42"/>
  <c:chart>
    <c:title>
      <c:tx>
        <c:rich>
          <a:bodyPr/>
          <a:lstStyle/>
          <a:p>
            <a:pPr>
              <a:defRPr sz="2000"/>
            </a:pPr>
            <a:r>
              <a:rPr lang="en-US" sz="2000" dirty="0"/>
              <a:t>Figure </a:t>
            </a:r>
            <a:r>
              <a:rPr lang="en-US" sz="2000" dirty="0" smtClean="0"/>
              <a:t>8. </a:t>
            </a:r>
            <a:r>
              <a:rPr lang="en-US" sz="2000" dirty="0"/>
              <a:t>Total Foliar Biomass Present When Twig Retention Time is Considered </a:t>
            </a:r>
          </a:p>
        </c:rich>
      </c:tx>
    </c:title>
    <c:plotArea>
      <c:layout>
        <c:manualLayout>
          <c:layoutTarget val="inner"/>
          <c:xMode val="edge"/>
          <c:yMode val="edge"/>
          <c:x val="0.23475087831984889"/>
          <c:y val="0.1695687827283141"/>
          <c:w val="0.531784121399555"/>
          <c:h val="0.68336200895242927"/>
        </c:manualLayout>
      </c:layout>
      <c:barChart>
        <c:barDir val="bar"/>
        <c:grouping val="stacked"/>
        <c:ser>
          <c:idx val="0"/>
          <c:order val="0"/>
          <c:tx>
            <c:v>Litterfall Biomass</c:v>
          </c:tx>
          <c:cat>
            <c:strRef>
              <c:f>Sheet1!$D$17:$E$17</c:f>
              <c:strCache>
                <c:ptCount val="2"/>
                <c:pt idx="0">
                  <c:v>Allometric Biomass</c:v>
                </c:pt>
                <c:pt idx="1">
                  <c:v>Litterfall Biomass</c:v>
                </c:pt>
              </c:strCache>
            </c:strRef>
          </c:cat>
          <c:val>
            <c:numRef>
              <c:f>Sheet1!$D$18:$E$18</c:f>
              <c:numCache>
                <c:formatCode>General</c:formatCode>
                <c:ptCount val="2"/>
                <c:pt idx="0">
                  <c:v>333</c:v>
                </c:pt>
                <c:pt idx="1">
                  <c:v>337</c:v>
                </c:pt>
              </c:numCache>
            </c:numRef>
          </c:val>
        </c:ser>
        <c:ser>
          <c:idx val="1"/>
          <c:order val="1"/>
          <c:tx>
            <c:v>Twig Biomass</c:v>
          </c:tx>
          <c:cat>
            <c:strRef>
              <c:f>Sheet1!$D$17:$E$17</c:f>
              <c:strCache>
                <c:ptCount val="2"/>
                <c:pt idx="0">
                  <c:v>Allometric Biomass</c:v>
                </c:pt>
                <c:pt idx="1">
                  <c:v>Litterfall Biomass</c:v>
                </c:pt>
              </c:strCache>
            </c:strRef>
          </c:cat>
          <c:val>
            <c:numRef>
              <c:f>Sheet1!$D$19:$E$19</c:f>
              <c:numCache>
                <c:formatCode>General</c:formatCode>
                <c:ptCount val="2"/>
                <c:pt idx="0">
                  <c:v>540</c:v>
                </c:pt>
                <c:pt idx="1">
                  <c:v>0</c:v>
                </c:pt>
              </c:numCache>
            </c:numRef>
          </c:val>
        </c:ser>
        <c:overlap val="100"/>
        <c:axId val="41664512"/>
        <c:axId val="41666432"/>
      </c:barChart>
      <c:catAx>
        <c:axId val="41664512"/>
        <c:scaling>
          <c:orientation val="minMax"/>
        </c:scaling>
        <c:axPos val="l"/>
        <c:title>
          <c:tx>
            <c:rich>
              <a:bodyPr rot="-5400000" vert="horz"/>
              <a:lstStyle/>
              <a:p>
                <a:pPr>
                  <a:defRPr sz="1600"/>
                </a:pPr>
                <a:r>
                  <a:rPr lang="en-US" sz="1600"/>
                  <a:t>Method of Estimation</a:t>
                </a:r>
              </a:p>
            </c:rich>
          </c:tx>
          <c:layout>
            <c:manualLayout>
              <c:xMode val="edge"/>
              <c:yMode val="edge"/>
              <c:x val="2.9990393072788706E-2"/>
              <c:y val="0.31735695230154837"/>
            </c:manualLayout>
          </c:layout>
        </c:title>
        <c:tickLblPos val="nextTo"/>
        <c:txPr>
          <a:bodyPr/>
          <a:lstStyle/>
          <a:p>
            <a:pPr>
              <a:defRPr sz="1400">
                <a:solidFill>
                  <a:srgbClr val="000000"/>
                </a:solidFill>
              </a:defRPr>
            </a:pPr>
            <a:endParaRPr lang="en-US"/>
          </a:p>
        </c:txPr>
        <c:crossAx val="41666432"/>
        <c:crosses val="autoZero"/>
        <c:auto val="1"/>
        <c:lblAlgn val="ctr"/>
        <c:lblOffset val="100"/>
      </c:catAx>
      <c:valAx>
        <c:axId val="41666432"/>
        <c:scaling>
          <c:orientation val="minMax"/>
        </c:scaling>
        <c:axPos val="b"/>
        <c:majorGridlines/>
        <c:title>
          <c:tx>
            <c:rich>
              <a:bodyPr/>
              <a:lstStyle/>
              <a:p>
                <a:pPr>
                  <a:defRPr sz="1600"/>
                </a:pPr>
                <a:r>
                  <a:rPr lang="en-US" sz="1600"/>
                  <a:t>Total Foliar Biomass Present</a:t>
                </a:r>
              </a:p>
            </c:rich>
          </c:tx>
        </c:title>
        <c:numFmt formatCode="General" sourceLinked="1"/>
        <c:tickLblPos val="nextTo"/>
        <c:txPr>
          <a:bodyPr/>
          <a:lstStyle/>
          <a:p>
            <a:pPr>
              <a:defRPr sz="1400"/>
            </a:pPr>
            <a:endParaRPr lang="en-US"/>
          </a:p>
        </c:txPr>
        <c:crossAx val="41664512"/>
        <c:crosses val="autoZero"/>
        <c:crossBetween val="between"/>
      </c:valAx>
    </c:plotArea>
    <c:legend>
      <c:legendPos val="r"/>
      <c:txPr>
        <a:bodyPr/>
        <a:lstStyle/>
        <a:p>
          <a:pPr>
            <a:defRPr sz="1400"/>
          </a:pPr>
          <a:endParaRPr lang="en-US"/>
        </a:p>
      </c:txPr>
    </c:legend>
    <c:plotVisOnly val="1"/>
    <c:dispBlanksAs val="gap"/>
  </c:chart>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lang val="en-US"/>
  <c:style val="44"/>
  <c:chart>
    <c:title>
      <c:tx>
        <c:rich>
          <a:bodyPr/>
          <a:lstStyle/>
          <a:p>
            <a:pPr>
              <a:defRPr/>
            </a:pPr>
            <a:r>
              <a:rPr lang="en-US" sz="2000" dirty="0"/>
              <a:t>Figure </a:t>
            </a:r>
            <a:r>
              <a:rPr lang="en-US" sz="2000" dirty="0" smtClean="0"/>
              <a:t>7. </a:t>
            </a:r>
            <a:r>
              <a:rPr lang="en-US" sz="2000" dirty="0" err="1"/>
              <a:t>Anual</a:t>
            </a:r>
            <a:r>
              <a:rPr lang="en-US" sz="2000" dirty="0"/>
              <a:t> Foliage Production (g/m2) Calculated Using </a:t>
            </a:r>
            <a:r>
              <a:rPr lang="en-US" sz="2000" dirty="0" err="1"/>
              <a:t>Litterfall</a:t>
            </a:r>
            <a:r>
              <a:rPr lang="en-US" sz="2000" dirty="0"/>
              <a:t> Data vs. </a:t>
            </a:r>
            <a:r>
              <a:rPr lang="en-US" sz="2000" dirty="0" err="1"/>
              <a:t>Allometirc</a:t>
            </a:r>
            <a:r>
              <a:rPr lang="en-US" sz="2000" dirty="0"/>
              <a:t> Equations</a:t>
            </a:r>
          </a:p>
        </c:rich>
      </c:tx>
      <c:layout>
        <c:manualLayout>
          <c:xMode val="edge"/>
          <c:yMode val="edge"/>
          <c:x val="0.10942711215152202"/>
          <c:y val="1.8617021276595709E-2"/>
        </c:manualLayout>
      </c:layout>
    </c:title>
    <c:plotArea>
      <c:layout>
        <c:manualLayout>
          <c:layoutTarget val="inner"/>
          <c:xMode val="edge"/>
          <c:yMode val="edge"/>
          <c:x val="0.27671256396052135"/>
          <c:y val="0.22609171030441891"/>
          <c:w val="0.6636373915609064"/>
          <c:h val="0.62683908137632605"/>
        </c:manualLayout>
      </c:layout>
      <c:barChart>
        <c:barDir val="bar"/>
        <c:grouping val="clustered"/>
        <c:ser>
          <c:idx val="0"/>
          <c:order val="0"/>
          <c:tx>
            <c:strRef>
              <c:f>Sheet1!$B$16</c:f>
              <c:strCache>
                <c:ptCount val="1"/>
                <c:pt idx="0">
                  <c:v>Value (g/m2)</c:v>
                </c:pt>
              </c:strCache>
            </c:strRef>
          </c:tx>
          <c:cat>
            <c:strRef>
              <c:f>Sheet1!$A$17:$A$18</c:f>
              <c:strCache>
                <c:ptCount val="2"/>
                <c:pt idx="0">
                  <c:v>Allometric Equations</c:v>
                </c:pt>
                <c:pt idx="1">
                  <c:v>Litterfall</c:v>
                </c:pt>
              </c:strCache>
            </c:strRef>
          </c:cat>
          <c:val>
            <c:numRef>
              <c:f>Sheet1!$B$17:$B$18</c:f>
              <c:numCache>
                <c:formatCode>0.00</c:formatCode>
                <c:ptCount val="2"/>
                <c:pt idx="0">
                  <c:v>564.84999999999923</c:v>
                </c:pt>
                <c:pt idx="1">
                  <c:v>254.3417601429864</c:v>
                </c:pt>
              </c:numCache>
            </c:numRef>
          </c:val>
        </c:ser>
        <c:axId val="41819136"/>
        <c:axId val="41849984"/>
      </c:barChart>
      <c:catAx>
        <c:axId val="41819136"/>
        <c:scaling>
          <c:orientation val="minMax"/>
        </c:scaling>
        <c:axPos val="l"/>
        <c:title>
          <c:tx>
            <c:rich>
              <a:bodyPr/>
              <a:lstStyle/>
              <a:p>
                <a:pPr>
                  <a:defRPr sz="1600"/>
                </a:pPr>
                <a:r>
                  <a:rPr lang="en-US" sz="1600"/>
                  <a:t>Data Collection Method</a:t>
                </a:r>
              </a:p>
            </c:rich>
          </c:tx>
          <c:layout>
            <c:manualLayout>
              <c:xMode val="edge"/>
              <c:yMode val="edge"/>
              <c:x val="2.9990393072788706E-2"/>
              <c:y val="0.32309751577282736"/>
            </c:manualLayout>
          </c:layout>
        </c:title>
        <c:tickLblPos val="nextTo"/>
        <c:txPr>
          <a:bodyPr/>
          <a:lstStyle/>
          <a:p>
            <a:pPr>
              <a:defRPr sz="1400">
                <a:solidFill>
                  <a:schemeClr val="tx1"/>
                </a:solidFill>
              </a:defRPr>
            </a:pPr>
            <a:endParaRPr lang="en-US"/>
          </a:p>
        </c:txPr>
        <c:crossAx val="41849984"/>
        <c:crosses val="autoZero"/>
        <c:auto val="1"/>
        <c:lblAlgn val="ctr"/>
        <c:lblOffset val="100"/>
      </c:catAx>
      <c:valAx>
        <c:axId val="41849984"/>
        <c:scaling>
          <c:orientation val="minMax"/>
        </c:scaling>
        <c:axPos val="b"/>
        <c:majorGridlines/>
        <c:title>
          <c:tx>
            <c:rich>
              <a:bodyPr/>
              <a:lstStyle/>
              <a:p>
                <a:pPr>
                  <a:defRPr sz="1600"/>
                </a:pPr>
                <a:r>
                  <a:rPr lang="en-US" sz="1600"/>
                  <a:t>Anual Foliage Production (g/m2)</a:t>
                </a:r>
              </a:p>
            </c:rich>
          </c:tx>
        </c:title>
        <c:numFmt formatCode="0.00" sourceLinked="1"/>
        <c:tickLblPos val="nextTo"/>
        <c:txPr>
          <a:bodyPr/>
          <a:lstStyle/>
          <a:p>
            <a:pPr>
              <a:defRPr sz="1400"/>
            </a:pPr>
            <a:endParaRPr lang="en-US"/>
          </a:p>
        </c:txPr>
        <c:crossAx val="41819136"/>
        <c:crosses val="autoZero"/>
        <c:crossBetween val="between"/>
      </c:valAx>
    </c:plotArea>
    <c:plotVisOnly val="1"/>
    <c:dispBlanksAs val="gap"/>
  </c:chart>
  <c:externalData r:id="rId1"/>
  <c:userShapes r:id="rId2"/>
</c:chartSpace>
</file>

<file path=ppt/drawings/drawing1.xml><?xml version="1.0" encoding="utf-8"?>
<c:userShapes xmlns:c="http://schemas.openxmlformats.org/drawingml/2006/chart">
  <cdr:relSizeAnchor xmlns:cdr="http://schemas.openxmlformats.org/drawingml/2006/chartDrawing">
    <cdr:from>
      <cdr:x>0.08717</cdr:x>
      <cdr:y>0.29309</cdr:y>
    </cdr:from>
    <cdr:to>
      <cdr:x>0.21419</cdr:x>
      <cdr:y>0.46266</cdr:y>
    </cdr:to>
    <cdr:sp macro="" textlink="">
      <cdr:nvSpPr>
        <cdr:cNvPr id="2" name="TextBox 1"/>
        <cdr:cNvSpPr txBox="1"/>
      </cdr:nvSpPr>
      <cdr:spPr>
        <a:xfrm xmlns:a="http://schemas.openxmlformats.org/drawingml/2006/main">
          <a:off x="627532" y="1580482"/>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pPr algn="ctr"/>
          <a:r>
            <a:rPr lang="en-US" sz="1400" b="1" dirty="0" err="1" smtClean="0">
              <a:solidFill>
                <a:schemeClr val="bg1"/>
              </a:solidFill>
            </a:rPr>
            <a:t>Litterfall</a:t>
          </a:r>
          <a:endParaRPr lang="en-US" sz="1400" b="1" dirty="0">
            <a:solidFill>
              <a:schemeClr val="bg1"/>
            </a:solidFill>
          </a:endParaRPr>
        </a:p>
        <a:p xmlns:a="http://schemas.openxmlformats.org/drawingml/2006/main">
          <a:pPr algn="ctr"/>
          <a:r>
            <a:rPr lang="en-US" sz="1400" b="1" dirty="0" smtClean="0">
              <a:solidFill>
                <a:schemeClr val="bg1"/>
              </a:solidFill>
            </a:rPr>
            <a:t>Biomass</a:t>
          </a:r>
          <a:endParaRPr lang="en-US" sz="1400" b="1" dirty="0">
            <a:solidFill>
              <a:schemeClr val="bg1"/>
            </a:solidFill>
          </a:endParaRPr>
        </a:p>
      </cdr:txBody>
    </cdr:sp>
  </cdr:relSizeAnchor>
  <cdr:relSizeAnchor xmlns:cdr="http://schemas.openxmlformats.org/drawingml/2006/chartDrawing">
    <cdr:from>
      <cdr:x>0.07057</cdr:x>
      <cdr:y>0.62599</cdr:y>
    </cdr:from>
    <cdr:to>
      <cdr:x>0.19758</cdr:x>
      <cdr:y>0.79555</cdr:y>
    </cdr:to>
    <cdr:sp macro="" textlink="">
      <cdr:nvSpPr>
        <cdr:cNvPr id="3" name="TextBox 2"/>
        <cdr:cNvSpPr txBox="1"/>
      </cdr:nvSpPr>
      <cdr:spPr>
        <a:xfrm xmlns:a="http://schemas.openxmlformats.org/drawingml/2006/main">
          <a:off x="508000" y="3375628"/>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err="1" smtClean="0">
              <a:solidFill>
                <a:schemeClr val="bg1"/>
              </a:solidFill>
            </a:rPr>
            <a:t>Allometric</a:t>
          </a:r>
          <a:endParaRPr lang="en-US" sz="1400" b="1" dirty="0" smtClean="0">
            <a:solidFill>
              <a:schemeClr val="bg1"/>
            </a:solidFill>
          </a:endParaRPr>
        </a:p>
        <a:p xmlns:a="http://schemas.openxmlformats.org/drawingml/2006/main">
          <a:r>
            <a:rPr lang="en-US" sz="1400" b="1" dirty="0" smtClean="0">
              <a:solidFill>
                <a:schemeClr val="bg1"/>
              </a:solidFill>
            </a:rPr>
            <a:t>Equations</a:t>
          </a:r>
          <a:endParaRPr lang="en-US" sz="1400" b="1" dirty="0">
            <a:solidFill>
              <a:schemeClr val="bg1"/>
            </a:solidFill>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0.10875</cdr:x>
      <cdr:y>0.63753</cdr:y>
    </cdr:from>
    <cdr:to>
      <cdr:x>0.23577</cdr:x>
      <cdr:y>0.8071</cdr:y>
    </cdr:to>
    <cdr:sp macro="" textlink="">
      <cdr:nvSpPr>
        <cdr:cNvPr id="2" name="TextBox 1"/>
        <cdr:cNvSpPr txBox="1"/>
      </cdr:nvSpPr>
      <cdr:spPr>
        <a:xfrm xmlns:a="http://schemas.openxmlformats.org/drawingml/2006/main">
          <a:off x="782922" y="3437875"/>
          <a:ext cx="914400" cy="9144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err="1" smtClean="0">
              <a:solidFill>
                <a:schemeClr val="bg1"/>
              </a:solidFill>
            </a:rPr>
            <a:t>Allometric</a:t>
          </a:r>
          <a:endParaRPr lang="en-US" sz="1400" b="1" dirty="0" smtClean="0">
            <a:solidFill>
              <a:schemeClr val="bg1"/>
            </a:solidFill>
          </a:endParaRPr>
        </a:p>
        <a:p xmlns:a="http://schemas.openxmlformats.org/drawingml/2006/main">
          <a:r>
            <a:rPr lang="en-US" sz="1400" b="1" dirty="0" smtClean="0">
              <a:solidFill>
                <a:schemeClr val="bg1"/>
              </a:solidFill>
            </a:rPr>
            <a:t>Equations</a:t>
          </a:r>
          <a:endParaRPr lang="en-US" sz="1400" b="1" dirty="0">
            <a:solidFill>
              <a:schemeClr val="bg1"/>
            </a:solidFill>
          </a:endParaRPr>
        </a:p>
      </cdr:txBody>
    </cdr:sp>
  </cdr:relSizeAnchor>
  <cdr:relSizeAnchor xmlns:cdr="http://schemas.openxmlformats.org/drawingml/2006/chartDrawing">
    <cdr:from>
      <cdr:x>0.12374</cdr:x>
      <cdr:y>0.34979</cdr:y>
    </cdr:from>
    <cdr:to>
      <cdr:x>0.25076</cdr:x>
      <cdr:y>0.51936</cdr:y>
    </cdr:to>
    <cdr:sp macro="" textlink="">
      <cdr:nvSpPr>
        <cdr:cNvPr id="3" name="TextBox 2"/>
        <cdr:cNvSpPr txBox="1"/>
      </cdr:nvSpPr>
      <cdr:spPr>
        <a:xfrm xmlns:a="http://schemas.openxmlformats.org/drawingml/2006/main">
          <a:off x="890781" y="1886239"/>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err="1" smtClean="0">
              <a:solidFill>
                <a:schemeClr val="bg1"/>
              </a:solidFill>
            </a:rPr>
            <a:t>Litterfall</a:t>
          </a:r>
          <a:endParaRPr lang="en-US" sz="1400" b="1" dirty="0">
            <a:solidFill>
              <a:schemeClr val="bg1"/>
            </a:solidFill>
          </a:endParaRP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10226042"/>
            <a:ext cx="3419856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035040" y="18653760"/>
            <a:ext cx="28163520" cy="841248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1A2A0446-4E07-4047-BE02-4D4A02CB0EF1}" type="datetimeFigureOut">
              <a:rPr lang="en-US"/>
              <a:pPr>
                <a:defRPr/>
              </a:pPr>
              <a:t>4/22/2015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DFA9783-89E6-409F-B2F1-A4412D663792}"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647C97A-3CF5-4C68-8037-41796894415C}" type="datetimeFigureOut">
              <a:rPr lang="en-US"/>
              <a:pPr>
                <a:defRPr/>
              </a:pPr>
              <a:t>4/22/2015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47DF20A-5095-47D3-9A39-C98D6873BCD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7" y="21153122"/>
            <a:ext cx="34198560" cy="653796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3178177" y="13952225"/>
            <a:ext cx="34198560" cy="7200898"/>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D6E2437-9724-4767-AEE1-21A855D3E045}" type="datetimeFigureOut">
              <a:rPr lang="en-US"/>
              <a:pPr>
                <a:defRPr/>
              </a:pPr>
              <a:t>4/22/2015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E330EC4-1B49-4DB5-B55D-B6D621E7C5C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011680" y="7680963"/>
            <a:ext cx="17769840" cy="21724622"/>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0452080" y="7680963"/>
            <a:ext cx="17769840" cy="21724622"/>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066070D0-93A9-4911-BED9-C9BE5EEB2AE6}" type="datetimeFigureOut">
              <a:rPr lang="en-US"/>
              <a:pPr>
                <a:defRPr/>
              </a:pPr>
              <a:t>4/22/2015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E14283B-EBB3-4E76-B180-F9AB15D81A2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11680" y="7368542"/>
            <a:ext cx="17776827" cy="3070858"/>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2011680" y="10439400"/>
            <a:ext cx="17776827" cy="1896618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438112" y="7368542"/>
            <a:ext cx="17783810" cy="3070858"/>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20438112" y="10439400"/>
            <a:ext cx="17783810" cy="18966182"/>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6076D7E-F443-4942-9E5A-D93E1775366A}" type="datetimeFigureOut">
              <a:rPr lang="en-US"/>
              <a:pPr>
                <a:defRPr/>
              </a:pPr>
              <a:t>4/22/2015</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E441C8F-CC60-4B9A-BB05-1EF2F4BF923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79A329B-0E50-441E-BBE3-2FBFE28C3059}" type="datetimeFigureOut">
              <a:rPr lang="en-US"/>
              <a:pPr>
                <a:defRPr/>
              </a:pPr>
              <a:t>4/22/2015</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B7E6329-12A1-45D5-834E-7934181750F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68925E2-BE61-4027-864F-C686B17D8558}" type="datetimeFigureOut">
              <a:rPr lang="en-US"/>
              <a:pPr>
                <a:defRPr/>
              </a:pPr>
              <a:t>4/22/2015</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8539E39-0006-44D8-9275-8D4BF59D1CD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2" y="1310640"/>
            <a:ext cx="13236577" cy="557784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5730220" y="1310643"/>
            <a:ext cx="22491700" cy="28094942"/>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11682" y="6888483"/>
            <a:ext cx="13236577" cy="22517102"/>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792F353-579D-4580-AB10-43BF84AF3578}" type="datetimeFigureOut">
              <a:rPr lang="en-US"/>
              <a:pPr>
                <a:defRPr/>
              </a:pPr>
              <a:t>4/22/2015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A7051E8-330B-4EE1-9B6D-F45A72412682}"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067" y="23042880"/>
            <a:ext cx="24140160" cy="2720342"/>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7886067" y="2941320"/>
            <a:ext cx="24140160" cy="19751040"/>
          </a:xfrm>
        </p:spPr>
        <p:txBody>
          <a:bodyPr rtlCol="0">
            <a:normAutofit/>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pPr lvl="0"/>
            <a:endParaRPr lang="en-US" noProof="0"/>
          </a:p>
        </p:txBody>
      </p:sp>
      <p:sp>
        <p:nvSpPr>
          <p:cNvPr id="4" name="Text Placeholder 3"/>
          <p:cNvSpPr>
            <a:spLocks noGrp="1"/>
          </p:cNvSpPr>
          <p:nvPr>
            <p:ph type="body" sz="half" idx="2"/>
          </p:nvPr>
        </p:nvSpPr>
        <p:spPr>
          <a:xfrm>
            <a:off x="7886067" y="25763222"/>
            <a:ext cx="24140160" cy="3863338"/>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67A6CAA-0044-4E64-B4E9-E5C18C05CC81}" type="datetimeFigureOut">
              <a:rPr lang="en-US"/>
              <a:pPr>
                <a:defRPr/>
              </a:pPr>
              <a:t>4/22/2015</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12360A8-BB4D-4FAA-845D-7A0ED1EAF30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48A3B0-40A4-4EA1-8E7A-454E6E851888}" type="datetimeFigureOut">
              <a:rPr lang="en-US"/>
              <a:pPr>
                <a:defRPr/>
              </a:pPr>
              <a:t>4/22/2015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637AF17-620C-41BF-BBCF-BEF04B02066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169360" y="1318265"/>
            <a:ext cx="905256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011680" y="1318265"/>
            <a:ext cx="2648712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FA5D3F9-5997-4DEF-A9FE-29D7BBE94330}" type="datetimeFigureOut">
              <a:rPr lang="en-US"/>
              <a:pPr>
                <a:defRPr/>
              </a:pPr>
              <a:t>4/22/2015</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DF0345B-1EFB-4F35-96EF-48F1D6685B2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011363" y="1317625"/>
            <a:ext cx="36210875" cy="5486400"/>
          </a:xfrm>
          <a:prstGeom prst="rect">
            <a:avLst/>
          </a:prstGeom>
          <a:noFill/>
          <a:ln w="9525">
            <a:noFill/>
            <a:miter lim="800000"/>
            <a:headEnd/>
            <a:tailEnd/>
          </a:ln>
        </p:spPr>
        <p:txBody>
          <a:bodyPr vert="horz" wrap="square" lIns="418009" tIns="209004" rIns="418009" bIns="209004"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2011363" y="7680325"/>
            <a:ext cx="36210875" cy="21724938"/>
          </a:xfrm>
          <a:prstGeom prst="rect">
            <a:avLst/>
          </a:prstGeom>
          <a:noFill/>
          <a:ln w="9525">
            <a:noFill/>
            <a:miter lim="800000"/>
            <a:headEnd/>
            <a:tailEnd/>
          </a:ln>
        </p:spPr>
        <p:txBody>
          <a:bodyPr vert="horz" wrap="square" lIns="418009" tIns="209004" rIns="418009" bIns="20900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011363" y="30510163"/>
            <a:ext cx="9388475" cy="1752600"/>
          </a:xfrm>
          <a:prstGeom prst="rect">
            <a:avLst/>
          </a:prstGeom>
        </p:spPr>
        <p:txBody>
          <a:bodyPr vert="horz" lIns="418009" tIns="209004" rIns="418009" bIns="209004" rtlCol="0" anchor="ctr"/>
          <a:lstStyle>
            <a:lvl1pPr algn="l" defTabSz="2090044" fontAlgn="auto">
              <a:spcBef>
                <a:spcPts val="0"/>
              </a:spcBef>
              <a:spcAft>
                <a:spcPts val="0"/>
              </a:spcAft>
              <a:defRPr sz="5500">
                <a:solidFill>
                  <a:schemeClr val="tx1">
                    <a:tint val="75000"/>
                  </a:schemeClr>
                </a:solidFill>
                <a:latin typeface="+mn-lt"/>
                <a:cs typeface="+mn-cs"/>
              </a:defRPr>
            </a:lvl1pPr>
          </a:lstStyle>
          <a:p>
            <a:pPr>
              <a:defRPr/>
            </a:pPr>
            <a:fld id="{B1722C0B-7C22-425D-88F8-EF12BC55DDB8}" type="datetimeFigureOut">
              <a:rPr lang="en-US"/>
              <a:pPr>
                <a:defRPr/>
              </a:pPr>
              <a:t>4/22/2015</a:t>
            </a:fld>
            <a:endParaRPr lang="en-US"/>
          </a:p>
        </p:txBody>
      </p:sp>
      <p:sp>
        <p:nvSpPr>
          <p:cNvPr id="5" name="Footer Placeholder 4"/>
          <p:cNvSpPr>
            <a:spLocks noGrp="1"/>
          </p:cNvSpPr>
          <p:nvPr>
            <p:ph type="ftr" sz="quarter" idx="3"/>
          </p:nvPr>
        </p:nvSpPr>
        <p:spPr>
          <a:xfrm>
            <a:off x="13746163" y="30510163"/>
            <a:ext cx="12741275" cy="1752600"/>
          </a:xfrm>
          <a:prstGeom prst="rect">
            <a:avLst/>
          </a:prstGeom>
        </p:spPr>
        <p:txBody>
          <a:bodyPr vert="horz" lIns="418009" tIns="209004" rIns="418009" bIns="209004" rtlCol="0" anchor="ctr"/>
          <a:lstStyle>
            <a:lvl1pPr algn="ctr" defTabSz="2090044" fontAlgn="auto">
              <a:spcBef>
                <a:spcPts val="0"/>
              </a:spcBef>
              <a:spcAft>
                <a:spcPts val="0"/>
              </a:spcAft>
              <a:defRPr sz="55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28833763" y="30510163"/>
            <a:ext cx="9388475" cy="1752600"/>
          </a:xfrm>
          <a:prstGeom prst="rect">
            <a:avLst/>
          </a:prstGeom>
        </p:spPr>
        <p:txBody>
          <a:bodyPr vert="horz" lIns="418009" tIns="209004" rIns="418009" bIns="209004" rtlCol="0" anchor="ctr"/>
          <a:lstStyle>
            <a:lvl1pPr algn="r" defTabSz="2090044" fontAlgn="auto">
              <a:spcBef>
                <a:spcPts val="0"/>
              </a:spcBef>
              <a:spcAft>
                <a:spcPts val="0"/>
              </a:spcAft>
              <a:defRPr sz="5500">
                <a:solidFill>
                  <a:schemeClr val="tx1">
                    <a:tint val="75000"/>
                  </a:schemeClr>
                </a:solidFill>
                <a:latin typeface="+mn-lt"/>
                <a:cs typeface="+mn-cs"/>
              </a:defRPr>
            </a:lvl1pPr>
          </a:lstStyle>
          <a:p>
            <a:pPr>
              <a:defRPr/>
            </a:pPr>
            <a:fld id="{0F07BB10-EC57-4AB8-91D2-11AE2BA24CC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2089150" rtl="0" eaLnBrk="0" fontAlgn="base" hangingPunct="0">
        <a:spcBef>
          <a:spcPct val="0"/>
        </a:spcBef>
        <a:spcAft>
          <a:spcPct val="0"/>
        </a:spcAft>
        <a:defRPr sz="20100" kern="1200">
          <a:solidFill>
            <a:schemeClr val="tx1"/>
          </a:solidFill>
          <a:latin typeface="+mj-lt"/>
          <a:ea typeface="+mj-ea"/>
          <a:cs typeface="+mj-cs"/>
        </a:defRPr>
      </a:lvl1pPr>
      <a:lvl2pPr algn="ctr" defTabSz="2089150" rtl="0" eaLnBrk="0" fontAlgn="base" hangingPunct="0">
        <a:spcBef>
          <a:spcPct val="0"/>
        </a:spcBef>
        <a:spcAft>
          <a:spcPct val="0"/>
        </a:spcAft>
        <a:defRPr sz="20100">
          <a:solidFill>
            <a:schemeClr val="tx1"/>
          </a:solidFill>
          <a:latin typeface="Calibri" pitchFamily="34" charset="0"/>
        </a:defRPr>
      </a:lvl2pPr>
      <a:lvl3pPr algn="ctr" defTabSz="2089150" rtl="0" eaLnBrk="0" fontAlgn="base" hangingPunct="0">
        <a:spcBef>
          <a:spcPct val="0"/>
        </a:spcBef>
        <a:spcAft>
          <a:spcPct val="0"/>
        </a:spcAft>
        <a:defRPr sz="20100">
          <a:solidFill>
            <a:schemeClr val="tx1"/>
          </a:solidFill>
          <a:latin typeface="Calibri" pitchFamily="34" charset="0"/>
        </a:defRPr>
      </a:lvl3pPr>
      <a:lvl4pPr algn="ctr" defTabSz="2089150" rtl="0" eaLnBrk="0" fontAlgn="base" hangingPunct="0">
        <a:spcBef>
          <a:spcPct val="0"/>
        </a:spcBef>
        <a:spcAft>
          <a:spcPct val="0"/>
        </a:spcAft>
        <a:defRPr sz="20100">
          <a:solidFill>
            <a:schemeClr val="tx1"/>
          </a:solidFill>
          <a:latin typeface="Calibri" pitchFamily="34" charset="0"/>
        </a:defRPr>
      </a:lvl4pPr>
      <a:lvl5pPr algn="ctr" defTabSz="2089150" rtl="0" eaLnBrk="0" fontAlgn="base" hangingPunct="0">
        <a:spcBef>
          <a:spcPct val="0"/>
        </a:spcBef>
        <a:spcAft>
          <a:spcPct val="0"/>
        </a:spcAft>
        <a:defRPr sz="20100">
          <a:solidFill>
            <a:schemeClr val="tx1"/>
          </a:solidFill>
          <a:latin typeface="Calibri" pitchFamily="34" charset="0"/>
        </a:defRPr>
      </a:lvl5pPr>
      <a:lvl6pPr marL="457200" algn="ctr" defTabSz="2089150" rtl="0" fontAlgn="base">
        <a:spcBef>
          <a:spcPct val="0"/>
        </a:spcBef>
        <a:spcAft>
          <a:spcPct val="0"/>
        </a:spcAft>
        <a:defRPr sz="20100">
          <a:solidFill>
            <a:schemeClr val="tx1"/>
          </a:solidFill>
          <a:latin typeface="Calibri" pitchFamily="34" charset="0"/>
        </a:defRPr>
      </a:lvl6pPr>
      <a:lvl7pPr marL="914400" algn="ctr" defTabSz="2089150" rtl="0" fontAlgn="base">
        <a:spcBef>
          <a:spcPct val="0"/>
        </a:spcBef>
        <a:spcAft>
          <a:spcPct val="0"/>
        </a:spcAft>
        <a:defRPr sz="20100">
          <a:solidFill>
            <a:schemeClr val="tx1"/>
          </a:solidFill>
          <a:latin typeface="Calibri" pitchFamily="34" charset="0"/>
        </a:defRPr>
      </a:lvl7pPr>
      <a:lvl8pPr marL="1371600" algn="ctr" defTabSz="2089150" rtl="0" fontAlgn="base">
        <a:spcBef>
          <a:spcPct val="0"/>
        </a:spcBef>
        <a:spcAft>
          <a:spcPct val="0"/>
        </a:spcAft>
        <a:defRPr sz="20100">
          <a:solidFill>
            <a:schemeClr val="tx1"/>
          </a:solidFill>
          <a:latin typeface="Calibri" pitchFamily="34" charset="0"/>
        </a:defRPr>
      </a:lvl8pPr>
      <a:lvl9pPr marL="1828800" algn="ctr" defTabSz="2089150" rtl="0" fontAlgn="base">
        <a:spcBef>
          <a:spcPct val="0"/>
        </a:spcBef>
        <a:spcAft>
          <a:spcPct val="0"/>
        </a:spcAft>
        <a:defRPr sz="20100">
          <a:solidFill>
            <a:schemeClr val="tx1"/>
          </a:solidFill>
          <a:latin typeface="Calibri" pitchFamily="34" charset="0"/>
        </a:defRPr>
      </a:lvl9pPr>
    </p:titleStyle>
    <p:bodyStyle>
      <a:lvl1pPr marL="1566863" indent="-1566863" algn="l" defTabSz="2089150" rtl="0" eaLnBrk="0" fontAlgn="base" hangingPunct="0">
        <a:spcBef>
          <a:spcPct val="20000"/>
        </a:spcBef>
        <a:spcAft>
          <a:spcPct val="0"/>
        </a:spcAft>
        <a:buFont typeface="Arial" charset="0"/>
        <a:buChar char="•"/>
        <a:defRPr sz="14600" kern="1200">
          <a:solidFill>
            <a:schemeClr val="tx1"/>
          </a:solidFill>
          <a:latin typeface="+mn-lt"/>
          <a:ea typeface="+mn-ea"/>
          <a:cs typeface="+mn-cs"/>
        </a:defRPr>
      </a:lvl1pPr>
      <a:lvl2pPr marL="3395663" indent="-1304925" algn="l" defTabSz="2089150" rtl="0" eaLnBrk="0" fontAlgn="base" hangingPunct="0">
        <a:spcBef>
          <a:spcPct val="20000"/>
        </a:spcBef>
        <a:spcAft>
          <a:spcPct val="0"/>
        </a:spcAft>
        <a:buFont typeface="Arial" charset="0"/>
        <a:buChar char="–"/>
        <a:defRPr sz="12800" kern="1200">
          <a:solidFill>
            <a:schemeClr val="tx1"/>
          </a:solidFill>
          <a:latin typeface="+mn-lt"/>
          <a:ea typeface="+mn-ea"/>
          <a:cs typeface="+mn-cs"/>
        </a:defRPr>
      </a:lvl2pPr>
      <a:lvl3pPr marL="5224463" indent="-1044575" algn="l" defTabSz="2089150" rtl="0" eaLnBrk="0" fontAlgn="base" hangingPunct="0">
        <a:spcBef>
          <a:spcPct val="20000"/>
        </a:spcBef>
        <a:spcAft>
          <a:spcPct val="0"/>
        </a:spcAft>
        <a:buFont typeface="Arial" charset="0"/>
        <a:buChar char="•"/>
        <a:defRPr sz="11000" kern="1200">
          <a:solidFill>
            <a:schemeClr val="tx1"/>
          </a:solidFill>
          <a:latin typeface="+mn-lt"/>
          <a:ea typeface="+mn-ea"/>
          <a:cs typeface="+mn-cs"/>
        </a:defRPr>
      </a:lvl3pPr>
      <a:lvl4pPr marL="7313613" indent="-1044575" algn="l" defTabSz="2089150" rtl="0" eaLnBrk="0" fontAlgn="base" hangingPunct="0">
        <a:spcBef>
          <a:spcPct val="20000"/>
        </a:spcBef>
        <a:spcAft>
          <a:spcPct val="0"/>
        </a:spcAft>
        <a:buFont typeface="Arial" charset="0"/>
        <a:buChar char="–"/>
        <a:defRPr sz="9100" kern="1200">
          <a:solidFill>
            <a:schemeClr val="tx1"/>
          </a:solidFill>
          <a:latin typeface="+mn-lt"/>
          <a:ea typeface="+mn-ea"/>
          <a:cs typeface="+mn-cs"/>
        </a:defRPr>
      </a:lvl4pPr>
      <a:lvl5pPr marL="9404350" indent="-1044575" algn="l" defTabSz="2089150" rtl="0" eaLnBrk="0" fontAlgn="base" hangingPunct="0">
        <a:spcBef>
          <a:spcPct val="20000"/>
        </a:spcBef>
        <a:spcAft>
          <a:spcPct val="0"/>
        </a:spcAft>
        <a:buFont typeface="Arial" charset="0"/>
        <a:buChar char="»"/>
        <a:defRPr sz="9100" kern="1200">
          <a:solidFill>
            <a:schemeClr val="tx1"/>
          </a:solidFill>
          <a:latin typeface="+mn-lt"/>
          <a:ea typeface="+mn-ea"/>
          <a:cs typeface="+mn-cs"/>
        </a:defRPr>
      </a:lvl5pPr>
      <a:lvl6pPr marL="11495242" indent="-1045022" algn="l" defTabSz="2090044" rtl="0" eaLnBrk="1" latinLnBrk="0" hangingPunct="1">
        <a:spcBef>
          <a:spcPct val="20000"/>
        </a:spcBef>
        <a:buFont typeface="Arial"/>
        <a:buChar char="•"/>
        <a:defRPr sz="9100" kern="1200">
          <a:solidFill>
            <a:schemeClr val="tx1"/>
          </a:solidFill>
          <a:latin typeface="+mn-lt"/>
          <a:ea typeface="+mn-ea"/>
          <a:cs typeface="+mn-cs"/>
        </a:defRPr>
      </a:lvl6pPr>
      <a:lvl7pPr marL="13585287" indent="-1045022" algn="l" defTabSz="2090044" rtl="0" eaLnBrk="1" latinLnBrk="0" hangingPunct="1">
        <a:spcBef>
          <a:spcPct val="20000"/>
        </a:spcBef>
        <a:buFont typeface="Arial"/>
        <a:buChar char="•"/>
        <a:defRPr sz="9100" kern="1200">
          <a:solidFill>
            <a:schemeClr val="tx1"/>
          </a:solidFill>
          <a:latin typeface="+mn-lt"/>
          <a:ea typeface="+mn-ea"/>
          <a:cs typeface="+mn-cs"/>
        </a:defRPr>
      </a:lvl7pPr>
      <a:lvl8pPr marL="15675331" indent="-1045022" algn="l" defTabSz="2090044" rtl="0" eaLnBrk="1" latinLnBrk="0" hangingPunct="1">
        <a:spcBef>
          <a:spcPct val="20000"/>
        </a:spcBef>
        <a:buFont typeface="Arial"/>
        <a:buChar char="•"/>
        <a:defRPr sz="9100" kern="1200">
          <a:solidFill>
            <a:schemeClr val="tx1"/>
          </a:solidFill>
          <a:latin typeface="+mn-lt"/>
          <a:ea typeface="+mn-ea"/>
          <a:cs typeface="+mn-cs"/>
        </a:defRPr>
      </a:lvl8pPr>
      <a:lvl9pPr marL="17765375" indent="-1045022" algn="l" defTabSz="2090044" rtl="0" eaLnBrk="1" latinLnBrk="0" hangingPunct="1">
        <a:spcBef>
          <a:spcPct val="20000"/>
        </a:spcBef>
        <a:buFont typeface="Arial"/>
        <a:buChar char="•"/>
        <a:defRPr sz="9100" kern="1200">
          <a:solidFill>
            <a:schemeClr val="tx1"/>
          </a:solidFill>
          <a:latin typeface="+mn-lt"/>
          <a:ea typeface="+mn-ea"/>
          <a:cs typeface="+mn-cs"/>
        </a:defRPr>
      </a:lvl9pPr>
    </p:bodyStyle>
    <p:other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2.png"/><Relationship Id="rId7" Type="http://schemas.openxmlformats.org/officeDocument/2006/relationships/chart" Target="../charts/chart2.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chart" Target="../charts/chart1.xml"/><Relationship Id="rId11" Type="http://schemas.openxmlformats.org/officeDocument/2006/relationships/image" Target="../media/image6.jpeg"/><Relationship Id="rId5" Type="http://schemas.openxmlformats.org/officeDocument/2006/relationships/image" Target="../media/image4.jpeg"/><Relationship Id="rId10" Type="http://schemas.openxmlformats.org/officeDocument/2006/relationships/image" Target="../media/image5.png"/><Relationship Id="rId4" Type="http://schemas.openxmlformats.org/officeDocument/2006/relationships/image" Target="../media/image3.jpeg"/><Relationship Id="rId9" Type="http://schemas.openxmlformats.org/officeDocument/2006/relationships/chart" Target="../charts/char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37" name="Rounded Rectangle 36"/>
          <p:cNvSpPr/>
          <p:nvPr/>
        </p:nvSpPr>
        <p:spPr>
          <a:xfrm>
            <a:off x="333375" y="4019550"/>
            <a:ext cx="12587288" cy="26941463"/>
          </a:xfrm>
          <a:prstGeom prst="roundRect">
            <a:avLst/>
          </a:prstGeom>
          <a:solidFill>
            <a:schemeClr val="bg2">
              <a:lumMod val="9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anchor="ctr"/>
          <a:lstStyle/>
          <a:p>
            <a:pPr algn="ctr" defTabSz="2090044" fontAlgn="auto">
              <a:spcBef>
                <a:spcPts val="0"/>
              </a:spcBef>
              <a:spcAft>
                <a:spcPts val="0"/>
              </a:spcAft>
              <a:defRPr/>
            </a:pPr>
            <a:endParaRPr lang="en-US"/>
          </a:p>
        </p:txBody>
      </p:sp>
      <p:sp>
        <p:nvSpPr>
          <p:cNvPr id="40" name="Rounded Rectangle 39"/>
          <p:cNvSpPr/>
          <p:nvPr/>
        </p:nvSpPr>
        <p:spPr>
          <a:xfrm>
            <a:off x="27719338" y="3875088"/>
            <a:ext cx="12079287" cy="26941462"/>
          </a:xfrm>
          <a:prstGeom prst="roundRect">
            <a:avLst/>
          </a:prstGeom>
          <a:solidFill>
            <a:srgbClr val="DDD9C3"/>
          </a:solidFill>
          <a:ln>
            <a:solidFill>
              <a:schemeClr val="tx1"/>
            </a:solidFill>
          </a:ln>
        </p:spPr>
        <p:style>
          <a:lnRef idx="1">
            <a:schemeClr val="accent1"/>
          </a:lnRef>
          <a:fillRef idx="3">
            <a:schemeClr val="accent1"/>
          </a:fillRef>
          <a:effectRef idx="2">
            <a:schemeClr val="accent1"/>
          </a:effectRef>
          <a:fontRef idx="minor">
            <a:schemeClr val="lt1"/>
          </a:fontRef>
        </p:style>
        <p:txBody>
          <a:bodyPr anchor="ctr"/>
          <a:lstStyle/>
          <a:p>
            <a:pPr algn="ctr" defTabSz="2090044" fontAlgn="auto">
              <a:spcBef>
                <a:spcPts val="0"/>
              </a:spcBef>
              <a:spcAft>
                <a:spcPts val="0"/>
              </a:spcAft>
              <a:defRPr/>
            </a:pPr>
            <a:endParaRPr lang="en-US" sz="2800" dirty="0">
              <a:solidFill>
                <a:schemeClr val="tx1"/>
              </a:solidFill>
            </a:endParaRPr>
          </a:p>
        </p:txBody>
      </p:sp>
      <p:sp>
        <p:nvSpPr>
          <p:cNvPr id="41" name="Rounded Rectangle 40"/>
          <p:cNvSpPr/>
          <p:nvPr/>
        </p:nvSpPr>
        <p:spPr>
          <a:xfrm>
            <a:off x="14166850" y="4098925"/>
            <a:ext cx="12061825" cy="26862088"/>
          </a:xfrm>
          <a:prstGeom prst="roundRect">
            <a:avLst/>
          </a:prstGeom>
          <a:solidFill>
            <a:srgbClr val="DDD9C3"/>
          </a:solidFill>
          <a:ln>
            <a:solidFill>
              <a:schemeClr val="tx1"/>
            </a:solidFill>
          </a:ln>
        </p:spPr>
        <p:style>
          <a:lnRef idx="1">
            <a:schemeClr val="accent1"/>
          </a:lnRef>
          <a:fillRef idx="3">
            <a:schemeClr val="accent1"/>
          </a:fillRef>
          <a:effectRef idx="2">
            <a:schemeClr val="accent1"/>
          </a:effectRef>
          <a:fontRef idx="minor">
            <a:schemeClr val="lt1"/>
          </a:fontRef>
        </p:style>
        <p:txBody>
          <a:bodyPr anchor="ctr"/>
          <a:lstStyle/>
          <a:p>
            <a:pPr algn="ctr" defTabSz="2090044" fontAlgn="auto">
              <a:spcBef>
                <a:spcPts val="0"/>
              </a:spcBef>
              <a:spcAft>
                <a:spcPts val="0"/>
              </a:spcAft>
              <a:defRPr/>
            </a:pPr>
            <a:endParaRPr lang="en-US"/>
          </a:p>
        </p:txBody>
      </p:sp>
      <p:sp>
        <p:nvSpPr>
          <p:cNvPr id="13317" name="TextBox 3"/>
          <p:cNvSpPr txBox="1">
            <a:spLocks noChangeArrowheads="1"/>
          </p:cNvSpPr>
          <p:nvPr/>
        </p:nvSpPr>
        <p:spPr bwMode="auto">
          <a:xfrm>
            <a:off x="333375" y="4600575"/>
            <a:ext cx="11988800" cy="20477163"/>
          </a:xfrm>
          <a:prstGeom prst="rect">
            <a:avLst/>
          </a:prstGeom>
          <a:noFill/>
          <a:ln w="9525">
            <a:noFill/>
            <a:miter lim="800000"/>
            <a:headEnd/>
            <a:tailEnd/>
          </a:ln>
        </p:spPr>
        <p:txBody>
          <a:bodyPr lIns="418009" tIns="209004" rIns="418009" bIns="209004">
            <a:spAutoFit/>
          </a:bodyPr>
          <a:lstStyle/>
          <a:p>
            <a:pPr algn="ctr"/>
            <a:r>
              <a:rPr lang="en-US" sz="4800" b="1">
                <a:solidFill>
                  <a:srgbClr val="984807"/>
                </a:solidFill>
                <a:latin typeface="Calibri" pitchFamily="34" charset="0"/>
              </a:rPr>
              <a:t>Abstract</a:t>
            </a:r>
          </a:p>
          <a:p>
            <a:r>
              <a:rPr lang="en-US" sz="2000">
                <a:latin typeface="Calibri" pitchFamily="34" charset="0"/>
              </a:rPr>
              <a:t>            </a:t>
            </a:r>
            <a:r>
              <a:rPr lang="en-US" sz="2400">
                <a:latin typeface="Calibri" pitchFamily="34" charset="0"/>
              </a:rPr>
              <a:t>Accurate estimates of forest species composition and foliar production are crucial for understanding the role of forests in the carbon cycle, particularly under changing climate regimes. While harvesting entire forests would yield the most accurate estimates of foliar production, this method is clearly not feasible.  For this reason, estimates of both foliar production and canopy composition rely on making measurements for a number of targeted field locations within a forest, and applying methods to scale those measurements to the entire forest. This study presents results from a comparison of multiple methods for estimating foliar production and canopy composition. Specifically, litterfall data and allometric equations based on measured tree diameter at breast height (DBH) are compared for foliar production by species in a northern temperate forest in New Hampshire. Three different methods of estimating canopy composition are also assessed, including those based on litterfall, camera point-quadrat, and stem basal area data. Results indicate that allometric equations tend to overestimate foliar production as compared to production estimates from litterfall. Estimates of canopy species composition derived from basal area were more variable than those from litterfall and camera point methods. </a:t>
            </a:r>
          </a:p>
          <a:p>
            <a:endParaRPr lang="en-US" sz="1800">
              <a:latin typeface="Calibri" pitchFamily="34" charset="0"/>
            </a:endParaRPr>
          </a:p>
          <a:p>
            <a:pPr algn="ctr"/>
            <a:r>
              <a:rPr lang="en-US" sz="5400" b="1">
                <a:solidFill>
                  <a:srgbClr val="984807"/>
                </a:solidFill>
                <a:latin typeface="Calibri" pitchFamily="34" charset="0"/>
              </a:rPr>
              <a:t>Introduction</a:t>
            </a:r>
          </a:p>
          <a:p>
            <a:r>
              <a:rPr lang="en-US" sz="2400">
                <a:latin typeface="Calibri" pitchFamily="34" charset="0"/>
              </a:rPr>
              <a:t>        Accurate measurements of foliar production and canopy composition are key to improving our understanding of changes in biodiversity, habitat quality, climate, and nutrient cycling. For instance, in the face of a changing climate it is vital to understand the role of forests in the carbon cycle (e.g.. photosynthetic rates, respiration rates, nutrient contents). In addition, many organisms rely on forested environments—and sometimes specific tree species—for habitat. Understanding foliar production and canopy composition can therefore allow scientists to better understand the presence of microhabitats within a forest and provide insight on the effects of phenomena such as disease and parasite epidemics, large-scale fires, or even selective forestry practices and how they would affect ecosystem interactions at a number of scales. </a:t>
            </a:r>
          </a:p>
          <a:p>
            <a:r>
              <a:rPr lang="en-US" sz="2400">
                <a:latin typeface="Calibri" pitchFamily="34" charset="0"/>
              </a:rPr>
              <a:t>         A variety of methods are used to estimate foliar production and canopy composition, each of which include tradeoffs in the time involved to collect and process the data as well as in their accuracy. Finding a rapid yet accurate way of obtaining these data could allow for more people to gather and access data of this sort. This project sought to compare tradeoffs across methods in terms of time and accuracy.</a:t>
            </a:r>
          </a:p>
          <a:p>
            <a:endParaRPr lang="en-US" sz="5400">
              <a:latin typeface="Calibri" pitchFamily="34" charset="0"/>
            </a:endParaRPr>
          </a:p>
          <a:p>
            <a:pPr algn="ctr"/>
            <a:r>
              <a:rPr lang="en-US" sz="5400">
                <a:latin typeface="Calibri" pitchFamily="34" charset="0"/>
              </a:rPr>
              <a:t>	</a:t>
            </a:r>
            <a:r>
              <a:rPr lang="en-US" sz="5400" b="1">
                <a:solidFill>
                  <a:srgbClr val="984807"/>
                </a:solidFill>
                <a:latin typeface="Calibri" pitchFamily="34" charset="0"/>
              </a:rPr>
              <a:t>Study Site</a:t>
            </a:r>
          </a:p>
          <a:p>
            <a:endParaRPr lang="en-US" sz="2400">
              <a:latin typeface="Calibri" pitchFamily="34" charset="0"/>
            </a:endParaRPr>
          </a:p>
          <a:p>
            <a:endParaRPr lang="en-US" sz="2400">
              <a:latin typeface="Calibri" pitchFamily="34" charset="0"/>
            </a:endParaRPr>
          </a:p>
          <a:p>
            <a:endParaRPr lang="en-US" sz="2400">
              <a:latin typeface="Calibri" pitchFamily="34" charset="0"/>
            </a:endParaRPr>
          </a:p>
          <a:p>
            <a:endParaRPr lang="en-US" sz="2400">
              <a:latin typeface="Calibri" pitchFamily="34" charset="0"/>
            </a:endParaRPr>
          </a:p>
          <a:p>
            <a:r>
              <a:rPr lang="en-US" sz="2400">
                <a:latin typeface="Calibri" pitchFamily="34" charset="0"/>
              </a:rPr>
              <a:t>All physical data collected and assessed</a:t>
            </a:r>
          </a:p>
          <a:p>
            <a:r>
              <a:rPr lang="en-US" sz="2400">
                <a:latin typeface="Calibri" pitchFamily="34" charset="0"/>
              </a:rPr>
              <a:t>in this project were gathered on site at the</a:t>
            </a:r>
          </a:p>
          <a:p>
            <a:r>
              <a:rPr lang="en-US" sz="2400">
                <a:latin typeface="Calibri" pitchFamily="34" charset="0"/>
              </a:rPr>
              <a:t>Bartlett Experimental Forest (BEF),</a:t>
            </a:r>
          </a:p>
          <a:p>
            <a:r>
              <a:rPr lang="en-US" sz="2400">
                <a:latin typeface="Calibri" pitchFamily="34" charset="0"/>
              </a:rPr>
              <a:t>a USDA Forest Service field laboratory</a:t>
            </a:r>
          </a:p>
          <a:p>
            <a:r>
              <a:rPr lang="en-US" sz="2400">
                <a:latin typeface="Calibri" pitchFamily="34" charset="0"/>
              </a:rPr>
              <a:t>located in northern New Hampshire.</a:t>
            </a:r>
          </a:p>
          <a:p>
            <a:r>
              <a:rPr lang="en-US" sz="2400">
                <a:latin typeface="Calibri" pitchFamily="34" charset="0"/>
              </a:rPr>
              <a:t>Field plots are located in a ~1km area </a:t>
            </a:r>
          </a:p>
          <a:p>
            <a:r>
              <a:rPr lang="en-US" sz="2400">
                <a:latin typeface="Calibri" pitchFamily="34" charset="0"/>
              </a:rPr>
              <a:t>around an eddy covariance tower</a:t>
            </a:r>
            <a:r>
              <a:rPr lang="en-US" sz="2000">
                <a:latin typeface="Calibri" pitchFamily="34" charset="0"/>
              </a:rPr>
              <a:t>.</a:t>
            </a:r>
          </a:p>
          <a:p>
            <a:r>
              <a:rPr lang="en-US" sz="2000">
                <a:latin typeface="Calibri" pitchFamily="34" charset="0"/>
              </a:rPr>
              <a:t> </a:t>
            </a:r>
          </a:p>
          <a:p>
            <a:endParaRPr lang="en-US" sz="2000">
              <a:latin typeface="Calibri" pitchFamily="34" charset="0"/>
            </a:endParaRPr>
          </a:p>
          <a:p>
            <a:endParaRPr lang="en-US" sz="2400">
              <a:latin typeface="Calibri" pitchFamily="34" charset="0"/>
            </a:endParaRPr>
          </a:p>
          <a:p>
            <a:endParaRPr lang="en-US" sz="1800">
              <a:latin typeface="Calibri" pitchFamily="34" charset="0"/>
            </a:endParaRPr>
          </a:p>
        </p:txBody>
      </p:sp>
      <p:pic>
        <p:nvPicPr>
          <p:cNvPr id="13318" name="Picture 2"/>
          <p:cNvPicPr>
            <a:picLocks noChangeAspect="1"/>
          </p:cNvPicPr>
          <p:nvPr/>
        </p:nvPicPr>
        <p:blipFill>
          <a:blip r:embed="rId2"/>
          <a:srcRect/>
          <a:stretch>
            <a:fillRect/>
          </a:stretch>
        </p:blipFill>
        <p:spPr bwMode="auto">
          <a:xfrm>
            <a:off x="32565975" y="1025525"/>
            <a:ext cx="6894513" cy="1801813"/>
          </a:xfrm>
          <a:prstGeom prst="rect">
            <a:avLst/>
          </a:prstGeom>
          <a:noFill/>
          <a:ln w="9525">
            <a:noFill/>
            <a:miter lim="800000"/>
            <a:headEnd/>
            <a:tailEnd/>
          </a:ln>
        </p:spPr>
      </p:pic>
      <p:sp>
        <p:nvSpPr>
          <p:cNvPr id="13319" name="Title 1"/>
          <p:cNvSpPr>
            <a:spLocks noGrp="1"/>
          </p:cNvSpPr>
          <p:nvPr>
            <p:ph type="ctrTitle"/>
          </p:nvPr>
        </p:nvSpPr>
        <p:spPr>
          <a:xfrm>
            <a:off x="7216775" y="471488"/>
            <a:ext cx="25147588" cy="3001962"/>
          </a:xfrm>
          <a:solidFill>
            <a:srgbClr val="DDD9C3"/>
          </a:solidFill>
          <a:ln>
            <a:solidFill>
              <a:schemeClr val="tx1"/>
            </a:solidFill>
          </a:ln>
        </p:spPr>
        <p:txBody>
          <a:bodyPr/>
          <a:lstStyle/>
          <a:p>
            <a:pPr eaLnBrk="1" hangingPunct="1"/>
            <a:r>
              <a:rPr lang="en-US" sz="5500" b="1" smtClean="0"/>
              <a:t>Comparison of Multiple Methods Used to Estimate Foliar Production and Canopy Composition of a Forest</a:t>
            </a:r>
            <a:r>
              <a:rPr lang="en-US" sz="5500" smtClean="0"/>
              <a:t/>
            </a:r>
            <a:br>
              <a:rPr lang="en-US" sz="5500" smtClean="0"/>
            </a:br>
            <a:r>
              <a:rPr lang="en-US" sz="2800" smtClean="0"/>
              <a:t>Jake DeBow, Andrew Ouimette, Lucie Lepine, University of New Hampshire, Durham, NH</a:t>
            </a:r>
          </a:p>
        </p:txBody>
      </p:sp>
      <p:pic>
        <p:nvPicPr>
          <p:cNvPr id="13321" name="Picture 6" descr="Screen Shot 2015-04-15 at 5.06.29 PM.png"/>
          <p:cNvPicPr>
            <a:picLocks noChangeAspect="1"/>
          </p:cNvPicPr>
          <p:nvPr/>
        </p:nvPicPr>
        <p:blipFill>
          <a:blip r:embed="rId3"/>
          <a:srcRect/>
          <a:stretch>
            <a:fillRect/>
          </a:stretch>
        </p:blipFill>
        <p:spPr bwMode="auto">
          <a:xfrm>
            <a:off x="4608513" y="21174075"/>
            <a:ext cx="8312150" cy="8818563"/>
          </a:xfrm>
          <a:prstGeom prst="rect">
            <a:avLst/>
          </a:prstGeom>
          <a:noFill/>
          <a:ln w="9525">
            <a:noFill/>
            <a:miter lim="800000"/>
            <a:headEnd/>
            <a:tailEnd/>
          </a:ln>
        </p:spPr>
      </p:pic>
      <p:sp>
        <p:nvSpPr>
          <p:cNvPr id="13322" name="TextBox 8"/>
          <p:cNvSpPr txBox="1">
            <a:spLocks noChangeArrowheads="1"/>
          </p:cNvSpPr>
          <p:nvPr/>
        </p:nvSpPr>
        <p:spPr bwMode="auto">
          <a:xfrm>
            <a:off x="15449550" y="26138188"/>
            <a:ext cx="9685338" cy="4329112"/>
          </a:xfrm>
          <a:prstGeom prst="rect">
            <a:avLst/>
          </a:prstGeom>
          <a:noFill/>
          <a:ln w="9525">
            <a:noFill/>
            <a:miter lim="800000"/>
            <a:headEnd/>
            <a:tailEnd/>
          </a:ln>
        </p:spPr>
        <p:txBody>
          <a:bodyPr>
            <a:spAutoFit/>
          </a:bodyPr>
          <a:lstStyle/>
          <a:p>
            <a:pPr algn="ctr"/>
            <a:r>
              <a:rPr lang="en-US" sz="3600">
                <a:latin typeface="Calibri" pitchFamily="34" charset="0"/>
              </a:rPr>
              <a:t>References Cited</a:t>
            </a:r>
          </a:p>
          <a:p>
            <a:r>
              <a:rPr lang="en-US" sz="2000">
                <a:latin typeface="Calibri" pitchFamily="34" charset="0"/>
              </a:rPr>
              <a:t>Aber, J.D. 1979. A method for estimating foliage-height profiles in broad-leaved forests. Journal of Ecology, 67(1):              35-40.</a:t>
            </a:r>
          </a:p>
          <a:p>
            <a:r>
              <a:rPr lang="en-US" sz="2000">
                <a:latin typeface="Calibri" pitchFamily="34" charset="0"/>
              </a:rPr>
              <a:t> </a:t>
            </a:r>
          </a:p>
          <a:p>
            <a:r>
              <a:rPr lang="en-US" sz="2000">
                <a:latin typeface="Calibri" pitchFamily="34" charset="0"/>
              </a:rPr>
              <a:t>Smith, M.-L., M.E. Martin. 2001. A plot-based method for rapid estimation of forest</a:t>
            </a:r>
          </a:p>
          <a:p>
            <a:r>
              <a:rPr lang="en-US" sz="2000">
                <a:latin typeface="Calibri" pitchFamily="34" charset="0"/>
              </a:rPr>
              <a:t>canopy chemistry. Canadian Journal of Forest Research, 31: 549–555.</a:t>
            </a:r>
          </a:p>
          <a:p>
            <a:r>
              <a:rPr lang="en-US" sz="2000">
                <a:latin typeface="Calibri" pitchFamily="34" charset="0"/>
              </a:rPr>
              <a:t> </a:t>
            </a:r>
          </a:p>
          <a:p>
            <a:r>
              <a:rPr lang="en-US" sz="2000">
                <a:latin typeface="Calibri" pitchFamily="34" charset="0"/>
              </a:rPr>
              <a:t>Young, H. E., Ribe, J. H.,Wainright, K. 1980. Weight tables for tree and shrub species in Maine. Life Science and Agriculture Experiment Station Miscellaneous Report 230. </a:t>
            </a:r>
          </a:p>
          <a:p>
            <a:endParaRPr lang="en-US">
              <a:latin typeface="Calibri" pitchFamily="34" charset="0"/>
            </a:endParaRPr>
          </a:p>
        </p:txBody>
      </p:sp>
      <p:grpSp>
        <p:nvGrpSpPr>
          <p:cNvPr id="13323" name="Group 8"/>
          <p:cNvGrpSpPr>
            <a:grpSpLocks/>
          </p:cNvGrpSpPr>
          <p:nvPr/>
        </p:nvGrpSpPr>
        <p:grpSpPr bwMode="auto">
          <a:xfrm>
            <a:off x="14860588" y="11674475"/>
            <a:ext cx="5121275" cy="3378200"/>
            <a:chOff x="1344" y="1056"/>
            <a:chExt cx="2701" cy="1891"/>
          </a:xfrm>
        </p:grpSpPr>
        <p:pic>
          <p:nvPicPr>
            <p:cNvPr id="13345" name="Picture 2" descr="http://2.bp.blogspot.com/_I2O1YWtUskQ/TButJi9aNNI/AAAAAAAAAVg/2VsP9x4k5U0/s1600/Under+the+Forest+Canopy.jpg"/>
            <p:cNvPicPr>
              <a:picLocks noChangeAspect="1" noChangeArrowheads="1"/>
            </p:cNvPicPr>
            <p:nvPr/>
          </p:nvPicPr>
          <p:blipFill>
            <a:blip r:embed="rId4"/>
            <a:srcRect t="7059" b="39999"/>
            <a:stretch>
              <a:fillRect/>
            </a:stretch>
          </p:blipFill>
          <p:spPr bwMode="auto">
            <a:xfrm>
              <a:off x="1344" y="1056"/>
              <a:ext cx="2701" cy="1891"/>
            </a:xfrm>
            <a:prstGeom prst="rect">
              <a:avLst/>
            </a:prstGeom>
            <a:noFill/>
            <a:ln w="9525">
              <a:noFill/>
              <a:miter lim="800000"/>
              <a:headEnd/>
              <a:tailEnd/>
            </a:ln>
          </p:spPr>
        </p:pic>
        <p:sp>
          <p:nvSpPr>
            <p:cNvPr id="13346" name="Line 10"/>
            <p:cNvSpPr>
              <a:spLocks noChangeShapeType="1"/>
            </p:cNvSpPr>
            <p:nvPr/>
          </p:nvSpPr>
          <p:spPr bwMode="auto">
            <a:xfrm>
              <a:off x="1584" y="1536"/>
              <a:ext cx="2256" cy="0"/>
            </a:xfrm>
            <a:prstGeom prst="line">
              <a:avLst/>
            </a:prstGeom>
            <a:noFill/>
            <a:ln w="19050">
              <a:solidFill>
                <a:schemeClr val="tx1"/>
              </a:solidFill>
              <a:round/>
              <a:headEnd/>
              <a:tailEnd/>
            </a:ln>
          </p:spPr>
          <p:txBody>
            <a:bodyPr/>
            <a:lstStyle/>
            <a:p>
              <a:endParaRPr lang="en-US"/>
            </a:p>
          </p:txBody>
        </p:sp>
        <p:sp>
          <p:nvSpPr>
            <p:cNvPr id="13347" name="Line 11"/>
            <p:cNvSpPr>
              <a:spLocks noChangeShapeType="1"/>
            </p:cNvSpPr>
            <p:nvPr/>
          </p:nvSpPr>
          <p:spPr bwMode="auto">
            <a:xfrm>
              <a:off x="1776" y="1296"/>
              <a:ext cx="0" cy="1392"/>
            </a:xfrm>
            <a:prstGeom prst="line">
              <a:avLst/>
            </a:prstGeom>
            <a:noFill/>
            <a:ln w="19050">
              <a:solidFill>
                <a:schemeClr val="tx1"/>
              </a:solidFill>
              <a:round/>
              <a:headEnd/>
              <a:tailEnd/>
            </a:ln>
          </p:spPr>
          <p:txBody>
            <a:bodyPr/>
            <a:lstStyle/>
            <a:p>
              <a:endParaRPr lang="en-US"/>
            </a:p>
          </p:txBody>
        </p:sp>
        <p:sp>
          <p:nvSpPr>
            <p:cNvPr id="13348" name="Line 12"/>
            <p:cNvSpPr>
              <a:spLocks noChangeShapeType="1"/>
            </p:cNvSpPr>
            <p:nvPr/>
          </p:nvSpPr>
          <p:spPr bwMode="auto">
            <a:xfrm>
              <a:off x="2256" y="1296"/>
              <a:ext cx="0" cy="1392"/>
            </a:xfrm>
            <a:prstGeom prst="line">
              <a:avLst/>
            </a:prstGeom>
            <a:noFill/>
            <a:ln w="19050">
              <a:solidFill>
                <a:schemeClr val="tx1"/>
              </a:solidFill>
              <a:round/>
              <a:headEnd/>
              <a:tailEnd/>
            </a:ln>
          </p:spPr>
          <p:txBody>
            <a:bodyPr/>
            <a:lstStyle/>
            <a:p>
              <a:endParaRPr lang="en-US"/>
            </a:p>
          </p:txBody>
        </p:sp>
        <p:sp>
          <p:nvSpPr>
            <p:cNvPr id="13349" name="Line 13"/>
            <p:cNvSpPr>
              <a:spLocks noChangeShapeType="1"/>
            </p:cNvSpPr>
            <p:nvPr/>
          </p:nvSpPr>
          <p:spPr bwMode="auto">
            <a:xfrm>
              <a:off x="2736" y="1296"/>
              <a:ext cx="0" cy="1392"/>
            </a:xfrm>
            <a:prstGeom prst="line">
              <a:avLst/>
            </a:prstGeom>
            <a:noFill/>
            <a:ln w="19050">
              <a:solidFill>
                <a:schemeClr val="tx1"/>
              </a:solidFill>
              <a:round/>
              <a:headEnd/>
              <a:tailEnd/>
            </a:ln>
          </p:spPr>
          <p:txBody>
            <a:bodyPr/>
            <a:lstStyle/>
            <a:p>
              <a:endParaRPr lang="en-US"/>
            </a:p>
          </p:txBody>
        </p:sp>
        <p:sp>
          <p:nvSpPr>
            <p:cNvPr id="13350" name="Line 14"/>
            <p:cNvSpPr>
              <a:spLocks noChangeShapeType="1"/>
            </p:cNvSpPr>
            <p:nvPr/>
          </p:nvSpPr>
          <p:spPr bwMode="auto">
            <a:xfrm>
              <a:off x="3216" y="1296"/>
              <a:ext cx="0" cy="1392"/>
            </a:xfrm>
            <a:prstGeom prst="line">
              <a:avLst/>
            </a:prstGeom>
            <a:noFill/>
            <a:ln w="19050">
              <a:solidFill>
                <a:schemeClr val="tx1"/>
              </a:solidFill>
              <a:round/>
              <a:headEnd/>
              <a:tailEnd/>
            </a:ln>
          </p:spPr>
          <p:txBody>
            <a:bodyPr/>
            <a:lstStyle/>
            <a:p>
              <a:endParaRPr lang="en-US"/>
            </a:p>
          </p:txBody>
        </p:sp>
        <p:sp>
          <p:nvSpPr>
            <p:cNvPr id="13351" name="Line 15"/>
            <p:cNvSpPr>
              <a:spLocks noChangeShapeType="1"/>
            </p:cNvSpPr>
            <p:nvPr/>
          </p:nvSpPr>
          <p:spPr bwMode="auto">
            <a:xfrm>
              <a:off x="3696" y="1296"/>
              <a:ext cx="0" cy="1392"/>
            </a:xfrm>
            <a:prstGeom prst="line">
              <a:avLst/>
            </a:prstGeom>
            <a:noFill/>
            <a:ln w="19050">
              <a:solidFill>
                <a:schemeClr val="tx1"/>
              </a:solidFill>
              <a:round/>
              <a:headEnd/>
              <a:tailEnd/>
            </a:ln>
          </p:spPr>
          <p:txBody>
            <a:bodyPr/>
            <a:lstStyle/>
            <a:p>
              <a:endParaRPr lang="en-US"/>
            </a:p>
          </p:txBody>
        </p:sp>
        <p:sp>
          <p:nvSpPr>
            <p:cNvPr id="13352" name="Line 16"/>
            <p:cNvSpPr>
              <a:spLocks noChangeShapeType="1"/>
            </p:cNvSpPr>
            <p:nvPr/>
          </p:nvSpPr>
          <p:spPr bwMode="auto">
            <a:xfrm>
              <a:off x="1584" y="2016"/>
              <a:ext cx="2256" cy="0"/>
            </a:xfrm>
            <a:prstGeom prst="line">
              <a:avLst/>
            </a:prstGeom>
            <a:noFill/>
            <a:ln w="19050">
              <a:solidFill>
                <a:schemeClr val="tx1"/>
              </a:solidFill>
              <a:round/>
              <a:headEnd/>
              <a:tailEnd/>
            </a:ln>
          </p:spPr>
          <p:txBody>
            <a:bodyPr/>
            <a:lstStyle/>
            <a:p>
              <a:endParaRPr lang="en-US"/>
            </a:p>
          </p:txBody>
        </p:sp>
        <p:sp>
          <p:nvSpPr>
            <p:cNvPr id="13353" name="Line 17"/>
            <p:cNvSpPr>
              <a:spLocks noChangeShapeType="1"/>
            </p:cNvSpPr>
            <p:nvPr/>
          </p:nvSpPr>
          <p:spPr bwMode="auto">
            <a:xfrm>
              <a:off x="1584" y="2496"/>
              <a:ext cx="2256" cy="0"/>
            </a:xfrm>
            <a:prstGeom prst="line">
              <a:avLst/>
            </a:prstGeom>
            <a:noFill/>
            <a:ln w="19050">
              <a:solidFill>
                <a:schemeClr val="tx1"/>
              </a:solidFill>
              <a:round/>
              <a:headEnd/>
              <a:tailEnd/>
            </a:ln>
          </p:spPr>
          <p:txBody>
            <a:bodyPr/>
            <a:lstStyle/>
            <a:p>
              <a:endParaRPr lang="en-US"/>
            </a:p>
          </p:txBody>
        </p:sp>
      </p:grpSp>
      <p:pic>
        <p:nvPicPr>
          <p:cNvPr id="13324" name="Picture 6" descr="C:\Users\LocalUser\Desktop\Documents\C Projects\Organic Dairy\SARE Project\Field Pics\DSC00265.JPG"/>
          <p:cNvPicPr>
            <a:picLocks noChangeAspect="1" noChangeArrowheads="1"/>
          </p:cNvPicPr>
          <p:nvPr/>
        </p:nvPicPr>
        <p:blipFill>
          <a:blip r:embed="rId5"/>
          <a:srcRect l="28618" r="6342"/>
          <a:stretch>
            <a:fillRect/>
          </a:stretch>
        </p:blipFill>
        <p:spPr bwMode="auto">
          <a:xfrm>
            <a:off x="20708938" y="6904038"/>
            <a:ext cx="3810000" cy="3295650"/>
          </a:xfrm>
          <a:prstGeom prst="rect">
            <a:avLst/>
          </a:prstGeom>
          <a:noFill/>
          <a:ln w="9525">
            <a:noFill/>
            <a:miter lim="800000"/>
            <a:headEnd/>
            <a:tailEnd/>
          </a:ln>
        </p:spPr>
      </p:pic>
      <p:graphicFrame>
        <p:nvGraphicFramePr>
          <p:cNvPr id="31" name="Chart 30"/>
          <p:cNvGraphicFramePr>
            <a:graphicFrameLocks/>
          </p:cNvGraphicFramePr>
          <p:nvPr/>
        </p:nvGraphicFramePr>
        <p:xfrm>
          <a:off x="28003841" y="6104103"/>
          <a:ext cx="7198972" cy="5392502"/>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2" name="Chart 31"/>
          <p:cNvGraphicFramePr>
            <a:graphicFrameLocks/>
          </p:cNvGraphicFramePr>
          <p:nvPr/>
        </p:nvGraphicFramePr>
        <p:xfrm>
          <a:off x="32364363" y="11953875"/>
          <a:ext cx="7198972" cy="5392502"/>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6" name="Chart 35"/>
          <p:cNvGraphicFramePr>
            <a:graphicFrameLocks/>
          </p:cNvGraphicFramePr>
          <p:nvPr/>
        </p:nvGraphicFramePr>
        <p:xfrm>
          <a:off x="32364363" y="24270874"/>
          <a:ext cx="7198972" cy="5392502"/>
        </p:xfrm>
        <a:graphic>
          <a:graphicData uri="http://schemas.openxmlformats.org/drawingml/2006/chart">
            <c:chart xmlns:c="http://schemas.openxmlformats.org/drawingml/2006/chart" xmlns:r="http://schemas.openxmlformats.org/officeDocument/2006/relationships" r:id="rId8"/>
          </a:graphicData>
        </a:graphic>
      </p:graphicFrame>
      <p:sp>
        <p:nvSpPr>
          <p:cNvPr id="13328" name="TextBox 42"/>
          <p:cNvSpPr txBox="1">
            <a:spLocks noChangeArrowheads="1"/>
          </p:cNvSpPr>
          <p:nvPr/>
        </p:nvSpPr>
        <p:spPr bwMode="auto">
          <a:xfrm>
            <a:off x="1117600" y="27659013"/>
            <a:ext cx="4702175" cy="1006475"/>
          </a:xfrm>
          <a:prstGeom prst="rect">
            <a:avLst/>
          </a:prstGeom>
          <a:noFill/>
          <a:ln w="9525">
            <a:noFill/>
            <a:miter lim="800000"/>
            <a:headEnd/>
            <a:tailEnd/>
          </a:ln>
        </p:spPr>
        <p:txBody>
          <a:bodyPr>
            <a:spAutoFit/>
          </a:bodyPr>
          <a:lstStyle/>
          <a:p>
            <a:r>
              <a:rPr lang="en-US" sz="2000">
                <a:latin typeface="Calibri" pitchFamily="34" charset="0"/>
              </a:rPr>
              <a:t>Figure 1: Bartlett Experimental</a:t>
            </a:r>
          </a:p>
          <a:p>
            <a:r>
              <a:rPr lang="en-US" sz="2000">
                <a:latin typeface="Calibri" pitchFamily="34" charset="0"/>
              </a:rPr>
              <a:t>Forest location within </a:t>
            </a:r>
          </a:p>
          <a:p>
            <a:r>
              <a:rPr lang="en-US" sz="2000">
                <a:latin typeface="Calibri" pitchFamily="34" charset="0"/>
              </a:rPr>
              <a:t>New Hampshire.</a:t>
            </a:r>
          </a:p>
        </p:txBody>
      </p:sp>
      <p:sp>
        <p:nvSpPr>
          <p:cNvPr id="13329" name="TextBox 45"/>
          <p:cNvSpPr txBox="1">
            <a:spLocks noChangeArrowheads="1"/>
          </p:cNvSpPr>
          <p:nvPr/>
        </p:nvSpPr>
        <p:spPr bwMode="auto">
          <a:xfrm>
            <a:off x="21812250" y="20286663"/>
            <a:ext cx="3503613" cy="366712"/>
          </a:xfrm>
          <a:prstGeom prst="rect">
            <a:avLst/>
          </a:prstGeom>
          <a:noFill/>
          <a:ln w="9525">
            <a:noFill/>
            <a:miter lim="800000"/>
            <a:headEnd/>
            <a:tailEnd/>
          </a:ln>
        </p:spPr>
        <p:txBody>
          <a:bodyPr wrap="none">
            <a:spAutoFit/>
          </a:bodyPr>
          <a:lstStyle/>
          <a:p>
            <a:r>
              <a:rPr lang="en-US" sz="1800">
                <a:latin typeface="Calibri" pitchFamily="34" charset="0"/>
              </a:rPr>
              <a:t>Figure 4: Litterfall collection basket.</a:t>
            </a:r>
          </a:p>
        </p:txBody>
      </p:sp>
      <p:sp>
        <p:nvSpPr>
          <p:cNvPr id="13330" name="TextBox 46"/>
          <p:cNvSpPr txBox="1">
            <a:spLocks noChangeArrowheads="1"/>
          </p:cNvSpPr>
          <p:nvPr/>
        </p:nvSpPr>
        <p:spPr bwMode="auto">
          <a:xfrm>
            <a:off x="32516763" y="4240213"/>
            <a:ext cx="2235200" cy="914400"/>
          </a:xfrm>
          <a:prstGeom prst="rect">
            <a:avLst/>
          </a:prstGeom>
          <a:noFill/>
          <a:ln w="9525">
            <a:noFill/>
            <a:miter lim="800000"/>
            <a:headEnd/>
            <a:tailEnd/>
          </a:ln>
        </p:spPr>
        <p:txBody>
          <a:bodyPr wrap="none">
            <a:spAutoFit/>
          </a:bodyPr>
          <a:lstStyle/>
          <a:p>
            <a:r>
              <a:rPr lang="en-US" sz="5400" b="1">
                <a:solidFill>
                  <a:srgbClr val="984807"/>
                </a:solidFill>
                <a:latin typeface="Calibri" pitchFamily="34" charset="0"/>
              </a:rPr>
              <a:t>Results</a:t>
            </a:r>
          </a:p>
        </p:txBody>
      </p:sp>
      <p:graphicFrame>
        <p:nvGraphicFramePr>
          <p:cNvPr id="48" name="Chart 47"/>
          <p:cNvGraphicFramePr>
            <a:graphicFrameLocks/>
          </p:cNvGraphicFramePr>
          <p:nvPr/>
        </p:nvGraphicFramePr>
        <p:xfrm>
          <a:off x="28003841" y="18399125"/>
          <a:ext cx="7198972" cy="5392502"/>
        </p:xfrm>
        <a:graphic>
          <a:graphicData uri="http://schemas.openxmlformats.org/drawingml/2006/chart">
            <c:chart xmlns:c="http://schemas.openxmlformats.org/drawingml/2006/chart" xmlns:r="http://schemas.openxmlformats.org/officeDocument/2006/relationships" r:id="rId9"/>
          </a:graphicData>
        </a:graphic>
      </p:graphicFrame>
      <p:sp>
        <p:nvSpPr>
          <p:cNvPr id="13332" name="TextBox 48"/>
          <p:cNvSpPr txBox="1">
            <a:spLocks noChangeArrowheads="1"/>
          </p:cNvSpPr>
          <p:nvPr/>
        </p:nvSpPr>
        <p:spPr bwMode="auto">
          <a:xfrm>
            <a:off x="28046363" y="5121275"/>
            <a:ext cx="4117975" cy="641350"/>
          </a:xfrm>
          <a:prstGeom prst="rect">
            <a:avLst/>
          </a:prstGeom>
          <a:noFill/>
          <a:ln w="9525">
            <a:noFill/>
            <a:miter lim="800000"/>
            <a:headEnd/>
            <a:tailEnd/>
          </a:ln>
        </p:spPr>
        <p:txBody>
          <a:bodyPr wrap="none">
            <a:spAutoFit/>
          </a:bodyPr>
          <a:lstStyle/>
          <a:p>
            <a:r>
              <a:rPr lang="en-US" sz="3600" b="1">
                <a:latin typeface="Calibri" pitchFamily="34" charset="0"/>
              </a:rPr>
              <a:t>Canopy Composition</a:t>
            </a:r>
          </a:p>
        </p:txBody>
      </p:sp>
      <p:sp>
        <p:nvSpPr>
          <p:cNvPr id="50" name="TextBox 49"/>
          <p:cNvSpPr txBox="1"/>
          <p:nvPr/>
        </p:nvSpPr>
        <p:spPr>
          <a:xfrm>
            <a:off x="35472688" y="6904038"/>
            <a:ext cx="4090987" cy="5722937"/>
          </a:xfrm>
          <a:prstGeom prst="rect">
            <a:avLst/>
          </a:prstGeom>
          <a:noFill/>
        </p:spPr>
        <p:txBody>
          <a:bodyPr>
            <a:spAutoFit/>
          </a:bodyPr>
          <a:lstStyle/>
          <a:p>
            <a:pPr marL="342900" indent="-342900" defTabSz="2090044" fontAlgn="auto">
              <a:spcBef>
                <a:spcPts val="0"/>
              </a:spcBef>
              <a:spcAft>
                <a:spcPts val="0"/>
              </a:spcAft>
              <a:buFont typeface="Arial"/>
              <a:buChar char="•"/>
              <a:defRPr/>
            </a:pPr>
            <a:r>
              <a:rPr lang="en-US" sz="2400" dirty="0">
                <a:latin typeface="+mn-lt"/>
                <a:cs typeface="+mn-cs"/>
              </a:rPr>
              <a:t>Camera point and </a:t>
            </a:r>
            <a:r>
              <a:rPr lang="en-US" sz="2400" dirty="0" err="1">
                <a:latin typeface="+mn-lt"/>
                <a:cs typeface="+mn-cs"/>
              </a:rPr>
              <a:t>litterfall</a:t>
            </a:r>
            <a:r>
              <a:rPr lang="en-US" sz="2400" dirty="0">
                <a:latin typeface="+mn-lt"/>
                <a:cs typeface="+mn-cs"/>
              </a:rPr>
              <a:t> are most closely related (Figure 5). </a:t>
            </a:r>
          </a:p>
          <a:p>
            <a:pPr marL="342900" indent="-342900" defTabSz="2090044" fontAlgn="auto">
              <a:spcBef>
                <a:spcPts val="0"/>
              </a:spcBef>
              <a:spcAft>
                <a:spcPts val="0"/>
              </a:spcAft>
              <a:buFont typeface="Arial"/>
              <a:buChar char="•"/>
              <a:defRPr/>
            </a:pPr>
            <a:r>
              <a:rPr lang="en-US" sz="2400" dirty="0">
                <a:latin typeface="+mn-lt"/>
                <a:cs typeface="+mn-cs"/>
              </a:rPr>
              <a:t>While easy to collect, basal area cannot be used for more than analyzing general trends.</a:t>
            </a:r>
          </a:p>
          <a:p>
            <a:pPr marL="342900" indent="-342900" defTabSz="2090044" fontAlgn="auto">
              <a:spcBef>
                <a:spcPts val="0"/>
              </a:spcBef>
              <a:spcAft>
                <a:spcPts val="0"/>
              </a:spcAft>
              <a:buFont typeface="Arial"/>
              <a:buChar char="•"/>
              <a:defRPr/>
            </a:pPr>
            <a:r>
              <a:rPr lang="en-US" sz="2400" dirty="0">
                <a:latin typeface="+mn-lt"/>
                <a:cs typeface="+mn-cs"/>
              </a:rPr>
              <a:t>When a four-year retention rate is used for hemlock/spruce, camera point and </a:t>
            </a:r>
            <a:r>
              <a:rPr lang="en-US" sz="2400" dirty="0" err="1">
                <a:latin typeface="+mn-lt"/>
                <a:cs typeface="+mn-cs"/>
              </a:rPr>
              <a:t>litterfall</a:t>
            </a:r>
            <a:r>
              <a:rPr lang="en-US" sz="2400" dirty="0">
                <a:latin typeface="+mn-lt"/>
                <a:cs typeface="+mn-cs"/>
              </a:rPr>
              <a:t> become more similar. </a:t>
            </a:r>
          </a:p>
          <a:p>
            <a:pPr defTabSz="2090044" fontAlgn="auto">
              <a:spcBef>
                <a:spcPts val="0"/>
              </a:spcBef>
              <a:spcAft>
                <a:spcPts val="0"/>
              </a:spcAft>
              <a:defRPr/>
            </a:pPr>
            <a:endParaRPr lang="en-US" dirty="0">
              <a:latin typeface="+mn-lt"/>
              <a:cs typeface="+mn-cs"/>
            </a:endParaRPr>
          </a:p>
        </p:txBody>
      </p:sp>
      <p:sp>
        <p:nvSpPr>
          <p:cNvPr id="13334" name="TextBox 50"/>
          <p:cNvSpPr txBox="1">
            <a:spLocks noChangeArrowheads="1"/>
          </p:cNvSpPr>
          <p:nvPr/>
        </p:nvSpPr>
        <p:spPr bwMode="auto">
          <a:xfrm>
            <a:off x="28305125" y="17457738"/>
            <a:ext cx="3454400" cy="641350"/>
          </a:xfrm>
          <a:prstGeom prst="rect">
            <a:avLst/>
          </a:prstGeom>
          <a:noFill/>
          <a:ln w="9525">
            <a:noFill/>
            <a:miter lim="800000"/>
            <a:headEnd/>
            <a:tailEnd/>
          </a:ln>
        </p:spPr>
        <p:txBody>
          <a:bodyPr wrap="none">
            <a:spAutoFit/>
          </a:bodyPr>
          <a:lstStyle/>
          <a:p>
            <a:r>
              <a:rPr lang="en-US" sz="3600" b="1">
                <a:latin typeface="Calibri" pitchFamily="34" charset="0"/>
              </a:rPr>
              <a:t>Foliar Production</a:t>
            </a:r>
          </a:p>
        </p:txBody>
      </p:sp>
      <p:sp>
        <p:nvSpPr>
          <p:cNvPr id="52" name="TextBox 51"/>
          <p:cNvSpPr txBox="1"/>
          <p:nvPr/>
        </p:nvSpPr>
        <p:spPr>
          <a:xfrm>
            <a:off x="27719338" y="24949150"/>
            <a:ext cx="4416425" cy="4292600"/>
          </a:xfrm>
          <a:prstGeom prst="rect">
            <a:avLst/>
          </a:prstGeom>
          <a:noFill/>
        </p:spPr>
        <p:txBody>
          <a:bodyPr>
            <a:spAutoFit/>
          </a:bodyPr>
          <a:lstStyle/>
          <a:p>
            <a:pPr marL="342900" indent="-342900" defTabSz="2090044" fontAlgn="auto">
              <a:spcBef>
                <a:spcPts val="0"/>
              </a:spcBef>
              <a:spcAft>
                <a:spcPts val="0"/>
              </a:spcAft>
              <a:buFont typeface="Arial"/>
              <a:buChar char="•"/>
              <a:defRPr/>
            </a:pPr>
            <a:r>
              <a:rPr lang="en-US" sz="2400" dirty="0" err="1">
                <a:latin typeface="+mn-lt"/>
                <a:cs typeface="+mn-cs"/>
              </a:rPr>
              <a:t>Allometric</a:t>
            </a:r>
            <a:r>
              <a:rPr lang="en-US" sz="2400" dirty="0">
                <a:latin typeface="+mn-lt"/>
                <a:cs typeface="+mn-cs"/>
              </a:rPr>
              <a:t> equations used include all material under one inch though (Including twigs and stems). </a:t>
            </a:r>
          </a:p>
          <a:p>
            <a:pPr marL="342900" indent="-342900" defTabSz="2090044" fontAlgn="auto">
              <a:spcBef>
                <a:spcPts val="0"/>
              </a:spcBef>
              <a:spcAft>
                <a:spcPts val="0"/>
              </a:spcAft>
              <a:buFont typeface="Arial"/>
              <a:buChar char="•"/>
              <a:defRPr/>
            </a:pPr>
            <a:r>
              <a:rPr lang="en-US" sz="2400" dirty="0">
                <a:latin typeface="+mn-lt"/>
                <a:cs typeface="+mn-cs"/>
              </a:rPr>
              <a:t>When a twig retention rate of 12 years is applied to the data analysis of </a:t>
            </a:r>
            <a:r>
              <a:rPr lang="en-US" sz="2400" dirty="0" err="1">
                <a:latin typeface="+mn-lt"/>
                <a:cs typeface="+mn-cs"/>
              </a:rPr>
              <a:t>allometric</a:t>
            </a:r>
            <a:r>
              <a:rPr lang="en-US" sz="2400" dirty="0">
                <a:latin typeface="+mn-lt"/>
                <a:cs typeface="+mn-cs"/>
              </a:rPr>
              <a:t> equations the foliar production numbers are very similar (Figure 8).</a:t>
            </a:r>
          </a:p>
          <a:p>
            <a:pPr defTabSz="2090044" fontAlgn="auto">
              <a:spcBef>
                <a:spcPts val="0"/>
              </a:spcBef>
              <a:spcAft>
                <a:spcPts val="0"/>
              </a:spcAft>
              <a:defRPr/>
            </a:pPr>
            <a:endParaRPr lang="en-US" sz="3600" dirty="0">
              <a:latin typeface="+mn-lt"/>
              <a:cs typeface="+mn-cs"/>
            </a:endParaRPr>
          </a:p>
        </p:txBody>
      </p:sp>
      <p:sp>
        <p:nvSpPr>
          <p:cNvPr id="13336" name="TextBox 52"/>
          <p:cNvSpPr txBox="1">
            <a:spLocks noChangeArrowheads="1"/>
          </p:cNvSpPr>
          <p:nvPr/>
        </p:nvSpPr>
        <p:spPr bwMode="auto">
          <a:xfrm>
            <a:off x="35372675" y="19326225"/>
            <a:ext cx="4054475" cy="3378200"/>
          </a:xfrm>
          <a:prstGeom prst="rect">
            <a:avLst/>
          </a:prstGeom>
          <a:noFill/>
          <a:ln w="9525">
            <a:noFill/>
            <a:miter lim="800000"/>
            <a:headEnd/>
            <a:tailEnd/>
          </a:ln>
        </p:spPr>
        <p:txBody>
          <a:bodyPr>
            <a:spAutoFit/>
          </a:bodyPr>
          <a:lstStyle/>
          <a:p>
            <a:pPr marL="342900" indent="-342900">
              <a:buFont typeface="Arial" charset="0"/>
              <a:buChar char="•"/>
            </a:pPr>
            <a:r>
              <a:rPr lang="en-US" sz="2400">
                <a:latin typeface="Calibri" pitchFamily="34" charset="0"/>
              </a:rPr>
              <a:t>Litterfall collections and allometric equations based on DBH differed significantly in both annual and total biomass.</a:t>
            </a:r>
          </a:p>
          <a:p>
            <a:pPr marL="342900" indent="-342900">
              <a:buFont typeface="Arial" charset="0"/>
              <a:buChar char="•"/>
            </a:pPr>
            <a:r>
              <a:rPr lang="en-US" sz="2400">
                <a:latin typeface="Calibri" pitchFamily="34" charset="0"/>
              </a:rPr>
              <a:t>Allometric equations doubled litterfall in grams per meter squared (Figure 7).</a:t>
            </a:r>
          </a:p>
        </p:txBody>
      </p:sp>
      <p:sp>
        <p:nvSpPr>
          <p:cNvPr id="13337" name="Text Box 38"/>
          <p:cNvSpPr txBox="1">
            <a:spLocks noChangeArrowheads="1"/>
          </p:cNvSpPr>
          <p:nvPr/>
        </p:nvSpPr>
        <p:spPr bwMode="auto">
          <a:xfrm>
            <a:off x="20345400" y="11012488"/>
            <a:ext cx="5711825" cy="4838700"/>
          </a:xfrm>
          <a:prstGeom prst="rect">
            <a:avLst/>
          </a:prstGeom>
          <a:noFill/>
          <a:ln w="9525">
            <a:noFill/>
            <a:miter lim="800000"/>
            <a:headEnd/>
            <a:tailEnd/>
          </a:ln>
        </p:spPr>
        <p:txBody>
          <a:bodyPr>
            <a:spAutoFit/>
          </a:bodyPr>
          <a:lstStyle/>
          <a:p>
            <a:pPr defTabSz="914400">
              <a:spcBef>
                <a:spcPct val="50000"/>
              </a:spcBef>
            </a:pPr>
            <a:r>
              <a:rPr lang="en-US" sz="2400">
                <a:latin typeface="Calibri" pitchFamily="34" charset="0"/>
              </a:rPr>
              <a:t>and gridded eyepiece is mounted on a tripod and pointed straight up. Through this the user can see the canopy as well as the height of individual leaves. Using the grid as an optical quadrat the lens is focused on a leaf that is covered by a quadrat intersection. The observer now identifies the leaf species and height above the lens mount at which the leaf resides. By using these point-quadrat counts in the equation described by Aber (1979) a vertical profile of the canopy by species is derived (Smith &amp; Martin 2001.)</a:t>
            </a:r>
          </a:p>
        </p:txBody>
      </p:sp>
      <p:sp>
        <p:nvSpPr>
          <p:cNvPr id="13338" name="TextBox 5"/>
          <p:cNvSpPr txBox="1">
            <a:spLocks noChangeArrowheads="1"/>
          </p:cNvSpPr>
          <p:nvPr/>
        </p:nvSpPr>
        <p:spPr bwMode="auto">
          <a:xfrm>
            <a:off x="14470063" y="16057563"/>
            <a:ext cx="11390312" cy="9829800"/>
          </a:xfrm>
          <a:prstGeom prst="rect">
            <a:avLst/>
          </a:prstGeom>
          <a:noFill/>
          <a:ln w="9525">
            <a:noFill/>
            <a:miter lim="800000"/>
            <a:headEnd/>
            <a:tailEnd/>
          </a:ln>
        </p:spPr>
        <p:txBody>
          <a:bodyPr>
            <a:spAutoFit/>
          </a:bodyPr>
          <a:lstStyle/>
          <a:p>
            <a:pPr algn="ctr"/>
            <a:r>
              <a:rPr lang="en-US" sz="2400">
                <a:latin typeface="Calibri" pitchFamily="34" charset="0"/>
              </a:rPr>
              <a:t>		</a:t>
            </a:r>
          </a:p>
          <a:p>
            <a:r>
              <a:rPr lang="en-US" sz="2400">
                <a:latin typeface="Calibri" pitchFamily="34" charset="0"/>
              </a:rPr>
              <a:t>       3.</a:t>
            </a:r>
            <a:r>
              <a:rPr lang="en-US" sz="2400" b="1">
                <a:latin typeface="Calibri" pitchFamily="34" charset="0"/>
              </a:rPr>
              <a:t> </a:t>
            </a:r>
            <a:r>
              <a:rPr lang="en-US" sz="2400" b="1" u="sng">
                <a:latin typeface="Calibri" pitchFamily="34" charset="0"/>
              </a:rPr>
              <a:t>Litterfall</a:t>
            </a:r>
            <a:r>
              <a:rPr lang="en-US" sz="2400" b="1">
                <a:latin typeface="Calibri" pitchFamily="34" charset="0"/>
              </a:rPr>
              <a:t> </a:t>
            </a:r>
            <a:r>
              <a:rPr lang="en-US" sz="2400">
                <a:latin typeface="Calibri" pitchFamily="34" charset="0"/>
              </a:rPr>
              <a:t>– Within designated plots, laundry baskets are placed on the forest floor to collect falling leaf litter. Litter within these baskets is collected periodically throughout the year (usually 2-3 times</a:t>
            </a:r>
          </a:p>
          <a:p>
            <a:r>
              <a:rPr lang="en-US" sz="2400">
                <a:latin typeface="Calibri" pitchFamily="34" charset="0"/>
              </a:rPr>
              <a:t>in fall and once in spring before leaf-out, in order to </a:t>
            </a:r>
          </a:p>
          <a:p>
            <a:r>
              <a:rPr lang="en-US" sz="2400">
                <a:latin typeface="Calibri" pitchFamily="34" charset="0"/>
              </a:rPr>
              <a:t>capture a growing season) and sorted by species. </a:t>
            </a:r>
          </a:p>
          <a:p>
            <a:r>
              <a:rPr lang="en-US" sz="2400">
                <a:latin typeface="Calibri" pitchFamily="34" charset="0"/>
              </a:rPr>
              <a:t>Each species is then weighed and recorded to</a:t>
            </a:r>
          </a:p>
          <a:p>
            <a:r>
              <a:rPr lang="en-US" sz="2400">
                <a:latin typeface="Calibri" pitchFamily="34" charset="0"/>
              </a:rPr>
              <a:t>obtain percentages of composition. Final numbers</a:t>
            </a:r>
          </a:p>
          <a:p>
            <a:r>
              <a:rPr lang="en-US" sz="2400">
                <a:latin typeface="Calibri" pitchFamily="34" charset="0"/>
              </a:rPr>
              <a:t>can be extrapolated to assess total canopy</a:t>
            </a:r>
          </a:p>
          <a:p>
            <a:r>
              <a:rPr lang="en-US" sz="2400">
                <a:latin typeface="Calibri" pitchFamily="34" charset="0"/>
              </a:rPr>
              <a:t>composition of a given plot using the known </a:t>
            </a:r>
          </a:p>
          <a:p>
            <a:r>
              <a:rPr lang="en-US" sz="2400">
                <a:latin typeface="Calibri" pitchFamily="34" charset="0"/>
              </a:rPr>
              <a:t>area of the litterfall baskets. Retention time</a:t>
            </a:r>
          </a:p>
          <a:p>
            <a:r>
              <a:rPr lang="en-US" sz="2400">
                <a:latin typeface="Calibri" pitchFamily="34" charset="0"/>
              </a:rPr>
              <a:t>of coniferous trees is also taken into </a:t>
            </a:r>
          </a:p>
          <a:p>
            <a:r>
              <a:rPr lang="en-US" sz="2400">
                <a:latin typeface="Calibri" pitchFamily="34" charset="0"/>
              </a:rPr>
              <a:t>consideration during data analysis.</a:t>
            </a:r>
          </a:p>
          <a:p>
            <a:r>
              <a:rPr lang="en-US" sz="2400">
                <a:latin typeface="Calibri" pitchFamily="34" charset="0"/>
              </a:rPr>
              <a:t> </a:t>
            </a:r>
          </a:p>
          <a:p>
            <a:r>
              <a:rPr lang="en-US" sz="2400">
                <a:latin typeface="Calibri" pitchFamily="34" charset="0"/>
              </a:rPr>
              <a:t>Foliar production was estimated using two methods:</a:t>
            </a:r>
          </a:p>
          <a:p>
            <a:endParaRPr lang="en-US" sz="2400">
              <a:latin typeface="Calibri" pitchFamily="34" charset="0"/>
            </a:endParaRPr>
          </a:p>
          <a:p>
            <a:r>
              <a:rPr lang="en-US" sz="2400">
                <a:latin typeface="Calibri" pitchFamily="34" charset="0"/>
              </a:rPr>
              <a:t>     1. </a:t>
            </a:r>
            <a:r>
              <a:rPr lang="en-US" sz="2400" b="1">
                <a:latin typeface="Calibri" pitchFamily="34" charset="0"/>
              </a:rPr>
              <a:t>Litterfall </a:t>
            </a:r>
            <a:r>
              <a:rPr lang="en-US" sz="2400">
                <a:latin typeface="Calibri" pitchFamily="34" charset="0"/>
              </a:rPr>
              <a:t>– Same methods were used for data collection as described above. Retention time of coniferous trees was also taken into consideration when analyzing this data. </a:t>
            </a:r>
          </a:p>
          <a:p>
            <a:r>
              <a:rPr lang="en-US" sz="2400">
                <a:latin typeface="Calibri" pitchFamily="34" charset="0"/>
              </a:rPr>
              <a:t>      2. </a:t>
            </a:r>
            <a:r>
              <a:rPr lang="en-US" sz="2400" b="1">
                <a:latin typeface="Calibri" pitchFamily="34" charset="0"/>
              </a:rPr>
              <a:t>Allometric Equations </a:t>
            </a:r>
            <a:r>
              <a:rPr lang="en-US" sz="2400">
                <a:latin typeface="Calibri" pitchFamily="34" charset="0"/>
              </a:rPr>
              <a:t>– These equations were taken from Young (1980), who derived allometric equations through whole tree harvest,  and measured all components of a tree compared to the tree’s DBH.  Because we measured DBH of trees throughout all plots at our study site, we could simply use our measured DBH in the Young (1980) equations to calculate estimates of the amount of foliage a tree of the given size would have within its canopy. </a:t>
            </a:r>
          </a:p>
          <a:p>
            <a:endParaRPr lang="en-US" sz="2000">
              <a:latin typeface="Calibri" pitchFamily="34" charset="0"/>
            </a:endParaRPr>
          </a:p>
          <a:p>
            <a:endParaRPr lang="en-US" sz="2000">
              <a:latin typeface="Calibri" pitchFamily="34" charset="0"/>
            </a:endParaRPr>
          </a:p>
        </p:txBody>
      </p:sp>
      <p:pic>
        <p:nvPicPr>
          <p:cNvPr id="13339" name="Picture 41" descr="Screen Shot 2015-04-17 at 11.11.50 AM.png"/>
          <p:cNvPicPr>
            <a:picLocks noChangeAspect="1"/>
          </p:cNvPicPr>
          <p:nvPr/>
        </p:nvPicPr>
        <p:blipFill>
          <a:blip r:embed="rId10"/>
          <a:srcRect/>
          <a:stretch>
            <a:fillRect/>
          </a:stretch>
        </p:blipFill>
        <p:spPr bwMode="auto">
          <a:xfrm>
            <a:off x="21664613" y="17727613"/>
            <a:ext cx="3884612" cy="2559050"/>
          </a:xfrm>
          <a:prstGeom prst="rect">
            <a:avLst/>
          </a:prstGeom>
          <a:noFill/>
          <a:ln w="9525">
            <a:noFill/>
            <a:miter lim="800000"/>
            <a:headEnd/>
            <a:tailEnd/>
          </a:ln>
        </p:spPr>
      </p:pic>
      <p:sp>
        <p:nvSpPr>
          <p:cNvPr id="13340" name="TextBox 43"/>
          <p:cNvSpPr txBox="1">
            <a:spLocks noChangeArrowheads="1"/>
          </p:cNvSpPr>
          <p:nvPr/>
        </p:nvSpPr>
        <p:spPr bwMode="auto">
          <a:xfrm>
            <a:off x="17421225" y="8969375"/>
            <a:ext cx="3287713" cy="1006475"/>
          </a:xfrm>
          <a:prstGeom prst="rect">
            <a:avLst/>
          </a:prstGeom>
          <a:noFill/>
          <a:ln w="9525">
            <a:noFill/>
            <a:miter lim="800000"/>
            <a:headEnd/>
            <a:tailEnd/>
          </a:ln>
        </p:spPr>
        <p:txBody>
          <a:bodyPr>
            <a:spAutoFit/>
          </a:bodyPr>
          <a:lstStyle/>
          <a:p>
            <a:r>
              <a:rPr lang="en-US" sz="2000">
                <a:latin typeface="Calibri" pitchFamily="34" charset="0"/>
              </a:rPr>
              <a:t>Figure 2: Field technician measures basal area using a DBH tape.</a:t>
            </a:r>
          </a:p>
        </p:txBody>
      </p:sp>
      <p:sp>
        <p:nvSpPr>
          <p:cNvPr id="13341" name="TextBox 5"/>
          <p:cNvSpPr txBox="1">
            <a:spLocks noChangeArrowheads="1"/>
          </p:cNvSpPr>
          <p:nvPr/>
        </p:nvSpPr>
        <p:spPr bwMode="auto">
          <a:xfrm>
            <a:off x="14470063" y="3506788"/>
            <a:ext cx="11390312" cy="8308975"/>
          </a:xfrm>
          <a:prstGeom prst="rect">
            <a:avLst/>
          </a:prstGeom>
          <a:noFill/>
          <a:ln w="9525">
            <a:noFill/>
            <a:miter lim="800000"/>
            <a:headEnd/>
            <a:tailEnd/>
          </a:ln>
        </p:spPr>
        <p:txBody>
          <a:bodyPr>
            <a:spAutoFit/>
          </a:bodyPr>
          <a:lstStyle/>
          <a:p>
            <a:pPr algn="ctr"/>
            <a:endParaRPr lang="en-US" sz="5400">
              <a:latin typeface="Calibri" pitchFamily="34" charset="0"/>
            </a:endParaRPr>
          </a:p>
          <a:p>
            <a:pPr algn="ctr"/>
            <a:r>
              <a:rPr lang="en-US" sz="5400" b="1">
                <a:solidFill>
                  <a:srgbClr val="984807"/>
                </a:solidFill>
                <a:latin typeface="Calibri" pitchFamily="34" charset="0"/>
              </a:rPr>
              <a:t>Methods</a:t>
            </a:r>
            <a:r>
              <a:rPr lang="en-US" sz="5400">
                <a:latin typeface="Calibri" pitchFamily="34" charset="0"/>
              </a:rPr>
              <a:t> </a:t>
            </a:r>
          </a:p>
          <a:p>
            <a:endParaRPr lang="en-US" sz="2400">
              <a:latin typeface="Calibri" pitchFamily="34" charset="0"/>
            </a:endParaRPr>
          </a:p>
          <a:p>
            <a:r>
              <a:rPr lang="en-US" sz="2400">
                <a:latin typeface="Calibri" pitchFamily="34" charset="0"/>
              </a:rPr>
              <a:t>Canopy composition was estimated using three methods:</a:t>
            </a:r>
          </a:p>
          <a:p>
            <a:r>
              <a:rPr lang="en-US" sz="2400">
                <a:latin typeface="Calibri" pitchFamily="34" charset="0"/>
              </a:rPr>
              <a:t>      1.  </a:t>
            </a:r>
            <a:r>
              <a:rPr lang="en-US" sz="2400" b="1" u="sng">
                <a:latin typeface="Calibri" pitchFamily="34" charset="0"/>
              </a:rPr>
              <a:t>Percent Basal Area </a:t>
            </a:r>
            <a:r>
              <a:rPr lang="en-US" sz="2400">
                <a:latin typeface="Calibri" pitchFamily="34" charset="0"/>
              </a:rPr>
              <a:t>– Diameter at breast height (DBH) is measured and recorded by species for all trees within a plot. The percentage of total stem basal area of a species is then used to</a:t>
            </a:r>
          </a:p>
          <a:p>
            <a:r>
              <a:rPr lang="en-US" sz="2400">
                <a:latin typeface="Calibri" pitchFamily="34" charset="0"/>
              </a:rPr>
              <a:t>estimate canopy composition, </a:t>
            </a:r>
          </a:p>
          <a:p>
            <a:r>
              <a:rPr lang="en-US" sz="2400">
                <a:latin typeface="Calibri" pitchFamily="34" charset="0"/>
              </a:rPr>
              <a:t>assuming the relationship of stem size </a:t>
            </a:r>
          </a:p>
          <a:p>
            <a:r>
              <a:rPr lang="en-US" sz="2400">
                <a:latin typeface="Calibri" pitchFamily="34" charset="0"/>
              </a:rPr>
              <a:t>is equivalent to the relationship of foliage </a:t>
            </a:r>
          </a:p>
          <a:p>
            <a:r>
              <a:rPr lang="en-US" sz="2400">
                <a:latin typeface="Calibri" pitchFamily="34" charset="0"/>
              </a:rPr>
              <a:t>within the canopy.  </a:t>
            </a:r>
          </a:p>
          <a:p>
            <a:endParaRPr lang="en-US" sz="2400">
              <a:latin typeface="Calibri" pitchFamily="34" charset="0"/>
            </a:endParaRPr>
          </a:p>
          <a:p>
            <a:endParaRPr lang="en-US" sz="2400">
              <a:latin typeface="Calibri" pitchFamily="34" charset="0"/>
            </a:endParaRPr>
          </a:p>
          <a:p>
            <a:endParaRPr lang="en-US" sz="2400">
              <a:latin typeface="Calibri" pitchFamily="34" charset="0"/>
            </a:endParaRPr>
          </a:p>
          <a:p>
            <a:endParaRPr lang="en-US" sz="2400">
              <a:latin typeface="Calibri" pitchFamily="34" charset="0"/>
            </a:endParaRPr>
          </a:p>
          <a:p>
            <a:endParaRPr lang="en-US" sz="2400">
              <a:latin typeface="Calibri" pitchFamily="34" charset="0"/>
            </a:endParaRPr>
          </a:p>
          <a:p>
            <a:endParaRPr lang="en-US" sz="2400">
              <a:latin typeface="Calibri" pitchFamily="34" charset="0"/>
            </a:endParaRPr>
          </a:p>
          <a:p>
            <a:r>
              <a:rPr lang="en-US" sz="2400">
                <a:latin typeface="Calibri" pitchFamily="34" charset="0"/>
              </a:rPr>
              <a:t>      2. </a:t>
            </a:r>
            <a:r>
              <a:rPr lang="en-US" sz="2400" b="1" u="sng">
                <a:latin typeface="Calibri" pitchFamily="34" charset="0"/>
              </a:rPr>
              <a:t>Camera Point-Quadrat </a:t>
            </a:r>
            <a:r>
              <a:rPr lang="en-US" sz="2400">
                <a:latin typeface="Calibri" pitchFamily="34" charset="0"/>
              </a:rPr>
              <a:t>– A standard SLR camera equipped with a telephoto lens		</a:t>
            </a:r>
          </a:p>
          <a:p>
            <a:r>
              <a:rPr lang="en-US" sz="2400">
                <a:latin typeface="Calibri" pitchFamily="34" charset="0"/>
              </a:rPr>
              <a:t>       </a:t>
            </a:r>
            <a:endParaRPr lang="en-US" sz="2000">
              <a:latin typeface="Calibri" pitchFamily="34" charset="0"/>
            </a:endParaRPr>
          </a:p>
        </p:txBody>
      </p:sp>
      <p:sp>
        <p:nvSpPr>
          <p:cNvPr id="13342" name="TextBox 44"/>
          <p:cNvSpPr txBox="1">
            <a:spLocks noChangeArrowheads="1"/>
          </p:cNvSpPr>
          <p:nvPr/>
        </p:nvSpPr>
        <p:spPr bwMode="auto">
          <a:xfrm>
            <a:off x="14773275" y="15068550"/>
            <a:ext cx="5576888" cy="701675"/>
          </a:xfrm>
          <a:prstGeom prst="rect">
            <a:avLst/>
          </a:prstGeom>
          <a:noFill/>
          <a:ln w="9525">
            <a:noFill/>
            <a:miter lim="800000"/>
            <a:headEnd/>
            <a:tailEnd/>
          </a:ln>
        </p:spPr>
        <p:txBody>
          <a:bodyPr>
            <a:spAutoFit/>
          </a:bodyPr>
          <a:lstStyle/>
          <a:p>
            <a:r>
              <a:rPr lang="en-US" sz="2000">
                <a:latin typeface="Calibri" pitchFamily="34" charset="0"/>
              </a:rPr>
              <a:t>Figure 3: A forest canopy as seen through the viewfinder using the gridded eyepiece.</a:t>
            </a:r>
          </a:p>
        </p:txBody>
      </p:sp>
      <p:sp>
        <p:nvSpPr>
          <p:cNvPr id="2" name="TextBox 1"/>
          <p:cNvSpPr txBox="1"/>
          <p:nvPr/>
        </p:nvSpPr>
        <p:spPr>
          <a:xfrm>
            <a:off x="28003500" y="12696825"/>
            <a:ext cx="4089400" cy="3743325"/>
          </a:xfrm>
          <a:prstGeom prst="rect">
            <a:avLst/>
          </a:prstGeom>
          <a:noFill/>
        </p:spPr>
        <p:txBody>
          <a:bodyPr>
            <a:spAutoFit/>
          </a:bodyPr>
          <a:lstStyle/>
          <a:p>
            <a:pPr marL="342900" indent="-342900">
              <a:buFont typeface="Arial"/>
              <a:buChar char="•"/>
              <a:defRPr/>
            </a:pPr>
            <a:r>
              <a:rPr lang="en-US" sz="2400" dirty="0"/>
              <a:t>Basal area vs. </a:t>
            </a:r>
            <a:r>
              <a:rPr lang="en-US" sz="2400" dirty="0" err="1"/>
              <a:t>litterfall</a:t>
            </a:r>
            <a:r>
              <a:rPr lang="en-US" sz="2400" dirty="0"/>
              <a:t>         R</a:t>
            </a:r>
            <a:r>
              <a:rPr lang="en-US" sz="2400" baseline="30000" dirty="0"/>
              <a:t>2</a:t>
            </a:r>
            <a:r>
              <a:rPr lang="en-US" sz="2400" dirty="0"/>
              <a:t> = .53 and slope = .87</a:t>
            </a:r>
          </a:p>
          <a:p>
            <a:pPr>
              <a:defRPr/>
            </a:pPr>
            <a:endParaRPr lang="en-US" sz="2400" dirty="0"/>
          </a:p>
          <a:p>
            <a:pPr marL="342900" indent="-342900">
              <a:buFont typeface="Arial"/>
              <a:buChar char="•"/>
              <a:defRPr/>
            </a:pPr>
            <a:r>
              <a:rPr lang="en-US" sz="2400" dirty="0"/>
              <a:t>Three year retention time camera point vs. </a:t>
            </a:r>
            <a:r>
              <a:rPr lang="en-US" sz="2400" dirty="0" err="1"/>
              <a:t>litterfall</a:t>
            </a:r>
            <a:r>
              <a:rPr lang="en-US" sz="2400" dirty="0"/>
              <a:t>   R</a:t>
            </a:r>
            <a:r>
              <a:rPr lang="en-US" sz="2400" baseline="30000" dirty="0"/>
              <a:t>2 </a:t>
            </a:r>
            <a:r>
              <a:rPr lang="en-US" sz="2400" dirty="0"/>
              <a:t>= .89 and slope = 1.07</a:t>
            </a:r>
          </a:p>
          <a:p>
            <a:pPr>
              <a:defRPr/>
            </a:pPr>
            <a:endParaRPr lang="en-US" sz="2400" dirty="0"/>
          </a:p>
          <a:p>
            <a:pPr marL="342900" indent="-342900">
              <a:buFont typeface="Arial"/>
              <a:buChar char="•"/>
              <a:defRPr/>
            </a:pPr>
            <a:r>
              <a:rPr lang="en-US" sz="2400" dirty="0"/>
              <a:t>Four year retention time camera point </a:t>
            </a:r>
            <a:r>
              <a:rPr lang="en-US" sz="2400" dirty="0" err="1"/>
              <a:t>vs</a:t>
            </a:r>
            <a:r>
              <a:rPr lang="en-US" sz="2400" dirty="0"/>
              <a:t> </a:t>
            </a:r>
            <a:r>
              <a:rPr lang="en-US" sz="2400" dirty="0" err="1"/>
              <a:t>litterfall</a:t>
            </a:r>
            <a:r>
              <a:rPr lang="en-US" sz="2400" dirty="0"/>
              <a:t> R</a:t>
            </a:r>
            <a:r>
              <a:rPr lang="en-US" sz="2400" baseline="30000" dirty="0"/>
              <a:t>2</a:t>
            </a:r>
            <a:r>
              <a:rPr lang="en-US" sz="2400" dirty="0"/>
              <a:t> = .97 and slope = 1.10</a:t>
            </a:r>
          </a:p>
        </p:txBody>
      </p:sp>
      <p:sp>
        <p:nvSpPr>
          <p:cNvPr id="13344" name="TextBox 2"/>
          <p:cNvSpPr txBox="1">
            <a:spLocks noChangeArrowheads="1"/>
          </p:cNvSpPr>
          <p:nvPr/>
        </p:nvSpPr>
        <p:spPr bwMode="auto">
          <a:xfrm>
            <a:off x="28305125" y="11941175"/>
            <a:ext cx="3317875" cy="519113"/>
          </a:xfrm>
          <a:prstGeom prst="rect">
            <a:avLst/>
          </a:prstGeom>
          <a:noFill/>
          <a:ln w="9525">
            <a:noFill/>
            <a:miter lim="800000"/>
            <a:headEnd/>
            <a:tailEnd/>
          </a:ln>
        </p:spPr>
        <p:txBody>
          <a:bodyPr wrap="none">
            <a:spAutoFit/>
          </a:bodyPr>
          <a:lstStyle/>
          <a:p>
            <a:r>
              <a:rPr lang="en-US" sz="2800" u="sng"/>
              <a:t>R</a:t>
            </a:r>
            <a:r>
              <a:rPr lang="en-US" sz="2800" u="sng" baseline="30000"/>
              <a:t>2 </a:t>
            </a:r>
            <a:r>
              <a:rPr lang="en-US" sz="2800" u="sng"/>
              <a:t>and slope values</a:t>
            </a:r>
          </a:p>
        </p:txBody>
      </p:sp>
      <p:pic>
        <p:nvPicPr>
          <p:cNvPr id="13354" name="Picture 42" descr="CitingEPSCoR"/>
          <p:cNvPicPr>
            <a:picLocks noChangeAspect="1" noChangeArrowheads="1"/>
          </p:cNvPicPr>
          <p:nvPr/>
        </p:nvPicPr>
        <p:blipFill>
          <a:blip r:embed="rId11"/>
          <a:srcRect r="23241" b="26532"/>
          <a:stretch>
            <a:fillRect/>
          </a:stretch>
        </p:blipFill>
        <p:spPr bwMode="auto">
          <a:xfrm>
            <a:off x="1200150" y="1046163"/>
            <a:ext cx="5819775" cy="1560512"/>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Apothecary.thmx</Template>
  <TotalTime>3495</TotalTime>
  <Words>1081</Words>
  <Application>Microsoft Macintosh PowerPoint</Application>
  <PresentationFormat>Custom</PresentationFormat>
  <Paragraphs>85</Paragraphs>
  <Slides>1</Slides>
  <Notes>0</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1</vt:i4>
      </vt:variant>
    </vt:vector>
  </HeadingPairs>
  <TitlesOfParts>
    <vt:vector size="4" baseType="lpstr">
      <vt:lpstr>Arial</vt:lpstr>
      <vt:lpstr>Calibri</vt:lpstr>
      <vt:lpstr>Office Theme</vt:lpstr>
      <vt:lpstr>Comparison of Multiple Methods Used to Estimate Foliar Production and Canopy Composition of a Forest Jake DeBow, Andrew Ouimette, Lucie Lepine, University of New Hampshire, Durham, NH</vt:lpstr>
    </vt:vector>
  </TitlesOfParts>
  <Manager/>
  <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Comparison of Multiple Methods Used to Estimate Foliar Production and Canopy Composition of a Forest Jake DeBow, Andrew Ouimete, Lucie Lepine</dc:title>
  <dc:subject/>
  <dc:creator>Jacob Debow</dc:creator>
  <cp:keywords/>
  <dc:description/>
  <cp:lastModifiedBy>lucie</cp:lastModifiedBy>
  <cp:revision>51</cp:revision>
  <dcterms:created xsi:type="dcterms:W3CDTF">2015-04-10T16:32:31Z</dcterms:created>
  <dcterms:modified xsi:type="dcterms:W3CDTF">2015-04-22T20:24:40Z</dcterms:modified>
  <cp:category/>
</cp:coreProperties>
</file>