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style2.xml" ContentType="application/vnd.ms-office.chartstyle+xml"/>
  <Override PartName="/ppt/charts/colors2.xml" ContentType="application/vnd.ms-office.chartcolor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Lst>
  <p:sldSz cx="40233600" cy="32918400"/>
  <p:notesSz cx="6858000" cy="9144000"/>
  <p:defaultTextStyle>
    <a:defPPr>
      <a:defRPr lang="en-US"/>
    </a:defPPr>
    <a:lvl1pPr marL="0" algn="l" defTabSz="3511296" rtl="0" eaLnBrk="1" latinLnBrk="0" hangingPunct="1">
      <a:defRPr sz="6912" kern="1200">
        <a:solidFill>
          <a:schemeClr val="tx1"/>
        </a:solidFill>
        <a:latin typeface="+mn-lt"/>
        <a:ea typeface="+mn-ea"/>
        <a:cs typeface="+mn-cs"/>
      </a:defRPr>
    </a:lvl1pPr>
    <a:lvl2pPr marL="1755648" algn="l" defTabSz="3511296" rtl="0" eaLnBrk="1" latinLnBrk="0" hangingPunct="1">
      <a:defRPr sz="6912" kern="1200">
        <a:solidFill>
          <a:schemeClr val="tx1"/>
        </a:solidFill>
        <a:latin typeface="+mn-lt"/>
        <a:ea typeface="+mn-ea"/>
        <a:cs typeface="+mn-cs"/>
      </a:defRPr>
    </a:lvl2pPr>
    <a:lvl3pPr marL="3511296" algn="l" defTabSz="3511296" rtl="0" eaLnBrk="1" latinLnBrk="0" hangingPunct="1">
      <a:defRPr sz="6912" kern="1200">
        <a:solidFill>
          <a:schemeClr val="tx1"/>
        </a:solidFill>
        <a:latin typeface="+mn-lt"/>
        <a:ea typeface="+mn-ea"/>
        <a:cs typeface="+mn-cs"/>
      </a:defRPr>
    </a:lvl3pPr>
    <a:lvl4pPr marL="5266944" algn="l" defTabSz="3511296" rtl="0" eaLnBrk="1" latinLnBrk="0" hangingPunct="1">
      <a:defRPr sz="6912" kern="1200">
        <a:solidFill>
          <a:schemeClr val="tx1"/>
        </a:solidFill>
        <a:latin typeface="+mn-lt"/>
        <a:ea typeface="+mn-ea"/>
        <a:cs typeface="+mn-cs"/>
      </a:defRPr>
    </a:lvl4pPr>
    <a:lvl5pPr marL="7022592" algn="l" defTabSz="3511296" rtl="0" eaLnBrk="1" latinLnBrk="0" hangingPunct="1">
      <a:defRPr sz="6912" kern="1200">
        <a:solidFill>
          <a:schemeClr val="tx1"/>
        </a:solidFill>
        <a:latin typeface="+mn-lt"/>
        <a:ea typeface="+mn-ea"/>
        <a:cs typeface="+mn-cs"/>
      </a:defRPr>
    </a:lvl5pPr>
    <a:lvl6pPr marL="8778240" algn="l" defTabSz="3511296" rtl="0" eaLnBrk="1" latinLnBrk="0" hangingPunct="1">
      <a:defRPr sz="6912" kern="1200">
        <a:solidFill>
          <a:schemeClr val="tx1"/>
        </a:solidFill>
        <a:latin typeface="+mn-lt"/>
        <a:ea typeface="+mn-ea"/>
        <a:cs typeface="+mn-cs"/>
      </a:defRPr>
    </a:lvl6pPr>
    <a:lvl7pPr marL="10533888" algn="l" defTabSz="3511296" rtl="0" eaLnBrk="1" latinLnBrk="0" hangingPunct="1">
      <a:defRPr sz="6912" kern="1200">
        <a:solidFill>
          <a:schemeClr val="tx1"/>
        </a:solidFill>
        <a:latin typeface="+mn-lt"/>
        <a:ea typeface="+mn-ea"/>
        <a:cs typeface="+mn-cs"/>
      </a:defRPr>
    </a:lvl7pPr>
    <a:lvl8pPr marL="12289536" algn="l" defTabSz="3511296" rtl="0" eaLnBrk="1" latinLnBrk="0" hangingPunct="1">
      <a:defRPr sz="6912" kern="1200">
        <a:solidFill>
          <a:schemeClr val="tx1"/>
        </a:solidFill>
        <a:latin typeface="+mn-lt"/>
        <a:ea typeface="+mn-ea"/>
        <a:cs typeface="+mn-cs"/>
      </a:defRPr>
    </a:lvl8pPr>
    <a:lvl9pPr marL="14045184" algn="l" defTabSz="3511296" rtl="0" eaLnBrk="1" latinLnBrk="0" hangingPunct="1">
      <a:defRPr sz="6912" kern="1200">
        <a:solidFill>
          <a:schemeClr val="tx1"/>
        </a:solidFill>
        <a:latin typeface="+mn-lt"/>
        <a:ea typeface="+mn-ea"/>
        <a:cs typeface="+mn-cs"/>
      </a:defRPr>
    </a:lvl9pPr>
  </p:defaultTextStyle>
  <p:extLst>
    <p:ext uri="{EFAFB233-063F-42B5-8137-9DF3F51BA10A}">
      <p15:sldGuideLst xmlns="" xmlns:p15="http://schemas.microsoft.com/office/powerpoint/2012/main">
        <p15:guide id="1" pos="12672" userDrawn="1">
          <p15:clr>
            <a:srgbClr val="A4A3A4"/>
          </p15:clr>
        </p15:guide>
        <p15:guide id="2" orient="horz"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500" autoAdjust="0"/>
    <p:restoredTop sz="94533" autoAdjust="0"/>
  </p:normalViewPr>
  <p:slideViewPr>
    <p:cSldViewPr snapToGrid="0">
      <p:cViewPr>
        <p:scale>
          <a:sx n="10" d="100"/>
          <a:sy n="10" d="100"/>
        </p:scale>
        <p:origin x="-4338" y="-1458"/>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i="0" dirty="0" smtClean="0"/>
              <a:t>LMA </a:t>
            </a:r>
            <a:r>
              <a:rPr lang="en-US" i="0" baseline="0" dirty="0" smtClean="0"/>
              <a:t>Versus Height in the Canopy</a:t>
            </a:r>
            <a:endParaRPr lang="en-US" i="0" dirty="0"/>
          </a:p>
        </c:rich>
      </c:tx>
      <c:layout/>
      <c:overlay val="0"/>
      <c:spPr>
        <a:noFill/>
        <a:ln w="25400">
          <a:noFill/>
        </a:ln>
      </c:spPr>
    </c:title>
    <c:autoTitleDeleted val="0"/>
    <c:plotArea>
      <c:layout>
        <c:manualLayout>
          <c:layoutTarget val="inner"/>
          <c:xMode val="edge"/>
          <c:yMode val="edge"/>
          <c:x val="0.18665389274174599"/>
          <c:y val="0.14492696066437621"/>
          <c:w val="0.78699683601270476"/>
          <c:h val="0.7125680868690274"/>
        </c:manualLayout>
      </c:layout>
      <c:scatterChart>
        <c:scatterStyle val="lineMarker"/>
        <c:varyColors val="0"/>
        <c:ser>
          <c:idx val="0"/>
          <c:order val="0"/>
          <c:spPr>
            <a:ln w="19050">
              <a:noFill/>
            </a:ln>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manualLayout>
                  <c:x val="1.5868110236220472E-2"/>
                  <c:y val="0.26738152522601344"/>
                </c:manualLayout>
              </c:layout>
              <c:numFmt formatCode="General" sourceLinked="0"/>
              <c:spPr>
                <a:noFill/>
                <a:ln w="25400">
                  <a:noFill/>
                </a:ln>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trendlineLbl>
          </c:trendline>
          <c:xVal>
            <c:numRef>
              <c:f>[computations.xls]Sheet1!$Q$80:$Q$139</c:f>
              <c:numCache>
                <c:formatCode>General</c:formatCode>
                <c:ptCount val="60"/>
                <c:pt idx="0">
                  <c:v>1.4</c:v>
                </c:pt>
                <c:pt idx="1">
                  <c:v>1.4</c:v>
                </c:pt>
                <c:pt idx="2">
                  <c:v>1.4</c:v>
                </c:pt>
                <c:pt idx="3">
                  <c:v>1.4</c:v>
                </c:pt>
                <c:pt idx="4">
                  <c:v>1.4</c:v>
                </c:pt>
                <c:pt idx="5">
                  <c:v>1.6</c:v>
                </c:pt>
                <c:pt idx="6">
                  <c:v>2.1</c:v>
                </c:pt>
                <c:pt idx="7">
                  <c:v>2.2999999999999998</c:v>
                </c:pt>
                <c:pt idx="8">
                  <c:v>2.2999999999999998</c:v>
                </c:pt>
                <c:pt idx="9">
                  <c:v>2.4</c:v>
                </c:pt>
                <c:pt idx="10">
                  <c:v>2.6</c:v>
                </c:pt>
                <c:pt idx="11">
                  <c:v>3.3</c:v>
                </c:pt>
                <c:pt idx="12">
                  <c:v>3.5</c:v>
                </c:pt>
                <c:pt idx="13">
                  <c:v>6.5</c:v>
                </c:pt>
                <c:pt idx="14">
                  <c:v>6.5</c:v>
                </c:pt>
                <c:pt idx="15">
                  <c:v>6.5</c:v>
                </c:pt>
                <c:pt idx="16">
                  <c:v>6.8</c:v>
                </c:pt>
                <c:pt idx="17">
                  <c:v>6.9</c:v>
                </c:pt>
                <c:pt idx="18">
                  <c:v>7.2</c:v>
                </c:pt>
                <c:pt idx="19">
                  <c:v>7.6</c:v>
                </c:pt>
                <c:pt idx="20">
                  <c:v>7.8</c:v>
                </c:pt>
                <c:pt idx="21">
                  <c:v>8.1999999999999993</c:v>
                </c:pt>
                <c:pt idx="22">
                  <c:v>8.3000000000000007</c:v>
                </c:pt>
                <c:pt idx="23">
                  <c:v>8.6</c:v>
                </c:pt>
                <c:pt idx="24">
                  <c:v>9.1</c:v>
                </c:pt>
                <c:pt idx="25">
                  <c:v>9.1999999999999993</c:v>
                </c:pt>
                <c:pt idx="26">
                  <c:v>9.4</c:v>
                </c:pt>
                <c:pt idx="27">
                  <c:v>9.6999999999999993</c:v>
                </c:pt>
                <c:pt idx="28">
                  <c:v>10</c:v>
                </c:pt>
                <c:pt idx="29">
                  <c:v>10.4</c:v>
                </c:pt>
                <c:pt idx="30">
                  <c:v>11.4</c:v>
                </c:pt>
                <c:pt idx="31">
                  <c:v>11.4</c:v>
                </c:pt>
                <c:pt idx="32">
                  <c:v>11.8</c:v>
                </c:pt>
                <c:pt idx="33">
                  <c:v>11.8</c:v>
                </c:pt>
                <c:pt idx="34">
                  <c:v>11.9</c:v>
                </c:pt>
                <c:pt idx="35">
                  <c:v>12.1</c:v>
                </c:pt>
                <c:pt idx="36">
                  <c:v>12.4</c:v>
                </c:pt>
                <c:pt idx="37">
                  <c:v>12.4</c:v>
                </c:pt>
                <c:pt idx="38">
                  <c:v>12.6</c:v>
                </c:pt>
                <c:pt idx="39">
                  <c:v>12.7</c:v>
                </c:pt>
                <c:pt idx="40">
                  <c:v>12.9</c:v>
                </c:pt>
                <c:pt idx="41">
                  <c:v>13.1</c:v>
                </c:pt>
                <c:pt idx="42">
                  <c:v>13.5</c:v>
                </c:pt>
                <c:pt idx="43">
                  <c:v>14.1</c:v>
                </c:pt>
                <c:pt idx="44">
                  <c:v>14.1</c:v>
                </c:pt>
                <c:pt idx="45">
                  <c:v>14.3</c:v>
                </c:pt>
                <c:pt idx="46">
                  <c:v>14.3</c:v>
                </c:pt>
                <c:pt idx="47">
                  <c:v>14.8</c:v>
                </c:pt>
                <c:pt idx="48">
                  <c:v>15</c:v>
                </c:pt>
                <c:pt idx="49">
                  <c:v>15.7</c:v>
                </c:pt>
                <c:pt idx="50">
                  <c:v>16</c:v>
                </c:pt>
                <c:pt idx="51">
                  <c:v>16</c:v>
                </c:pt>
                <c:pt idx="52">
                  <c:v>16.100000000000001</c:v>
                </c:pt>
                <c:pt idx="53">
                  <c:v>16.2</c:v>
                </c:pt>
                <c:pt idx="54">
                  <c:v>16.5</c:v>
                </c:pt>
                <c:pt idx="55">
                  <c:v>16.7</c:v>
                </c:pt>
                <c:pt idx="56">
                  <c:v>16.8</c:v>
                </c:pt>
                <c:pt idx="57">
                  <c:v>16.899999999999999</c:v>
                </c:pt>
                <c:pt idx="58">
                  <c:v>17.7</c:v>
                </c:pt>
                <c:pt idx="59">
                  <c:v>18.7</c:v>
                </c:pt>
              </c:numCache>
            </c:numRef>
          </c:xVal>
          <c:yVal>
            <c:numRef>
              <c:f>[computations.xls]Sheet1!$H$80:$H$139</c:f>
              <c:numCache>
                <c:formatCode>0.000</c:formatCode>
                <c:ptCount val="60"/>
                <c:pt idx="0">
                  <c:v>27.23177723177723</c:v>
                </c:pt>
                <c:pt idx="1">
                  <c:v>25.18427518427518</c:v>
                </c:pt>
                <c:pt idx="2">
                  <c:v>26.208026208026208</c:v>
                </c:pt>
                <c:pt idx="3">
                  <c:v>26.412776412776413</c:v>
                </c:pt>
                <c:pt idx="4">
                  <c:v>23.751023751023748</c:v>
                </c:pt>
                <c:pt idx="5">
                  <c:v>39.926289926289925</c:v>
                </c:pt>
                <c:pt idx="6">
                  <c:v>24.774774774774773</c:v>
                </c:pt>
                <c:pt idx="7">
                  <c:v>30.507780507780502</c:v>
                </c:pt>
                <c:pt idx="8">
                  <c:v>59.582000000000001</c:v>
                </c:pt>
                <c:pt idx="9">
                  <c:v>25.798525798525795</c:v>
                </c:pt>
                <c:pt idx="10">
                  <c:v>21.498771498771493</c:v>
                </c:pt>
                <c:pt idx="11">
                  <c:v>26.617526617526615</c:v>
                </c:pt>
                <c:pt idx="12">
                  <c:v>82.105000000000004</c:v>
                </c:pt>
                <c:pt idx="13">
                  <c:v>30.917280917280912</c:v>
                </c:pt>
                <c:pt idx="14">
                  <c:v>33.579033579033577</c:v>
                </c:pt>
                <c:pt idx="15">
                  <c:v>29.688779688779682</c:v>
                </c:pt>
                <c:pt idx="16">
                  <c:v>29.893529893529891</c:v>
                </c:pt>
                <c:pt idx="17">
                  <c:v>38.697788697788695</c:v>
                </c:pt>
                <c:pt idx="18">
                  <c:v>54.054054054054056</c:v>
                </c:pt>
                <c:pt idx="19">
                  <c:v>59.99180999180998</c:v>
                </c:pt>
                <c:pt idx="20">
                  <c:v>34.398034398034397</c:v>
                </c:pt>
                <c:pt idx="21">
                  <c:v>39.72153972153972</c:v>
                </c:pt>
                <c:pt idx="22">
                  <c:v>38.288288288288285</c:v>
                </c:pt>
                <c:pt idx="23">
                  <c:v>33.374283374283372</c:v>
                </c:pt>
                <c:pt idx="24">
                  <c:v>42.997542997542986</c:v>
                </c:pt>
                <c:pt idx="25">
                  <c:v>48.935298935298931</c:v>
                </c:pt>
                <c:pt idx="26">
                  <c:v>36.240786240786235</c:v>
                </c:pt>
                <c:pt idx="27">
                  <c:v>39.926289926289925</c:v>
                </c:pt>
                <c:pt idx="28">
                  <c:v>94.185000000000002</c:v>
                </c:pt>
                <c:pt idx="29">
                  <c:v>26.208026208026208</c:v>
                </c:pt>
                <c:pt idx="30">
                  <c:v>39.516789516789515</c:v>
                </c:pt>
                <c:pt idx="31">
                  <c:v>39.31203931203931</c:v>
                </c:pt>
                <c:pt idx="32">
                  <c:v>40.54054054054054</c:v>
                </c:pt>
                <c:pt idx="33">
                  <c:v>51.187551187551186</c:v>
                </c:pt>
                <c:pt idx="34">
                  <c:v>46.068796068796068</c:v>
                </c:pt>
                <c:pt idx="35">
                  <c:v>62.44881244881244</c:v>
                </c:pt>
                <c:pt idx="36">
                  <c:v>57.534807534807534</c:v>
                </c:pt>
                <c:pt idx="37">
                  <c:v>35.421785421785415</c:v>
                </c:pt>
                <c:pt idx="38">
                  <c:v>46.478296478296471</c:v>
                </c:pt>
                <c:pt idx="39">
                  <c:v>50.778050778050776</c:v>
                </c:pt>
                <c:pt idx="40">
                  <c:v>57.125307125307124</c:v>
                </c:pt>
                <c:pt idx="41">
                  <c:v>23.751000000000001</c:v>
                </c:pt>
                <c:pt idx="42">
                  <c:v>67.772317772317763</c:v>
                </c:pt>
                <c:pt idx="43">
                  <c:v>48.730548730548719</c:v>
                </c:pt>
                <c:pt idx="44">
                  <c:v>52.416052416052416</c:v>
                </c:pt>
                <c:pt idx="45">
                  <c:v>40.745290745290738</c:v>
                </c:pt>
                <c:pt idx="46">
                  <c:v>64.291564291564285</c:v>
                </c:pt>
                <c:pt idx="47">
                  <c:v>77.805077805077801</c:v>
                </c:pt>
                <c:pt idx="48">
                  <c:v>49.549549549549546</c:v>
                </c:pt>
                <c:pt idx="49">
                  <c:v>81.695331695331703</c:v>
                </c:pt>
                <c:pt idx="50">
                  <c:v>58.968058968058955</c:v>
                </c:pt>
                <c:pt idx="51">
                  <c:v>74.938574938574931</c:v>
                </c:pt>
                <c:pt idx="52">
                  <c:v>73.914823914823899</c:v>
                </c:pt>
                <c:pt idx="53">
                  <c:v>54.258804258804254</c:v>
                </c:pt>
                <c:pt idx="54">
                  <c:v>79.852579852579851</c:v>
                </c:pt>
                <c:pt idx="55">
                  <c:v>72.891072891072881</c:v>
                </c:pt>
                <c:pt idx="56">
                  <c:v>55.077805077805081</c:v>
                </c:pt>
                <c:pt idx="57">
                  <c:v>80.262080262080246</c:v>
                </c:pt>
                <c:pt idx="58">
                  <c:v>70.024570024570025</c:v>
                </c:pt>
                <c:pt idx="59">
                  <c:v>44.430794430794428</c:v>
                </c:pt>
              </c:numCache>
            </c:numRef>
          </c:yVal>
          <c:smooth val="0"/>
        </c:ser>
        <c:dLbls>
          <c:showLegendKey val="0"/>
          <c:showVal val="0"/>
          <c:showCatName val="0"/>
          <c:showSerName val="0"/>
          <c:showPercent val="0"/>
          <c:showBubbleSize val="0"/>
        </c:dLbls>
        <c:axId val="145571200"/>
        <c:axId val="145573376"/>
      </c:scatterChart>
      <c:valAx>
        <c:axId val="145571200"/>
        <c:scaling>
          <c:orientation val="minMax"/>
        </c:scaling>
        <c:delete val="0"/>
        <c:axPos val="b"/>
        <c:majorGridlines>
          <c:spPr>
            <a:ln w="9525" cap="flat" cmpd="sng" algn="ctr">
              <a:solidFill>
                <a:schemeClr val="tx1">
                  <a:lumMod val="15000"/>
                  <a:lumOff val="85000"/>
                </a:schemeClr>
              </a:solidFill>
              <a:round/>
            </a:ln>
            <a:effectLst/>
          </c:spPr>
        </c:majorGridlines>
        <c:title>
          <c:tx>
            <c:rich>
              <a:bodyPr/>
              <a:lstStyle/>
              <a:p>
                <a:pPr>
                  <a:defRPr/>
                </a:pPr>
                <a:r>
                  <a:rPr lang="en-US"/>
                  <a:t>Height</a:t>
                </a:r>
                <a:r>
                  <a:rPr lang="en-US" baseline="0"/>
                  <a:t> (m)</a:t>
                </a:r>
                <a:endParaRPr lang="en-US"/>
              </a:p>
            </c:rich>
          </c:tx>
          <c:layout/>
          <c:overlay val="0"/>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0" vert="horz"/>
          <a:lstStyle/>
          <a:p>
            <a:pPr>
              <a:defRPr sz="900" b="0" i="0" u="none" strike="noStrike" baseline="0">
                <a:solidFill>
                  <a:srgbClr val="333333"/>
                </a:solidFill>
                <a:latin typeface="Calibri"/>
                <a:ea typeface="Calibri"/>
                <a:cs typeface="Calibri"/>
              </a:defRPr>
            </a:pPr>
            <a:endParaRPr lang="en-US"/>
          </a:p>
        </c:txPr>
        <c:crossAx val="145573376"/>
        <c:crosses val="autoZero"/>
        <c:crossBetween val="midCat"/>
      </c:valAx>
      <c:valAx>
        <c:axId val="145573376"/>
        <c:scaling>
          <c:orientation val="minMax"/>
        </c:scaling>
        <c:delete val="0"/>
        <c:axPos val="l"/>
        <c:majorGridlines>
          <c:spPr>
            <a:ln w="9525" cap="flat" cmpd="sng" algn="ctr">
              <a:solidFill>
                <a:schemeClr val="tx1">
                  <a:lumMod val="15000"/>
                  <a:lumOff val="85000"/>
                </a:schemeClr>
              </a:solidFill>
              <a:round/>
            </a:ln>
            <a:effectLst/>
          </c:spPr>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000" b="1" i="0" u="none" strike="noStrike" kern="1200" baseline="0">
                    <a:solidFill>
                      <a:sysClr val="windowText" lastClr="000000"/>
                    </a:solidFill>
                    <a:latin typeface="+mn-lt"/>
                    <a:ea typeface="+mn-ea"/>
                    <a:cs typeface="+mn-cs"/>
                  </a:defRPr>
                </a:pPr>
                <a:r>
                  <a:rPr lang="en-US" sz="1000" dirty="0" smtClean="0"/>
                  <a:t>LMA(g/</a:t>
                </a:r>
                <a:r>
                  <a:rPr lang="en-US" sz="1000" dirty="0" smtClean="0">
                    <a:effectLst/>
                  </a:rPr>
                  <a:t>m</a:t>
                </a:r>
                <a:r>
                  <a:rPr lang="en-US" sz="1000" baseline="30000" dirty="0" smtClean="0">
                    <a:effectLst/>
                  </a:rPr>
                  <a:t>2</a:t>
                </a:r>
                <a:r>
                  <a:rPr lang="en-US" sz="1000" baseline="0" dirty="0">
                    <a:effectLst/>
                  </a:rPr>
                  <a:t>)</a:t>
                </a:r>
                <a:endParaRPr lang="en-US" sz="1000" dirty="0">
                  <a:effectLst/>
                </a:endParaRPr>
              </a:p>
              <a:p>
                <a:pPr marL="0" marR="0" indent="0" algn="ctr" defTabSz="914400" rtl="0" eaLnBrk="1" fontAlgn="auto" latinLnBrk="0" hangingPunct="1">
                  <a:lnSpc>
                    <a:spcPct val="100000"/>
                  </a:lnSpc>
                  <a:spcBef>
                    <a:spcPts val="0"/>
                  </a:spcBef>
                  <a:spcAft>
                    <a:spcPts val="0"/>
                  </a:spcAft>
                  <a:buClrTx/>
                  <a:buSzTx/>
                  <a:buFontTx/>
                  <a:buNone/>
                  <a:tabLst/>
                  <a:defRPr sz="1000" b="1" i="0" u="none" strike="noStrike" kern="1200" baseline="0">
                    <a:solidFill>
                      <a:sysClr val="windowText" lastClr="000000"/>
                    </a:solidFill>
                    <a:latin typeface="+mn-lt"/>
                    <a:ea typeface="+mn-ea"/>
                    <a:cs typeface="+mn-cs"/>
                  </a:defRPr>
                </a:pPr>
                <a:endParaRPr lang="en-US" dirty="0"/>
              </a:p>
            </c:rich>
          </c:tx>
          <c:layout>
            <c:manualLayout>
              <c:xMode val="edge"/>
              <c:yMode val="edge"/>
              <c:x val="3.3109245235847087E-2"/>
              <c:y val="0.43125743078280493"/>
            </c:manualLayout>
          </c:layout>
          <c:overlay val="0"/>
        </c:title>
        <c:numFmt formatCode="0.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5571200"/>
        <c:crosses val="autoZero"/>
        <c:crossBetween val="midCat"/>
      </c:valAx>
      <c:spPr>
        <a:noFill/>
        <a:ln w="25400">
          <a:noFill/>
        </a:ln>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dPt>
          <c:dPt>
            <c:idx val="1"/>
            <c:invertIfNegative val="0"/>
            <c:bubble3D val="0"/>
            <c:spPr>
              <a:solidFill>
                <a:schemeClr val="accent2"/>
              </a:solidFill>
              <a:ln>
                <a:noFill/>
              </a:ln>
              <a:effectLst/>
            </c:spPr>
          </c:dPt>
          <c:dPt>
            <c:idx val="2"/>
            <c:invertIfNegative val="0"/>
            <c:bubble3D val="0"/>
            <c:spPr>
              <a:solidFill>
                <a:schemeClr val="accent3"/>
              </a:solidFill>
              <a:ln>
                <a:noFill/>
              </a:ln>
              <a:effectLst/>
            </c:spPr>
          </c:dPt>
          <c:dPt>
            <c:idx val="3"/>
            <c:invertIfNegative val="0"/>
            <c:bubble3D val="0"/>
            <c:spPr>
              <a:solidFill>
                <a:schemeClr val="accent4"/>
              </a:solidFill>
              <a:ln>
                <a:noFill/>
              </a:ln>
              <a:effectLst/>
            </c:spPr>
          </c:dPt>
          <c:cat>
            <c:strRef>
              <c:f>Sheet4!$S$11:$V$11</c:f>
              <c:strCache>
                <c:ptCount val="4"/>
                <c:pt idx="0">
                  <c:v>Smith</c:v>
                </c:pt>
                <c:pt idx="1">
                  <c:v>LMA by height</c:v>
                </c:pt>
                <c:pt idx="2">
                  <c:v>LAI 2000</c:v>
                </c:pt>
                <c:pt idx="3">
                  <c:v>MODIS</c:v>
                </c:pt>
              </c:strCache>
            </c:strRef>
          </c:cat>
          <c:val>
            <c:numRef>
              <c:f>Sheet4!$S$12:$V$12</c:f>
              <c:numCache>
                <c:formatCode>General</c:formatCode>
                <c:ptCount val="4"/>
                <c:pt idx="0">
                  <c:v>3.7493805645962608</c:v>
                </c:pt>
                <c:pt idx="1">
                  <c:v>4.3419063346768967</c:v>
                </c:pt>
                <c:pt idx="2">
                  <c:v>4.75</c:v>
                </c:pt>
                <c:pt idx="3">
                  <c:v>5.4</c:v>
                </c:pt>
              </c:numCache>
            </c:numRef>
          </c:val>
        </c:ser>
        <c:dLbls>
          <c:showLegendKey val="0"/>
          <c:showVal val="0"/>
          <c:showCatName val="0"/>
          <c:showSerName val="0"/>
          <c:showPercent val="0"/>
          <c:showBubbleSize val="0"/>
        </c:dLbls>
        <c:gapWidth val="80"/>
        <c:overlap val="38"/>
        <c:axId val="145527168"/>
        <c:axId val="145529088"/>
      </c:barChart>
      <c:catAx>
        <c:axId val="14552716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200" dirty="0" smtClean="0"/>
                  <a:t>Method</a:t>
                </a:r>
                <a:endParaRPr lang="en-US" sz="1200" dirty="0"/>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45529088"/>
        <c:crosses val="autoZero"/>
        <c:auto val="1"/>
        <c:lblAlgn val="ctr"/>
        <c:lblOffset val="100"/>
        <c:noMultiLvlLbl val="0"/>
      </c:catAx>
      <c:valAx>
        <c:axId val="14552908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dirty="0" smtClean="0"/>
                  <a:t>LAI </a:t>
                </a:r>
                <a:endParaRPr lang="en-US" sz="1200" dirty="0"/>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45527168"/>
        <c:crosses val="autoZero"/>
        <c:crossBetween val="between"/>
      </c:valAx>
      <c:spPr>
        <a:noFill/>
        <a:ln>
          <a:solidFill>
            <a:schemeClr val="accent6">
              <a:lumMod val="75000"/>
            </a:schemeClr>
          </a:solidFill>
        </a:ln>
        <a:effectLst/>
      </c:spPr>
    </c:plotArea>
    <c:plotVisOnly val="1"/>
    <c:dispBlanksAs val="gap"/>
    <c:showDLblsOverMax val="0"/>
  </c:chart>
  <c:spPr>
    <a:solidFill>
      <a:schemeClr val="bg1"/>
    </a:solidFill>
    <a:ln>
      <a:noFill/>
    </a:ln>
    <a:effectLst/>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709246581205633"/>
          <c:y val="0.10775412232443905"/>
          <c:w val="0.80410170603674536"/>
          <c:h val="0.68705854476523764"/>
        </c:manualLayout>
      </c:layout>
      <c:barChart>
        <c:barDir val="col"/>
        <c:grouping val="clustered"/>
        <c:varyColors val="0"/>
        <c:ser>
          <c:idx val="0"/>
          <c:order val="0"/>
          <c:tx>
            <c:strRef>
              <c:f>Sheet4!$B$43</c:f>
              <c:strCache>
                <c:ptCount val="1"/>
                <c:pt idx="0">
                  <c:v>Smith</c:v>
                </c:pt>
              </c:strCache>
            </c:strRef>
          </c:tx>
          <c:spPr>
            <a:solidFill>
              <a:schemeClr val="accent6">
                <a:lumMod val="75000"/>
              </a:schemeClr>
            </a:solidFill>
            <a:ln>
              <a:noFill/>
            </a:ln>
            <a:effectLst/>
          </c:spPr>
          <c:invertIfNegative val="0"/>
          <c:cat>
            <c:strRef>
              <c:f>Sheet4!$C$42:$I$42</c:f>
              <c:strCache>
                <c:ptCount val="7"/>
                <c:pt idx="0">
                  <c:v>ACRU</c:v>
                </c:pt>
                <c:pt idx="1">
                  <c:v>BEAL</c:v>
                </c:pt>
                <c:pt idx="2">
                  <c:v>FAGR</c:v>
                </c:pt>
                <c:pt idx="3">
                  <c:v>FRAM</c:v>
                </c:pt>
                <c:pt idx="4">
                  <c:v>POGR*</c:v>
                </c:pt>
                <c:pt idx="5">
                  <c:v>TSCA*</c:v>
                </c:pt>
                <c:pt idx="6">
                  <c:v>PIST*</c:v>
                </c:pt>
              </c:strCache>
            </c:strRef>
          </c:cat>
          <c:val>
            <c:numRef>
              <c:f>Sheet4!$C$43:$I$43</c:f>
              <c:numCache>
                <c:formatCode>General</c:formatCode>
                <c:ptCount val="7"/>
                <c:pt idx="0">
                  <c:v>71.3</c:v>
                </c:pt>
                <c:pt idx="1">
                  <c:v>66.33</c:v>
                </c:pt>
                <c:pt idx="2">
                  <c:v>61.08</c:v>
                </c:pt>
                <c:pt idx="3">
                  <c:v>61.32</c:v>
                </c:pt>
                <c:pt idx="4">
                  <c:v>80.5</c:v>
                </c:pt>
                <c:pt idx="5">
                  <c:v>169.87</c:v>
                </c:pt>
                <c:pt idx="6">
                  <c:v>173.67</c:v>
                </c:pt>
              </c:numCache>
            </c:numRef>
          </c:val>
        </c:ser>
        <c:ser>
          <c:idx val="1"/>
          <c:order val="1"/>
          <c:tx>
            <c:strRef>
              <c:f>Sheet4!$B$44</c:f>
              <c:strCache>
                <c:ptCount val="1"/>
                <c:pt idx="0">
                  <c:v>Varied</c:v>
                </c:pt>
              </c:strCache>
            </c:strRef>
          </c:tx>
          <c:spPr>
            <a:solidFill>
              <a:schemeClr val="accent2"/>
            </a:solidFill>
            <a:ln>
              <a:noFill/>
            </a:ln>
            <a:effectLst/>
          </c:spPr>
          <c:invertIfNegative val="0"/>
          <c:cat>
            <c:strRef>
              <c:f>Sheet4!$C$42:$I$42</c:f>
              <c:strCache>
                <c:ptCount val="7"/>
                <c:pt idx="0">
                  <c:v>ACRU</c:v>
                </c:pt>
                <c:pt idx="1">
                  <c:v>BEAL</c:v>
                </c:pt>
                <c:pt idx="2">
                  <c:v>FAGR</c:v>
                </c:pt>
                <c:pt idx="3">
                  <c:v>FRAM</c:v>
                </c:pt>
                <c:pt idx="4">
                  <c:v>POGR*</c:v>
                </c:pt>
                <c:pt idx="5">
                  <c:v>TSCA*</c:v>
                </c:pt>
                <c:pt idx="6">
                  <c:v>PIST*</c:v>
                </c:pt>
              </c:strCache>
            </c:strRef>
          </c:cat>
          <c:val>
            <c:numRef>
              <c:f>Sheet4!$C$44:$I$44</c:f>
              <c:numCache>
                <c:formatCode>General</c:formatCode>
                <c:ptCount val="7"/>
                <c:pt idx="0">
                  <c:v>70.2166</c:v>
                </c:pt>
                <c:pt idx="1">
                  <c:v>61.718499999999999</c:v>
                </c:pt>
                <c:pt idx="2">
                  <c:v>47.63</c:v>
                </c:pt>
                <c:pt idx="3">
                  <c:v>70.345500000000001</c:v>
                </c:pt>
                <c:pt idx="4">
                  <c:v>87.99</c:v>
                </c:pt>
                <c:pt idx="5">
                  <c:v>146.185</c:v>
                </c:pt>
                <c:pt idx="6">
                  <c:v>141.185</c:v>
                </c:pt>
              </c:numCache>
            </c:numRef>
          </c:val>
        </c:ser>
        <c:dLbls>
          <c:showLegendKey val="0"/>
          <c:showVal val="0"/>
          <c:showCatName val="0"/>
          <c:showSerName val="0"/>
          <c:showPercent val="0"/>
          <c:showBubbleSize val="0"/>
        </c:dLbls>
        <c:gapWidth val="219"/>
        <c:overlap val="-27"/>
        <c:axId val="146033664"/>
        <c:axId val="146064128"/>
      </c:barChart>
      <c:catAx>
        <c:axId val="146033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46064128"/>
        <c:crosses val="autoZero"/>
        <c:auto val="1"/>
        <c:lblAlgn val="ctr"/>
        <c:lblOffset val="100"/>
        <c:noMultiLvlLbl val="0"/>
      </c:catAx>
      <c:valAx>
        <c:axId val="14606412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b="0" i="0" baseline="0">
                    <a:effectLst/>
                  </a:rPr>
                  <a:t>LMA (g/m</a:t>
                </a:r>
                <a:r>
                  <a:rPr lang="en-US" sz="1200" b="0" i="0" baseline="30000">
                    <a:effectLst/>
                  </a:rPr>
                  <a:t>2</a:t>
                </a:r>
                <a:r>
                  <a:rPr lang="en-US" sz="1200" b="0" i="0" baseline="0">
                    <a:effectLst/>
                  </a:rPr>
                  <a:t>)</a:t>
                </a:r>
                <a:endParaRPr lang="en-US" sz="1200">
                  <a:effectLst/>
                </a:endParaRPr>
              </a:p>
            </c:rich>
          </c:tx>
          <c:layout>
            <c:manualLayout>
              <c:xMode val="edge"/>
              <c:yMode val="edge"/>
              <c:x val="1.9444444444444445E-2"/>
              <c:y val="0.25624562554680663"/>
            </c:manualLayout>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46033664"/>
        <c:crosses val="autoZero"/>
        <c:crossBetween val="between"/>
      </c:valAx>
      <c:spPr>
        <a:solidFill>
          <a:schemeClr val="bg1"/>
        </a:solid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smtClean="0"/>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25F1EEC-B35F-4206-925B-0B09D66F2ECC}" type="datetimeFigureOut">
              <a:rPr lang="en-US" smtClean="0"/>
              <a:t>4/22/2015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3177225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5F1EEC-B35F-4206-925B-0B09D66F2ECC}" type="datetimeFigureOut">
              <a:rPr lang="en-US" smtClean="0"/>
              <a:t>4/22/2015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1528402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smtClean="0"/>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5F1EEC-B35F-4206-925B-0B09D66F2ECC}" type="datetimeFigureOut">
              <a:rPr lang="en-US" smtClean="0"/>
              <a:t>4/22/2015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3457957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25F1EEC-B35F-4206-925B-0B09D66F2ECC}" type="datetimeFigureOut">
              <a:rPr lang="en-US" smtClean="0"/>
              <a:t>4/22/2015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1150354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smtClean="0"/>
              <a:t>Click to 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smtClean="0"/>
              <a:t>Click to 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25F1EEC-B35F-4206-925B-0B09D66F2ECC}" type="datetimeFigureOut">
              <a:rPr lang="en-US" smtClean="0"/>
              <a:t>4/22/2015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3052996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25F1EEC-B35F-4206-925B-0B09D66F2ECC}" type="datetimeFigureOut">
              <a:rPr lang="en-US" smtClean="0"/>
              <a:t>4/22/2015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1723661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5F1EEC-B35F-4206-925B-0B09D66F2ECC}" type="datetimeFigureOut">
              <a:rPr lang="en-US" smtClean="0"/>
              <a:t>4/22/2015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3922881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smtClean="0"/>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5F1EEC-B35F-4206-925B-0B09D66F2ECC}" type="datetimeFigureOut">
              <a:rPr lang="en-US" smtClean="0"/>
              <a:t>4/22/2015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3277098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smtClean="0"/>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5F1EEC-B35F-4206-925B-0B09D66F2ECC}" type="datetimeFigureOut">
              <a:rPr lang="en-US" smtClean="0"/>
              <a:t>4/22/2015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2131173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5F1EEC-B35F-4206-925B-0B09D66F2ECC}" type="datetimeFigureOut">
              <a:rPr lang="en-US" smtClean="0"/>
              <a:t>4/22/2015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3816181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5F1EEC-B35F-4206-925B-0B09D66F2ECC}" type="datetimeFigureOut">
              <a:rPr lang="en-US" smtClean="0"/>
              <a:t>4/22/2015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2004ED-622E-4FE2-A862-F8EB875AEE2C}" type="slidenum">
              <a:rPr lang="en-US" smtClean="0"/>
              <a:t>‹#›</a:t>
            </a:fld>
            <a:endParaRPr lang="en-US"/>
          </a:p>
        </p:txBody>
      </p:sp>
    </p:spTree>
    <p:extLst>
      <p:ext uri="{BB962C8B-B14F-4D97-AF65-F5344CB8AC3E}">
        <p14:creationId xmlns:p14="http://schemas.microsoft.com/office/powerpoint/2010/main" val="3056897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F25F1EEC-B35F-4206-925B-0B09D66F2ECC}" type="datetimeFigureOut">
              <a:rPr lang="en-US" smtClean="0"/>
              <a:t>4/22/2015</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72004ED-622E-4FE2-A862-F8EB875AEE2C}" type="slidenum">
              <a:rPr lang="en-US" smtClean="0"/>
              <a:t>‹#›</a:t>
            </a:fld>
            <a:endParaRPr lang="en-US"/>
          </a:p>
        </p:txBody>
      </p:sp>
    </p:spTree>
    <p:extLst>
      <p:ext uri="{BB962C8B-B14F-4D97-AF65-F5344CB8AC3E}">
        <p14:creationId xmlns:p14="http://schemas.microsoft.com/office/powerpoint/2010/main" val="20843640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chart" Target="../charts/chart3.xml"/><Relationship Id="rId3" Type="http://schemas.openxmlformats.org/officeDocument/2006/relationships/image" Target="../media/image2.png"/><Relationship Id="rId7" Type="http://schemas.openxmlformats.org/officeDocument/2006/relationships/chart" Target="../charts/chart1.xml"/><Relationship Id="rId12" Type="http://schemas.openxmlformats.org/officeDocument/2006/relationships/chart" Target="../charts/chart2.xm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jpeg"/><Relationship Id="rId5" Type="http://schemas.openxmlformats.org/officeDocument/2006/relationships/image" Target="../media/image4.png"/><Relationship Id="rId10" Type="http://schemas.openxmlformats.org/officeDocument/2006/relationships/image" Target="../media/image8.jpg"/><Relationship Id="rId4" Type="http://schemas.openxmlformats.org/officeDocument/2006/relationships/image" Target="../media/image3.jp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0" name="Rounded Rectangle 19"/>
          <p:cNvSpPr/>
          <p:nvPr/>
        </p:nvSpPr>
        <p:spPr>
          <a:xfrm>
            <a:off x="685801" y="14688789"/>
            <a:ext cx="12490704" cy="17772411"/>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ounded Rectangle 27"/>
          <p:cNvSpPr/>
          <p:nvPr/>
        </p:nvSpPr>
        <p:spPr>
          <a:xfrm>
            <a:off x="27189450" y="4566419"/>
            <a:ext cx="12490704" cy="2304862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ounded Rectangle 26"/>
          <p:cNvSpPr/>
          <p:nvPr/>
        </p:nvSpPr>
        <p:spPr>
          <a:xfrm>
            <a:off x="13986615" y="4571999"/>
            <a:ext cx="12490704" cy="27889201"/>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24"/>
          <p:cNvSpPr>
            <a:spLocks/>
          </p:cNvSpPr>
          <p:nvPr/>
        </p:nvSpPr>
        <p:spPr>
          <a:xfrm>
            <a:off x="685800" y="4601287"/>
            <a:ext cx="12490704" cy="9743763"/>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1823621" y="11603994"/>
            <a:ext cx="3200400" cy="73152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Questions</a:t>
            </a:r>
            <a:endParaRPr lang="en-US" sz="4400" dirty="0"/>
          </a:p>
        </p:txBody>
      </p:sp>
      <p:sp>
        <p:nvSpPr>
          <p:cNvPr id="14" name="TextBox 13"/>
          <p:cNvSpPr txBox="1"/>
          <p:nvPr/>
        </p:nvSpPr>
        <p:spPr>
          <a:xfrm>
            <a:off x="1368473" y="12561695"/>
            <a:ext cx="10723023" cy="1384995"/>
          </a:xfrm>
          <a:prstGeom prst="rect">
            <a:avLst/>
          </a:prstGeom>
          <a:noFill/>
        </p:spPr>
        <p:txBody>
          <a:bodyPr wrap="square" rtlCol="0">
            <a:spAutoFit/>
          </a:bodyPr>
          <a:lstStyle/>
          <a:p>
            <a:pPr marL="457200" indent="-457200">
              <a:buFont typeface="Arial" panose="020B0604020202020204" pitchFamily="34" charset="0"/>
              <a:buChar char="•"/>
            </a:pPr>
            <a:r>
              <a:rPr lang="en-US" sz="2800" dirty="0" smtClean="0"/>
              <a:t>How do different methods of calculating LAI compare?</a:t>
            </a:r>
          </a:p>
          <a:p>
            <a:pPr marL="457200" indent="-457200">
              <a:buFont typeface="Arial" panose="020B0604020202020204" pitchFamily="34" charset="0"/>
              <a:buChar char="•"/>
            </a:pPr>
            <a:r>
              <a:rPr lang="en-US" sz="2800" dirty="0" smtClean="0"/>
              <a:t>Does varying Leaf mass per area (LMA) with height affect LAI estimates?</a:t>
            </a:r>
          </a:p>
        </p:txBody>
      </p:sp>
      <p:pic>
        <p:nvPicPr>
          <p:cNvPr id="29" name="Picture 28"/>
          <p:cNvPicPr>
            <a:picLocks noChangeAspect="1"/>
          </p:cNvPicPr>
          <p:nvPr/>
        </p:nvPicPr>
        <p:blipFill rotWithShape="1">
          <a:blip r:embed="rId2">
            <a:extLst>
              <a:ext uri="{28A0092B-C50C-407E-A947-70E740481C1C}">
                <a14:useLocalDpi xmlns:a14="http://schemas.microsoft.com/office/drawing/2010/main" val="0"/>
              </a:ext>
            </a:extLst>
          </a:blip>
          <a:srcRect l="6502" t="37329" r="5968" b="38842"/>
          <a:stretch/>
        </p:blipFill>
        <p:spPr>
          <a:xfrm>
            <a:off x="21109958" y="0"/>
            <a:ext cx="19228529" cy="4206240"/>
          </a:xfrm>
          <a:prstGeom prst="rect">
            <a:avLst/>
          </a:prstGeom>
          <a:solidFill>
            <a:schemeClr val="accent6">
              <a:lumMod val="40000"/>
              <a:lumOff val="60000"/>
            </a:schemeClr>
          </a:solidFill>
        </p:spPr>
      </p:pic>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l="6502" t="37329" r="5968" b="38842"/>
          <a:stretch/>
        </p:blipFill>
        <p:spPr>
          <a:xfrm>
            <a:off x="0" y="0"/>
            <a:ext cx="19228529" cy="4206240"/>
          </a:xfrm>
          <a:prstGeom prst="rect">
            <a:avLst/>
          </a:prstGeom>
        </p:spPr>
      </p:pic>
      <p:sp>
        <p:nvSpPr>
          <p:cNvPr id="33" name="TextBox 32"/>
          <p:cNvSpPr txBox="1"/>
          <p:nvPr/>
        </p:nvSpPr>
        <p:spPr>
          <a:xfrm>
            <a:off x="1400646" y="25229503"/>
            <a:ext cx="6434189" cy="5262979"/>
          </a:xfrm>
          <a:prstGeom prst="rect">
            <a:avLst/>
          </a:prstGeom>
          <a:noFill/>
        </p:spPr>
        <p:txBody>
          <a:bodyPr wrap="square" rtlCol="0">
            <a:spAutoFit/>
          </a:bodyPr>
          <a:lstStyle/>
          <a:p>
            <a:r>
              <a:rPr lang="en-US" sz="2800" dirty="0" smtClean="0"/>
              <a:t>LAI can be calculated from measurements of how quickly radiation attenuates as it passes through the canopy. LAI-2000 is a handheld device that takes 5 simultaneous measurements at different angles from the zenith </a:t>
            </a:r>
            <a:r>
              <a:rPr lang="en-US" sz="2800" b="1" dirty="0" smtClean="0"/>
              <a:t>(</a:t>
            </a:r>
            <a:r>
              <a:rPr lang="en-US" sz="2800" b="1" dirty="0"/>
              <a:t>Figure 2) </a:t>
            </a:r>
            <a:r>
              <a:rPr lang="en-US" sz="2800" dirty="0" smtClean="0"/>
              <a:t>and compares it to measurements taken in the open sky. LAI estimates improve with increased sampling. LAI 2000 can be an effective method for small-scale LAI estimates. Estimates were obtained for 2004, 2007, and 2008. </a:t>
            </a:r>
            <a:endParaRPr lang="en-US" sz="2800" dirty="0"/>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11074" y="18276505"/>
            <a:ext cx="4500855" cy="3028300"/>
          </a:xfrm>
          <a:prstGeom prst="rect">
            <a:avLst/>
          </a:prstGeom>
        </p:spPr>
      </p:pic>
      <p:pic>
        <p:nvPicPr>
          <p:cNvPr id="19" name="Picture 18"/>
          <p:cNvPicPr>
            <a:picLocks noChangeAspect="1"/>
          </p:cNvPicPr>
          <p:nvPr/>
        </p:nvPicPr>
        <p:blipFill rotWithShape="1">
          <a:blip r:embed="rId4">
            <a:extLst>
              <a:ext uri="{28A0092B-C50C-407E-A947-70E740481C1C}">
                <a14:useLocalDpi xmlns:a14="http://schemas.microsoft.com/office/drawing/2010/main" val="0"/>
              </a:ext>
            </a:extLst>
          </a:blip>
          <a:srcRect l="24141" r="6021" b="5006"/>
          <a:stretch/>
        </p:blipFill>
        <p:spPr>
          <a:xfrm>
            <a:off x="21064190" y="10492379"/>
            <a:ext cx="3930632" cy="3008749"/>
          </a:xfrm>
          <a:prstGeom prst="rect">
            <a:avLst/>
          </a:prstGeom>
        </p:spPr>
      </p:pic>
      <p:sp>
        <p:nvSpPr>
          <p:cNvPr id="32" name="TextBox 31"/>
          <p:cNvSpPr txBox="1"/>
          <p:nvPr/>
        </p:nvSpPr>
        <p:spPr>
          <a:xfrm>
            <a:off x="15021065" y="14516539"/>
            <a:ext cx="10490864" cy="2246769"/>
          </a:xfrm>
          <a:prstGeom prst="rect">
            <a:avLst/>
          </a:prstGeom>
          <a:noFill/>
        </p:spPr>
        <p:txBody>
          <a:bodyPr wrap="square" rtlCol="0">
            <a:spAutoFit/>
          </a:bodyPr>
          <a:lstStyle/>
          <a:p>
            <a:r>
              <a:rPr lang="en-US" sz="2800" dirty="0" smtClean="0"/>
              <a:t>Leaf litter collection is one way to estimate foliar biomass. Leaf litter was collected in 96 </a:t>
            </a:r>
            <a:r>
              <a:rPr lang="en-US" sz="2800" dirty="0" err="1" smtClean="0"/>
              <a:t>litterfall</a:t>
            </a:r>
            <a:r>
              <a:rPr lang="en-US" sz="2800" dirty="0" smtClean="0"/>
              <a:t> baskets (</a:t>
            </a:r>
            <a:r>
              <a:rPr lang="en-US" sz="2800" b="1" dirty="0"/>
              <a:t>F</a:t>
            </a:r>
            <a:r>
              <a:rPr lang="en-US" sz="2800" b="1" dirty="0" smtClean="0"/>
              <a:t>igure 4</a:t>
            </a:r>
            <a:r>
              <a:rPr lang="en-US" sz="2800" dirty="0" smtClean="0"/>
              <a:t>) (2 per subplot), each with an area of 0.24 </a:t>
            </a:r>
            <a:r>
              <a:rPr lang="en-US" sz="2800" dirty="0"/>
              <a:t>m</a:t>
            </a:r>
            <a:r>
              <a:rPr lang="en-US" sz="2800" baseline="30000" dirty="0"/>
              <a:t>2</a:t>
            </a:r>
            <a:r>
              <a:rPr lang="en-US" sz="2800" dirty="0" smtClean="0"/>
              <a:t>. To obtain an estimate of biomass for 2012 leaf litter was collected in October and November of 2012, and May of 2013. Foliar biomass was estimated to be 293 g/</a:t>
            </a:r>
            <a:r>
              <a:rPr lang="en-US" sz="2800" dirty="0"/>
              <a:t>m</a:t>
            </a:r>
            <a:r>
              <a:rPr lang="en-US" sz="2800" baseline="30000" dirty="0"/>
              <a:t>2</a:t>
            </a:r>
            <a:r>
              <a:rPr lang="en-US" sz="2800" dirty="0" smtClean="0"/>
              <a:t>.</a:t>
            </a:r>
            <a:r>
              <a:rPr lang="en-US" sz="2800" baseline="30000" dirty="0" smtClean="0"/>
              <a:t>  </a:t>
            </a:r>
            <a:endParaRPr lang="en-US" sz="2800" dirty="0"/>
          </a:p>
        </p:txBody>
      </p:sp>
      <p:sp>
        <p:nvSpPr>
          <p:cNvPr id="35" name="TextBox 34"/>
          <p:cNvSpPr txBox="1"/>
          <p:nvPr/>
        </p:nvSpPr>
        <p:spPr>
          <a:xfrm>
            <a:off x="1213833" y="18453968"/>
            <a:ext cx="6100274" cy="4832092"/>
          </a:xfrm>
          <a:prstGeom prst="rect">
            <a:avLst/>
          </a:prstGeom>
          <a:noFill/>
        </p:spPr>
        <p:txBody>
          <a:bodyPr wrap="square" rtlCol="0">
            <a:spAutoFit/>
          </a:bodyPr>
          <a:lstStyle/>
          <a:p>
            <a:r>
              <a:rPr lang="en-US" sz="2800" dirty="0" smtClean="0"/>
              <a:t>NASA’s Moderate-resolution Imaging </a:t>
            </a:r>
            <a:r>
              <a:rPr lang="en-US" sz="2800" dirty="0" err="1" smtClean="0"/>
              <a:t>Spectroradiometer</a:t>
            </a:r>
            <a:r>
              <a:rPr lang="en-US" sz="2800" dirty="0" smtClean="0"/>
              <a:t> (MODIS) composites global satellite estimates of LAI every 8 days at 1km resolution. MODIS can be an effective method for estimating LAI on large-scales. Mean LAI estimates were filtered with June, July, and August as quality control flags. We obtained LAI year values (2000-2013) for the nine 1km pixels encompassing the experimental plots. </a:t>
            </a:r>
            <a:endParaRPr lang="en-US" sz="2800" dirty="0"/>
          </a:p>
        </p:txBody>
      </p:sp>
      <p:sp>
        <p:nvSpPr>
          <p:cNvPr id="37" name="TextBox 36"/>
          <p:cNvSpPr txBox="1"/>
          <p:nvPr/>
        </p:nvSpPr>
        <p:spPr>
          <a:xfrm>
            <a:off x="1109234" y="6686040"/>
            <a:ext cx="11643836" cy="5262979"/>
          </a:xfrm>
          <a:prstGeom prst="rect">
            <a:avLst/>
          </a:prstGeom>
          <a:noFill/>
        </p:spPr>
        <p:txBody>
          <a:bodyPr wrap="square" rtlCol="0">
            <a:spAutoFit/>
          </a:bodyPr>
          <a:lstStyle/>
          <a:p>
            <a:endParaRPr lang="en-US" sz="2800" dirty="0" smtClean="0"/>
          </a:p>
          <a:p>
            <a:r>
              <a:rPr lang="en-US" sz="2800" dirty="0" smtClean="0"/>
              <a:t>Leaf </a:t>
            </a:r>
            <a:r>
              <a:rPr lang="en-US" sz="2800" dirty="0"/>
              <a:t>area index (LAI) is generally defined as the total surface area of foliage in a canopy per unit of ground area. </a:t>
            </a:r>
            <a:r>
              <a:rPr lang="en-US" sz="2800" dirty="0" smtClean="0"/>
              <a:t>Leaf </a:t>
            </a:r>
            <a:r>
              <a:rPr lang="en-US" sz="2800" dirty="0"/>
              <a:t>surface area is directly correlated to forest productivity. Obtaining accurate measurements of LAI is important for evaluating and understanding different forest ecosystem fluxes, including those of light, heat, moisture, carbon and nitrogen. Because measuring LAI is labor intensive and time consuming, there are many different techniques for estimating LAI, and each comes with its own advantages and disadvantages</a:t>
            </a:r>
            <a:r>
              <a:rPr lang="en-US" sz="2800" dirty="0" smtClean="0"/>
              <a:t>. Here, we compare optical LAI measurements from MODIS and LAI 2000, to those from a hybrid technique utilizing leaf litter biomass measurements and camera point foliage height profiles. </a:t>
            </a:r>
            <a:endParaRPr lang="en-US" sz="2800" dirty="0"/>
          </a:p>
          <a:p>
            <a:endParaRPr lang="en-US" sz="2800" dirty="0"/>
          </a:p>
        </p:txBody>
      </p:sp>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3721" y="18268282"/>
            <a:ext cx="5444688" cy="4209964"/>
          </a:xfrm>
          <a:prstGeom prst="rect">
            <a:avLst/>
          </a:prstGeom>
        </p:spPr>
      </p:pic>
      <p:sp>
        <p:nvSpPr>
          <p:cNvPr id="2" name="TextBox 1"/>
          <p:cNvSpPr txBox="1"/>
          <p:nvPr/>
        </p:nvSpPr>
        <p:spPr>
          <a:xfrm>
            <a:off x="17859693" y="7129077"/>
            <a:ext cx="7881147" cy="1815882"/>
          </a:xfrm>
          <a:prstGeom prst="rect">
            <a:avLst/>
          </a:prstGeom>
          <a:noFill/>
        </p:spPr>
        <p:txBody>
          <a:bodyPr wrap="square" rtlCol="0">
            <a:spAutoFit/>
          </a:bodyPr>
          <a:lstStyle/>
          <a:p>
            <a:r>
              <a:rPr lang="en-US" sz="2800" dirty="0" smtClean="0"/>
              <a:t>Established in 1932 by the USDA Forest Service, BEF is a field laboratory for studying the ecology and management practices of northern forest ecosystems (</a:t>
            </a:r>
            <a:r>
              <a:rPr lang="en-US" sz="2800" b="1" dirty="0" smtClean="0"/>
              <a:t>Figure 3a)</a:t>
            </a:r>
            <a:r>
              <a:rPr lang="en-US" sz="2800" dirty="0" smtClean="0"/>
              <a:t>.</a:t>
            </a:r>
          </a:p>
        </p:txBody>
      </p:sp>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310595" y="22469996"/>
            <a:ext cx="5767595" cy="3133576"/>
          </a:xfrm>
          <a:prstGeom prst="rect">
            <a:avLst/>
          </a:prstGeom>
        </p:spPr>
      </p:pic>
      <p:graphicFrame>
        <p:nvGraphicFramePr>
          <p:cNvPr id="22" name="Chart 21"/>
          <p:cNvGraphicFramePr>
            <a:graphicFrameLocks/>
          </p:cNvGraphicFramePr>
          <p:nvPr>
            <p:extLst>
              <p:ext uri="{D42A27DB-BD31-4B8C-83A1-F6EECF244321}">
                <p14:modId xmlns:p14="http://schemas.microsoft.com/office/powerpoint/2010/main" val="1911000660"/>
              </p:ext>
            </p:extLst>
          </p:nvPr>
        </p:nvGraphicFramePr>
        <p:xfrm>
          <a:off x="20506423" y="26553442"/>
          <a:ext cx="5571767" cy="3600731"/>
        </p:xfrm>
        <a:graphic>
          <a:graphicData uri="http://schemas.openxmlformats.org/drawingml/2006/chart">
            <c:chart xmlns:c="http://schemas.openxmlformats.org/drawingml/2006/chart" xmlns:r="http://schemas.openxmlformats.org/officeDocument/2006/relationships" r:id="rId7"/>
          </a:graphicData>
        </a:graphic>
      </p:graphicFrame>
      <p:sp>
        <p:nvSpPr>
          <p:cNvPr id="4" name="TextBox 3"/>
          <p:cNvSpPr txBox="1"/>
          <p:nvPr/>
        </p:nvSpPr>
        <p:spPr>
          <a:xfrm rot="10800000" flipV="1">
            <a:off x="14581131" y="18189293"/>
            <a:ext cx="5721914" cy="5262979"/>
          </a:xfrm>
          <a:prstGeom prst="rect">
            <a:avLst/>
          </a:prstGeom>
          <a:noFill/>
        </p:spPr>
        <p:txBody>
          <a:bodyPr wrap="square" rtlCol="0">
            <a:spAutoFit/>
          </a:bodyPr>
          <a:lstStyle/>
          <a:p>
            <a:r>
              <a:rPr lang="en-US" sz="2800" dirty="0" smtClean="0"/>
              <a:t>Camera point is a method for determining canopy composition by height. Using a 35mm telephoto lens as a range finder, the height of the lowest leaf covering each grid point (</a:t>
            </a:r>
            <a:r>
              <a:rPr lang="en-US" sz="2800" b="1" dirty="0" smtClean="0"/>
              <a:t>Figure 5</a:t>
            </a:r>
            <a:r>
              <a:rPr lang="en-US" sz="2800" dirty="0" smtClean="0"/>
              <a:t>) was measured. 15 observations were recorded at plot center and each of the four cardinal and off-cardinal directions. The result was a total of 135 measurements per plot used to construct a vertical profile of the canopy (</a:t>
            </a:r>
            <a:r>
              <a:rPr lang="en-US" sz="2800" b="1" dirty="0" smtClean="0"/>
              <a:t>Figure 6</a:t>
            </a:r>
            <a:r>
              <a:rPr lang="en-US" sz="2800" dirty="0" smtClean="0"/>
              <a:t>).</a:t>
            </a:r>
            <a:endParaRPr lang="en-US" sz="2800" dirty="0"/>
          </a:p>
        </p:txBody>
      </p:sp>
      <p:sp>
        <p:nvSpPr>
          <p:cNvPr id="5" name="TextBox 4"/>
          <p:cNvSpPr txBox="1"/>
          <p:nvPr/>
        </p:nvSpPr>
        <p:spPr>
          <a:xfrm>
            <a:off x="14387927" y="24878258"/>
            <a:ext cx="5842026" cy="6124754"/>
          </a:xfrm>
          <a:prstGeom prst="rect">
            <a:avLst/>
          </a:prstGeom>
          <a:noFill/>
        </p:spPr>
        <p:txBody>
          <a:bodyPr wrap="square" rtlCol="0">
            <a:spAutoFit/>
          </a:bodyPr>
          <a:lstStyle/>
          <a:p>
            <a:r>
              <a:rPr lang="en-US" sz="2800" dirty="0" smtClean="0"/>
              <a:t>LMA is the ratio of dry leaf mass per </a:t>
            </a:r>
            <a:r>
              <a:rPr lang="en-US" sz="2800" dirty="0"/>
              <a:t>area </a:t>
            </a:r>
            <a:r>
              <a:rPr lang="en-US" sz="2800" dirty="0" smtClean="0"/>
              <a:t>(g/m</a:t>
            </a:r>
            <a:r>
              <a:rPr lang="en-US" sz="2800" baseline="30000" dirty="0" smtClean="0"/>
              <a:t>2</a:t>
            </a:r>
            <a:r>
              <a:rPr lang="en-US" sz="2800" dirty="0" smtClean="0"/>
              <a:t>). As seen in Figure 7</a:t>
            </a:r>
            <a:r>
              <a:rPr lang="en-US" sz="2800" i="1" dirty="0" smtClean="0"/>
              <a:t>, </a:t>
            </a:r>
            <a:r>
              <a:rPr lang="en-US" sz="2800" dirty="0" smtClean="0"/>
              <a:t>some tree species’ LMA  have been found to vary with height through the canopy, with leaves at the top of the canopy tending to have the highest LMA. Often LAI estimates incorporating LMA tend to neglect foliar density distribution, using one LMA for the whole canopy. When data were available, we varied LMA across canopy height based on canopy species distribution, to accurately reflect LMA.  </a:t>
            </a:r>
          </a:p>
        </p:txBody>
      </p:sp>
      <p:sp>
        <p:nvSpPr>
          <p:cNvPr id="11" name="Rounded Rectangle 10"/>
          <p:cNvSpPr/>
          <p:nvPr/>
        </p:nvSpPr>
        <p:spPr>
          <a:xfrm>
            <a:off x="5512059" y="0"/>
            <a:ext cx="29209476" cy="421995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794239" y="183785"/>
            <a:ext cx="31070561" cy="4945393"/>
          </a:xfrm>
          <a:prstGeom prst="rect">
            <a:avLst/>
          </a:prstGeom>
          <a:noFill/>
        </p:spPr>
        <p:txBody>
          <a:bodyPr wrap="square" rtlCol="0">
            <a:spAutoFit/>
          </a:bodyPr>
          <a:lstStyle/>
          <a:p>
            <a:pPr algn="ctr"/>
            <a:r>
              <a:rPr lang="en-US" b="1" dirty="0"/>
              <a:t>Assessing Methods for Generating Estimates of Leaf Area Index in </a:t>
            </a:r>
            <a:r>
              <a:rPr lang="en-US" b="1" dirty="0" smtClean="0"/>
              <a:t>Bartlett Experimental Forest</a:t>
            </a:r>
          </a:p>
          <a:p>
            <a:pPr algn="ctr"/>
            <a:r>
              <a:rPr lang="en-US" sz="5400" b="1" dirty="0" smtClean="0"/>
              <a:t>John Hastings</a:t>
            </a:r>
            <a:r>
              <a:rPr lang="en-US" sz="5400" b="1" baseline="30000" dirty="0" smtClean="0"/>
              <a:t>1</a:t>
            </a:r>
            <a:r>
              <a:rPr lang="en-US" sz="5400" b="1" dirty="0" smtClean="0"/>
              <a:t>, Andrew Ouimette</a:t>
            </a:r>
            <a:r>
              <a:rPr lang="en-US" sz="5400" b="1" baseline="30000" dirty="0" smtClean="0"/>
              <a:t>2</a:t>
            </a:r>
            <a:r>
              <a:rPr lang="en-US" sz="5400" b="1" dirty="0" smtClean="0"/>
              <a:t>, Lucie Lepine</a:t>
            </a:r>
            <a:r>
              <a:rPr lang="en-US" sz="5400" b="1" baseline="30000" dirty="0" smtClean="0"/>
              <a:t>2</a:t>
            </a:r>
          </a:p>
          <a:p>
            <a:pPr algn="ctr"/>
            <a:r>
              <a:rPr lang="en-US" sz="5400" b="1" baseline="30000" dirty="0" smtClean="0"/>
              <a:t>1</a:t>
            </a:r>
            <a:r>
              <a:rPr lang="en-US" sz="5400" b="1" dirty="0" smtClean="0"/>
              <a:t>Department of Natural Resources and the Environment, </a:t>
            </a:r>
            <a:r>
              <a:rPr lang="en-US" sz="5400" b="1" baseline="30000" dirty="0" smtClean="0"/>
              <a:t>2</a:t>
            </a:r>
            <a:r>
              <a:rPr lang="en-US" sz="5400" b="1" dirty="0" smtClean="0"/>
              <a:t>Earth Systems Research Center</a:t>
            </a:r>
            <a:endParaRPr lang="en-US" sz="5400" dirty="0"/>
          </a:p>
          <a:p>
            <a:pPr algn="ctr"/>
            <a:endParaRPr lang="en-US" dirty="0"/>
          </a:p>
        </p:txBody>
      </p:sp>
      <p:sp>
        <p:nvSpPr>
          <p:cNvPr id="12" name="Rounded Rectangle 11"/>
          <p:cNvSpPr/>
          <p:nvPr/>
        </p:nvSpPr>
        <p:spPr>
          <a:xfrm>
            <a:off x="27121103" y="28017815"/>
            <a:ext cx="12490704" cy="4443385"/>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p:cNvGrpSpPr/>
          <p:nvPr/>
        </p:nvGrpSpPr>
        <p:grpSpPr>
          <a:xfrm>
            <a:off x="8273296" y="24106116"/>
            <a:ext cx="3845857" cy="7489942"/>
            <a:chOff x="8345606" y="23904661"/>
            <a:chExt cx="3305418" cy="6403400"/>
          </a:xfrm>
        </p:grpSpPr>
        <p:pic>
          <p:nvPicPr>
            <p:cNvPr id="8" name="Picture 7"/>
            <p:cNvPicPr>
              <a:picLocks noChangeAspect="1"/>
            </p:cNvPicPr>
            <p:nvPr/>
          </p:nvPicPr>
          <p:blipFill rotWithShape="1">
            <a:blip r:embed="rId8">
              <a:extLst>
                <a:ext uri="{28A0092B-C50C-407E-A947-70E740481C1C}">
                  <a14:useLocalDpi xmlns:a14="http://schemas.microsoft.com/office/drawing/2010/main" val="0"/>
                </a:ext>
              </a:extLst>
            </a:blip>
            <a:srcRect l="58674" t="2652" r="1359" b="1987"/>
            <a:stretch/>
          </p:blipFill>
          <p:spPr>
            <a:xfrm>
              <a:off x="8352652" y="27172964"/>
              <a:ext cx="3298372" cy="3135097"/>
            </a:xfrm>
            <a:prstGeom prst="rect">
              <a:avLst/>
            </a:prstGeom>
          </p:spPr>
        </p:pic>
        <p:pic>
          <p:nvPicPr>
            <p:cNvPr id="38" name="Picture 37"/>
            <p:cNvPicPr>
              <a:picLocks noChangeAspect="1"/>
            </p:cNvPicPr>
            <p:nvPr/>
          </p:nvPicPr>
          <p:blipFill rotWithShape="1">
            <a:blip r:embed="rId8">
              <a:extLst>
                <a:ext uri="{28A0092B-C50C-407E-A947-70E740481C1C}">
                  <a14:useLocalDpi xmlns:a14="http://schemas.microsoft.com/office/drawing/2010/main" val="0"/>
                </a:ext>
              </a:extLst>
            </a:blip>
            <a:srcRect l="1618" r="60393" b="6107"/>
            <a:stretch/>
          </p:blipFill>
          <p:spPr>
            <a:xfrm>
              <a:off x="8345606" y="23904661"/>
              <a:ext cx="3299473" cy="3248736"/>
            </a:xfrm>
            <a:prstGeom prst="rect">
              <a:avLst/>
            </a:prstGeom>
          </p:spPr>
        </p:pic>
      </p:grpSp>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86196" y="1665030"/>
            <a:ext cx="1687577" cy="1982902"/>
          </a:xfrm>
          <a:prstGeom prst="rect">
            <a:avLst/>
          </a:prstGeom>
        </p:spPr>
      </p:pic>
      <p:sp>
        <p:nvSpPr>
          <p:cNvPr id="16" name="Rectangle 15"/>
          <p:cNvSpPr/>
          <p:nvPr/>
        </p:nvSpPr>
        <p:spPr>
          <a:xfrm>
            <a:off x="4682900" y="4882040"/>
            <a:ext cx="4094170" cy="914400"/>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Introduction</a:t>
            </a:r>
            <a:endParaRPr lang="en-US" sz="5400" dirty="0"/>
          </a:p>
        </p:txBody>
      </p:sp>
      <p:grpSp>
        <p:nvGrpSpPr>
          <p:cNvPr id="6" name="Group 5"/>
          <p:cNvGrpSpPr/>
          <p:nvPr/>
        </p:nvGrpSpPr>
        <p:grpSpPr>
          <a:xfrm>
            <a:off x="14274774" y="7105148"/>
            <a:ext cx="5013947" cy="4725602"/>
            <a:chOff x="1230826" y="13187462"/>
            <a:chExt cx="6214711" cy="6087543"/>
          </a:xfrm>
        </p:grpSpPr>
        <p:pic>
          <p:nvPicPr>
            <p:cNvPr id="3" name="Pictur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30826" y="13187462"/>
              <a:ext cx="3262360" cy="5198653"/>
            </a:xfrm>
            <a:prstGeom prst="rect">
              <a:avLst/>
            </a:prstGeom>
          </p:spPr>
        </p:pic>
        <p:sp>
          <p:nvSpPr>
            <p:cNvPr id="24" name="Rectangle 23"/>
            <p:cNvSpPr/>
            <p:nvPr/>
          </p:nvSpPr>
          <p:spPr>
            <a:xfrm>
              <a:off x="3314700" y="15546694"/>
              <a:ext cx="266700" cy="24198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p:cNvCxnSpPr/>
            <p:nvPr/>
          </p:nvCxnSpPr>
          <p:spPr>
            <a:xfrm flipH="1" flipV="1">
              <a:off x="3554183" y="15546696"/>
              <a:ext cx="3891354" cy="62230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3314700" y="15786788"/>
              <a:ext cx="947171" cy="3488217"/>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23" name="Picture 2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283638" y="16168997"/>
              <a:ext cx="3161899" cy="3106008"/>
            </a:xfrm>
            <a:prstGeom prst="rect">
              <a:avLst/>
            </a:prstGeom>
            <a:effectLst>
              <a:outerShdw blurRad="50800" dist="38100" dir="2700000" algn="tl" rotWithShape="0">
                <a:prstClr val="black">
                  <a:alpha val="40000"/>
                </a:prstClr>
              </a:outerShdw>
            </a:effectLst>
          </p:spPr>
        </p:pic>
      </p:grpSp>
      <p:sp>
        <p:nvSpPr>
          <p:cNvPr id="52" name="Rectangle 51"/>
          <p:cNvSpPr/>
          <p:nvPr/>
        </p:nvSpPr>
        <p:spPr>
          <a:xfrm>
            <a:off x="14976716" y="5961380"/>
            <a:ext cx="10510503"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Study Site: Bartlett Experimental Forest (BEF)</a:t>
            </a:r>
            <a:endParaRPr lang="en-US" sz="4400" dirty="0"/>
          </a:p>
        </p:txBody>
      </p:sp>
      <p:sp>
        <p:nvSpPr>
          <p:cNvPr id="53" name="TextBox 52"/>
          <p:cNvSpPr txBox="1"/>
          <p:nvPr/>
        </p:nvSpPr>
        <p:spPr>
          <a:xfrm>
            <a:off x="20061936" y="8691126"/>
            <a:ext cx="5678904" cy="1384995"/>
          </a:xfrm>
          <a:prstGeom prst="rect">
            <a:avLst/>
          </a:prstGeom>
          <a:noFill/>
        </p:spPr>
        <p:txBody>
          <a:bodyPr wrap="square" rtlCol="0">
            <a:spAutoFit/>
          </a:bodyPr>
          <a:lstStyle/>
          <a:p>
            <a:r>
              <a:rPr lang="en-US" sz="2800" dirty="0" smtClean="0"/>
              <a:t>Measurements were taken at 12 plots surrounding an eddy flux tower. Each plot consists of 4 subplots (</a:t>
            </a:r>
            <a:r>
              <a:rPr lang="en-US" sz="2800" b="1" dirty="0" smtClean="0"/>
              <a:t>Figure 3b</a:t>
            </a:r>
            <a:r>
              <a:rPr lang="en-US" sz="2800" dirty="0" smtClean="0"/>
              <a:t>).</a:t>
            </a:r>
            <a:endParaRPr lang="en-US" sz="2800" dirty="0"/>
          </a:p>
        </p:txBody>
      </p:sp>
      <p:sp>
        <p:nvSpPr>
          <p:cNvPr id="56" name="Rectangle 55"/>
          <p:cNvSpPr/>
          <p:nvPr/>
        </p:nvSpPr>
        <p:spPr>
          <a:xfrm>
            <a:off x="14689139" y="13323958"/>
            <a:ext cx="5212080"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Leaf Litter Collection</a:t>
            </a:r>
            <a:endParaRPr lang="en-US" sz="4400" dirty="0"/>
          </a:p>
        </p:txBody>
      </p:sp>
      <p:sp>
        <p:nvSpPr>
          <p:cNvPr id="57" name="Rectangle 56"/>
          <p:cNvSpPr/>
          <p:nvPr/>
        </p:nvSpPr>
        <p:spPr>
          <a:xfrm>
            <a:off x="15370994" y="17034066"/>
            <a:ext cx="8454940"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Camera </a:t>
            </a:r>
            <a:r>
              <a:rPr lang="en-US" sz="4400" dirty="0" smtClean="0"/>
              <a:t>Foliage </a:t>
            </a:r>
            <a:r>
              <a:rPr lang="en-US" sz="4400" dirty="0"/>
              <a:t>Height Profiles</a:t>
            </a:r>
          </a:p>
        </p:txBody>
      </p:sp>
      <p:sp>
        <p:nvSpPr>
          <p:cNvPr id="58" name="Rectangle 57"/>
          <p:cNvSpPr/>
          <p:nvPr/>
        </p:nvSpPr>
        <p:spPr>
          <a:xfrm>
            <a:off x="14386384" y="23947757"/>
            <a:ext cx="5212080"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Leaf Mass per Area</a:t>
            </a:r>
            <a:endParaRPr lang="en-US" sz="4400" dirty="0"/>
          </a:p>
        </p:txBody>
      </p:sp>
      <p:sp>
        <p:nvSpPr>
          <p:cNvPr id="64" name="Rectangle 63"/>
          <p:cNvSpPr/>
          <p:nvPr/>
        </p:nvSpPr>
        <p:spPr>
          <a:xfrm>
            <a:off x="1685279" y="17078667"/>
            <a:ext cx="2651760"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MODIS</a:t>
            </a:r>
            <a:endParaRPr lang="en-US" sz="4400" dirty="0"/>
          </a:p>
        </p:txBody>
      </p:sp>
      <p:sp>
        <p:nvSpPr>
          <p:cNvPr id="65" name="Rectangle 64"/>
          <p:cNvSpPr/>
          <p:nvPr/>
        </p:nvSpPr>
        <p:spPr>
          <a:xfrm>
            <a:off x="1685279" y="23874668"/>
            <a:ext cx="3108960"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LAI 2000</a:t>
            </a:r>
            <a:endParaRPr lang="en-US" sz="4400" dirty="0"/>
          </a:p>
        </p:txBody>
      </p:sp>
      <p:sp>
        <p:nvSpPr>
          <p:cNvPr id="21" name="Rectangle 20"/>
          <p:cNvSpPr/>
          <p:nvPr/>
        </p:nvSpPr>
        <p:spPr>
          <a:xfrm>
            <a:off x="4169665" y="15216679"/>
            <a:ext cx="5120640" cy="914400"/>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Optical Methods</a:t>
            </a:r>
            <a:endParaRPr lang="en-US" sz="5400" dirty="0"/>
          </a:p>
        </p:txBody>
      </p:sp>
      <p:sp>
        <p:nvSpPr>
          <p:cNvPr id="26" name="Rectangle 25"/>
          <p:cNvSpPr/>
          <p:nvPr/>
        </p:nvSpPr>
        <p:spPr>
          <a:xfrm>
            <a:off x="1852653" y="6073364"/>
            <a:ext cx="2484386"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Abstract</a:t>
            </a:r>
            <a:endParaRPr lang="en-US" sz="4400" dirty="0"/>
          </a:p>
        </p:txBody>
      </p:sp>
      <p:sp>
        <p:nvSpPr>
          <p:cNvPr id="39" name="Rectangle 38"/>
          <p:cNvSpPr/>
          <p:nvPr/>
        </p:nvSpPr>
        <p:spPr>
          <a:xfrm>
            <a:off x="17265516" y="4838967"/>
            <a:ext cx="5928875" cy="914400"/>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Hybridized Methods</a:t>
            </a:r>
            <a:endParaRPr lang="en-US" sz="5400" dirty="0"/>
          </a:p>
        </p:txBody>
      </p:sp>
      <p:sp>
        <p:nvSpPr>
          <p:cNvPr id="42" name="TextBox 41"/>
          <p:cNvSpPr txBox="1"/>
          <p:nvPr/>
        </p:nvSpPr>
        <p:spPr>
          <a:xfrm>
            <a:off x="14305608" y="11161123"/>
            <a:ext cx="2131930" cy="707886"/>
          </a:xfrm>
          <a:prstGeom prst="rect">
            <a:avLst/>
          </a:prstGeom>
          <a:noFill/>
        </p:spPr>
        <p:txBody>
          <a:bodyPr wrap="square" rtlCol="0">
            <a:spAutoFit/>
          </a:bodyPr>
          <a:lstStyle/>
          <a:p>
            <a:r>
              <a:rPr lang="en-US" sz="2000" b="1" dirty="0" smtClean="0"/>
              <a:t>Figure 3a. </a:t>
            </a:r>
            <a:r>
              <a:rPr lang="en-US" sz="2000" dirty="0" smtClean="0"/>
              <a:t>BEF location within NH</a:t>
            </a:r>
            <a:endParaRPr lang="en-US" sz="2000" b="1" dirty="0"/>
          </a:p>
        </p:txBody>
      </p:sp>
      <p:sp>
        <p:nvSpPr>
          <p:cNvPr id="43" name="TextBox 42"/>
          <p:cNvSpPr txBox="1"/>
          <p:nvPr/>
        </p:nvSpPr>
        <p:spPr>
          <a:xfrm>
            <a:off x="16559172" y="11942550"/>
            <a:ext cx="3928683" cy="1015663"/>
          </a:xfrm>
          <a:prstGeom prst="rect">
            <a:avLst/>
          </a:prstGeom>
          <a:noFill/>
        </p:spPr>
        <p:txBody>
          <a:bodyPr wrap="square" rtlCol="0">
            <a:spAutoFit/>
          </a:bodyPr>
          <a:lstStyle/>
          <a:p>
            <a:r>
              <a:rPr lang="en-US" sz="2000" b="1" dirty="0" smtClean="0"/>
              <a:t>Figure 3b. </a:t>
            </a:r>
            <a:r>
              <a:rPr lang="en-US" sz="2000" dirty="0" smtClean="0"/>
              <a:t>12 experimental plots (four subplots per plot) surrounding an eddy flux tower  </a:t>
            </a:r>
            <a:endParaRPr lang="en-US" sz="2000" b="1" dirty="0"/>
          </a:p>
        </p:txBody>
      </p:sp>
      <p:sp>
        <p:nvSpPr>
          <p:cNvPr id="44" name="TextBox 43"/>
          <p:cNvSpPr txBox="1"/>
          <p:nvPr/>
        </p:nvSpPr>
        <p:spPr>
          <a:xfrm>
            <a:off x="7456171" y="22718129"/>
            <a:ext cx="5452238" cy="707886"/>
          </a:xfrm>
          <a:prstGeom prst="rect">
            <a:avLst/>
          </a:prstGeom>
          <a:noFill/>
        </p:spPr>
        <p:txBody>
          <a:bodyPr wrap="square" rtlCol="0">
            <a:spAutoFit/>
          </a:bodyPr>
          <a:lstStyle/>
          <a:p>
            <a:r>
              <a:rPr lang="en-US" sz="2000" b="1" dirty="0" smtClean="0"/>
              <a:t>Figure 1. </a:t>
            </a:r>
            <a:r>
              <a:rPr lang="en-US" sz="2000" dirty="0" smtClean="0"/>
              <a:t>Example of MODIS large-scale LAI estimates for the contiguous United States</a:t>
            </a:r>
            <a:endParaRPr lang="en-US" sz="2000" dirty="0"/>
          </a:p>
        </p:txBody>
      </p:sp>
      <p:sp>
        <p:nvSpPr>
          <p:cNvPr id="45" name="TextBox 44"/>
          <p:cNvSpPr txBox="1"/>
          <p:nvPr/>
        </p:nvSpPr>
        <p:spPr>
          <a:xfrm>
            <a:off x="9130658" y="30270381"/>
            <a:ext cx="1792428" cy="338554"/>
          </a:xfrm>
          <a:prstGeom prst="rect">
            <a:avLst/>
          </a:prstGeom>
          <a:noFill/>
        </p:spPr>
        <p:txBody>
          <a:bodyPr wrap="square" rtlCol="0">
            <a:spAutoFit/>
          </a:bodyPr>
          <a:lstStyle/>
          <a:p>
            <a:pPr algn="ctr"/>
            <a:r>
              <a:rPr lang="en-US" sz="1600" dirty="0" smtClean="0"/>
              <a:t>Figure 2</a:t>
            </a:r>
            <a:endParaRPr lang="en-US" sz="1600" dirty="0"/>
          </a:p>
        </p:txBody>
      </p:sp>
      <p:sp>
        <p:nvSpPr>
          <p:cNvPr id="47" name="TextBox 46"/>
          <p:cNvSpPr txBox="1"/>
          <p:nvPr/>
        </p:nvSpPr>
        <p:spPr>
          <a:xfrm>
            <a:off x="21138016" y="13744943"/>
            <a:ext cx="4294543" cy="707886"/>
          </a:xfrm>
          <a:prstGeom prst="rect">
            <a:avLst/>
          </a:prstGeom>
          <a:noFill/>
        </p:spPr>
        <p:txBody>
          <a:bodyPr wrap="square" rtlCol="0">
            <a:spAutoFit/>
          </a:bodyPr>
          <a:lstStyle/>
          <a:p>
            <a:r>
              <a:rPr lang="en-US" sz="2000" b="1" dirty="0" smtClean="0"/>
              <a:t>Figure 4. </a:t>
            </a:r>
            <a:r>
              <a:rPr lang="en-US" sz="2000" dirty="0" smtClean="0"/>
              <a:t>Example of the leaf litter collection baskets, area = </a:t>
            </a:r>
            <a:r>
              <a:rPr lang="en-US" sz="2000" dirty="0"/>
              <a:t>0.24 </a:t>
            </a:r>
            <a:r>
              <a:rPr lang="en-US" sz="2000" dirty="0" smtClean="0"/>
              <a:t>m</a:t>
            </a:r>
            <a:r>
              <a:rPr lang="en-US" sz="2000" baseline="30000" dirty="0" smtClean="0"/>
              <a:t>2</a:t>
            </a:r>
            <a:r>
              <a:rPr lang="en-US" sz="2000" dirty="0"/>
              <a:t>.</a:t>
            </a:r>
            <a:endParaRPr lang="en-US" sz="2000" b="1" dirty="0"/>
          </a:p>
        </p:txBody>
      </p:sp>
      <p:sp>
        <p:nvSpPr>
          <p:cNvPr id="50" name="TextBox 49"/>
          <p:cNvSpPr txBox="1"/>
          <p:nvPr/>
        </p:nvSpPr>
        <p:spPr>
          <a:xfrm>
            <a:off x="21260369" y="21376278"/>
            <a:ext cx="4172190" cy="707886"/>
          </a:xfrm>
          <a:prstGeom prst="rect">
            <a:avLst/>
          </a:prstGeom>
          <a:noFill/>
        </p:spPr>
        <p:txBody>
          <a:bodyPr wrap="square" rtlCol="0">
            <a:spAutoFit/>
          </a:bodyPr>
          <a:lstStyle/>
          <a:p>
            <a:r>
              <a:rPr lang="en-US" sz="2000" b="1" dirty="0" smtClean="0"/>
              <a:t>Figure 5. </a:t>
            </a:r>
            <a:r>
              <a:rPr lang="en-US" sz="2000" dirty="0" smtClean="0"/>
              <a:t>Example of the view seen through the camera point range finder</a:t>
            </a:r>
            <a:endParaRPr lang="en-US" sz="2000" b="1" dirty="0"/>
          </a:p>
        </p:txBody>
      </p:sp>
      <p:sp>
        <p:nvSpPr>
          <p:cNvPr id="51" name="TextBox 50"/>
          <p:cNvSpPr txBox="1"/>
          <p:nvPr/>
        </p:nvSpPr>
        <p:spPr>
          <a:xfrm>
            <a:off x="21302258" y="25622381"/>
            <a:ext cx="4438582" cy="707886"/>
          </a:xfrm>
          <a:prstGeom prst="rect">
            <a:avLst/>
          </a:prstGeom>
          <a:noFill/>
        </p:spPr>
        <p:txBody>
          <a:bodyPr wrap="square" rtlCol="0">
            <a:spAutoFit/>
          </a:bodyPr>
          <a:lstStyle/>
          <a:p>
            <a:r>
              <a:rPr lang="en-US" sz="2000" b="1" dirty="0" smtClean="0"/>
              <a:t>Figure 6. </a:t>
            </a:r>
            <a:r>
              <a:rPr lang="en-US" sz="2000" dirty="0" smtClean="0"/>
              <a:t>Example of the canopy profile constructed  from camera point data.</a:t>
            </a:r>
            <a:endParaRPr lang="en-US" sz="2000" b="1" dirty="0"/>
          </a:p>
        </p:txBody>
      </p:sp>
      <p:graphicFrame>
        <p:nvGraphicFramePr>
          <p:cNvPr id="61" name="Chart 60"/>
          <p:cNvGraphicFramePr>
            <a:graphicFrameLocks noChangeAspect="1"/>
          </p:cNvGraphicFramePr>
          <p:nvPr>
            <p:extLst>
              <p:ext uri="{D42A27DB-BD31-4B8C-83A1-F6EECF244321}">
                <p14:modId xmlns:p14="http://schemas.microsoft.com/office/powerpoint/2010/main" val="226992842"/>
              </p:ext>
            </p:extLst>
          </p:nvPr>
        </p:nvGraphicFramePr>
        <p:xfrm>
          <a:off x="27916700" y="14146918"/>
          <a:ext cx="5960573" cy="4909708"/>
        </p:xfrm>
        <a:graphic>
          <a:graphicData uri="http://schemas.openxmlformats.org/drawingml/2006/chart">
            <c:chart xmlns:c="http://schemas.openxmlformats.org/drawingml/2006/chart" xmlns:r="http://schemas.openxmlformats.org/officeDocument/2006/relationships" r:id="rId12"/>
          </a:graphicData>
        </a:graphic>
      </p:graphicFrame>
      <p:sp>
        <p:nvSpPr>
          <p:cNvPr id="54" name="Rectangle 53"/>
          <p:cNvSpPr/>
          <p:nvPr/>
        </p:nvSpPr>
        <p:spPr>
          <a:xfrm>
            <a:off x="31921878" y="5008248"/>
            <a:ext cx="2926080" cy="914400"/>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Results</a:t>
            </a:r>
            <a:endParaRPr lang="en-US" sz="5400" dirty="0"/>
          </a:p>
        </p:txBody>
      </p:sp>
      <p:sp>
        <p:nvSpPr>
          <p:cNvPr id="55" name="TextBox 54"/>
          <p:cNvSpPr txBox="1"/>
          <p:nvPr/>
        </p:nvSpPr>
        <p:spPr>
          <a:xfrm>
            <a:off x="20745628" y="30250901"/>
            <a:ext cx="4995212" cy="646331"/>
          </a:xfrm>
          <a:prstGeom prst="rect">
            <a:avLst/>
          </a:prstGeom>
          <a:noFill/>
        </p:spPr>
        <p:txBody>
          <a:bodyPr wrap="square" rtlCol="0">
            <a:spAutoFit/>
          </a:bodyPr>
          <a:lstStyle/>
          <a:p>
            <a:pPr algn="ctr"/>
            <a:r>
              <a:rPr lang="en-US" sz="2000" b="1" dirty="0" smtClean="0"/>
              <a:t>Figure</a:t>
            </a:r>
            <a:r>
              <a:rPr lang="en-US" sz="1600" b="1" dirty="0" smtClean="0"/>
              <a:t> 7. </a:t>
            </a:r>
            <a:r>
              <a:rPr lang="en-US" sz="1600" dirty="0" smtClean="0"/>
              <a:t>Example of how LMA can vary with height, as seen in American Beech (</a:t>
            </a:r>
            <a:r>
              <a:rPr lang="en-US" sz="1600" i="1" dirty="0" smtClean="0"/>
              <a:t>Fagus </a:t>
            </a:r>
            <a:r>
              <a:rPr lang="en-US" sz="1600" i="1" dirty="0" err="1" smtClean="0"/>
              <a:t>grandifolia</a:t>
            </a:r>
            <a:r>
              <a:rPr lang="en-US" sz="1600" dirty="0" smtClean="0"/>
              <a:t>). </a:t>
            </a:r>
            <a:endParaRPr lang="en-US" sz="1600" b="1" dirty="0"/>
          </a:p>
        </p:txBody>
      </p:sp>
      <p:sp>
        <p:nvSpPr>
          <p:cNvPr id="59" name="TextBox 58"/>
          <p:cNvSpPr txBox="1"/>
          <p:nvPr/>
        </p:nvSpPr>
        <p:spPr>
          <a:xfrm>
            <a:off x="30686354" y="10680567"/>
            <a:ext cx="6201239" cy="707886"/>
          </a:xfrm>
          <a:prstGeom prst="rect">
            <a:avLst/>
          </a:prstGeom>
          <a:noFill/>
        </p:spPr>
        <p:txBody>
          <a:bodyPr wrap="square" rtlCol="0">
            <a:spAutoFit/>
          </a:bodyPr>
          <a:lstStyle/>
          <a:p>
            <a:r>
              <a:rPr lang="en-US" sz="2000" b="1" dirty="0" smtClean="0"/>
              <a:t>Figure 8. </a:t>
            </a:r>
            <a:r>
              <a:rPr lang="en-US" sz="2000" dirty="0" smtClean="0"/>
              <a:t>Comparison of LMA obtained from literature to LMA varied by height. </a:t>
            </a:r>
            <a:endParaRPr lang="en-US" sz="2000" b="1" dirty="0"/>
          </a:p>
        </p:txBody>
      </p:sp>
      <p:sp>
        <p:nvSpPr>
          <p:cNvPr id="60" name="TextBox 59"/>
          <p:cNvSpPr txBox="1"/>
          <p:nvPr/>
        </p:nvSpPr>
        <p:spPr>
          <a:xfrm>
            <a:off x="27626152" y="11394689"/>
            <a:ext cx="11901538" cy="2677656"/>
          </a:xfrm>
          <a:prstGeom prst="rect">
            <a:avLst/>
          </a:prstGeom>
          <a:noFill/>
        </p:spPr>
        <p:txBody>
          <a:bodyPr wrap="square" rtlCol="0">
            <a:spAutoFit/>
          </a:bodyPr>
          <a:lstStyle/>
          <a:p>
            <a:r>
              <a:rPr lang="en-US" sz="2800" dirty="0" smtClean="0"/>
              <a:t>LMA values derived from the literature (Smith and Martin, 2001) were compared to LMA varied by height </a:t>
            </a:r>
            <a:r>
              <a:rPr lang="en-US" sz="2800" b="1" dirty="0" smtClean="0"/>
              <a:t>(Figure 8).</a:t>
            </a:r>
            <a:r>
              <a:rPr lang="en-US" sz="2800" dirty="0" smtClean="0"/>
              <a:t> For </a:t>
            </a:r>
            <a:r>
              <a:rPr lang="en-US" sz="2800" i="1" dirty="0" err="1" smtClean="0"/>
              <a:t>Tsuga</a:t>
            </a:r>
            <a:r>
              <a:rPr lang="en-US" sz="2800" i="1" dirty="0" smtClean="0"/>
              <a:t> </a:t>
            </a:r>
            <a:r>
              <a:rPr lang="en-US" sz="2800" i="1" dirty="0" err="1"/>
              <a:t>canadensis</a:t>
            </a:r>
            <a:r>
              <a:rPr lang="en-US" sz="2800" i="1" dirty="0"/>
              <a:t>, </a:t>
            </a:r>
            <a:r>
              <a:rPr lang="en-US" sz="2800" i="1" dirty="0" err="1"/>
              <a:t>Pinus</a:t>
            </a:r>
            <a:r>
              <a:rPr lang="en-US" sz="2800" i="1" dirty="0"/>
              <a:t> </a:t>
            </a:r>
            <a:r>
              <a:rPr lang="en-US" sz="2800" i="1" dirty="0" err="1"/>
              <a:t>strobus</a:t>
            </a:r>
            <a:r>
              <a:rPr lang="en-US" sz="2800" i="1" dirty="0"/>
              <a:t>, </a:t>
            </a:r>
            <a:r>
              <a:rPr lang="en-US" sz="2800" dirty="0"/>
              <a:t>and </a:t>
            </a:r>
            <a:r>
              <a:rPr lang="en-US" sz="2800" i="1" dirty="0" err="1"/>
              <a:t>Populus</a:t>
            </a:r>
            <a:r>
              <a:rPr lang="en-US" sz="2800" i="1" dirty="0"/>
              <a:t> </a:t>
            </a:r>
            <a:r>
              <a:rPr lang="en-US" sz="2800" i="1" dirty="0" err="1" smtClean="0"/>
              <a:t>grandidentata</a:t>
            </a:r>
            <a:r>
              <a:rPr lang="en-US" sz="2800" i="1" dirty="0"/>
              <a:t> </a:t>
            </a:r>
            <a:r>
              <a:rPr lang="en-US" sz="2800" dirty="0" smtClean="0"/>
              <a:t>(Indicated by * in Figure 8) LMA </a:t>
            </a:r>
            <a:r>
              <a:rPr lang="en-US" sz="2800" dirty="0"/>
              <a:t>values from several sources were averaged to create a proxy for variability by height. Further measurements are required to estimate LMA trends in these species. </a:t>
            </a:r>
          </a:p>
          <a:p>
            <a:endParaRPr lang="en-US" sz="2800" dirty="0"/>
          </a:p>
        </p:txBody>
      </p:sp>
      <p:sp>
        <p:nvSpPr>
          <p:cNvPr id="68" name="TextBox 67"/>
          <p:cNvSpPr txBox="1"/>
          <p:nvPr/>
        </p:nvSpPr>
        <p:spPr>
          <a:xfrm>
            <a:off x="27966584" y="20208117"/>
            <a:ext cx="10936435" cy="1384995"/>
          </a:xfrm>
          <a:prstGeom prst="rect">
            <a:avLst/>
          </a:prstGeom>
          <a:noFill/>
        </p:spPr>
        <p:txBody>
          <a:bodyPr wrap="square" rtlCol="0">
            <a:spAutoFit/>
          </a:bodyPr>
          <a:lstStyle/>
          <a:p>
            <a:r>
              <a:rPr lang="en-US" sz="2800" dirty="0" smtClean="0"/>
              <a:t>Varying LMA was found to affect LAI estimates, resulting in a ~13.5% increase in estimated LAI over LAI estimated utilizing Smith and Martin, 2001 LMA values </a:t>
            </a:r>
            <a:r>
              <a:rPr lang="en-US" sz="2800" b="1" dirty="0"/>
              <a:t>(</a:t>
            </a:r>
            <a:r>
              <a:rPr lang="en-US" sz="2800" b="1" dirty="0" smtClean="0"/>
              <a:t>Figure 9).</a:t>
            </a:r>
            <a:endParaRPr lang="en-US" sz="2800" dirty="0" smtClean="0"/>
          </a:p>
        </p:txBody>
      </p:sp>
      <p:sp>
        <p:nvSpPr>
          <p:cNvPr id="70" name="TextBox 69"/>
          <p:cNvSpPr txBox="1"/>
          <p:nvPr/>
        </p:nvSpPr>
        <p:spPr>
          <a:xfrm>
            <a:off x="28108703" y="19311426"/>
            <a:ext cx="5902379" cy="707886"/>
          </a:xfrm>
          <a:prstGeom prst="rect">
            <a:avLst/>
          </a:prstGeom>
          <a:noFill/>
        </p:spPr>
        <p:txBody>
          <a:bodyPr wrap="square" rtlCol="0">
            <a:spAutoFit/>
          </a:bodyPr>
          <a:lstStyle/>
          <a:p>
            <a:r>
              <a:rPr lang="en-US" sz="2000" b="1" dirty="0" smtClean="0"/>
              <a:t>Figure 9. </a:t>
            </a:r>
            <a:r>
              <a:rPr lang="en-US" sz="2000" dirty="0" smtClean="0"/>
              <a:t>Comparison of LAI estimates between optical methods and hybridized method.</a:t>
            </a:r>
            <a:endParaRPr lang="en-US" sz="2000" b="1" dirty="0"/>
          </a:p>
        </p:txBody>
      </p:sp>
      <p:sp>
        <p:nvSpPr>
          <p:cNvPr id="73" name="TextBox 72"/>
          <p:cNvSpPr txBox="1"/>
          <p:nvPr/>
        </p:nvSpPr>
        <p:spPr>
          <a:xfrm>
            <a:off x="27626152" y="28703599"/>
            <a:ext cx="11226983" cy="3785652"/>
          </a:xfrm>
          <a:prstGeom prst="rect">
            <a:avLst/>
          </a:prstGeom>
          <a:noFill/>
        </p:spPr>
        <p:txBody>
          <a:bodyPr wrap="square" rtlCol="0">
            <a:spAutoFit/>
          </a:bodyPr>
          <a:lstStyle/>
          <a:p>
            <a:r>
              <a:rPr lang="en-US" sz="2400" dirty="0"/>
              <a:t>Asner, G., </a:t>
            </a:r>
            <a:r>
              <a:rPr lang="en-US" sz="2400" dirty="0" err="1"/>
              <a:t>Scurlock</a:t>
            </a:r>
            <a:r>
              <a:rPr lang="en-US" sz="2400" dirty="0"/>
              <a:t>, J., &amp; </a:t>
            </a:r>
            <a:r>
              <a:rPr lang="en-US" sz="2400" dirty="0" err="1"/>
              <a:t>Hicke</a:t>
            </a:r>
            <a:r>
              <a:rPr lang="en-US" sz="2400" dirty="0"/>
              <a:t>, J. (2003). Global synthesis of leaf area index observations: Implications for ecological and remote sensing studies. </a:t>
            </a:r>
            <a:r>
              <a:rPr lang="en-US" sz="2400" i="1" dirty="0"/>
              <a:t>Global Ecology and Biogeography,</a:t>
            </a:r>
            <a:r>
              <a:rPr lang="en-US" sz="2400" dirty="0"/>
              <a:t> </a:t>
            </a:r>
            <a:r>
              <a:rPr lang="en-US" sz="2400" i="1" dirty="0"/>
              <a:t>12</a:t>
            </a:r>
            <a:r>
              <a:rPr lang="en-US" sz="2400" dirty="0"/>
              <a:t>, 191-205</a:t>
            </a:r>
            <a:r>
              <a:rPr lang="en-US" sz="2400" dirty="0" smtClean="0"/>
              <a:t>.</a:t>
            </a:r>
          </a:p>
          <a:p>
            <a:endParaRPr lang="en-US" sz="2400" dirty="0" smtClean="0"/>
          </a:p>
          <a:p>
            <a:r>
              <a:rPr lang="en-US" sz="2400" dirty="0"/>
              <a:t>Smith, M., &amp; Martin, M. (2001). A plot-based method for rapid estimation of forest canopy chemistry. </a:t>
            </a:r>
            <a:r>
              <a:rPr lang="en-US" sz="2400" i="1" dirty="0"/>
              <a:t>Canadian Journal of Forest Research,</a:t>
            </a:r>
            <a:r>
              <a:rPr lang="en-US" sz="2400" dirty="0"/>
              <a:t> </a:t>
            </a:r>
            <a:r>
              <a:rPr lang="en-US" sz="2400" i="1" dirty="0"/>
              <a:t>31</a:t>
            </a:r>
            <a:r>
              <a:rPr lang="en-US" sz="2400" dirty="0"/>
              <a:t>, 549-555.</a:t>
            </a:r>
          </a:p>
          <a:p>
            <a:endParaRPr lang="en-US" sz="2400" dirty="0" smtClean="0"/>
          </a:p>
          <a:p>
            <a:r>
              <a:rPr lang="en-US" sz="2400" dirty="0" smtClean="0"/>
              <a:t>Yang</a:t>
            </a:r>
            <a:r>
              <a:rPr lang="en-US" sz="2400" dirty="0"/>
              <a:t>, W., Tan, B., Huang, D., </a:t>
            </a:r>
            <a:r>
              <a:rPr lang="en-US" sz="2400" dirty="0" err="1"/>
              <a:t>Rautiainen</a:t>
            </a:r>
            <a:r>
              <a:rPr lang="en-US" sz="2400" dirty="0"/>
              <a:t>, M., </a:t>
            </a:r>
            <a:r>
              <a:rPr lang="en-US" sz="2400" dirty="0" err="1"/>
              <a:t>Shabanov</a:t>
            </a:r>
            <a:r>
              <a:rPr lang="en-US" sz="2400" dirty="0"/>
              <a:t>, N., Wang, Y., . . . </a:t>
            </a:r>
            <a:r>
              <a:rPr lang="en-US" sz="2400" dirty="0" err="1"/>
              <a:t>Myneni</a:t>
            </a:r>
            <a:r>
              <a:rPr lang="en-US" sz="2400" dirty="0"/>
              <a:t>, R. (2006). MODIS leaf area index products: From validation to algorithm improvement. </a:t>
            </a:r>
            <a:r>
              <a:rPr lang="en-US" sz="2400" i="1" dirty="0"/>
              <a:t>IEEE Transactions on Geoscience and Remote Sensing,</a:t>
            </a:r>
            <a:r>
              <a:rPr lang="en-US" sz="2400" dirty="0"/>
              <a:t> </a:t>
            </a:r>
            <a:r>
              <a:rPr lang="en-US" sz="2400" i="1" dirty="0"/>
              <a:t>44</a:t>
            </a:r>
            <a:r>
              <a:rPr lang="en-US" sz="2400" dirty="0"/>
              <a:t>(7), 1885-1898</a:t>
            </a:r>
            <a:r>
              <a:rPr lang="en-US" sz="2400" dirty="0" smtClean="0"/>
              <a:t>.</a:t>
            </a:r>
          </a:p>
        </p:txBody>
      </p:sp>
      <p:sp>
        <p:nvSpPr>
          <p:cNvPr id="74" name="Rectangle 73"/>
          <p:cNvSpPr/>
          <p:nvPr/>
        </p:nvSpPr>
        <p:spPr>
          <a:xfrm>
            <a:off x="27916700" y="28306618"/>
            <a:ext cx="2326233" cy="3657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References</a:t>
            </a:r>
            <a:endParaRPr lang="en-US" sz="2000" dirty="0"/>
          </a:p>
        </p:txBody>
      </p:sp>
      <p:sp>
        <p:nvSpPr>
          <p:cNvPr id="75" name="TextBox 74"/>
          <p:cNvSpPr txBox="1"/>
          <p:nvPr/>
        </p:nvSpPr>
        <p:spPr>
          <a:xfrm>
            <a:off x="29243865" y="26638044"/>
            <a:ext cx="9169917" cy="954107"/>
          </a:xfrm>
          <a:prstGeom prst="rect">
            <a:avLst/>
          </a:prstGeom>
          <a:noFill/>
        </p:spPr>
        <p:txBody>
          <a:bodyPr wrap="square" rtlCol="0">
            <a:spAutoFit/>
          </a:bodyPr>
          <a:lstStyle/>
          <a:p>
            <a:r>
              <a:rPr lang="en-US" sz="2800" dirty="0" smtClean="0"/>
              <a:t>Thank you to Lucie </a:t>
            </a:r>
            <a:r>
              <a:rPr lang="en-US" sz="2800" dirty="0" err="1" smtClean="0"/>
              <a:t>Lepine</a:t>
            </a:r>
            <a:r>
              <a:rPr lang="en-US" sz="2800" dirty="0" smtClean="0"/>
              <a:t> and Andrew </a:t>
            </a:r>
            <a:r>
              <a:rPr lang="en-US" sz="2800" dirty="0" err="1" smtClean="0"/>
              <a:t>Ouimette</a:t>
            </a:r>
            <a:r>
              <a:rPr lang="en-US" sz="2800" dirty="0" smtClean="0"/>
              <a:t> for help in preparation for the URC</a:t>
            </a:r>
            <a:endParaRPr lang="en-US" sz="2800" dirty="0"/>
          </a:p>
        </p:txBody>
      </p:sp>
      <p:sp>
        <p:nvSpPr>
          <p:cNvPr id="76" name="TextBox 75"/>
          <p:cNvSpPr txBox="1"/>
          <p:nvPr/>
        </p:nvSpPr>
        <p:spPr>
          <a:xfrm>
            <a:off x="5525497" y="30595418"/>
            <a:ext cx="2795051" cy="1015663"/>
          </a:xfrm>
          <a:prstGeom prst="rect">
            <a:avLst/>
          </a:prstGeom>
          <a:noFill/>
        </p:spPr>
        <p:txBody>
          <a:bodyPr wrap="square" rtlCol="0">
            <a:spAutoFit/>
          </a:bodyPr>
          <a:lstStyle/>
          <a:p>
            <a:r>
              <a:rPr lang="en-US" sz="2000" b="1" dirty="0" smtClean="0"/>
              <a:t>Figure 2. </a:t>
            </a:r>
            <a:r>
              <a:rPr lang="en-US" sz="2000" dirty="0" smtClean="0"/>
              <a:t>Examples of data captured with LAI 2000 optical sensor. </a:t>
            </a:r>
            <a:endParaRPr lang="en-US" sz="2000" dirty="0"/>
          </a:p>
        </p:txBody>
      </p:sp>
      <p:graphicFrame>
        <p:nvGraphicFramePr>
          <p:cNvPr id="77" name="Chart 76"/>
          <p:cNvGraphicFramePr>
            <a:graphicFrameLocks/>
          </p:cNvGraphicFramePr>
          <p:nvPr>
            <p:extLst>
              <p:ext uri="{D42A27DB-BD31-4B8C-83A1-F6EECF244321}">
                <p14:modId xmlns:p14="http://schemas.microsoft.com/office/powerpoint/2010/main" val="3180292695"/>
              </p:ext>
            </p:extLst>
          </p:nvPr>
        </p:nvGraphicFramePr>
        <p:xfrm>
          <a:off x="30130749" y="6156909"/>
          <a:ext cx="6892342" cy="4433603"/>
        </p:xfrm>
        <a:graphic>
          <a:graphicData uri="http://schemas.openxmlformats.org/drawingml/2006/chart">
            <c:chart xmlns:c="http://schemas.openxmlformats.org/drawingml/2006/chart" xmlns:r="http://schemas.openxmlformats.org/officeDocument/2006/relationships" r:id="rId13"/>
          </a:graphicData>
        </a:graphic>
      </p:graphicFrame>
      <p:sp>
        <p:nvSpPr>
          <p:cNvPr id="78" name="TextBox 77"/>
          <p:cNvSpPr txBox="1"/>
          <p:nvPr/>
        </p:nvSpPr>
        <p:spPr>
          <a:xfrm>
            <a:off x="28108703" y="22692754"/>
            <a:ext cx="10936435" cy="3970318"/>
          </a:xfrm>
          <a:prstGeom prst="rect">
            <a:avLst/>
          </a:prstGeom>
          <a:noFill/>
        </p:spPr>
        <p:txBody>
          <a:bodyPr wrap="square" rtlCol="0">
            <a:spAutoFit/>
          </a:bodyPr>
          <a:lstStyle/>
          <a:p>
            <a:pPr marL="457200" indent="-457200">
              <a:buFont typeface="Arial" panose="020B0604020202020204" pitchFamily="34" charset="0"/>
              <a:buChar char="•"/>
            </a:pPr>
            <a:r>
              <a:rPr lang="en-US" sz="2800" dirty="0" smtClean="0"/>
              <a:t>LAI estimates using varied LMA have the potential to increase if </a:t>
            </a:r>
            <a:r>
              <a:rPr lang="en-US" sz="2800" i="1" dirty="0" err="1"/>
              <a:t>Tsuga</a:t>
            </a:r>
            <a:r>
              <a:rPr lang="en-US" sz="2800" i="1" dirty="0"/>
              <a:t> </a:t>
            </a:r>
            <a:r>
              <a:rPr lang="en-US" sz="2800" i="1" dirty="0" err="1"/>
              <a:t>canadensis</a:t>
            </a:r>
            <a:r>
              <a:rPr lang="en-US" sz="2800" i="1" dirty="0"/>
              <a:t>, </a:t>
            </a:r>
            <a:r>
              <a:rPr lang="en-US" sz="2800" i="1" dirty="0" err="1"/>
              <a:t>Pinus</a:t>
            </a:r>
            <a:r>
              <a:rPr lang="en-US" sz="2800" i="1" dirty="0"/>
              <a:t> </a:t>
            </a:r>
            <a:r>
              <a:rPr lang="en-US" sz="2800" i="1" dirty="0" err="1"/>
              <a:t>strobus</a:t>
            </a:r>
            <a:r>
              <a:rPr lang="en-US" sz="2800" i="1" dirty="0"/>
              <a:t>, </a:t>
            </a:r>
            <a:r>
              <a:rPr lang="en-US" sz="2800" dirty="0"/>
              <a:t>and </a:t>
            </a:r>
            <a:r>
              <a:rPr lang="en-US" sz="2800" i="1" dirty="0" err="1"/>
              <a:t>Populus</a:t>
            </a:r>
            <a:r>
              <a:rPr lang="en-US" sz="2800" i="1" dirty="0"/>
              <a:t> </a:t>
            </a:r>
            <a:r>
              <a:rPr lang="en-US" sz="2800" i="1" dirty="0" err="1"/>
              <a:t>grandidentata</a:t>
            </a:r>
            <a:r>
              <a:rPr lang="en-US" sz="2800" i="1" dirty="0"/>
              <a:t> </a:t>
            </a:r>
            <a:r>
              <a:rPr lang="en-US" sz="2800" dirty="0" smtClean="0"/>
              <a:t>are found to vary with height in the canopy, as observed with other species. </a:t>
            </a:r>
          </a:p>
          <a:p>
            <a:pPr marL="457200" indent="-457200">
              <a:buFont typeface="Arial" panose="020B0604020202020204" pitchFamily="34" charset="0"/>
              <a:buChar char="•"/>
            </a:pPr>
            <a:r>
              <a:rPr lang="en-US" sz="2800" dirty="0" smtClean="0"/>
              <a:t>A study by Yang et al., 2006 found MODIS to overestimate LAI by about 12%. Correcting for overestimates, MODIS LAI is 4.84, comparable to LAI 2000 estimates.</a:t>
            </a:r>
          </a:p>
          <a:p>
            <a:pPr marL="457200" indent="-457200">
              <a:buFont typeface="Arial" panose="020B0604020202020204" pitchFamily="34" charset="0"/>
              <a:buChar char="•"/>
            </a:pPr>
            <a:r>
              <a:rPr lang="en-US" sz="2800" dirty="0" smtClean="0"/>
              <a:t>Among compared LAI estimation techniques, LAI 2000 appears to be the most </a:t>
            </a:r>
            <a:r>
              <a:rPr lang="en-US" sz="2800" dirty="0" smtClean="0"/>
              <a:t>cost- </a:t>
            </a:r>
            <a:r>
              <a:rPr lang="en-US" sz="2800" dirty="0" smtClean="0"/>
              <a:t>and </a:t>
            </a:r>
            <a:r>
              <a:rPr lang="en-US" sz="2800" dirty="0" smtClean="0"/>
              <a:t>time-efficient</a:t>
            </a:r>
            <a:r>
              <a:rPr lang="en-US" sz="2800" dirty="0" smtClean="0"/>
              <a:t>, and accurate method for estimating </a:t>
            </a:r>
            <a:r>
              <a:rPr lang="en-US" sz="2800" dirty="0" smtClean="0"/>
              <a:t>LAI at small scales.</a:t>
            </a:r>
            <a:endParaRPr lang="en-US" sz="2800" dirty="0"/>
          </a:p>
        </p:txBody>
      </p:sp>
      <p:sp>
        <p:nvSpPr>
          <p:cNvPr id="79" name="Rectangle 78"/>
          <p:cNvSpPr/>
          <p:nvPr/>
        </p:nvSpPr>
        <p:spPr>
          <a:xfrm>
            <a:off x="32137183" y="21672684"/>
            <a:ext cx="3383280" cy="82296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Summary</a:t>
            </a:r>
            <a:endParaRPr lang="en-US" sz="4400" dirty="0"/>
          </a:p>
        </p:txBody>
      </p:sp>
      <p:sp>
        <p:nvSpPr>
          <p:cNvPr id="80" name="TextBox 79"/>
          <p:cNvSpPr txBox="1"/>
          <p:nvPr/>
        </p:nvSpPr>
        <p:spPr>
          <a:xfrm>
            <a:off x="34011082" y="14845217"/>
            <a:ext cx="5308224" cy="4172232"/>
          </a:xfrm>
          <a:prstGeom prst="rect">
            <a:avLst/>
          </a:prstGeom>
          <a:noFill/>
        </p:spPr>
        <p:txBody>
          <a:bodyPr wrap="square" rtlCol="0">
            <a:spAutoFit/>
          </a:bodyPr>
          <a:lstStyle/>
          <a:p>
            <a:r>
              <a:rPr lang="en-US" sz="2800" dirty="0" smtClean="0"/>
              <a:t>The MODIS </a:t>
            </a:r>
            <a:r>
              <a:rPr lang="en-US" sz="2800" dirty="0" smtClean="0"/>
              <a:t>2012 </a:t>
            </a:r>
            <a:r>
              <a:rPr lang="en-US" sz="2800" dirty="0"/>
              <a:t>LAI </a:t>
            </a:r>
            <a:r>
              <a:rPr lang="en-US" sz="2800" dirty="0" smtClean="0"/>
              <a:t>estimate </a:t>
            </a:r>
            <a:r>
              <a:rPr lang="en-US" sz="2800" dirty="0"/>
              <a:t>is </a:t>
            </a:r>
            <a:r>
              <a:rPr lang="en-US" sz="2800" dirty="0" smtClean="0"/>
              <a:t>5.5; the </a:t>
            </a:r>
            <a:r>
              <a:rPr lang="en-US" sz="2800" dirty="0"/>
              <a:t>14 year average is 5.4</a:t>
            </a:r>
            <a:r>
              <a:rPr lang="en-US" sz="2800" dirty="0" smtClean="0"/>
              <a:t>.</a:t>
            </a:r>
            <a:r>
              <a:rPr lang="en-US" sz="2800" dirty="0"/>
              <a:t> </a:t>
            </a:r>
            <a:r>
              <a:rPr lang="en-US" sz="2800" dirty="0" smtClean="0"/>
              <a:t>LAI 2000 average estimates in 2004 is 4.68; </a:t>
            </a:r>
            <a:r>
              <a:rPr lang="en-US" sz="2800" dirty="0"/>
              <a:t>2007, 4.81; 2008, 4.77; three year average, </a:t>
            </a:r>
            <a:r>
              <a:rPr lang="en-US" sz="2800" dirty="0" smtClean="0"/>
              <a:t>4.75. Hybrid estimate using Smith values is 3.75; estimate using varied LMA by height is 4.34</a:t>
            </a:r>
            <a:endParaRPr lang="en-US" sz="2800" dirty="0"/>
          </a:p>
          <a:p>
            <a:endParaRPr lang="en-US" dirty="0"/>
          </a:p>
        </p:txBody>
      </p:sp>
    </p:spTree>
    <p:extLst>
      <p:ext uri="{BB962C8B-B14F-4D97-AF65-F5344CB8AC3E}">
        <p14:creationId xmlns:p14="http://schemas.microsoft.com/office/powerpoint/2010/main" val="34264933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2992</TotalTime>
  <Words>1216</Words>
  <Application>Microsoft Office PowerPoint</Application>
  <PresentationFormat>Custom</PresentationFormat>
  <Paragraphs>57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ollinger-lab</cp:lastModifiedBy>
  <cp:revision>106</cp:revision>
  <dcterms:created xsi:type="dcterms:W3CDTF">2015-04-20T03:40:51Z</dcterms:created>
  <dcterms:modified xsi:type="dcterms:W3CDTF">2015-04-22T20:03:43Z</dcterms:modified>
</cp:coreProperties>
</file>